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99" r:id="rId2"/>
    <p:sldId id="298" r:id="rId3"/>
    <p:sldId id="256" r:id="rId4"/>
    <p:sldId id="257" r:id="rId5"/>
    <p:sldId id="265" r:id="rId6"/>
    <p:sldId id="266" r:id="rId7"/>
    <p:sldId id="267" r:id="rId8"/>
    <p:sldId id="268" r:id="rId9"/>
    <p:sldId id="269" r:id="rId10"/>
    <p:sldId id="258" r:id="rId11"/>
    <p:sldId id="259" r:id="rId12"/>
    <p:sldId id="260" r:id="rId13"/>
    <p:sldId id="261" r:id="rId14"/>
    <p:sldId id="262" r:id="rId15"/>
    <p:sldId id="263" r:id="rId16"/>
    <p:sldId id="264" r:id="rId17"/>
    <p:sldId id="270" r:id="rId18"/>
    <p:sldId id="271" r:id="rId19"/>
    <p:sldId id="273" r:id="rId20"/>
    <p:sldId id="274" r:id="rId21"/>
    <p:sldId id="276" r:id="rId22"/>
    <p:sldId id="277" r:id="rId23"/>
    <p:sldId id="278" r:id="rId24"/>
    <p:sldId id="280" r:id="rId25"/>
    <p:sldId id="281" r:id="rId26"/>
    <p:sldId id="282" r:id="rId27"/>
    <p:sldId id="283" r:id="rId28"/>
    <p:sldId id="285" r:id="rId29"/>
    <p:sldId id="286" r:id="rId30"/>
    <p:sldId id="287" r:id="rId31"/>
    <p:sldId id="288" r:id="rId32"/>
    <p:sldId id="289" r:id="rId33"/>
    <p:sldId id="290" r:id="rId34"/>
    <p:sldId id="291" r:id="rId35"/>
    <p:sldId id="292" r:id="rId36"/>
    <p:sldId id="293" r:id="rId37"/>
    <p:sldId id="284" r:id="rId38"/>
    <p:sldId id="294" r:id="rId39"/>
    <p:sldId id="295" r:id="rId40"/>
    <p:sldId id="296"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980" autoAdjust="0"/>
  </p:normalViewPr>
  <p:slideViewPr>
    <p:cSldViewPr>
      <p:cViewPr varScale="1">
        <p:scale>
          <a:sx n="106" d="100"/>
          <a:sy n="106" d="100"/>
        </p:scale>
        <p:origin x="-11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9/9/2013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9/9/2013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9/9/2013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1"/>
            <a:ext cx="7772400" cy="2686050"/>
          </a:xfrm>
        </p:spPr>
        <p:txBody>
          <a:bodyPr>
            <a:normAutofit fontScale="90000"/>
          </a:bodyPr>
          <a:lstStyle/>
          <a:p>
            <a:r>
              <a:rPr lang="en-US" dirty="0" smtClean="0"/>
              <a:t>Absorption mechanisms, Water Movements and Factors Affecting in Plants.</a:t>
            </a:r>
            <a:endParaRPr lang="en-US" dirty="0"/>
          </a:p>
        </p:txBody>
      </p:sp>
      <p:sp>
        <p:nvSpPr>
          <p:cNvPr id="3" name="Subtitle 2"/>
          <p:cNvSpPr>
            <a:spLocks noGrp="1"/>
          </p:cNvSpPr>
          <p:nvPr>
            <p:ph type="subTitle" idx="1"/>
          </p:nvPr>
        </p:nvSpPr>
        <p:spPr/>
        <p:txBody>
          <a:bodyPr>
            <a:normAutofit fontScale="92500" lnSpcReduction="20000"/>
          </a:bodyPr>
          <a:lstStyle/>
          <a:p>
            <a:endParaRPr lang="en-US" dirty="0" smtClean="0"/>
          </a:p>
          <a:p>
            <a:endParaRPr lang="en-US" dirty="0"/>
          </a:p>
          <a:p>
            <a:pPr algn="r"/>
            <a:r>
              <a:rPr lang="en-US" dirty="0" err="1" smtClean="0"/>
              <a:t>Awais</a:t>
            </a:r>
            <a:r>
              <a:rPr lang="en-US" dirty="0" smtClean="0"/>
              <a:t> Ahmad</a:t>
            </a:r>
            <a:endParaRPr lang="en-US" dirty="0"/>
          </a:p>
        </p:txBody>
      </p:sp>
    </p:spTree>
    <p:extLst>
      <p:ext uri="{BB962C8B-B14F-4D97-AF65-F5344CB8AC3E}">
        <p14:creationId xmlns:p14="http://schemas.microsoft.com/office/powerpoint/2010/main" xmlns="" val="10369058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3"/>
          <p:cNvSpPr>
            <a:spLocks noGrp="1" noChangeArrowheads="1"/>
          </p:cNvSpPr>
          <p:nvPr>
            <p:ph idx="1"/>
          </p:nvPr>
        </p:nvSpPr>
        <p:spPr>
          <a:xfrm>
            <a:off x="457200" y="1600200"/>
            <a:ext cx="8534400" cy="1752600"/>
          </a:xfrm>
        </p:spPr>
        <p:txBody>
          <a:bodyPr/>
          <a:lstStyle/>
          <a:p>
            <a:pPr>
              <a:buFontTx/>
              <a:buNone/>
            </a:pPr>
            <a:r>
              <a:rPr lang="en-US" dirty="0"/>
              <a:t>Most of the water absorbed by plants comes in through </a:t>
            </a:r>
            <a:r>
              <a:rPr lang="en-US" b="1" dirty="0">
                <a:solidFill>
                  <a:srgbClr val="FF0000"/>
                </a:solidFill>
              </a:rPr>
              <a:t>root hairs</a:t>
            </a:r>
            <a:endParaRPr lang="en-US" dirty="0"/>
          </a:p>
          <a:p>
            <a:pPr>
              <a:buFontTx/>
              <a:buNone/>
            </a:pPr>
            <a:r>
              <a:rPr lang="en-US" dirty="0"/>
              <a:t>	-Collectively provide enormous surface area</a:t>
            </a:r>
          </a:p>
        </p:txBody>
      </p:sp>
      <p:sp>
        <p:nvSpPr>
          <p:cNvPr id="6" name="Slide Number Placeholder 5"/>
          <p:cNvSpPr>
            <a:spLocks noGrp="1"/>
          </p:cNvSpPr>
          <p:nvPr>
            <p:ph type="sldNum" sz="quarter" idx="12"/>
          </p:nvPr>
        </p:nvSpPr>
        <p:spPr/>
        <p:txBody>
          <a:bodyPr/>
          <a:lstStyle/>
          <a:p>
            <a:fld id="{A8C6ED9C-52B0-4ADA-B5DE-52819ED32418}" type="slidenum">
              <a:rPr lang="en-US"/>
              <a:pPr/>
              <a:t>10</a:t>
            </a:fld>
            <a:endParaRPr lang="en-US"/>
          </a:p>
        </p:txBody>
      </p:sp>
      <p:sp>
        <p:nvSpPr>
          <p:cNvPr id="240642" name="Rectangle 2"/>
          <p:cNvSpPr>
            <a:spLocks noGrp="1" noChangeArrowheads="1"/>
          </p:cNvSpPr>
          <p:nvPr>
            <p:ph type="title"/>
          </p:nvPr>
        </p:nvSpPr>
        <p:spPr/>
        <p:txBody>
          <a:bodyPr/>
          <a:lstStyle/>
          <a:p>
            <a:r>
              <a:rPr lang="en-US" dirty="0" smtClean="0">
                <a:solidFill>
                  <a:srgbClr val="3F3FFF"/>
                </a:solidFill>
              </a:rPr>
              <a:t>Water Movement in Roots</a:t>
            </a:r>
            <a:endParaRPr lang="en-US" dirty="0">
              <a:solidFill>
                <a:srgbClr val="3F3FFF"/>
              </a:solidFill>
            </a:endParaRPr>
          </a:p>
        </p:txBody>
      </p:sp>
      <p:pic>
        <p:nvPicPr>
          <p:cNvPr id="240644" name="Picture 4" descr="ROOT_H_1"/>
          <p:cNvPicPr>
            <a:picLocks noChangeAspect="1" noChangeArrowheads="1"/>
          </p:cNvPicPr>
          <p:nvPr/>
        </p:nvPicPr>
        <p:blipFill>
          <a:blip r:embed="rId2" cstate="print">
            <a:extLst>
              <a:ext uri="{28A0092B-C50C-407E-A947-70E740481C1C}">
                <a14:useLocalDpi xmlns:a14="http://schemas.microsoft.com/office/drawing/2010/main" xmlns="" val="0"/>
              </a:ext>
            </a:extLst>
          </a:blip>
          <a:srcRect l="3862" t="4167" r="4561" b="6250"/>
          <a:stretch>
            <a:fillRect/>
          </a:stretch>
        </p:blipFill>
        <p:spPr bwMode="auto">
          <a:xfrm>
            <a:off x="4876800" y="3429000"/>
            <a:ext cx="3505200" cy="3079750"/>
          </a:xfrm>
          <a:prstGeom prst="rect">
            <a:avLst/>
          </a:prstGeom>
          <a:noFill/>
          <a:extLst>
            <a:ext uri="{909E8E84-426E-40DD-AFC4-6F175D3DCCD1}">
              <a14:hiddenFill xmlns:a14="http://schemas.microsoft.com/office/drawing/2010/main" xmlns="">
                <a:solidFill>
                  <a:srgbClr val="FFFFFF"/>
                </a:solidFill>
              </a14:hiddenFill>
            </a:ext>
          </a:extLst>
        </p:spPr>
      </p:pic>
      <p:sp>
        <p:nvSpPr>
          <p:cNvPr id="240645" name="Rectangle 5"/>
          <p:cNvSpPr>
            <a:spLocks noChangeArrowheads="1"/>
          </p:cNvSpPr>
          <p:nvPr/>
        </p:nvSpPr>
        <p:spPr bwMode="auto">
          <a:xfrm>
            <a:off x="457200" y="3733800"/>
            <a:ext cx="4495800" cy="2133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3200"/>
              <a:t>	-Almost always turgid because their water potential is greater than that of soil</a:t>
            </a:r>
          </a:p>
        </p:txBody>
      </p:sp>
    </p:spTree>
    <p:extLst>
      <p:ext uri="{BB962C8B-B14F-4D97-AF65-F5344CB8AC3E}">
        <p14:creationId xmlns:p14="http://schemas.microsoft.com/office/powerpoint/2010/main" xmlns="" val="18895568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064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06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06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idx="1"/>
          </p:nvPr>
        </p:nvSpPr>
        <p:spPr>
          <a:xfrm>
            <a:off x="457200" y="1600200"/>
            <a:ext cx="8534400" cy="4876800"/>
          </a:xfrm>
        </p:spPr>
        <p:txBody>
          <a:bodyPr/>
          <a:lstStyle/>
          <a:p>
            <a:pPr>
              <a:buFontTx/>
              <a:buNone/>
            </a:pPr>
            <a:r>
              <a:rPr lang="en-US"/>
              <a:t>An expenditure of energy is required for ions to accumulate in root cells</a:t>
            </a:r>
          </a:p>
          <a:p>
            <a:pPr>
              <a:buFontTx/>
              <a:buNone/>
            </a:pPr>
            <a:r>
              <a:rPr lang="en-US"/>
              <a:t>	-Once in the roots, the ions are transported via the xylem throughout the plant</a:t>
            </a:r>
          </a:p>
          <a:p>
            <a:pPr>
              <a:buFontTx/>
              <a:buNone/>
            </a:pPr>
            <a:endParaRPr lang="en-US"/>
          </a:p>
          <a:p>
            <a:pPr>
              <a:buFontTx/>
              <a:buNone/>
            </a:pPr>
            <a:r>
              <a:rPr lang="en-US"/>
              <a:t>Surface area for water and mineral absorption is further increased by mycorrhizal fungi</a:t>
            </a:r>
          </a:p>
          <a:p>
            <a:pPr>
              <a:buFontTx/>
              <a:buNone/>
            </a:pPr>
            <a:r>
              <a:rPr lang="en-US"/>
              <a:t>	-Particularly helpful in phosphorus uptake</a:t>
            </a:r>
          </a:p>
        </p:txBody>
      </p:sp>
      <p:sp>
        <p:nvSpPr>
          <p:cNvPr id="4" name="Slide Number Placeholder 5"/>
          <p:cNvSpPr>
            <a:spLocks noGrp="1"/>
          </p:cNvSpPr>
          <p:nvPr>
            <p:ph type="sldNum" sz="quarter" idx="12"/>
          </p:nvPr>
        </p:nvSpPr>
        <p:spPr/>
        <p:txBody>
          <a:bodyPr/>
          <a:lstStyle/>
          <a:p>
            <a:fld id="{8AFCD206-83C3-417E-AAB6-49B9254823EB}" type="slidenum">
              <a:rPr lang="en-US"/>
              <a:pPr/>
              <a:t>11</a:t>
            </a:fld>
            <a:endParaRPr lang="en-US"/>
          </a:p>
        </p:txBody>
      </p:sp>
      <p:sp>
        <p:nvSpPr>
          <p:cNvPr id="242690" name="Rectangle 2"/>
          <p:cNvSpPr>
            <a:spLocks noGrp="1" noChangeArrowheads="1"/>
          </p:cNvSpPr>
          <p:nvPr>
            <p:ph type="title"/>
          </p:nvPr>
        </p:nvSpPr>
        <p:spPr/>
        <p:txBody>
          <a:bodyPr/>
          <a:lstStyle/>
          <a:p>
            <a:pPr algn="r"/>
            <a:r>
              <a:rPr lang="en-US" dirty="0" err="1" smtClean="0">
                <a:solidFill>
                  <a:srgbClr val="3F3FFF"/>
                </a:solidFill>
              </a:rPr>
              <a:t>Cont</a:t>
            </a:r>
            <a:r>
              <a:rPr lang="en-US" dirty="0" smtClean="0">
                <a:solidFill>
                  <a:srgbClr val="3F3FFF"/>
                </a:solidFill>
              </a:rPr>
              <a:t>…</a:t>
            </a:r>
            <a:endParaRPr lang="en-US" dirty="0">
              <a:solidFill>
                <a:srgbClr val="3F3FFF"/>
              </a:solidFill>
            </a:endParaRPr>
          </a:p>
        </p:txBody>
      </p:sp>
    </p:spTree>
    <p:extLst>
      <p:ext uri="{BB962C8B-B14F-4D97-AF65-F5344CB8AC3E}">
        <p14:creationId xmlns:p14="http://schemas.microsoft.com/office/powerpoint/2010/main" xmlns="" val="5384483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269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2691">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26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idx="1"/>
          </p:nvPr>
        </p:nvSpPr>
        <p:spPr>
          <a:xfrm>
            <a:off x="457200" y="1600200"/>
            <a:ext cx="8534400" cy="4876800"/>
          </a:xfrm>
        </p:spPr>
        <p:txBody>
          <a:bodyPr/>
          <a:lstStyle/>
          <a:p>
            <a:pPr>
              <a:buFontTx/>
              <a:buNone/>
            </a:pPr>
            <a:r>
              <a:rPr lang="en-US"/>
              <a:t>Three transport routes exist through cells </a:t>
            </a:r>
          </a:p>
          <a:p>
            <a:pPr>
              <a:buFontTx/>
              <a:buNone/>
            </a:pPr>
            <a:r>
              <a:rPr lang="en-US"/>
              <a:t>	-</a:t>
            </a:r>
            <a:r>
              <a:rPr lang="en-US" b="1">
                <a:solidFill>
                  <a:srgbClr val="FF0000"/>
                </a:solidFill>
              </a:rPr>
              <a:t>Apoplast route</a:t>
            </a:r>
            <a:r>
              <a:rPr lang="en-US"/>
              <a:t> = Movement through the cell walls and the space between cells</a:t>
            </a:r>
            <a:endParaRPr lang="en-US" b="1">
              <a:solidFill>
                <a:srgbClr val="FF0000"/>
              </a:solidFill>
            </a:endParaRPr>
          </a:p>
          <a:p>
            <a:pPr>
              <a:buFontTx/>
              <a:buNone/>
            </a:pPr>
            <a:r>
              <a:rPr lang="en-US"/>
              <a:t>	-</a:t>
            </a:r>
            <a:r>
              <a:rPr lang="en-US" b="1">
                <a:solidFill>
                  <a:srgbClr val="FF0000"/>
                </a:solidFill>
              </a:rPr>
              <a:t>Symplast route</a:t>
            </a:r>
            <a:r>
              <a:rPr lang="en-US"/>
              <a:t> = A cytoplasm continuum between cells connected by plasmodesmata</a:t>
            </a:r>
          </a:p>
          <a:p>
            <a:pPr>
              <a:buFontTx/>
              <a:buNone/>
            </a:pPr>
            <a:r>
              <a:rPr lang="en-US"/>
              <a:t>	-</a:t>
            </a:r>
            <a:r>
              <a:rPr lang="en-US" b="1">
                <a:solidFill>
                  <a:srgbClr val="FF0000"/>
                </a:solidFill>
              </a:rPr>
              <a:t>Transmembrane route</a:t>
            </a:r>
            <a:r>
              <a:rPr lang="en-US"/>
              <a:t> = Membrane transport between cells and across the membranes of vacuoles within cells</a:t>
            </a:r>
          </a:p>
          <a:p>
            <a:pPr>
              <a:buFontTx/>
              <a:buNone/>
            </a:pPr>
            <a:r>
              <a:rPr lang="en-US"/>
              <a:t>		-Permits the greatest control</a:t>
            </a:r>
          </a:p>
        </p:txBody>
      </p:sp>
      <p:sp>
        <p:nvSpPr>
          <p:cNvPr id="4" name="Slide Number Placeholder 5"/>
          <p:cNvSpPr>
            <a:spLocks noGrp="1"/>
          </p:cNvSpPr>
          <p:nvPr>
            <p:ph type="sldNum" sz="quarter" idx="12"/>
          </p:nvPr>
        </p:nvSpPr>
        <p:spPr/>
        <p:txBody>
          <a:bodyPr/>
          <a:lstStyle/>
          <a:p>
            <a:fld id="{7D561EFD-2A81-4041-871A-9D7E9B2AB5B9}" type="slidenum">
              <a:rPr lang="en-US"/>
              <a:pPr/>
              <a:t>12</a:t>
            </a:fld>
            <a:endParaRPr lang="en-US"/>
          </a:p>
        </p:txBody>
      </p:sp>
      <p:sp>
        <p:nvSpPr>
          <p:cNvPr id="243714" name="Rectangle 2"/>
          <p:cNvSpPr>
            <a:spLocks noGrp="1" noChangeArrowheads="1"/>
          </p:cNvSpPr>
          <p:nvPr>
            <p:ph type="title"/>
          </p:nvPr>
        </p:nvSpPr>
        <p:spPr/>
        <p:txBody>
          <a:bodyPr/>
          <a:lstStyle/>
          <a:p>
            <a:pPr algn="r"/>
            <a:r>
              <a:rPr lang="en-US" dirty="0" err="1" smtClean="0">
                <a:solidFill>
                  <a:srgbClr val="3F3FFF"/>
                </a:solidFill>
              </a:rPr>
              <a:t>Cont</a:t>
            </a:r>
            <a:r>
              <a:rPr lang="en-US" dirty="0" smtClean="0">
                <a:solidFill>
                  <a:srgbClr val="3F3FFF"/>
                </a:solidFill>
              </a:rPr>
              <a:t>…</a:t>
            </a:r>
            <a:endParaRPr lang="en-US" dirty="0">
              <a:solidFill>
                <a:srgbClr val="3F3FFF"/>
              </a:solidFill>
            </a:endParaRPr>
          </a:p>
        </p:txBody>
      </p:sp>
    </p:spTree>
    <p:extLst>
      <p:ext uri="{BB962C8B-B14F-4D97-AF65-F5344CB8AC3E}">
        <p14:creationId xmlns:p14="http://schemas.microsoft.com/office/powerpoint/2010/main" xmlns="" val="25333285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371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371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37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2"/>
          </p:nvPr>
        </p:nvSpPr>
        <p:spPr/>
        <p:txBody>
          <a:bodyPr/>
          <a:lstStyle/>
          <a:p>
            <a:fld id="{6168818E-BA1E-46B2-B785-72153A3DF42B}" type="slidenum">
              <a:rPr lang="en-US"/>
              <a:pPr/>
              <a:t>13</a:t>
            </a:fld>
            <a:endParaRPr lang="en-US"/>
          </a:p>
        </p:txBody>
      </p:sp>
      <p:grpSp>
        <p:nvGrpSpPr>
          <p:cNvPr id="238784" name="Group 192"/>
          <p:cNvGrpSpPr>
            <a:grpSpLocks/>
          </p:cNvGrpSpPr>
          <p:nvPr/>
        </p:nvGrpSpPr>
        <p:grpSpPr bwMode="auto">
          <a:xfrm>
            <a:off x="0" y="1600200"/>
            <a:ext cx="9140825" cy="4303713"/>
            <a:chOff x="0" y="720"/>
            <a:chExt cx="5758" cy="2711"/>
          </a:xfrm>
        </p:grpSpPr>
        <p:pic>
          <p:nvPicPr>
            <p:cNvPr id="238785" name="Picture 193" descr="38_08"/>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720"/>
              <a:ext cx="5758" cy="271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38786" name="Rectangle 194"/>
            <p:cNvSpPr>
              <a:spLocks noChangeArrowheads="1"/>
            </p:cNvSpPr>
            <p:nvPr/>
          </p:nvSpPr>
          <p:spPr bwMode="auto">
            <a:xfrm>
              <a:off x="2178" y="3172"/>
              <a:ext cx="57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Cell wall</a:t>
              </a:r>
              <a:endParaRPr lang="en-US" b="1">
                <a:ea typeface="ＭＳ Ｐゴシック" pitchFamily="-12" charset="-128"/>
              </a:endParaRPr>
            </a:p>
          </p:txBody>
        </p:sp>
        <p:sp>
          <p:nvSpPr>
            <p:cNvPr id="238787" name="Rectangle 195"/>
            <p:cNvSpPr>
              <a:spLocks noChangeArrowheads="1"/>
            </p:cNvSpPr>
            <p:nvPr/>
          </p:nvSpPr>
          <p:spPr bwMode="auto">
            <a:xfrm>
              <a:off x="2976" y="3172"/>
              <a:ext cx="968"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Plasmodesma</a:t>
              </a:r>
              <a:endParaRPr lang="en-US" b="1">
                <a:ea typeface="ＭＳ Ｐゴシック" pitchFamily="-12" charset="-128"/>
              </a:endParaRPr>
            </a:p>
          </p:txBody>
        </p:sp>
        <p:sp>
          <p:nvSpPr>
            <p:cNvPr id="238788" name="Rectangle 196"/>
            <p:cNvSpPr>
              <a:spLocks noChangeArrowheads="1"/>
            </p:cNvSpPr>
            <p:nvPr/>
          </p:nvSpPr>
          <p:spPr bwMode="auto">
            <a:xfrm>
              <a:off x="784" y="3172"/>
              <a:ext cx="1273"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Plasma membrane</a:t>
              </a:r>
              <a:endParaRPr lang="en-US" b="1">
                <a:ea typeface="ＭＳ Ｐゴシック" pitchFamily="-12" charset="-128"/>
              </a:endParaRPr>
            </a:p>
          </p:txBody>
        </p:sp>
        <p:sp>
          <p:nvSpPr>
            <p:cNvPr id="238789" name="Rectangle 197"/>
            <p:cNvSpPr>
              <a:spLocks noChangeArrowheads="1"/>
            </p:cNvSpPr>
            <p:nvPr/>
          </p:nvSpPr>
          <p:spPr bwMode="auto">
            <a:xfrm>
              <a:off x="2448" y="828"/>
              <a:ext cx="101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Apoplast route</a:t>
              </a:r>
              <a:endParaRPr lang="en-US" b="1">
                <a:ea typeface="ＭＳ Ｐゴシック" pitchFamily="-12" charset="-128"/>
              </a:endParaRPr>
            </a:p>
          </p:txBody>
        </p:sp>
        <p:sp>
          <p:nvSpPr>
            <p:cNvPr id="238790" name="Rectangle 198"/>
            <p:cNvSpPr>
              <a:spLocks noChangeArrowheads="1"/>
            </p:cNvSpPr>
            <p:nvPr/>
          </p:nvSpPr>
          <p:spPr bwMode="auto">
            <a:xfrm>
              <a:off x="2318" y="1339"/>
              <a:ext cx="1040"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Symplast route</a:t>
              </a:r>
              <a:endParaRPr lang="en-US" b="1">
                <a:ea typeface="ＭＳ Ｐゴシック" pitchFamily="-12" charset="-128"/>
              </a:endParaRPr>
            </a:p>
          </p:txBody>
        </p:sp>
        <p:sp>
          <p:nvSpPr>
            <p:cNvPr id="238791" name="Rectangle 199"/>
            <p:cNvSpPr>
              <a:spLocks noChangeArrowheads="1"/>
            </p:cNvSpPr>
            <p:nvPr/>
          </p:nvSpPr>
          <p:spPr bwMode="auto">
            <a:xfrm>
              <a:off x="1877" y="1849"/>
              <a:ext cx="1520"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Transmembrane route</a:t>
              </a:r>
              <a:endParaRPr lang="en-US" b="1">
                <a:ea typeface="ＭＳ Ｐゴシック" pitchFamily="-12" charset="-128"/>
              </a:endParaRPr>
            </a:p>
          </p:txBody>
        </p:sp>
        <p:sp>
          <p:nvSpPr>
            <p:cNvPr id="238792" name="Rectangle 200"/>
            <p:cNvSpPr>
              <a:spLocks noChangeArrowheads="1"/>
            </p:cNvSpPr>
            <p:nvPr/>
          </p:nvSpPr>
          <p:spPr bwMode="auto">
            <a:xfrm>
              <a:off x="4052" y="3172"/>
              <a:ext cx="552"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b="1">
                  <a:solidFill>
                    <a:srgbClr val="000000"/>
                  </a:solidFill>
                  <a:ea typeface="ＭＳ Ｐゴシック" pitchFamily="-12" charset="-128"/>
                </a:rPr>
                <a:t>Vacuol</a:t>
              </a:r>
              <a:r>
                <a:rPr lang="en-US" b="1">
                  <a:ea typeface="ＭＳ Ｐゴシック" pitchFamily="-12" charset="-128"/>
                </a:rPr>
                <a:t>e</a:t>
              </a:r>
            </a:p>
          </p:txBody>
        </p:sp>
        <p:sp>
          <p:nvSpPr>
            <p:cNvPr id="238793" name="Line 201"/>
            <p:cNvSpPr>
              <a:spLocks noChangeShapeType="1"/>
            </p:cNvSpPr>
            <p:nvPr/>
          </p:nvSpPr>
          <p:spPr bwMode="auto">
            <a:xfrm>
              <a:off x="2464" y="2927"/>
              <a:ext cx="1" cy="244"/>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8794" name="Line 202"/>
            <p:cNvSpPr>
              <a:spLocks noChangeShapeType="1"/>
            </p:cNvSpPr>
            <p:nvPr/>
          </p:nvSpPr>
          <p:spPr bwMode="auto">
            <a:xfrm>
              <a:off x="1422" y="2108"/>
              <a:ext cx="1" cy="1073"/>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8795" name="Line 203"/>
            <p:cNvSpPr>
              <a:spLocks noChangeShapeType="1"/>
            </p:cNvSpPr>
            <p:nvPr/>
          </p:nvSpPr>
          <p:spPr bwMode="auto">
            <a:xfrm flipH="1">
              <a:off x="3449" y="1751"/>
              <a:ext cx="4" cy="1435"/>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8796" name="Line 204"/>
            <p:cNvSpPr>
              <a:spLocks noChangeShapeType="1"/>
            </p:cNvSpPr>
            <p:nvPr/>
          </p:nvSpPr>
          <p:spPr bwMode="auto">
            <a:xfrm>
              <a:off x="4324" y="2117"/>
              <a:ext cx="1" cy="1064"/>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238797" name="Rectangle 20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r"/>
            <a:r>
              <a:rPr lang="en-US" sz="4400" dirty="0" err="1" smtClean="0">
                <a:solidFill>
                  <a:srgbClr val="3F3FFF"/>
                </a:solidFill>
              </a:rPr>
              <a:t>Cont</a:t>
            </a:r>
            <a:r>
              <a:rPr lang="en-US" sz="4400" dirty="0" smtClean="0">
                <a:solidFill>
                  <a:srgbClr val="3F3FFF"/>
                </a:solidFill>
              </a:rPr>
              <a:t>…</a:t>
            </a:r>
            <a:endParaRPr lang="en-US" sz="4400" dirty="0">
              <a:solidFill>
                <a:srgbClr val="3F3FFF"/>
              </a:solidFill>
            </a:endParaRPr>
          </a:p>
        </p:txBody>
      </p:sp>
    </p:spTree>
    <p:extLst>
      <p:ext uri="{BB962C8B-B14F-4D97-AF65-F5344CB8AC3E}">
        <p14:creationId xmlns:p14="http://schemas.microsoft.com/office/powerpoint/2010/main" xmlns="" val="1676837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9" name="Rectangle 3"/>
          <p:cNvSpPr>
            <a:spLocks noGrp="1" noChangeArrowheads="1"/>
          </p:cNvSpPr>
          <p:nvPr>
            <p:ph idx="1"/>
          </p:nvPr>
        </p:nvSpPr>
        <p:spPr>
          <a:xfrm>
            <a:off x="457200" y="1600200"/>
            <a:ext cx="8534400" cy="4876800"/>
          </a:xfrm>
        </p:spPr>
        <p:txBody>
          <a:bodyPr/>
          <a:lstStyle/>
          <a:p>
            <a:pPr>
              <a:buFontTx/>
              <a:buNone/>
            </a:pPr>
            <a:r>
              <a:rPr lang="en-US"/>
              <a:t>Eventually on their journey inward, molecules reach the endodermis</a:t>
            </a:r>
          </a:p>
          <a:p>
            <a:pPr>
              <a:buFontTx/>
              <a:buNone/>
            </a:pPr>
            <a:r>
              <a:rPr lang="en-US"/>
              <a:t>	-Any further passage through the cell walls is blocked by the Casparian strips</a:t>
            </a:r>
          </a:p>
          <a:p>
            <a:pPr>
              <a:buFontTx/>
              <a:buNone/>
            </a:pPr>
            <a:r>
              <a:rPr lang="en-US"/>
              <a:t>		-Molecules must pass through the cell 	membranes and protoplasts of the 	endodermal cells to reach the xylem</a:t>
            </a:r>
          </a:p>
        </p:txBody>
      </p:sp>
      <p:sp>
        <p:nvSpPr>
          <p:cNvPr id="4" name="Slide Number Placeholder 5"/>
          <p:cNvSpPr>
            <a:spLocks noGrp="1"/>
          </p:cNvSpPr>
          <p:nvPr>
            <p:ph type="sldNum" sz="quarter" idx="12"/>
          </p:nvPr>
        </p:nvSpPr>
        <p:spPr/>
        <p:txBody>
          <a:bodyPr/>
          <a:lstStyle/>
          <a:p>
            <a:fld id="{7309F4D6-E7A2-45C5-A955-56946924319D}" type="slidenum">
              <a:rPr lang="en-US"/>
              <a:pPr/>
              <a:t>14</a:t>
            </a:fld>
            <a:endParaRPr lang="en-US"/>
          </a:p>
        </p:txBody>
      </p:sp>
      <p:sp>
        <p:nvSpPr>
          <p:cNvPr id="244738" name="Rectangle 2"/>
          <p:cNvSpPr>
            <a:spLocks noGrp="1" noChangeArrowheads="1"/>
          </p:cNvSpPr>
          <p:nvPr>
            <p:ph type="title"/>
          </p:nvPr>
        </p:nvSpPr>
        <p:spPr/>
        <p:txBody>
          <a:bodyPr/>
          <a:lstStyle/>
          <a:p>
            <a:pPr algn="r"/>
            <a:r>
              <a:rPr lang="en-US" dirty="0" err="1" smtClean="0">
                <a:solidFill>
                  <a:srgbClr val="3F3FFF"/>
                </a:solidFill>
              </a:rPr>
              <a:t>Cont</a:t>
            </a:r>
            <a:r>
              <a:rPr lang="en-US" dirty="0" smtClean="0">
                <a:solidFill>
                  <a:srgbClr val="3F3FFF"/>
                </a:solidFill>
              </a:rPr>
              <a:t>…</a:t>
            </a:r>
            <a:endParaRPr lang="en-US" dirty="0">
              <a:solidFill>
                <a:srgbClr val="3F3FFF"/>
              </a:solidFill>
            </a:endParaRPr>
          </a:p>
        </p:txBody>
      </p:sp>
    </p:spTree>
    <p:extLst>
      <p:ext uri="{BB962C8B-B14F-4D97-AF65-F5344CB8AC3E}">
        <p14:creationId xmlns:p14="http://schemas.microsoft.com/office/powerpoint/2010/main" xmlns="" val="36285743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473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47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3"/>
          <p:cNvSpPr>
            <a:spLocks noGrp="1"/>
          </p:cNvSpPr>
          <p:nvPr>
            <p:ph type="sldNum" sz="quarter" idx="12"/>
          </p:nvPr>
        </p:nvSpPr>
        <p:spPr/>
        <p:txBody>
          <a:bodyPr/>
          <a:lstStyle/>
          <a:p>
            <a:fld id="{CC1CD854-2881-4A51-A8A1-7F036898065C}" type="slidenum">
              <a:rPr lang="en-US"/>
              <a:pPr/>
              <a:t>15</a:t>
            </a:fld>
            <a:endParaRPr lang="en-US"/>
          </a:p>
        </p:txBody>
      </p:sp>
      <p:grpSp>
        <p:nvGrpSpPr>
          <p:cNvPr id="239631" name="Group 15"/>
          <p:cNvGrpSpPr>
            <a:grpSpLocks/>
          </p:cNvGrpSpPr>
          <p:nvPr/>
        </p:nvGrpSpPr>
        <p:grpSpPr bwMode="auto">
          <a:xfrm>
            <a:off x="881063" y="0"/>
            <a:ext cx="6943725" cy="6654800"/>
            <a:chOff x="555" y="0"/>
            <a:chExt cx="4374" cy="4192"/>
          </a:xfrm>
        </p:grpSpPr>
        <p:pic>
          <p:nvPicPr>
            <p:cNvPr id="239632" name="Picture 16" descr="38_09"/>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8" y="155"/>
              <a:ext cx="3976" cy="392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39633" name="Rectangle 17"/>
            <p:cNvSpPr>
              <a:spLocks noChangeArrowheads="1"/>
            </p:cNvSpPr>
            <p:nvPr/>
          </p:nvSpPr>
          <p:spPr bwMode="auto">
            <a:xfrm>
              <a:off x="1588" y="853"/>
              <a:ext cx="461" cy="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H</a:t>
              </a:r>
              <a:r>
                <a:rPr lang="en-US" sz="1400" b="1" baseline="-25000">
                  <a:solidFill>
                    <a:srgbClr val="000000"/>
                  </a:solidFill>
                  <a:ea typeface="ＭＳ Ｐゴシック" pitchFamily="-12" charset="-128"/>
                </a:rPr>
                <a:t>2</a:t>
              </a:r>
              <a:r>
                <a:rPr lang="en-US" sz="1400" b="1">
                  <a:solidFill>
                    <a:srgbClr val="000000"/>
                  </a:solidFill>
                  <a:ea typeface="ＭＳ Ｐゴシック" pitchFamily="-12" charset="-128"/>
                </a:rPr>
                <a:t>O and</a:t>
              </a:r>
            </a:p>
            <a:p>
              <a:pPr eaLnBrk="0" hangingPunct="0"/>
              <a:r>
                <a:rPr lang="en-US" sz="1400" b="1">
                  <a:solidFill>
                    <a:srgbClr val="000000"/>
                  </a:solidFill>
                  <a:ea typeface="ＭＳ Ｐゴシック" pitchFamily="-12" charset="-128"/>
                </a:rPr>
                <a:t>minerals</a:t>
              </a:r>
              <a:endParaRPr lang="en-US" sz="1400" b="1">
                <a:ea typeface="ＭＳ Ｐゴシック" pitchFamily="-12" charset="-128"/>
              </a:endParaRPr>
            </a:p>
          </p:txBody>
        </p:sp>
        <p:sp>
          <p:nvSpPr>
            <p:cNvPr id="239634" name="Rectangle 18"/>
            <p:cNvSpPr>
              <a:spLocks noChangeArrowheads="1"/>
            </p:cNvSpPr>
            <p:nvPr/>
          </p:nvSpPr>
          <p:spPr bwMode="auto">
            <a:xfrm>
              <a:off x="4282" y="1149"/>
              <a:ext cx="64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Endodermis</a:t>
              </a:r>
              <a:endParaRPr lang="en-US" sz="1400" b="1">
                <a:ea typeface="ＭＳ Ｐゴシック" pitchFamily="-12" charset="-128"/>
              </a:endParaRPr>
            </a:p>
          </p:txBody>
        </p:sp>
        <p:sp>
          <p:nvSpPr>
            <p:cNvPr id="239635" name="Rectangle 19"/>
            <p:cNvSpPr>
              <a:spLocks noChangeArrowheads="1"/>
            </p:cNvSpPr>
            <p:nvPr/>
          </p:nvSpPr>
          <p:spPr bwMode="auto">
            <a:xfrm>
              <a:off x="4287" y="2267"/>
              <a:ext cx="33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Xylem</a:t>
              </a:r>
              <a:endParaRPr lang="en-US" sz="1400" b="1">
                <a:ea typeface="ＭＳ Ｐゴシック" pitchFamily="-12" charset="-128"/>
              </a:endParaRPr>
            </a:p>
          </p:txBody>
        </p:sp>
        <p:sp>
          <p:nvSpPr>
            <p:cNvPr id="239636" name="Rectangle 20"/>
            <p:cNvSpPr>
              <a:spLocks noChangeArrowheads="1"/>
            </p:cNvSpPr>
            <p:nvPr/>
          </p:nvSpPr>
          <p:spPr bwMode="auto">
            <a:xfrm>
              <a:off x="4287" y="2057"/>
              <a:ext cx="40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Phloem</a:t>
              </a:r>
              <a:endParaRPr lang="en-US" sz="1400" b="1">
                <a:ea typeface="ＭＳ Ｐゴシック" pitchFamily="-12" charset="-128"/>
              </a:endParaRPr>
            </a:p>
          </p:txBody>
        </p:sp>
        <p:sp>
          <p:nvSpPr>
            <p:cNvPr id="239637" name="Rectangle 21"/>
            <p:cNvSpPr>
              <a:spLocks noChangeArrowheads="1"/>
            </p:cNvSpPr>
            <p:nvPr/>
          </p:nvSpPr>
          <p:spPr bwMode="auto">
            <a:xfrm>
              <a:off x="555" y="2420"/>
              <a:ext cx="81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Casparian strip</a:t>
              </a:r>
              <a:endParaRPr lang="en-US" sz="1400" b="1">
                <a:ea typeface="ＭＳ Ｐゴシック" pitchFamily="-12" charset="-128"/>
              </a:endParaRPr>
            </a:p>
          </p:txBody>
        </p:sp>
        <p:sp>
          <p:nvSpPr>
            <p:cNvPr id="239638" name="Rectangle 22"/>
            <p:cNvSpPr>
              <a:spLocks noChangeArrowheads="1"/>
            </p:cNvSpPr>
            <p:nvPr/>
          </p:nvSpPr>
          <p:spPr bwMode="auto">
            <a:xfrm>
              <a:off x="555" y="2611"/>
              <a:ext cx="803"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Cell membrane</a:t>
              </a:r>
              <a:endParaRPr lang="en-US" sz="1400" b="1">
                <a:ea typeface="ＭＳ Ｐゴシック" pitchFamily="-12" charset="-128"/>
              </a:endParaRPr>
            </a:p>
          </p:txBody>
        </p:sp>
        <p:sp>
          <p:nvSpPr>
            <p:cNvPr id="239639" name="Rectangle 23"/>
            <p:cNvSpPr>
              <a:spLocks noChangeArrowheads="1"/>
            </p:cNvSpPr>
            <p:nvPr/>
          </p:nvSpPr>
          <p:spPr bwMode="auto">
            <a:xfrm>
              <a:off x="2079" y="4058"/>
              <a:ext cx="86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Endodermal cell</a:t>
              </a:r>
              <a:endParaRPr lang="en-US" sz="1400" b="1">
                <a:ea typeface="ＭＳ Ｐゴシック" pitchFamily="-12" charset="-128"/>
              </a:endParaRPr>
            </a:p>
          </p:txBody>
        </p:sp>
        <p:sp>
          <p:nvSpPr>
            <p:cNvPr id="239640" name="Rectangle 24"/>
            <p:cNvSpPr>
              <a:spLocks noChangeArrowheads="1"/>
            </p:cNvSpPr>
            <p:nvPr/>
          </p:nvSpPr>
          <p:spPr bwMode="auto">
            <a:xfrm>
              <a:off x="921" y="1937"/>
              <a:ext cx="861"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apoplastic route</a:t>
              </a:r>
              <a:endParaRPr lang="en-US" sz="1400" b="1">
                <a:ea typeface="ＭＳ Ｐゴシック" pitchFamily="-12" charset="-128"/>
              </a:endParaRPr>
            </a:p>
          </p:txBody>
        </p:sp>
        <p:sp>
          <p:nvSpPr>
            <p:cNvPr id="239641" name="Rectangle 25"/>
            <p:cNvSpPr>
              <a:spLocks noChangeArrowheads="1"/>
            </p:cNvSpPr>
            <p:nvPr/>
          </p:nvSpPr>
          <p:spPr bwMode="auto">
            <a:xfrm>
              <a:off x="921" y="2049"/>
              <a:ext cx="88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symplastic route</a:t>
              </a:r>
              <a:endParaRPr lang="en-US" sz="1400" b="1">
                <a:ea typeface="ＭＳ Ｐゴシック" pitchFamily="-12" charset="-128"/>
              </a:endParaRPr>
            </a:p>
          </p:txBody>
        </p:sp>
        <p:sp>
          <p:nvSpPr>
            <p:cNvPr id="239642" name="Rectangle 26"/>
            <p:cNvSpPr>
              <a:spLocks noChangeArrowheads="1"/>
            </p:cNvSpPr>
            <p:nvPr/>
          </p:nvSpPr>
          <p:spPr bwMode="auto">
            <a:xfrm>
              <a:off x="815" y="3363"/>
              <a:ext cx="461" cy="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H</a:t>
              </a:r>
              <a:r>
                <a:rPr lang="en-US" sz="1400" b="1" baseline="-25000">
                  <a:solidFill>
                    <a:srgbClr val="000000"/>
                  </a:solidFill>
                  <a:ea typeface="ＭＳ Ｐゴシック" pitchFamily="-12" charset="-128"/>
                </a:rPr>
                <a:t>2</a:t>
              </a:r>
              <a:r>
                <a:rPr lang="en-US" sz="1400" b="1">
                  <a:solidFill>
                    <a:srgbClr val="000000"/>
                  </a:solidFill>
                  <a:ea typeface="ＭＳ Ｐゴシック" pitchFamily="-12" charset="-128"/>
                </a:rPr>
                <a:t>O and</a:t>
              </a:r>
            </a:p>
            <a:p>
              <a:pPr eaLnBrk="0" hangingPunct="0"/>
              <a:r>
                <a:rPr lang="en-US" sz="1400" b="1">
                  <a:solidFill>
                    <a:srgbClr val="000000"/>
                  </a:solidFill>
                  <a:ea typeface="ＭＳ Ｐゴシック" pitchFamily="-12" charset="-128"/>
                </a:rPr>
                <a:t>minerals</a:t>
              </a:r>
              <a:endParaRPr lang="en-US" sz="1400" b="1">
                <a:ea typeface="ＭＳ Ｐゴシック" pitchFamily="-12" charset="-128"/>
              </a:endParaRPr>
            </a:p>
          </p:txBody>
        </p:sp>
        <p:sp>
          <p:nvSpPr>
            <p:cNvPr id="239643" name="Rectangle 27"/>
            <p:cNvSpPr>
              <a:spLocks noChangeArrowheads="1"/>
            </p:cNvSpPr>
            <p:nvPr/>
          </p:nvSpPr>
          <p:spPr bwMode="auto">
            <a:xfrm>
              <a:off x="1040" y="3868"/>
              <a:ext cx="461" cy="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H</a:t>
              </a:r>
              <a:r>
                <a:rPr lang="en-US" sz="1400" b="1" baseline="-25000">
                  <a:solidFill>
                    <a:srgbClr val="000000"/>
                  </a:solidFill>
                  <a:ea typeface="ＭＳ Ｐゴシック" pitchFamily="-12" charset="-128"/>
                </a:rPr>
                <a:t>2</a:t>
              </a:r>
              <a:r>
                <a:rPr lang="en-US" sz="1400" b="1">
                  <a:solidFill>
                    <a:srgbClr val="000000"/>
                  </a:solidFill>
                  <a:ea typeface="ＭＳ Ｐゴシック" pitchFamily="-12" charset="-128"/>
                </a:rPr>
                <a:t>O and</a:t>
              </a:r>
            </a:p>
            <a:p>
              <a:pPr eaLnBrk="0" hangingPunct="0"/>
              <a:r>
                <a:rPr lang="en-US" sz="1400" b="1">
                  <a:solidFill>
                    <a:srgbClr val="000000"/>
                  </a:solidFill>
                  <a:ea typeface="ＭＳ Ｐゴシック" pitchFamily="-12" charset="-128"/>
                </a:rPr>
                <a:t>minerals</a:t>
              </a:r>
              <a:endParaRPr lang="en-US" sz="1400" b="1">
                <a:ea typeface="ＭＳ Ｐゴシック" pitchFamily="-12" charset="-128"/>
              </a:endParaRPr>
            </a:p>
          </p:txBody>
        </p:sp>
        <p:sp>
          <p:nvSpPr>
            <p:cNvPr id="239644" name="Rectangle 28"/>
            <p:cNvSpPr>
              <a:spLocks noChangeArrowheads="1"/>
            </p:cNvSpPr>
            <p:nvPr/>
          </p:nvSpPr>
          <p:spPr bwMode="auto">
            <a:xfrm>
              <a:off x="1588" y="517"/>
              <a:ext cx="461" cy="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H</a:t>
              </a:r>
              <a:r>
                <a:rPr lang="en-US" sz="1400" b="1" baseline="-25000">
                  <a:solidFill>
                    <a:srgbClr val="000000"/>
                  </a:solidFill>
                  <a:ea typeface="ＭＳ Ｐゴシック" pitchFamily="-12" charset="-128"/>
                </a:rPr>
                <a:t>2</a:t>
              </a:r>
              <a:r>
                <a:rPr lang="en-US" sz="1400" b="1">
                  <a:solidFill>
                    <a:srgbClr val="000000"/>
                  </a:solidFill>
                  <a:ea typeface="ＭＳ Ｐゴシック" pitchFamily="-12" charset="-128"/>
                </a:rPr>
                <a:t>O and</a:t>
              </a:r>
            </a:p>
            <a:p>
              <a:pPr eaLnBrk="0" hangingPunct="0"/>
              <a:r>
                <a:rPr lang="en-US" sz="1400" b="1">
                  <a:solidFill>
                    <a:srgbClr val="000000"/>
                  </a:solidFill>
                  <a:ea typeface="ＭＳ Ｐゴシック" pitchFamily="-12" charset="-128"/>
                </a:rPr>
                <a:t>minerals</a:t>
              </a:r>
              <a:endParaRPr lang="en-US" sz="1400" b="1">
                <a:ea typeface="ＭＳ Ｐゴシック" pitchFamily="-12" charset="-128"/>
              </a:endParaRPr>
            </a:p>
          </p:txBody>
        </p:sp>
        <p:sp>
          <p:nvSpPr>
            <p:cNvPr id="239645" name="Line 29"/>
            <p:cNvSpPr>
              <a:spLocks noChangeShapeType="1"/>
            </p:cNvSpPr>
            <p:nvPr/>
          </p:nvSpPr>
          <p:spPr bwMode="auto">
            <a:xfrm flipH="1">
              <a:off x="3691" y="1215"/>
              <a:ext cx="559"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9646" name="Line 30"/>
            <p:cNvSpPr>
              <a:spLocks noChangeShapeType="1"/>
            </p:cNvSpPr>
            <p:nvPr/>
          </p:nvSpPr>
          <p:spPr bwMode="auto">
            <a:xfrm>
              <a:off x="3582" y="2122"/>
              <a:ext cx="671"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9647" name="Line 31"/>
            <p:cNvSpPr>
              <a:spLocks noChangeShapeType="1"/>
            </p:cNvSpPr>
            <p:nvPr/>
          </p:nvSpPr>
          <p:spPr bwMode="auto">
            <a:xfrm>
              <a:off x="3924" y="2334"/>
              <a:ext cx="331"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9648" name="Line 32"/>
            <p:cNvSpPr>
              <a:spLocks noChangeShapeType="1"/>
            </p:cNvSpPr>
            <p:nvPr/>
          </p:nvSpPr>
          <p:spPr bwMode="auto">
            <a:xfrm>
              <a:off x="1401" y="2683"/>
              <a:ext cx="536"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9649" name="Line 33"/>
            <p:cNvSpPr>
              <a:spLocks noChangeShapeType="1"/>
            </p:cNvSpPr>
            <p:nvPr/>
          </p:nvSpPr>
          <p:spPr bwMode="auto">
            <a:xfrm flipH="1">
              <a:off x="1411" y="2492"/>
              <a:ext cx="617"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9650" name="Text Box 34"/>
            <p:cNvSpPr txBox="1">
              <a:spLocks noChangeArrowheads="1"/>
            </p:cNvSpPr>
            <p:nvPr/>
          </p:nvSpPr>
          <p:spPr bwMode="auto">
            <a:xfrm>
              <a:off x="1520" y="0"/>
              <a:ext cx="2640" cy="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63500" tIns="63500" rIns="63500" bIns="63500">
              <a:spAutoFit/>
            </a:bodyPr>
            <a:lstStyle/>
            <a:p>
              <a:pPr eaLnBrk="0" hangingPunct="0"/>
              <a:r>
                <a:rPr lang="en-US" sz="700" b="1">
                  <a:ea typeface="ＭＳ Ｐゴシック" pitchFamily="-12" charset="-128"/>
                </a:rPr>
                <a:t>Copyright © The McGraw-Hill Companies, Inc. Permission required for reproduction or display.</a:t>
              </a:r>
            </a:p>
          </p:txBody>
        </p:sp>
        <p:sp>
          <p:nvSpPr>
            <p:cNvPr id="239651" name="Line 35"/>
            <p:cNvSpPr>
              <a:spLocks noChangeShapeType="1"/>
            </p:cNvSpPr>
            <p:nvPr/>
          </p:nvSpPr>
          <p:spPr bwMode="auto">
            <a:xfrm>
              <a:off x="2507" y="3861"/>
              <a:ext cx="3" cy="20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Tree>
    <p:extLst>
      <p:ext uri="{BB962C8B-B14F-4D97-AF65-F5344CB8AC3E}">
        <p14:creationId xmlns:p14="http://schemas.microsoft.com/office/powerpoint/2010/main" xmlns="" val="339264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1" name="Rectangle 3"/>
          <p:cNvSpPr>
            <a:spLocks noGrp="1" noChangeArrowheads="1"/>
          </p:cNvSpPr>
          <p:nvPr>
            <p:ph idx="1"/>
          </p:nvPr>
        </p:nvSpPr>
        <p:spPr>
          <a:xfrm>
            <a:off x="304800" y="685800"/>
            <a:ext cx="8534400" cy="549275"/>
          </a:xfrm>
        </p:spPr>
        <p:txBody>
          <a:bodyPr/>
          <a:lstStyle/>
          <a:p>
            <a:r>
              <a:rPr lang="en-US" sz="2500" dirty="0"/>
              <a:t>Lateral transport </a:t>
            </a:r>
            <a:r>
              <a:rPr lang="en-US" sz="2500" dirty="0" smtClean="0"/>
              <a:t>of water </a:t>
            </a:r>
            <a:r>
              <a:rPr lang="en-US" sz="2500" dirty="0"/>
              <a:t>in roots</a:t>
            </a:r>
          </a:p>
        </p:txBody>
      </p:sp>
      <p:sp>
        <p:nvSpPr>
          <p:cNvPr id="570370" name="Rectangle 2"/>
          <p:cNvSpPr>
            <a:spLocks noGrp="1" noChangeArrowheads="1"/>
          </p:cNvSpPr>
          <p:nvPr>
            <p:ph type="title"/>
          </p:nvPr>
        </p:nvSpPr>
        <p:spPr>
          <a:xfrm>
            <a:off x="457200" y="274638"/>
            <a:ext cx="8229600" cy="45719"/>
          </a:xfrm>
        </p:spPr>
        <p:txBody>
          <a:bodyPr>
            <a:normAutofit fontScale="90000"/>
          </a:bodyPr>
          <a:lstStyle/>
          <a:p>
            <a:endParaRPr lang="en-US" dirty="0"/>
          </a:p>
        </p:txBody>
      </p:sp>
      <p:grpSp>
        <p:nvGrpSpPr>
          <p:cNvPr id="570426" name="Group 58"/>
          <p:cNvGrpSpPr>
            <a:grpSpLocks/>
          </p:cNvGrpSpPr>
          <p:nvPr/>
        </p:nvGrpSpPr>
        <p:grpSpPr bwMode="auto">
          <a:xfrm>
            <a:off x="534989" y="1066800"/>
            <a:ext cx="8539163" cy="5370513"/>
            <a:chOff x="337" y="672"/>
            <a:chExt cx="5379" cy="3383"/>
          </a:xfrm>
        </p:grpSpPr>
        <p:sp>
          <p:nvSpPr>
            <p:cNvPr id="570372" name="Rectangle 4"/>
            <p:cNvSpPr>
              <a:spLocks noChangeArrowheads="1"/>
            </p:cNvSpPr>
            <p:nvPr/>
          </p:nvSpPr>
          <p:spPr bwMode="auto">
            <a:xfrm>
              <a:off x="337" y="3861"/>
              <a:ext cx="117" cy="194"/>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endParaRPr lang="en-US" sz="1400" dirty="0"/>
            </a:p>
          </p:txBody>
        </p:sp>
        <p:grpSp>
          <p:nvGrpSpPr>
            <p:cNvPr id="570374" name="Group 6"/>
            <p:cNvGrpSpPr>
              <a:grpSpLocks/>
            </p:cNvGrpSpPr>
            <p:nvPr/>
          </p:nvGrpSpPr>
          <p:grpSpPr bwMode="auto">
            <a:xfrm>
              <a:off x="677" y="1539"/>
              <a:ext cx="156" cy="144"/>
              <a:chOff x="56" y="1299"/>
              <a:chExt cx="170" cy="157"/>
            </a:xfrm>
          </p:grpSpPr>
          <p:sp>
            <p:nvSpPr>
              <p:cNvPr id="570375" name="AutoShape 7"/>
              <p:cNvSpPr>
                <a:spLocks noChangeArrowheads="1"/>
              </p:cNvSpPr>
              <p:nvPr/>
            </p:nvSpPr>
            <p:spPr bwMode="auto">
              <a:xfrm>
                <a:off x="88" y="1331"/>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376" name="Text Box 8"/>
              <p:cNvSpPr txBox="1">
                <a:spLocks noChangeArrowheads="1"/>
              </p:cNvSpPr>
              <p:nvPr/>
            </p:nvSpPr>
            <p:spPr bwMode="auto">
              <a:xfrm>
                <a:off x="56" y="1299"/>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1</a:t>
                </a:r>
                <a:endParaRPr lang="en-US" sz="1200" b="1">
                  <a:solidFill>
                    <a:schemeClr val="bg1"/>
                  </a:solidFill>
                </a:endParaRPr>
              </a:p>
            </p:txBody>
          </p:sp>
        </p:grpSp>
        <p:grpSp>
          <p:nvGrpSpPr>
            <p:cNvPr id="570377" name="Group 9"/>
            <p:cNvGrpSpPr>
              <a:grpSpLocks/>
            </p:cNvGrpSpPr>
            <p:nvPr/>
          </p:nvGrpSpPr>
          <p:grpSpPr bwMode="auto">
            <a:xfrm>
              <a:off x="669" y="2287"/>
              <a:ext cx="156" cy="144"/>
              <a:chOff x="55" y="2115"/>
              <a:chExt cx="170" cy="157"/>
            </a:xfrm>
          </p:grpSpPr>
          <p:sp>
            <p:nvSpPr>
              <p:cNvPr id="570378" name="AutoShape 10"/>
              <p:cNvSpPr>
                <a:spLocks noChangeArrowheads="1"/>
              </p:cNvSpPr>
              <p:nvPr/>
            </p:nvSpPr>
            <p:spPr bwMode="auto">
              <a:xfrm>
                <a:off x="88" y="2147"/>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379" name="Text Box 11"/>
              <p:cNvSpPr txBox="1">
                <a:spLocks noChangeArrowheads="1"/>
              </p:cNvSpPr>
              <p:nvPr/>
            </p:nvSpPr>
            <p:spPr bwMode="auto">
              <a:xfrm>
                <a:off x="55" y="2115"/>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2</a:t>
                </a:r>
                <a:endParaRPr lang="en-US" sz="1200" b="1">
                  <a:solidFill>
                    <a:schemeClr val="bg1"/>
                  </a:solidFill>
                </a:endParaRPr>
              </a:p>
            </p:txBody>
          </p:sp>
        </p:grpSp>
        <p:grpSp>
          <p:nvGrpSpPr>
            <p:cNvPr id="570380" name="Group 12"/>
            <p:cNvGrpSpPr>
              <a:grpSpLocks/>
            </p:cNvGrpSpPr>
            <p:nvPr/>
          </p:nvGrpSpPr>
          <p:grpSpPr bwMode="auto">
            <a:xfrm>
              <a:off x="669" y="2728"/>
              <a:ext cx="156" cy="144"/>
              <a:chOff x="55" y="2596"/>
              <a:chExt cx="170" cy="157"/>
            </a:xfrm>
          </p:grpSpPr>
          <p:sp>
            <p:nvSpPr>
              <p:cNvPr id="570381" name="AutoShape 13"/>
              <p:cNvSpPr>
                <a:spLocks noChangeArrowheads="1"/>
              </p:cNvSpPr>
              <p:nvPr/>
            </p:nvSpPr>
            <p:spPr bwMode="auto">
              <a:xfrm>
                <a:off x="88" y="2628"/>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382" name="Text Box 14"/>
              <p:cNvSpPr txBox="1">
                <a:spLocks noChangeArrowheads="1"/>
              </p:cNvSpPr>
              <p:nvPr/>
            </p:nvSpPr>
            <p:spPr bwMode="auto">
              <a:xfrm>
                <a:off x="55" y="2596"/>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3</a:t>
                </a:r>
                <a:endParaRPr lang="en-US" sz="1200" b="1">
                  <a:solidFill>
                    <a:schemeClr val="bg1"/>
                  </a:solidFill>
                </a:endParaRPr>
              </a:p>
            </p:txBody>
          </p:sp>
        </p:grpSp>
        <p:pic>
          <p:nvPicPr>
            <p:cNvPr id="570383" name="Picture 1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15" y="744"/>
              <a:ext cx="3473" cy="2519"/>
            </a:xfrm>
            <a:prstGeom prst="rect">
              <a:avLst/>
            </a:prstGeom>
            <a:noFill/>
            <a:extLst>
              <a:ext uri="{909E8E84-426E-40DD-AFC4-6F175D3DCCD1}">
                <a14:hiddenFill xmlns:a14="http://schemas.microsoft.com/office/drawing/2010/main" xmlns="">
                  <a:solidFill>
                    <a:srgbClr val="FFFFFF"/>
                  </a:solidFill>
                </a14:hiddenFill>
              </a:ext>
            </a:extLst>
          </p:spPr>
        </p:pic>
        <p:sp>
          <p:nvSpPr>
            <p:cNvPr id="570384" name="Text Box 16"/>
            <p:cNvSpPr txBox="1">
              <a:spLocks noChangeArrowheads="1"/>
            </p:cNvSpPr>
            <p:nvPr/>
          </p:nvSpPr>
          <p:spPr bwMode="auto">
            <a:xfrm>
              <a:off x="758" y="1533"/>
              <a:ext cx="1273" cy="634"/>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000"/>
                <a:t>Uptake of soil solution by the </a:t>
              </a:r>
            </a:p>
            <a:p>
              <a:r>
                <a:rPr lang="en-US" sz="1000"/>
                <a:t>hydrophilic walls of root hairs </a:t>
              </a:r>
            </a:p>
            <a:p>
              <a:r>
                <a:rPr lang="en-US" sz="1000"/>
                <a:t>provides access to the apoplast. </a:t>
              </a:r>
            </a:p>
            <a:p>
              <a:r>
                <a:rPr lang="en-US" sz="1000"/>
                <a:t>Water and minerals can then </a:t>
              </a:r>
            </a:p>
            <a:p>
              <a:r>
                <a:rPr lang="en-US" sz="1000"/>
                <a:t>soak into the cortex along </a:t>
              </a:r>
            </a:p>
            <a:p>
              <a:r>
                <a:rPr lang="en-US" sz="1000"/>
                <a:t>this matrix of walls.</a:t>
              </a:r>
            </a:p>
          </p:txBody>
        </p:sp>
        <p:sp>
          <p:nvSpPr>
            <p:cNvPr id="570385" name="Text Box 17"/>
            <p:cNvSpPr txBox="1">
              <a:spLocks noChangeArrowheads="1"/>
            </p:cNvSpPr>
            <p:nvPr/>
          </p:nvSpPr>
          <p:spPr bwMode="auto">
            <a:xfrm>
              <a:off x="758" y="2288"/>
              <a:ext cx="1195" cy="346"/>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000"/>
                <a:t>Minerals and water that cross</a:t>
              </a:r>
            </a:p>
            <a:p>
              <a:r>
                <a:rPr lang="en-US" sz="1000"/>
                <a:t>the plasma membranes of root</a:t>
              </a:r>
            </a:p>
            <a:p>
              <a:r>
                <a:rPr lang="en-US" sz="1000"/>
                <a:t>hairs enter the symplast.</a:t>
              </a:r>
            </a:p>
          </p:txBody>
        </p:sp>
        <p:sp>
          <p:nvSpPr>
            <p:cNvPr id="570386" name="Text Box 18"/>
            <p:cNvSpPr txBox="1">
              <a:spLocks noChangeArrowheads="1"/>
            </p:cNvSpPr>
            <p:nvPr/>
          </p:nvSpPr>
          <p:spPr bwMode="auto">
            <a:xfrm>
              <a:off x="758" y="2726"/>
              <a:ext cx="1185" cy="634"/>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000"/>
                <a:t>As soil solution moves along</a:t>
              </a:r>
            </a:p>
            <a:p>
              <a:r>
                <a:rPr lang="en-US" sz="1000"/>
                <a:t>the apoplast, some water and</a:t>
              </a:r>
            </a:p>
            <a:p>
              <a:r>
                <a:rPr lang="en-US" sz="1000"/>
                <a:t>minerals are transported into</a:t>
              </a:r>
            </a:p>
            <a:p>
              <a:r>
                <a:rPr lang="en-US" sz="1000"/>
                <a:t>the protoplasts of cells of the</a:t>
              </a:r>
            </a:p>
            <a:p>
              <a:r>
                <a:rPr lang="en-US" sz="1000"/>
                <a:t>epidermis and cortex and then</a:t>
              </a:r>
            </a:p>
            <a:p>
              <a:r>
                <a:rPr lang="en-US" sz="1000"/>
                <a:t>move inward via the symplast.</a:t>
              </a:r>
            </a:p>
          </p:txBody>
        </p:sp>
        <p:sp>
          <p:nvSpPr>
            <p:cNvPr id="570387" name="Text Box 19"/>
            <p:cNvSpPr txBox="1">
              <a:spLocks noChangeArrowheads="1"/>
            </p:cNvSpPr>
            <p:nvPr/>
          </p:nvSpPr>
          <p:spPr bwMode="auto">
            <a:xfrm>
              <a:off x="729" y="3405"/>
              <a:ext cx="2535" cy="634"/>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000"/>
                <a:t>Within the transverse and radial walls of each endodermal cell is the </a:t>
              </a:r>
            </a:p>
            <a:p>
              <a:r>
                <a:rPr lang="en-US" sz="1000"/>
                <a:t>Casparian strip, a belt of waxy material (purple band) that blocks the</a:t>
              </a:r>
            </a:p>
            <a:p>
              <a:r>
                <a:rPr lang="en-US" sz="1000"/>
                <a:t>passage of water and dissolved minerals. Only minerals already in </a:t>
              </a:r>
            </a:p>
            <a:p>
              <a:r>
                <a:rPr lang="en-US" sz="1000"/>
                <a:t>the symplast or entering that  pathway by crossing the plasma </a:t>
              </a:r>
            </a:p>
            <a:p>
              <a:r>
                <a:rPr lang="en-US" sz="1000"/>
                <a:t>membrane of an endodermal cell can detour around the Casparian </a:t>
              </a:r>
            </a:p>
            <a:p>
              <a:r>
                <a:rPr lang="en-US" sz="1000"/>
                <a:t>strip and pass into the vascular cylinder.</a:t>
              </a:r>
            </a:p>
          </p:txBody>
        </p:sp>
        <p:sp>
          <p:nvSpPr>
            <p:cNvPr id="570388" name="Text Box 20"/>
            <p:cNvSpPr txBox="1">
              <a:spLocks noChangeArrowheads="1"/>
            </p:cNvSpPr>
            <p:nvPr/>
          </p:nvSpPr>
          <p:spPr bwMode="auto">
            <a:xfrm>
              <a:off x="3617" y="3398"/>
              <a:ext cx="2099" cy="442"/>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000"/>
                <a:t>Endodermal cells and also parenchyma cells within the</a:t>
              </a:r>
            </a:p>
            <a:p>
              <a:r>
                <a:rPr lang="en-US" sz="1000"/>
                <a:t>vascular cylinder discharge water and minerals into their</a:t>
              </a:r>
            </a:p>
            <a:p>
              <a:r>
                <a:rPr lang="en-US" sz="1000"/>
                <a:t>walls (apoplast). The xylem vessels transport the water</a:t>
              </a:r>
            </a:p>
            <a:p>
              <a:r>
                <a:rPr lang="en-US" sz="1000"/>
                <a:t>and minerals upward into the shoot system.</a:t>
              </a:r>
            </a:p>
          </p:txBody>
        </p:sp>
        <p:sp>
          <p:nvSpPr>
            <p:cNvPr id="570389" name="Text Box 21"/>
            <p:cNvSpPr txBox="1">
              <a:spLocks noChangeArrowheads="1"/>
            </p:cNvSpPr>
            <p:nvPr/>
          </p:nvSpPr>
          <p:spPr bwMode="auto">
            <a:xfrm>
              <a:off x="4237" y="672"/>
              <a:ext cx="759"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Casparian strip</a:t>
              </a:r>
            </a:p>
          </p:txBody>
        </p:sp>
        <p:sp>
          <p:nvSpPr>
            <p:cNvPr id="570390" name="Text Box 22"/>
            <p:cNvSpPr txBox="1">
              <a:spLocks noChangeArrowheads="1"/>
            </p:cNvSpPr>
            <p:nvPr/>
          </p:nvSpPr>
          <p:spPr bwMode="auto">
            <a:xfrm>
              <a:off x="3600" y="909"/>
              <a:ext cx="743"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Pathway along</a:t>
              </a:r>
            </a:p>
            <a:p>
              <a:r>
                <a:rPr lang="en-US" sz="1200"/>
                <a:t>apoplast </a:t>
              </a:r>
            </a:p>
          </p:txBody>
        </p:sp>
        <p:sp>
          <p:nvSpPr>
            <p:cNvPr id="570391" name="Text Box 23"/>
            <p:cNvSpPr txBox="1">
              <a:spLocks noChangeArrowheads="1"/>
            </p:cNvSpPr>
            <p:nvPr/>
          </p:nvSpPr>
          <p:spPr bwMode="auto">
            <a:xfrm>
              <a:off x="3644" y="1205"/>
              <a:ext cx="494" cy="40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Pathway</a:t>
              </a:r>
            </a:p>
            <a:p>
              <a:r>
                <a:rPr lang="en-US" sz="1200"/>
                <a:t>through</a:t>
              </a:r>
            </a:p>
            <a:p>
              <a:r>
                <a:rPr lang="en-US" sz="1200"/>
                <a:t>symplast</a:t>
              </a:r>
            </a:p>
          </p:txBody>
        </p:sp>
        <p:sp>
          <p:nvSpPr>
            <p:cNvPr id="570392" name="Text Box 24"/>
            <p:cNvSpPr txBox="1">
              <a:spLocks noChangeArrowheads="1"/>
            </p:cNvSpPr>
            <p:nvPr/>
          </p:nvSpPr>
          <p:spPr bwMode="auto">
            <a:xfrm>
              <a:off x="3010" y="2142"/>
              <a:ext cx="573"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Plasma</a:t>
              </a:r>
            </a:p>
            <a:p>
              <a:r>
                <a:rPr lang="en-US" sz="1200"/>
                <a:t>membrane</a:t>
              </a:r>
            </a:p>
          </p:txBody>
        </p:sp>
        <p:sp>
          <p:nvSpPr>
            <p:cNvPr id="570393" name="Text Box 25"/>
            <p:cNvSpPr txBox="1">
              <a:spLocks noChangeArrowheads="1"/>
            </p:cNvSpPr>
            <p:nvPr/>
          </p:nvSpPr>
          <p:spPr bwMode="auto">
            <a:xfrm>
              <a:off x="2751" y="2332"/>
              <a:ext cx="557"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Apoplastic</a:t>
              </a:r>
            </a:p>
            <a:p>
              <a:r>
                <a:rPr lang="en-US" sz="1200"/>
                <a:t>route</a:t>
              </a:r>
            </a:p>
          </p:txBody>
        </p:sp>
        <p:sp>
          <p:nvSpPr>
            <p:cNvPr id="570394" name="Text Box 26"/>
            <p:cNvSpPr txBox="1">
              <a:spLocks noChangeArrowheads="1"/>
            </p:cNvSpPr>
            <p:nvPr/>
          </p:nvSpPr>
          <p:spPr bwMode="auto">
            <a:xfrm>
              <a:off x="2296" y="2889"/>
              <a:ext cx="579"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Symplastic</a:t>
              </a:r>
            </a:p>
            <a:p>
              <a:r>
                <a:rPr lang="en-US" sz="1200"/>
                <a:t>route</a:t>
              </a:r>
            </a:p>
          </p:txBody>
        </p:sp>
        <p:sp>
          <p:nvSpPr>
            <p:cNvPr id="570395" name="Text Box 27"/>
            <p:cNvSpPr txBox="1">
              <a:spLocks noChangeArrowheads="1"/>
            </p:cNvSpPr>
            <p:nvPr/>
          </p:nvSpPr>
          <p:spPr bwMode="auto">
            <a:xfrm>
              <a:off x="2951" y="2845"/>
              <a:ext cx="345"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Root </a:t>
              </a:r>
            </a:p>
            <a:p>
              <a:r>
                <a:rPr lang="en-US" sz="1200"/>
                <a:t>hair</a:t>
              </a:r>
            </a:p>
          </p:txBody>
        </p:sp>
        <p:sp>
          <p:nvSpPr>
            <p:cNvPr id="570396" name="Text Box 28"/>
            <p:cNvSpPr txBox="1">
              <a:spLocks noChangeArrowheads="1"/>
            </p:cNvSpPr>
            <p:nvPr/>
          </p:nvSpPr>
          <p:spPr bwMode="auto">
            <a:xfrm>
              <a:off x="3192" y="3230"/>
              <a:ext cx="541"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Epidermis</a:t>
              </a:r>
            </a:p>
          </p:txBody>
        </p:sp>
        <p:sp>
          <p:nvSpPr>
            <p:cNvPr id="570397" name="Text Box 29"/>
            <p:cNvSpPr txBox="1">
              <a:spLocks noChangeArrowheads="1"/>
            </p:cNvSpPr>
            <p:nvPr/>
          </p:nvSpPr>
          <p:spPr bwMode="auto">
            <a:xfrm>
              <a:off x="3817" y="3246"/>
              <a:ext cx="398"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Cortex</a:t>
              </a:r>
            </a:p>
          </p:txBody>
        </p:sp>
        <p:sp>
          <p:nvSpPr>
            <p:cNvPr id="570398" name="Text Box 30"/>
            <p:cNvSpPr txBox="1">
              <a:spLocks noChangeArrowheads="1"/>
            </p:cNvSpPr>
            <p:nvPr/>
          </p:nvSpPr>
          <p:spPr bwMode="auto">
            <a:xfrm>
              <a:off x="4187" y="3234"/>
              <a:ext cx="626"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Endodermis</a:t>
              </a:r>
            </a:p>
          </p:txBody>
        </p:sp>
        <p:sp>
          <p:nvSpPr>
            <p:cNvPr id="570399" name="Text Box 31"/>
            <p:cNvSpPr txBox="1">
              <a:spLocks noChangeArrowheads="1"/>
            </p:cNvSpPr>
            <p:nvPr/>
          </p:nvSpPr>
          <p:spPr bwMode="auto">
            <a:xfrm>
              <a:off x="4728" y="3239"/>
              <a:ext cx="844"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Vascular cylinder</a:t>
              </a:r>
            </a:p>
          </p:txBody>
        </p:sp>
        <p:sp>
          <p:nvSpPr>
            <p:cNvPr id="570400" name="Text Box 32"/>
            <p:cNvSpPr txBox="1">
              <a:spLocks noChangeArrowheads="1"/>
            </p:cNvSpPr>
            <p:nvPr/>
          </p:nvSpPr>
          <p:spPr bwMode="auto">
            <a:xfrm>
              <a:off x="5117" y="2555"/>
              <a:ext cx="451" cy="288"/>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r>
                <a:rPr lang="en-US" sz="1200"/>
                <a:t>Vessels</a:t>
              </a:r>
            </a:p>
            <a:p>
              <a:r>
                <a:rPr lang="en-US" sz="1200"/>
                <a:t>(xylem)</a:t>
              </a:r>
            </a:p>
          </p:txBody>
        </p:sp>
        <p:sp>
          <p:nvSpPr>
            <p:cNvPr id="570401" name="Text Box 33"/>
            <p:cNvSpPr txBox="1">
              <a:spLocks noChangeArrowheads="1"/>
            </p:cNvSpPr>
            <p:nvPr/>
          </p:nvSpPr>
          <p:spPr bwMode="auto">
            <a:xfrm>
              <a:off x="3831" y="2009"/>
              <a:ext cx="759"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Casparian strip</a:t>
              </a:r>
            </a:p>
          </p:txBody>
        </p:sp>
        <p:sp>
          <p:nvSpPr>
            <p:cNvPr id="570402" name="Line 34"/>
            <p:cNvSpPr>
              <a:spLocks noChangeShapeType="1"/>
            </p:cNvSpPr>
            <p:nvPr/>
          </p:nvSpPr>
          <p:spPr bwMode="auto">
            <a:xfrm>
              <a:off x="4944" y="816"/>
              <a:ext cx="171" cy="236"/>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3" name="Text Box 35"/>
            <p:cNvSpPr txBox="1">
              <a:spLocks noChangeArrowheads="1"/>
            </p:cNvSpPr>
            <p:nvPr/>
          </p:nvSpPr>
          <p:spPr bwMode="auto">
            <a:xfrm>
              <a:off x="4176" y="816"/>
              <a:ext cx="801" cy="17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1200"/>
                <a:t>Endodermal cell</a:t>
              </a:r>
            </a:p>
          </p:txBody>
        </p:sp>
        <p:sp>
          <p:nvSpPr>
            <p:cNvPr id="570404" name="Line 36"/>
            <p:cNvSpPr>
              <a:spLocks noChangeShapeType="1"/>
            </p:cNvSpPr>
            <p:nvPr/>
          </p:nvSpPr>
          <p:spPr bwMode="auto">
            <a:xfrm>
              <a:off x="4895" y="964"/>
              <a:ext cx="88" cy="8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5" name="Line 37"/>
            <p:cNvSpPr>
              <a:spLocks noChangeShapeType="1"/>
            </p:cNvSpPr>
            <p:nvPr/>
          </p:nvSpPr>
          <p:spPr bwMode="auto">
            <a:xfrm flipH="1" flipV="1">
              <a:off x="4551" y="2112"/>
              <a:ext cx="88" cy="176"/>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6" name="Line 38"/>
            <p:cNvSpPr>
              <a:spLocks noChangeShapeType="1"/>
            </p:cNvSpPr>
            <p:nvPr/>
          </p:nvSpPr>
          <p:spPr bwMode="auto">
            <a:xfrm flipH="1">
              <a:off x="3410" y="2251"/>
              <a:ext cx="308"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7" name="Line 39"/>
            <p:cNvSpPr>
              <a:spLocks noChangeShapeType="1"/>
            </p:cNvSpPr>
            <p:nvPr/>
          </p:nvSpPr>
          <p:spPr bwMode="auto">
            <a:xfrm flipH="1">
              <a:off x="2687" y="2438"/>
              <a:ext cx="88" cy="176"/>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8" name="Line 40"/>
            <p:cNvSpPr>
              <a:spLocks noChangeShapeType="1"/>
            </p:cNvSpPr>
            <p:nvPr/>
          </p:nvSpPr>
          <p:spPr bwMode="auto">
            <a:xfrm>
              <a:off x="2537" y="2677"/>
              <a:ext cx="0" cy="264"/>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09" name="Line 41"/>
            <p:cNvSpPr>
              <a:spLocks noChangeShapeType="1"/>
            </p:cNvSpPr>
            <p:nvPr/>
          </p:nvSpPr>
          <p:spPr bwMode="auto">
            <a:xfrm>
              <a:off x="3094" y="2809"/>
              <a:ext cx="0" cy="8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10" name="Line 42"/>
            <p:cNvSpPr>
              <a:spLocks noChangeShapeType="1"/>
            </p:cNvSpPr>
            <p:nvPr/>
          </p:nvSpPr>
          <p:spPr bwMode="auto">
            <a:xfrm>
              <a:off x="4925" y="2559"/>
              <a:ext cx="220" cy="8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11" name="Line 43"/>
            <p:cNvSpPr>
              <a:spLocks noChangeShapeType="1"/>
            </p:cNvSpPr>
            <p:nvPr/>
          </p:nvSpPr>
          <p:spPr bwMode="auto">
            <a:xfrm flipH="1">
              <a:off x="4888" y="2640"/>
              <a:ext cx="264" cy="8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grpSp>
          <p:nvGrpSpPr>
            <p:cNvPr id="570412" name="Group 44"/>
            <p:cNvGrpSpPr>
              <a:grpSpLocks/>
            </p:cNvGrpSpPr>
            <p:nvPr/>
          </p:nvGrpSpPr>
          <p:grpSpPr bwMode="auto">
            <a:xfrm>
              <a:off x="648" y="3408"/>
              <a:ext cx="156" cy="144"/>
              <a:chOff x="24" y="3314"/>
              <a:chExt cx="170" cy="157"/>
            </a:xfrm>
          </p:grpSpPr>
          <p:sp>
            <p:nvSpPr>
              <p:cNvPr id="570413" name="AutoShape 45"/>
              <p:cNvSpPr>
                <a:spLocks noChangeArrowheads="1"/>
              </p:cNvSpPr>
              <p:nvPr/>
            </p:nvSpPr>
            <p:spPr bwMode="auto">
              <a:xfrm>
                <a:off x="56" y="3347"/>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14" name="Text Box 46"/>
              <p:cNvSpPr txBox="1">
                <a:spLocks noChangeArrowheads="1"/>
              </p:cNvSpPr>
              <p:nvPr/>
            </p:nvSpPr>
            <p:spPr bwMode="auto">
              <a:xfrm>
                <a:off x="24" y="3314"/>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4</a:t>
                </a:r>
              </a:p>
            </p:txBody>
          </p:sp>
        </p:grpSp>
        <p:grpSp>
          <p:nvGrpSpPr>
            <p:cNvPr id="570415" name="Group 47"/>
            <p:cNvGrpSpPr>
              <a:grpSpLocks/>
            </p:cNvGrpSpPr>
            <p:nvPr/>
          </p:nvGrpSpPr>
          <p:grpSpPr bwMode="auto">
            <a:xfrm>
              <a:off x="3535" y="3403"/>
              <a:ext cx="156" cy="144"/>
              <a:chOff x="3172" y="3308"/>
              <a:chExt cx="171" cy="157"/>
            </a:xfrm>
          </p:grpSpPr>
          <p:sp>
            <p:nvSpPr>
              <p:cNvPr id="570416" name="AutoShape 48"/>
              <p:cNvSpPr>
                <a:spLocks noChangeArrowheads="1"/>
              </p:cNvSpPr>
              <p:nvPr/>
            </p:nvSpPr>
            <p:spPr bwMode="auto">
              <a:xfrm>
                <a:off x="3207" y="3340"/>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17" name="Text Box 49"/>
              <p:cNvSpPr txBox="1">
                <a:spLocks noChangeArrowheads="1"/>
              </p:cNvSpPr>
              <p:nvPr/>
            </p:nvSpPr>
            <p:spPr bwMode="auto">
              <a:xfrm>
                <a:off x="3172" y="3308"/>
                <a:ext cx="171"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5</a:t>
                </a:r>
                <a:endParaRPr lang="en-US" sz="1200" b="1">
                  <a:solidFill>
                    <a:schemeClr val="bg1"/>
                  </a:solidFill>
                </a:endParaRPr>
              </a:p>
            </p:txBody>
          </p:sp>
        </p:grpSp>
        <p:grpSp>
          <p:nvGrpSpPr>
            <p:cNvPr id="570418" name="Group 50"/>
            <p:cNvGrpSpPr>
              <a:grpSpLocks/>
            </p:cNvGrpSpPr>
            <p:nvPr/>
          </p:nvGrpSpPr>
          <p:grpSpPr bwMode="auto">
            <a:xfrm>
              <a:off x="2350" y="2651"/>
              <a:ext cx="156" cy="144"/>
              <a:chOff x="1880" y="2488"/>
              <a:chExt cx="170" cy="157"/>
            </a:xfrm>
          </p:grpSpPr>
          <p:sp>
            <p:nvSpPr>
              <p:cNvPr id="570419" name="AutoShape 51"/>
              <p:cNvSpPr>
                <a:spLocks noChangeArrowheads="1"/>
              </p:cNvSpPr>
              <p:nvPr/>
            </p:nvSpPr>
            <p:spPr bwMode="auto">
              <a:xfrm>
                <a:off x="1912" y="2512"/>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20" name="Text Box 52"/>
              <p:cNvSpPr txBox="1">
                <a:spLocks noChangeArrowheads="1"/>
              </p:cNvSpPr>
              <p:nvPr/>
            </p:nvSpPr>
            <p:spPr bwMode="auto">
              <a:xfrm>
                <a:off x="1880" y="2488"/>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2</a:t>
                </a:r>
                <a:endParaRPr lang="en-US" sz="1200" b="1">
                  <a:solidFill>
                    <a:schemeClr val="bg1"/>
                  </a:solidFill>
                </a:endParaRPr>
              </a:p>
            </p:txBody>
          </p:sp>
        </p:grpSp>
        <p:grpSp>
          <p:nvGrpSpPr>
            <p:cNvPr id="570421" name="Group 53"/>
            <p:cNvGrpSpPr>
              <a:grpSpLocks/>
            </p:cNvGrpSpPr>
            <p:nvPr/>
          </p:nvGrpSpPr>
          <p:grpSpPr bwMode="auto">
            <a:xfrm>
              <a:off x="2502" y="2404"/>
              <a:ext cx="156" cy="144"/>
              <a:chOff x="2046" y="2219"/>
              <a:chExt cx="170" cy="157"/>
            </a:xfrm>
          </p:grpSpPr>
          <p:sp>
            <p:nvSpPr>
              <p:cNvPr id="570422" name="AutoShape 54"/>
              <p:cNvSpPr>
                <a:spLocks noChangeArrowheads="1"/>
              </p:cNvSpPr>
              <p:nvPr/>
            </p:nvSpPr>
            <p:spPr bwMode="auto">
              <a:xfrm>
                <a:off x="2079" y="2251"/>
                <a:ext cx="96" cy="96"/>
              </a:xfrm>
              <a:prstGeom prst="flowChartConnector">
                <a:avLst/>
              </a:prstGeom>
              <a:solidFill>
                <a:schemeClr val="hlink"/>
              </a:solidFill>
              <a:ln>
                <a:noFill/>
              </a:ln>
              <a:effectLst/>
              <a:extLst>
                <a:ext uri="{91240B29-F687-4F45-9708-019B960494DF}">
                  <a14:hiddenLine xmlns:a14="http://schemas.microsoft.com/office/drawing/2010/main" xmlns="" w="254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570423" name="Text Box 55"/>
              <p:cNvSpPr txBox="1">
                <a:spLocks noChangeArrowheads="1"/>
              </p:cNvSpPr>
              <p:nvPr/>
            </p:nvSpPr>
            <p:spPr bwMode="auto">
              <a:xfrm>
                <a:off x="2046" y="2219"/>
                <a:ext cx="170" cy="157"/>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5400000" scaled="1"/>
                    </a:gra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spAutoFit/>
              </a:bodyPr>
              <a:lstStyle/>
              <a:p>
                <a:pPr algn="ctr"/>
                <a:r>
                  <a:rPr lang="en-US" sz="900" b="1">
                    <a:solidFill>
                      <a:schemeClr val="bg1"/>
                    </a:solidFill>
                  </a:rPr>
                  <a:t>1</a:t>
                </a:r>
                <a:endParaRPr lang="en-US" sz="1200" b="1">
                  <a:solidFill>
                    <a:schemeClr val="bg1"/>
                  </a:solidFill>
                </a:endParaRPr>
              </a:p>
            </p:txBody>
          </p:sp>
        </p:grpSp>
      </p:grpSp>
    </p:spTree>
    <p:extLst>
      <p:ext uri="{BB962C8B-B14F-4D97-AF65-F5344CB8AC3E}">
        <p14:creationId xmlns:p14="http://schemas.microsoft.com/office/powerpoint/2010/main" xmlns="" val="3056213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3840163"/>
          </a:xfrm>
        </p:spPr>
        <p:txBody>
          <a:bodyPr/>
          <a:lstStyle/>
          <a:p>
            <a:pPr>
              <a:buFontTx/>
              <a:buNone/>
            </a:pPr>
            <a:r>
              <a:rPr lang="en-US" dirty="0"/>
              <a:t> Water first enters the roots and then moves </a:t>
            </a:r>
            <a:r>
              <a:rPr lang="en-US" dirty="0" smtClean="0"/>
              <a:t>to the </a:t>
            </a:r>
            <a:r>
              <a:rPr lang="en-US" dirty="0"/>
              <a:t>xylem, the innermost vascular </a:t>
            </a:r>
            <a:r>
              <a:rPr lang="en-US" dirty="0" smtClean="0"/>
              <a:t>tissue.</a:t>
            </a:r>
            <a:endParaRPr lang="en-US" dirty="0"/>
          </a:p>
          <a:p>
            <a:pPr>
              <a:buFontTx/>
              <a:buNone/>
            </a:pPr>
            <a:r>
              <a:rPr lang="en-US" dirty="0"/>
              <a:t>	</a:t>
            </a:r>
            <a:r>
              <a:rPr lang="en-US" dirty="0" smtClean="0"/>
              <a:t>Water </a:t>
            </a:r>
            <a:r>
              <a:rPr lang="en-US" dirty="0"/>
              <a:t>rises through the xylem because of a combination of </a:t>
            </a:r>
            <a:r>
              <a:rPr lang="en-US" dirty="0" smtClean="0"/>
              <a:t>factors.</a:t>
            </a:r>
          </a:p>
          <a:p>
            <a:pPr>
              <a:buFontTx/>
              <a:buNone/>
            </a:pPr>
            <a:r>
              <a:rPr lang="en-US" dirty="0" smtClean="0"/>
              <a:t>There are to types of movement on the basis of distance covered. </a:t>
            </a:r>
            <a:endParaRPr lang="en-US" dirty="0"/>
          </a:p>
          <a:p>
            <a:pPr>
              <a:buFontTx/>
              <a:buNone/>
            </a:pPr>
            <a:endParaRPr lang="en-US" dirty="0"/>
          </a:p>
        </p:txBody>
      </p:sp>
      <p:sp>
        <p:nvSpPr>
          <p:cNvPr id="2" name="Title 1"/>
          <p:cNvSpPr>
            <a:spLocks noGrp="1"/>
          </p:cNvSpPr>
          <p:nvPr>
            <p:ph type="title"/>
          </p:nvPr>
        </p:nvSpPr>
        <p:spPr>
          <a:xfrm>
            <a:off x="457200" y="274638"/>
            <a:ext cx="8229600" cy="2773362"/>
          </a:xfrm>
        </p:spPr>
        <p:txBody>
          <a:bodyPr>
            <a:normAutofit/>
          </a:bodyPr>
          <a:lstStyle/>
          <a:p>
            <a:r>
              <a:rPr lang="en-US" dirty="0" smtClean="0"/>
              <a:t>Water Movement in Plant</a:t>
            </a:r>
            <a:br>
              <a:rPr lang="en-US" dirty="0" smtClean="0"/>
            </a:br>
            <a:r>
              <a:rPr lang="en-US" dirty="0" smtClean="0"/>
              <a:t>(Root to Stomata)</a:t>
            </a:r>
            <a:br>
              <a:rPr lang="en-US" dirty="0" smtClean="0"/>
            </a:br>
            <a:endParaRPr lang="en-US" dirty="0"/>
          </a:p>
        </p:txBody>
      </p:sp>
    </p:spTree>
    <p:extLst>
      <p:ext uri="{BB962C8B-B14F-4D97-AF65-F5344CB8AC3E}">
        <p14:creationId xmlns:p14="http://schemas.microsoft.com/office/powerpoint/2010/main" xmlns="" val="20322990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t>Short-distance </a:t>
            </a:r>
            <a:r>
              <a:rPr lang="en-US" b="1" dirty="0" smtClean="0"/>
              <a:t>movement: </a:t>
            </a:r>
            <a:endParaRPr lang="en-US" b="1" dirty="0"/>
          </a:p>
          <a:p>
            <a:pPr marL="0" indent="0">
              <a:buNone/>
            </a:pPr>
            <a:r>
              <a:rPr lang="en-US" dirty="0" smtClean="0"/>
              <a:t>Movement </a:t>
            </a:r>
            <a:r>
              <a:rPr lang="en-US" dirty="0"/>
              <a:t>of water at the cellular level plays a major role in bulk water </a:t>
            </a:r>
            <a:r>
              <a:rPr lang="en-US" dirty="0" smtClean="0"/>
              <a:t>transport. Water </a:t>
            </a:r>
            <a:r>
              <a:rPr lang="en-US" dirty="0"/>
              <a:t>can diffuse through cell </a:t>
            </a:r>
            <a:r>
              <a:rPr lang="en-US" dirty="0" smtClean="0"/>
              <a:t>membranes. (Herbaceous)</a:t>
            </a:r>
          </a:p>
          <a:p>
            <a:r>
              <a:rPr lang="en-US" b="1" dirty="0"/>
              <a:t>Long-distance </a:t>
            </a:r>
            <a:r>
              <a:rPr lang="en-US" b="1" dirty="0" smtClean="0"/>
              <a:t>movement: </a:t>
            </a:r>
          </a:p>
          <a:p>
            <a:pPr marL="0" indent="0">
              <a:buNone/>
            </a:pPr>
            <a:r>
              <a:rPr lang="en-US" dirty="0" smtClean="0"/>
              <a:t>Water movement in most of the vascular plants from roots to leaves. (Sometimes more than 100m)</a:t>
            </a:r>
            <a:endParaRPr lang="en-US" dirty="0"/>
          </a:p>
          <a:p>
            <a:endParaRPr lang="en-US" dirty="0" smtClean="0"/>
          </a:p>
          <a:p>
            <a:endParaRPr lang="en-US" dirty="0"/>
          </a:p>
        </p:txBody>
      </p:sp>
      <p:sp>
        <p:nvSpPr>
          <p:cNvPr id="2" name="Title 1"/>
          <p:cNvSpPr>
            <a:spLocks noGrp="1"/>
          </p:cNvSpPr>
          <p:nvPr>
            <p:ph type="title"/>
          </p:nvPr>
        </p:nvSpPr>
        <p:spPr/>
        <p:txBody>
          <a:bodyPr/>
          <a:lstStyle/>
          <a:p>
            <a:pPr algn="r"/>
            <a:r>
              <a:rPr lang="en-US" dirty="0" smtClean="0"/>
              <a:t>Cont..</a:t>
            </a:r>
            <a:endParaRPr lang="en-US" dirty="0"/>
          </a:p>
        </p:txBody>
      </p:sp>
    </p:spTree>
    <p:extLst>
      <p:ext uri="{BB962C8B-B14F-4D97-AF65-F5344CB8AC3E}">
        <p14:creationId xmlns:p14="http://schemas.microsoft.com/office/powerpoint/2010/main" xmlns="" val="2801362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9" name="Rectangle 3"/>
          <p:cNvSpPr>
            <a:spLocks noGrp="1" noChangeArrowheads="1"/>
          </p:cNvSpPr>
          <p:nvPr>
            <p:ph idx="1"/>
          </p:nvPr>
        </p:nvSpPr>
        <p:spPr>
          <a:xfrm>
            <a:off x="457200" y="1600200"/>
            <a:ext cx="8534400" cy="5257800"/>
          </a:xfrm>
        </p:spPr>
        <p:txBody>
          <a:bodyPr/>
          <a:lstStyle/>
          <a:p>
            <a:pPr>
              <a:buFontTx/>
              <a:buNone/>
            </a:pPr>
            <a:r>
              <a:rPr lang="en-US"/>
              <a:t>Potentials are a way to represent free energy</a:t>
            </a:r>
          </a:p>
          <a:p>
            <a:pPr>
              <a:buFontTx/>
              <a:buNone/>
            </a:pPr>
            <a:endParaRPr lang="en-US" b="1">
              <a:solidFill>
                <a:srgbClr val="FF0000"/>
              </a:solidFill>
            </a:endParaRPr>
          </a:p>
          <a:p>
            <a:pPr>
              <a:buFontTx/>
              <a:buNone/>
            </a:pPr>
            <a:r>
              <a:rPr lang="en-US" b="1">
                <a:solidFill>
                  <a:srgbClr val="FF0000"/>
                </a:solidFill>
              </a:rPr>
              <a:t>Water potential</a:t>
            </a:r>
            <a:r>
              <a:rPr lang="en-US"/>
              <a:t> </a:t>
            </a:r>
            <a:r>
              <a:rPr lang="en-US" b="1">
                <a:solidFill>
                  <a:srgbClr val="FF0000"/>
                </a:solidFill>
              </a:rPr>
              <a:t>(</a:t>
            </a:r>
            <a:r>
              <a:rPr lang="en-US" b="1">
                <a:solidFill>
                  <a:srgbClr val="FF0000"/>
                </a:solidFill>
                <a:latin typeface="Symbol" charset="2"/>
              </a:rPr>
              <a:t>y</a:t>
            </a:r>
            <a:r>
              <a:rPr lang="en-US" b="1" baseline="-25000">
                <a:solidFill>
                  <a:srgbClr val="FF0000"/>
                </a:solidFill>
              </a:rPr>
              <a:t>w</a:t>
            </a:r>
            <a:r>
              <a:rPr lang="en-US" b="1">
                <a:solidFill>
                  <a:srgbClr val="FF0000"/>
                </a:solidFill>
              </a:rPr>
              <a:t>)</a:t>
            </a:r>
            <a:r>
              <a:rPr lang="en-US"/>
              <a:t> is used to predict which way water will move </a:t>
            </a:r>
          </a:p>
          <a:p>
            <a:pPr>
              <a:buFontTx/>
              <a:buNone/>
            </a:pPr>
            <a:r>
              <a:rPr lang="en-US"/>
              <a:t>	</a:t>
            </a:r>
          </a:p>
          <a:p>
            <a:pPr>
              <a:buFontTx/>
              <a:buNone/>
            </a:pPr>
            <a:r>
              <a:rPr lang="en-US"/>
              <a:t>	-Measured in units of pressure called </a:t>
            </a:r>
            <a:r>
              <a:rPr lang="en-US" b="1">
                <a:solidFill>
                  <a:srgbClr val="FF0000"/>
                </a:solidFill>
              </a:rPr>
              <a:t>megapascals (MPa)</a:t>
            </a:r>
          </a:p>
        </p:txBody>
      </p:sp>
      <p:sp>
        <p:nvSpPr>
          <p:cNvPr id="4" name="Slide Number Placeholder 5"/>
          <p:cNvSpPr>
            <a:spLocks noGrp="1"/>
          </p:cNvSpPr>
          <p:nvPr>
            <p:ph type="sldNum" sz="quarter" idx="12"/>
          </p:nvPr>
        </p:nvSpPr>
        <p:spPr/>
        <p:txBody>
          <a:bodyPr/>
          <a:lstStyle/>
          <a:p>
            <a:fld id="{ABF16898-A7B3-467C-ADA7-8AD6ABC049CC}" type="slidenum">
              <a:rPr lang="en-US"/>
              <a:pPr/>
              <a:t>19</a:t>
            </a:fld>
            <a:endParaRPr lang="en-US"/>
          </a:p>
        </p:txBody>
      </p:sp>
      <p:sp>
        <p:nvSpPr>
          <p:cNvPr id="224258"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26109113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4259">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4259">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4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wais\Desktop\1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7635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idx="1"/>
          </p:nvPr>
        </p:nvSpPr>
        <p:spPr>
          <a:xfrm>
            <a:off x="457200" y="1600200"/>
            <a:ext cx="8534400" cy="5257800"/>
          </a:xfrm>
        </p:spPr>
        <p:txBody>
          <a:bodyPr/>
          <a:lstStyle/>
          <a:p>
            <a:pPr>
              <a:buFontTx/>
              <a:buNone/>
            </a:pPr>
            <a:r>
              <a:rPr lang="en-US"/>
              <a:t>Diffusion of water across a semi-permeable membrane is termed </a:t>
            </a:r>
            <a:r>
              <a:rPr lang="en-US" b="1">
                <a:solidFill>
                  <a:srgbClr val="FF0000"/>
                </a:solidFill>
              </a:rPr>
              <a:t>osmosis</a:t>
            </a:r>
            <a:r>
              <a:rPr lang="en-US"/>
              <a:t> </a:t>
            </a:r>
          </a:p>
          <a:p>
            <a:pPr>
              <a:buFontTx/>
              <a:buNone/>
            </a:pPr>
            <a:r>
              <a:rPr lang="en-US"/>
              <a:t>If a plant cell is placed in a solution with high water potential (low osmotic concentration)</a:t>
            </a:r>
          </a:p>
          <a:p>
            <a:pPr>
              <a:buFontTx/>
              <a:buNone/>
            </a:pPr>
            <a:r>
              <a:rPr lang="en-US"/>
              <a:t>	-It will become swollen or </a:t>
            </a:r>
            <a:r>
              <a:rPr lang="en-US" b="1">
                <a:solidFill>
                  <a:srgbClr val="FF0000"/>
                </a:solidFill>
              </a:rPr>
              <a:t>turgid</a:t>
            </a:r>
          </a:p>
          <a:p>
            <a:pPr>
              <a:buFontTx/>
              <a:buNone/>
            </a:pPr>
            <a:r>
              <a:rPr lang="en-US"/>
              <a:t>If a plant cell is placed in a solution with low water potential (high osmotic concentration)</a:t>
            </a:r>
          </a:p>
          <a:p>
            <a:pPr>
              <a:buFontTx/>
              <a:buNone/>
            </a:pPr>
            <a:r>
              <a:rPr lang="en-US"/>
              <a:t>	-It will exhibit shrinkage or </a:t>
            </a:r>
            <a:r>
              <a:rPr lang="en-US" b="1">
                <a:solidFill>
                  <a:srgbClr val="FF0000"/>
                </a:solidFill>
              </a:rPr>
              <a:t>plasmolysis</a:t>
            </a:r>
          </a:p>
          <a:p>
            <a:pPr>
              <a:buFontTx/>
              <a:buNone/>
            </a:pPr>
            <a:endParaRPr lang="en-US" b="1">
              <a:solidFill>
                <a:srgbClr val="FF0000"/>
              </a:solidFill>
            </a:endParaRPr>
          </a:p>
        </p:txBody>
      </p:sp>
      <p:sp>
        <p:nvSpPr>
          <p:cNvPr id="4" name="Slide Number Placeholder 5"/>
          <p:cNvSpPr>
            <a:spLocks noGrp="1"/>
          </p:cNvSpPr>
          <p:nvPr>
            <p:ph type="sldNum" sz="quarter" idx="12"/>
          </p:nvPr>
        </p:nvSpPr>
        <p:spPr/>
        <p:txBody>
          <a:bodyPr/>
          <a:lstStyle/>
          <a:p>
            <a:fld id="{4ED23C28-F8FE-4ECE-83BE-9A9620D79D7A}" type="slidenum">
              <a:rPr lang="en-US"/>
              <a:pPr/>
              <a:t>20</a:t>
            </a:fld>
            <a:endParaRPr lang="en-US"/>
          </a:p>
        </p:txBody>
      </p:sp>
      <p:sp>
        <p:nvSpPr>
          <p:cNvPr id="225282"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20314704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28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28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28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52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3"/>
          <p:cNvSpPr>
            <a:spLocks noGrp="1" noChangeArrowheads="1"/>
          </p:cNvSpPr>
          <p:nvPr>
            <p:ph idx="1"/>
          </p:nvPr>
        </p:nvSpPr>
        <p:spPr>
          <a:xfrm>
            <a:off x="457200" y="1600200"/>
            <a:ext cx="8534400" cy="5257800"/>
          </a:xfrm>
        </p:spPr>
        <p:txBody>
          <a:bodyPr/>
          <a:lstStyle/>
          <a:p>
            <a:pPr>
              <a:buFontTx/>
              <a:buNone/>
            </a:pPr>
            <a:r>
              <a:rPr lang="en-US" b="1">
                <a:solidFill>
                  <a:srgbClr val="FF0000"/>
                </a:solidFill>
              </a:rPr>
              <a:t>Pressure potential</a:t>
            </a:r>
            <a:r>
              <a:rPr lang="en-US"/>
              <a:t> </a:t>
            </a:r>
            <a:r>
              <a:rPr lang="en-US" b="1">
                <a:solidFill>
                  <a:srgbClr val="FF0000"/>
                </a:solidFill>
              </a:rPr>
              <a:t>(</a:t>
            </a:r>
            <a:r>
              <a:rPr lang="en-US" b="1">
                <a:solidFill>
                  <a:srgbClr val="FF0000"/>
                </a:solidFill>
                <a:latin typeface="Symbol" charset="2"/>
              </a:rPr>
              <a:t>y</a:t>
            </a:r>
            <a:r>
              <a:rPr lang="en-US" b="1" baseline="-25000">
                <a:solidFill>
                  <a:srgbClr val="FF0000"/>
                </a:solidFill>
              </a:rPr>
              <a:t>p</a:t>
            </a:r>
            <a:r>
              <a:rPr lang="en-US" b="1">
                <a:solidFill>
                  <a:srgbClr val="FF0000"/>
                </a:solidFill>
              </a:rPr>
              <a:t>)</a:t>
            </a:r>
            <a:r>
              <a:rPr lang="en-US"/>
              <a:t>: Turgor pressure against the cell wall</a:t>
            </a:r>
          </a:p>
          <a:p>
            <a:pPr>
              <a:buFontTx/>
              <a:buNone/>
            </a:pPr>
            <a:r>
              <a:rPr lang="en-US"/>
              <a:t>	-As turgor pressure increases, </a:t>
            </a:r>
            <a:r>
              <a:rPr lang="en-US">
                <a:latin typeface="Symbol" charset="2"/>
              </a:rPr>
              <a:t>y</a:t>
            </a:r>
            <a:r>
              <a:rPr lang="en-US" baseline="-25000"/>
              <a:t>p</a:t>
            </a:r>
            <a:r>
              <a:rPr lang="en-US"/>
              <a:t> increases</a:t>
            </a:r>
          </a:p>
          <a:p>
            <a:pPr>
              <a:buFontTx/>
              <a:buNone/>
            </a:pPr>
            <a:r>
              <a:rPr lang="en-US" b="1">
                <a:solidFill>
                  <a:srgbClr val="FF0000"/>
                </a:solidFill>
              </a:rPr>
              <a:t>Solute potential</a:t>
            </a:r>
            <a:r>
              <a:rPr lang="en-US"/>
              <a:t> </a:t>
            </a:r>
            <a:r>
              <a:rPr lang="en-US" b="1">
                <a:solidFill>
                  <a:srgbClr val="FF0000"/>
                </a:solidFill>
              </a:rPr>
              <a:t>(</a:t>
            </a:r>
            <a:r>
              <a:rPr lang="en-US" b="1">
                <a:solidFill>
                  <a:srgbClr val="FF0000"/>
                </a:solidFill>
                <a:latin typeface="Symbol" charset="2"/>
              </a:rPr>
              <a:t>y</a:t>
            </a:r>
            <a:r>
              <a:rPr lang="en-US" b="1" baseline="-25000">
                <a:solidFill>
                  <a:srgbClr val="FF0000"/>
                </a:solidFill>
              </a:rPr>
              <a:t>s</a:t>
            </a:r>
            <a:r>
              <a:rPr lang="en-US" b="1">
                <a:solidFill>
                  <a:srgbClr val="FF0000"/>
                </a:solidFill>
              </a:rPr>
              <a:t>)</a:t>
            </a:r>
            <a:r>
              <a:rPr lang="en-US"/>
              <a:t>: Pressure arising from presence of solute in a solution</a:t>
            </a:r>
          </a:p>
          <a:p>
            <a:pPr>
              <a:buFontTx/>
              <a:buNone/>
            </a:pPr>
            <a:r>
              <a:rPr lang="en-US"/>
              <a:t>	-As solute concentration increases, </a:t>
            </a:r>
            <a:r>
              <a:rPr lang="en-US">
                <a:latin typeface="Symbol" charset="2"/>
              </a:rPr>
              <a:t>y</a:t>
            </a:r>
            <a:r>
              <a:rPr lang="en-US" baseline="-25000"/>
              <a:t>s</a:t>
            </a:r>
            <a:r>
              <a:rPr lang="en-US"/>
              <a:t> decreases (&lt; 0 MPa)</a:t>
            </a:r>
          </a:p>
          <a:p>
            <a:pPr>
              <a:buFontTx/>
              <a:buNone/>
            </a:pPr>
            <a:r>
              <a:rPr lang="en-US"/>
              <a:t>The total potential energy of water in the cell</a:t>
            </a:r>
          </a:p>
          <a:p>
            <a:pPr>
              <a:buFontTx/>
              <a:buNone/>
            </a:pPr>
            <a:r>
              <a:rPr lang="en-US"/>
              <a:t>				</a:t>
            </a:r>
            <a:r>
              <a:rPr lang="en-US" b="1">
                <a:solidFill>
                  <a:srgbClr val="FF0000"/>
                </a:solidFill>
                <a:latin typeface="Symbol" charset="2"/>
              </a:rPr>
              <a:t>y</a:t>
            </a:r>
            <a:r>
              <a:rPr lang="en-US" b="1" baseline="-25000">
                <a:solidFill>
                  <a:srgbClr val="FF0000"/>
                </a:solidFill>
              </a:rPr>
              <a:t>w </a:t>
            </a:r>
            <a:r>
              <a:rPr lang="en-US" b="1">
                <a:solidFill>
                  <a:srgbClr val="FF0000"/>
                </a:solidFill>
              </a:rPr>
              <a:t>= </a:t>
            </a:r>
            <a:r>
              <a:rPr lang="en-US" b="1">
                <a:solidFill>
                  <a:srgbClr val="FF0000"/>
                </a:solidFill>
                <a:latin typeface="Symbol" charset="2"/>
              </a:rPr>
              <a:t>y</a:t>
            </a:r>
            <a:r>
              <a:rPr lang="en-US" b="1" baseline="-25000">
                <a:solidFill>
                  <a:srgbClr val="FF0000"/>
                </a:solidFill>
              </a:rPr>
              <a:t>p </a:t>
            </a:r>
            <a:r>
              <a:rPr lang="en-US" b="1">
                <a:solidFill>
                  <a:srgbClr val="FF0000"/>
                </a:solidFill>
              </a:rPr>
              <a:t>+</a:t>
            </a:r>
            <a:r>
              <a:rPr lang="en-US" b="1" baseline="-25000">
                <a:solidFill>
                  <a:srgbClr val="FF0000"/>
                </a:solidFill>
              </a:rPr>
              <a:t> </a:t>
            </a:r>
            <a:r>
              <a:rPr lang="en-US" b="1">
                <a:solidFill>
                  <a:srgbClr val="FF0000"/>
                </a:solidFill>
                <a:latin typeface="Symbol" charset="2"/>
              </a:rPr>
              <a:t>y</a:t>
            </a:r>
            <a:r>
              <a:rPr lang="en-US" b="1" baseline="-25000">
                <a:solidFill>
                  <a:srgbClr val="FF0000"/>
                </a:solidFill>
              </a:rPr>
              <a:t>s</a:t>
            </a:r>
            <a:endParaRPr lang="en-US"/>
          </a:p>
          <a:p>
            <a:pPr>
              <a:buFontTx/>
              <a:buNone/>
            </a:pPr>
            <a:endParaRPr lang="en-US" baseline="-25000"/>
          </a:p>
        </p:txBody>
      </p:sp>
      <p:sp>
        <p:nvSpPr>
          <p:cNvPr id="4" name="Slide Number Placeholder 5"/>
          <p:cNvSpPr>
            <a:spLocks noGrp="1"/>
          </p:cNvSpPr>
          <p:nvPr>
            <p:ph type="sldNum" sz="quarter" idx="12"/>
          </p:nvPr>
        </p:nvSpPr>
        <p:spPr/>
        <p:txBody>
          <a:bodyPr/>
          <a:lstStyle/>
          <a:p>
            <a:fld id="{8FB131FE-37EF-449D-AADE-FE96177F25C5}" type="slidenum">
              <a:rPr lang="en-US"/>
              <a:pPr/>
              <a:t>21</a:t>
            </a:fld>
            <a:endParaRPr lang="en-US"/>
          </a:p>
        </p:txBody>
      </p:sp>
      <p:sp>
        <p:nvSpPr>
          <p:cNvPr id="226306"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22050886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630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630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630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630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263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Grp="1" noChangeArrowheads="1"/>
          </p:cNvSpPr>
          <p:nvPr>
            <p:ph idx="1"/>
          </p:nvPr>
        </p:nvSpPr>
        <p:spPr>
          <a:xfrm>
            <a:off x="457200" y="1600200"/>
            <a:ext cx="8534400" cy="5257800"/>
          </a:xfrm>
        </p:spPr>
        <p:txBody>
          <a:bodyPr/>
          <a:lstStyle/>
          <a:p>
            <a:pPr>
              <a:buFontTx/>
              <a:buNone/>
            </a:pPr>
            <a:r>
              <a:rPr lang="en-US"/>
              <a:t>When a cell is placed in pure water, water moves into the cell because the water potential of the cell is relatively negative</a:t>
            </a:r>
          </a:p>
          <a:p>
            <a:pPr>
              <a:buFontTx/>
              <a:buNone/>
            </a:pPr>
            <a:endParaRPr lang="en-US"/>
          </a:p>
          <a:p>
            <a:pPr>
              <a:buFontTx/>
              <a:buNone/>
            </a:pPr>
            <a:r>
              <a:rPr lang="en-US"/>
              <a:t>When a cell is placed in a solution with a different </a:t>
            </a:r>
            <a:r>
              <a:rPr lang="en-US">
                <a:latin typeface="Symbol" charset="2"/>
              </a:rPr>
              <a:t>y</a:t>
            </a:r>
            <a:r>
              <a:rPr lang="en-US" baseline="-25000"/>
              <a:t>s</a:t>
            </a:r>
            <a:r>
              <a:rPr lang="en-US"/>
              <a:t>, water moves in the direction that eventually result in equilibrium</a:t>
            </a:r>
          </a:p>
          <a:p>
            <a:pPr>
              <a:buFontTx/>
              <a:buNone/>
            </a:pPr>
            <a:r>
              <a:rPr lang="en-US"/>
              <a:t>	-Both cell and solution have the same </a:t>
            </a:r>
            <a:r>
              <a:rPr lang="en-US">
                <a:latin typeface="Symbol" charset="2"/>
              </a:rPr>
              <a:t>y</a:t>
            </a:r>
            <a:r>
              <a:rPr lang="en-US" baseline="-25000"/>
              <a:t>w</a:t>
            </a:r>
            <a:endParaRPr lang="en-US"/>
          </a:p>
          <a:p>
            <a:pPr>
              <a:buFontTx/>
              <a:buNone/>
            </a:pPr>
            <a:endParaRPr lang="en-US" baseline="-25000"/>
          </a:p>
        </p:txBody>
      </p:sp>
      <p:sp>
        <p:nvSpPr>
          <p:cNvPr id="4" name="Slide Number Placeholder 5"/>
          <p:cNvSpPr>
            <a:spLocks noGrp="1"/>
          </p:cNvSpPr>
          <p:nvPr>
            <p:ph type="sldNum" sz="quarter" idx="12"/>
          </p:nvPr>
        </p:nvSpPr>
        <p:spPr/>
        <p:txBody>
          <a:bodyPr/>
          <a:lstStyle/>
          <a:p>
            <a:fld id="{7B69B744-87A0-4338-964F-1880C959825D}" type="slidenum">
              <a:rPr lang="en-US"/>
              <a:pPr/>
              <a:t>22</a:t>
            </a:fld>
            <a:endParaRPr lang="en-US"/>
          </a:p>
        </p:txBody>
      </p:sp>
      <p:sp>
        <p:nvSpPr>
          <p:cNvPr id="227330"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341035711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733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73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lide Number Placeholder 3"/>
          <p:cNvSpPr>
            <a:spLocks noGrp="1"/>
          </p:cNvSpPr>
          <p:nvPr>
            <p:ph type="sldNum" sz="quarter" idx="12"/>
          </p:nvPr>
        </p:nvSpPr>
        <p:spPr/>
        <p:txBody>
          <a:bodyPr/>
          <a:lstStyle/>
          <a:p>
            <a:fld id="{41FC3C74-CF67-4598-B108-69B6C8CF03A2}" type="slidenum">
              <a:rPr lang="en-US"/>
              <a:pPr/>
              <a:t>23</a:t>
            </a:fld>
            <a:endParaRPr lang="en-US"/>
          </a:p>
        </p:txBody>
      </p:sp>
      <p:grpSp>
        <p:nvGrpSpPr>
          <p:cNvPr id="228356" name="Group 4"/>
          <p:cNvGrpSpPr>
            <a:grpSpLocks/>
          </p:cNvGrpSpPr>
          <p:nvPr/>
        </p:nvGrpSpPr>
        <p:grpSpPr bwMode="auto">
          <a:xfrm>
            <a:off x="2413000" y="0"/>
            <a:ext cx="4191000" cy="6848475"/>
            <a:chOff x="1520" y="0"/>
            <a:chExt cx="2640" cy="4314"/>
          </a:xfrm>
        </p:grpSpPr>
        <p:pic>
          <p:nvPicPr>
            <p:cNvPr id="228357" name="Picture 5" descr="38_03"/>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1" y="144"/>
              <a:ext cx="1876" cy="41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8358" name="Line 6"/>
            <p:cNvSpPr>
              <a:spLocks noChangeShapeType="1"/>
            </p:cNvSpPr>
            <p:nvPr/>
          </p:nvSpPr>
          <p:spPr bwMode="auto">
            <a:xfrm rot="5400000" flipH="1">
              <a:off x="2841" y="3366"/>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59" name="Line 7"/>
            <p:cNvSpPr>
              <a:spLocks noChangeShapeType="1"/>
            </p:cNvSpPr>
            <p:nvPr/>
          </p:nvSpPr>
          <p:spPr bwMode="auto">
            <a:xfrm rot="5400000" flipH="1">
              <a:off x="2700" y="3366"/>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60" name="Line 8"/>
            <p:cNvSpPr>
              <a:spLocks noChangeShapeType="1"/>
            </p:cNvSpPr>
            <p:nvPr/>
          </p:nvSpPr>
          <p:spPr bwMode="auto">
            <a:xfrm flipH="1">
              <a:off x="2580" y="3508"/>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61" name="Line 9"/>
            <p:cNvSpPr>
              <a:spLocks noChangeShapeType="1"/>
            </p:cNvSpPr>
            <p:nvPr/>
          </p:nvSpPr>
          <p:spPr bwMode="auto">
            <a:xfrm flipH="1">
              <a:off x="2580" y="3623"/>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62" name="Text Box 10"/>
            <p:cNvSpPr txBox="1">
              <a:spLocks noChangeArrowheads="1"/>
            </p:cNvSpPr>
            <p:nvPr/>
          </p:nvSpPr>
          <p:spPr bwMode="auto">
            <a:xfrm>
              <a:off x="1520" y="0"/>
              <a:ext cx="2640" cy="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63500" tIns="63500" rIns="63500" bIns="63500">
              <a:spAutoFit/>
            </a:bodyPr>
            <a:lstStyle/>
            <a:p>
              <a:pPr eaLnBrk="0" hangingPunct="0"/>
              <a:r>
                <a:rPr lang="en-US" sz="700" b="1">
                  <a:ea typeface="ＭＳ Ｐゴシック" pitchFamily="-12" charset="-128"/>
                </a:rPr>
                <a:t>Copyright © The McGraw-Hill Companies, Inc. Permission required for reproduction or display.</a:t>
              </a:r>
            </a:p>
          </p:txBody>
        </p:sp>
        <p:sp>
          <p:nvSpPr>
            <p:cNvPr id="228363" name="Rectangle 11"/>
            <p:cNvSpPr>
              <a:spLocks noChangeArrowheads="1"/>
            </p:cNvSpPr>
            <p:nvPr/>
          </p:nvSpPr>
          <p:spPr bwMode="auto">
            <a:xfrm>
              <a:off x="2411" y="307"/>
              <a:ext cx="1112" cy="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Turgor pressure </a:t>
              </a:r>
              <a:r>
                <a:rPr lang="en-US" sz="1000" b="1">
                  <a:solidFill>
                    <a:srgbClr val="000000"/>
                  </a:solidFill>
                  <a:ea typeface="ＭＳ Ｐゴシック" pitchFamily="-12" charset="-128"/>
                  <a:sym typeface="Symbol" charset="2"/>
                </a:rPr>
                <a:t></a:t>
              </a:r>
              <a:r>
                <a:rPr lang="en-US" sz="1000" b="1" baseline="-25000">
                  <a:solidFill>
                    <a:srgbClr val="000000"/>
                  </a:solidFill>
                  <a:ea typeface="ＭＳ Ｐゴシック" pitchFamily="-12" charset="-128"/>
                </a:rPr>
                <a:t>p</a:t>
              </a:r>
              <a:r>
                <a:rPr lang="en-US" sz="1000" b="1">
                  <a:solidFill>
                    <a:srgbClr val="000000"/>
                  </a:solidFill>
                  <a:ea typeface="ＭＳ Ｐゴシック" pitchFamily="-12" charset="-128"/>
                </a:rPr>
                <a:t>=-0.5MPa</a:t>
              </a:r>
              <a:endParaRPr lang="en-US" sz="1000" b="1">
                <a:ea typeface="ＭＳ Ｐゴシック" pitchFamily="-12" charset="-128"/>
              </a:endParaRPr>
            </a:p>
          </p:txBody>
        </p:sp>
        <p:sp>
          <p:nvSpPr>
            <p:cNvPr id="228364" name="Rectangle 12"/>
            <p:cNvSpPr>
              <a:spLocks noChangeArrowheads="1"/>
            </p:cNvSpPr>
            <p:nvPr/>
          </p:nvSpPr>
          <p:spPr bwMode="auto">
            <a:xfrm>
              <a:off x="2278" y="175"/>
              <a:ext cx="99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a:solidFill>
                    <a:srgbClr val="000000"/>
                  </a:solidFill>
                  <a:ea typeface="ＭＳ Ｐゴシック" pitchFamily="-12" charset="-128"/>
                </a:rPr>
                <a:t>Pressure Potential </a:t>
              </a:r>
              <a:r>
                <a:rPr lang="en-US" sz="1200" b="1">
                  <a:solidFill>
                    <a:srgbClr val="000000"/>
                  </a:solidFill>
                  <a:ea typeface="ＭＳ Ｐゴシック" pitchFamily="-12" charset="-128"/>
                  <a:sym typeface="Symbol" charset="2"/>
                </a:rPr>
                <a:t></a:t>
              </a:r>
              <a:r>
                <a:rPr lang="en-US" sz="1200" b="1" baseline="-25000">
                  <a:solidFill>
                    <a:srgbClr val="000000"/>
                  </a:solidFill>
                  <a:ea typeface="ＭＳ Ｐゴシック" pitchFamily="-12" charset="-128"/>
                </a:rPr>
                <a:t>p</a:t>
              </a:r>
              <a:endParaRPr lang="en-US" sz="1200" b="1">
                <a:ea typeface="ＭＳ Ｐゴシック" pitchFamily="-12" charset="-128"/>
              </a:endParaRPr>
            </a:p>
          </p:txBody>
        </p:sp>
        <p:sp>
          <p:nvSpPr>
            <p:cNvPr id="228365" name="Rectangle 13"/>
            <p:cNvSpPr>
              <a:spLocks noChangeArrowheads="1"/>
            </p:cNvSpPr>
            <p:nvPr/>
          </p:nvSpPr>
          <p:spPr bwMode="auto">
            <a:xfrm>
              <a:off x="3302" y="690"/>
              <a:ext cx="344"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Cell wall</a:t>
              </a:r>
              <a:endParaRPr lang="en-US" sz="1000" b="1">
                <a:ea typeface="ＭＳ Ｐゴシック" pitchFamily="-12" charset="-128"/>
              </a:endParaRPr>
            </a:p>
          </p:txBody>
        </p:sp>
        <p:sp>
          <p:nvSpPr>
            <p:cNvPr id="228366" name="Rectangle 14"/>
            <p:cNvSpPr>
              <a:spLocks noChangeArrowheads="1"/>
            </p:cNvSpPr>
            <p:nvPr/>
          </p:nvSpPr>
          <p:spPr bwMode="auto">
            <a:xfrm>
              <a:off x="3302" y="830"/>
              <a:ext cx="416"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Cell</a:t>
              </a:r>
            </a:p>
            <a:p>
              <a:pPr eaLnBrk="0" hangingPunct="0"/>
              <a:r>
                <a:rPr lang="en-US" sz="1000" b="1">
                  <a:solidFill>
                    <a:srgbClr val="000000"/>
                  </a:solidFill>
                  <a:ea typeface="ＭＳ Ｐゴシック" pitchFamily="-12" charset="-128"/>
                </a:rPr>
                <a:t>membrane</a:t>
              </a:r>
              <a:endParaRPr lang="en-US" sz="1000" b="1">
                <a:ea typeface="ＭＳ Ｐゴシック" pitchFamily="-12" charset="-128"/>
              </a:endParaRPr>
            </a:p>
          </p:txBody>
        </p:sp>
        <p:sp>
          <p:nvSpPr>
            <p:cNvPr id="228367" name="Rectangle 15"/>
            <p:cNvSpPr>
              <a:spLocks noChangeArrowheads="1"/>
            </p:cNvSpPr>
            <p:nvPr/>
          </p:nvSpPr>
          <p:spPr bwMode="auto">
            <a:xfrm>
              <a:off x="3302" y="1034"/>
              <a:ext cx="432"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Pure water</a:t>
              </a:r>
              <a:endParaRPr lang="en-US" sz="1000" b="1">
                <a:ea typeface="ＭＳ Ｐゴシック" pitchFamily="-12" charset="-128"/>
              </a:endParaRPr>
            </a:p>
          </p:txBody>
        </p:sp>
        <p:sp>
          <p:nvSpPr>
            <p:cNvPr id="228368" name="Rectangle 16"/>
            <p:cNvSpPr>
              <a:spLocks noChangeArrowheads="1"/>
            </p:cNvSpPr>
            <p:nvPr/>
          </p:nvSpPr>
          <p:spPr bwMode="auto">
            <a:xfrm>
              <a:off x="2187" y="655"/>
              <a:ext cx="352"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Wall</a:t>
              </a:r>
            </a:p>
            <a:p>
              <a:pPr eaLnBrk="0" hangingPunct="0"/>
              <a:r>
                <a:rPr lang="en-US" sz="1000" b="1">
                  <a:solidFill>
                    <a:srgbClr val="000000"/>
                  </a:solidFill>
                  <a:ea typeface="ＭＳ Ｐゴシック" pitchFamily="-12" charset="-128"/>
                </a:rPr>
                <a:t>pressure</a:t>
              </a:r>
              <a:endParaRPr lang="en-US" sz="1000" b="1">
                <a:ea typeface="ＭＳ Ｐゴシック" pitchFamily="-12" charset="-128"/>
              </a:endParaRPr>
            </a:p>
          </p:txBody>
        </p:sp>
        <p:sp>
          <p:nvSpPr>
            <p:cNvPr id="228369" name="Rectangle 17"/>
            <p:cNvSpPr>
              <a:spLocks noChangeArrowheads="1"/>
            </p:cNvSpPr>
            <p:nvPr/>
          </p:nvSpPr>
          <p:spPr bwMode="auto">
            <a:xfrm>
              <a:off x="2416" y="1498"/>
              <a:ext cx="8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a:solidFill>
                    <a:srgbClr val="000000"/>
                  </a:solidFill>
                  <a:ea typeface="ＭＳ Ｐゴシック" pitchFamily="-12" charset="-128"/>
                </a:rPr>
                <a:t>Solute Potential </a:t>
              </a:r>
              <a:r>
                <a:rPr lang="en-US" sz="1200" b="1">
                  <a:solidFill>
                    <a:srgbClr val="000000"/>
                  </a:solidFill>
                  <a:ea typeface="ＭＳ Ｐゴシック" pitchFamily="-12" charset="-128"/>
                  <a:sym typeface="Symbol" charset="2"/>
                </a:rPr>
                <a:t></a:t>
              </a:r>
              <a:r>
                <a:rPr lang="en-US" sz="1200" b="1" baseline="-25000">
                  <a:solidFill>
                    <a:srgbClr val="000000"/>
                  </a:solidFill>
                  <a:ea typeface="ＭＳ Ｐゴシック" pitchFamily="-12" charset="-128"/>
                </a:rPr>
                <a:t>s</a:t>
              </a:r>
            </a:p>
          </p:txBody>
        </p:sp>
        <p:sp>
          <p:nvSpPr>
            <p:cNvPr id="228370" name="Rectangle 18"/>
            <p:cNvSpPr>
              <a:spLocks noChangeArrowheads="1"/>
            </p:cNvSpPr>
            <p:nvPr/>
          </p:nvSpPr>
          <p:spPr bwMode="auto">
            <a:xfrm>
              <a:off x="2528" y="2801"/>
              <a:ext cx="70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a:solidFill>
                    <a:srgbClr val="000000"/>
                  </a:solidFill>
                  <a:ea typeface="ＭＳ Ｐゴシック" pitchFamily="-12" charset="-128"/>
                </a:rPr>
                <a:t>Water Potentia</a:t>
              </a:r>
              <a:r>
                <a:rPr lang="en-US" sz="1200" b="1">
                  <a:ea typeface="ＭＳ Ｐゴシック" pitchFamily="-12" charset="-128"/>
                </a:rPr>
                <a:t>l</a:t>
              </a:r>
            </a:p>
          </p:txBody>
        </p:sp>
        <p:sp>
          <p:nvSpPr>
            <p:cNvPr id="228371" name="Rectangle 19"/>
            <p:cNvSpPr>
              <a:spLocks noChangeArrowheads="1"/>
            </p:cNvSpPr>
            <p:nvPr/>
          </p:nvSpPr>
          <p:spPr bwMode="auto">
            <a:xfrm>
              <a:off x="3285" y="1998"/>
              <a:ext cx="464" cy="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sym typeface="Symbol" charset="2"/>
                </a:rPr>
                <a:t></a:t>
              </a:r>
              <a:r>
                <a:rPr lang="en-US" sz="1000" b="1" baseline="-25000">
                  <a:solidFill>
                    <a:srgbClr val="000000"/>
                  </a:solidFill>
                  <a:ea typeface="ＭＳ Ｐゴシック" pitchFamily="-12" charset="-128"/>
                </a:rPr>
                <a:t>s</a:t>
              </a:r>
              <a:r>
                <a:rPr lang="en-US" sz="1000" b="1">
                  <a:solidFill>
                    <a:srgbClr val="000000"/>
                  </a:solidFill>
                  <a:ea typeface="ＭＳ Ｐゴシック" pitchFamily="-12" charset="-128"/>
                </a:rPr>
                <a:t>=-0.2MPa</a:t>
              </a:r>
              <a:endParaRPr lang="en-US" sz="1000" b="1" baseline="-25000">
                <a:solidFill>
                  <a:srgbClr val="000000"/>
                </a:solidFill>
                <a:ea typeface="ＭＳ Ｐゴシック" pitchFamily="-12" charset="-128"/>
              </a:endParaRPr>
            </a:p>
          </p:txBody>
        </p:sp>
        <p:sp>
          <p:nvSpPr>
            <p:cNvPr id="228372" name="Rectangle 20"/>
            <p:cNvSpPr>
              <a:spLocks noChangeArrowheads="1"/>
            </p:cNvSpPr>
            <p:nvPr/>
          </p:nvSpPr>
          <p:spPr bwMode="auto">
            <a:xfrm>
              <a:off x="1962" y="3852"/>
              <a:ext cx="439"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sym typeface="Symbol" charset="2"/>
                </a:rPr>
                <a:t></a:t>
              </a:r>
              <a:r>
                <a:rPr lang="en-US" sz="1000" b="1">
                  <a:ea typeface="ＭＳ Ｐゴシック" pitchFamily="-12" charset="-128"/>
                </a:rPr>
                <a:t> = </a:t>
              </a:r>
              <a:r>
                <a:rPr lang="en-US" sz="1000" b="1">
                  <a:solidFill>
                    <a:srgbClr val="000000"/>
                  </a:solidFill>
                  <a:ea typeface="ＭＳ Ｐゴシック" pitchFamily="-12" charset="-128"/>
                  <a:sym typeface="Symbol" charset="2"/>
                </a:rPr>
                <a:t></a:t>
              </a:r>
              <a:r>
                <a:rPr lang="en-US" sz="1000" b="1" baseline="-25000">
                  <a:ea typeface="ＭＳ Ｐゴシック" pitchFamily="-12" charset="-128"/>
                </a:rPr>
                <a:t>s</a:t>
              </a:r>
              <a:r>
                <a:rPr lang="en-US" sz="1000" b="1">
                  <a:ea typeface="ＭＳ Ｐゴシック" pitchFamily="-12" charset="-128"/>
                </a:rPr>
                <a:t> + </a:t>
              </a:r>
              <a:r>
                <a:rPr lang="en-US" sz="1000" b="1">
                  <a:solidFill>
                    <a:srgbClr val="000000"/>
                  </a:solidFill>
                  <a:ea typeface="ＭＳ Ｐゴシック" pitchFamily="-12" charset="-128"/>
                  <a:sym typeface="Symbol" charset="2"/>
                </a:rPr>
                <a:t></a:t>
              </a:r>
              <a:r>
                <a:rPr lang="en-US" sz="1000" b="1" baseline="-25000">
                  <a:ea typeface="ＭＳ Ｐゴシック" pitchFamily="-12" charset="-128"/>
                </a:rPr>
                <a:t>p</a:t>
              </a:r>
            </a:p>
          </p:txBody>
        </p:sp>
        <p:sp>
          <p:nvSpPr>
            <p:cNvPr id="228373" name="Rectangle 21"/>
            <p:cNvSpPr>
              <a:spLocks noChangeArrowheads="1"/>
            </p:cNvSpPr>
            <p:nvPr/>
          </p:nvSpPr>
          <p:spPr bwMode="auto">
            <a:xfrm>
              <a:off x="3120" y="3600"/>
              <a:ext cx="0"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en-US" sz="1000" b="1">
                <a:ea typeface="ＭＳ Ｐゴシック" pitchFamily="-12" charset="-128"/>
              </a:endParaRPr>
            </a:p>
          </p:txBody>
        </p:sp>
        <p:sp>
          <p:nvSpPr>
            <p:cNvPr id="228374" name="Rectangle 22"/>
            <p:cNvSpPr>
              <a:spLocks noChangeArrowheads="1"/>
            </p:cNvSpPr>
            <p:nvPr/>
          </p:nvSpPr>
          <p:spPr bwMode="auto">
            <a:xfrm>
              <a:off x="3403" y="2943"/>
              <a:ext cx="416" cy="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lnSpc>
                  <a:spcPct val="85000"/>
                </a:lnSpc>
              </a:pPr>
              <a:r>
                <a:rPr lang="en-US" sz="1000" b="1">
                  <a:solidFill>
                    <a:srgbClr val="000000"/>
                  </a:solidFill>
                  <a:ea typeface="ＭＳ Ｐゴシック" pitchFamily="-12" charset="-128"/>
                </a:rPr>
                <a:t>water</a:t>
              </a:r>
            </a:p>
            <a:p>
              <a:pPr eaLnBrk="0" hangingPunct="0">
                <a:lnSpc>
                  <a:spcPct val="85000"/>
                </a:lnSpc>
              </a:pPr>
              <a:r>
                <a:rPr lang="en-US" sz="1000" b="1">
                  <a:solidFill>
                    <a:srgbClr val="000000"/>
                  </a:solidFill>
                  <a:ea typeface="ＭＳ Ｐゴシック" pitchFamily="-12" charset="-128"/>
                </a:rPr>
                <a:t>movement</a:t>
              </a:r>
              <a:endParaRPr lang="en-US" sz="1000" b="1">
                <a:ea typeface="ＭＳ Ｐゴシック" pitchFamily="-12" charset="-128"/>
              </a:endParaRPr>
            </a:p>
          </p:txBody>
        </p:sp>
        <p:sp>
          <p:nvSpPr>
            <p:cNvPr id="228375" name="Rectangle 23"/>
            <p:cNvSpPr>
              <a:spLocks noChangeArrowheads="1"/>
            </p:cNvSpPr>
            <p:nvPr/>
          </p:nvSpPr>
          <p:spPr bwMode="auto">
            <a:xfrm>
              <a:off x="1930" y="1364"/>
              <a:ext cx="80"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i="1">
                  <a:solidFill>
                    <a:srgbClr val="000000"/>
                  </a:solidFill>
                  <a:ea typeface="ＭＳ Ｐゴシック" pitchFamily="-12" charset="-128"/>
                  <a:sym typeface="Symbol" charset="2"/>
                </a:rPr>
                <a:t>a</a:t>
              </a:r>
              <a:r>
                <a:rPr lang="en-US" sz="1200" b="1">
                  <a:solidFill>
                    <a:srgbClr val="000000"/>
                  </a:solidFill>
                  <a:ea typeface="ＭＳ Ｐゴシック" pitchFamily="-12" charset="-128"/>
                </a:rPr>
                <a:t>.</a:t>
              </a:r>
            </a:p>
          </p:txBody>
        </p:sp>
        <p:sp>
          <p:nvSpPr>
            <p:cNvPr id="228376" name="Rectangle 24"/>
            <p:cNvSpPr>
              <a:spLocks noChangeArrowheads="1"/>
            </p:cNvSpPr>
            <p:nvPr/>
          </p:nvSpPr>
          <p:spPr bwMode="auto">
            <a:xfrm>
              <a:off x="1932" y="2680"/>
              <a:ext cx="80"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i="1">
                  <a:solidFill>
                    <a:srgbClr val="000000"/>
                  </a:solidFill>
                  <a:ea typeface="ＭＳ Ｐゴシック" pitchFamily="-12" charset="-128"/>
                </a:rPr>
                <a:t>b.</a:t>
              </a:r>
              <a:endParaRPr lang="en-US" sz="1200" b="1" i="1">
                <a:ea typeface="ＭＳ Ｐゴシック" pitchFamily="-12" charset="-128"/>
              </a:endParaRPr>
            </a:p>
          </p:txBody>
        </p:sp>
        <p:sp>
          <p:nvSpPr>
            <p:cNvPr id="228377" name="Rectangle 25"/>
            <p:cNvSpPr>
              <a:spLocks noChangeArrowheads="1"/>
            </p:cNvSpPr>
            <p:nvPr/>
          </p:nvSpPr>
          <p:spPr bwMode="auto">
            <a:xfrm>
              <a:off x="1930" y="4199"/>
              <a:ext cx="80"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200" b="1" i="1">
                  <a:solidFill>
                    <a:srgbClr val="000000"/>
                  </a:solidFill>
                  <a:ea typeface="ＭＳ Ｐゴシック" pitchFamily="-12" charset="-128"/>
                </a:rPr>
                <a:t>c.</a:t>
              </a:r>
              <a:endParaRPr lang="en-US" sz="1200" b="1" i="1">
                <a:ea typeface="ＭＳ Ｐゴシック" pitchFamily="-12" charset="-128"/>
              </a:endParaRPr>
            </a:p>
          </p:txBody>
        </p:sp>
        <p:sp>
          <p:nvSpPr>
            <p:cNvPr id="228378" name="Rectangle 26"/>
            <p:cNvSpPr>
              <a:spLocks noChangeArrowheads="1"/>
            </p:cNvSpPr>
            <p:nvPr/>
          </p:nvSpPr>
          <p:spPr bwMode="auto">
            <a:xfrm>
              <a:off x="2666" y="937"/>
              <a:ext cx="48"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a:t>
              </a:r>
              <a:endParaRPr lang="en-US" sz="1000" b="1">
                <a:ea typeface="ＭＳ Ｐゴシック" pitchFamily="-12" charset="-128"/>
              </a:endParaRPr>
            </a:p>
          </p:txBody>
        </p:sp>
        <p:sp>
          <p:nvSpPr>
            <p:cNvPr id="228379" name="Rectangle 27"/>
            <p:cNvSpPr>
              <a:spLocks noChangeArrowheads="1"/>
            </p:cNvSpPr>
            <p:nvPr/>
          </p:nvSpPr>
          <p:spPr bwMode="auto">
            <a:xfrm>
              <a:off x="2447" y="931"/>
              <a:ext cx="48"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rPr>
                <a:t>–</a:t>
              </a:r>
              <a:endParaRPr lang="en-US" sz="1000" b="1">
                <a:ea typeface="ＭＳ Ｐゴシック" pitchFamily="-12" charset="-128"/>
              </a:endParaRPr>
            </a:p>
          </p:txBody>
        </p:sp>
        <p:sp>
          <p:nvSpPr>
            <p:cNvPr id="228380" name="Line 28"/>
            <p:cNvSpPr>
              <a:spLocks noChangeShapeType="1"/>
            </p:cNvSpPr>
            <p:nvPr/>
          </p:nvSpPr>
          <p:spPr bwMode="auto">
            <a:xfrm flipH="1">
              <a:off x="2914" y="737"/>
              <a:ext cx="367" cy="3"/>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1" name="Line 29"/>
            <p:cNvSpPr>
              <a:spLocks noChangeShapeType="1"/>
            </p:cNvSpPr>
            <p:nvPr/>
          </p:nvSpPr>
          <p:spPr bwMode="auto">
            <a:xfrm flipH="1">
              <a:off x="2913" y="876"/>
              <a:ext cx="368" cy="3"/>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2" name="Line 30"/>
            <p:cNvSpPr>
              <a:spLocks noChangeShapeType="1"/>
            </p:cNvSpPr>
            <p:nvPr/>
          </p:nvSpPr>
          <p:spPr bwMode="auto">
            <a:xfrm flipH="1">
              <a:off x="3060" y="1080"/>
              <a:ext cx="218"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3" name="Line 31"/>
            <p:cNvSpPr>
              <a:spLocks noChangeShapeType="1"/>
            </p:cNvSpPr>
            <p:nvPr/>
          </p:nvSpPr>
          <p:spPr bwMode="auto">
            <a:xfrm flipH="1">
              <a:off x="3103" y="2044"/>
              <a:ext cx="173"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nvGrpSpPr>
            <p:cNvPr id="228384" name="Group 32"/>
            <p:cNvGrpSpPr>
              <a:grpSpLocks/>
            </p:cNvGrpSpPr>
            <p:nvPr/>
          </p:nvGrpSpPr>
          <p:grpSpPr bwMode="auto">
            <a:xfrm>
              <a:off x="3054" y="2358"/>
              <a:ext cx="218" cy="101"/>
              <a:chOff x="3054" y="2358"/>
              <a:chExt cx="218" cy="101"/>
            </a:xfrm>
          </p:grpSpPr>
          <p:sp>
            <p:nvSpPr>
              <p:cNvPr id="228385" name="Line 33"/>
              <p:cNvSpPr>
                <a:spLocks noChangeShapeType="1"/>
              </p:cNvSpPr>
              <p:nvPr/>
            </p:nvSpPr>
            <p:spPr bwMode="auto">
              <a:xfrm flipH="1" flipV="1">
                <a:off x="3076" y="2358"/>
                <a:ext cx="196" cy="4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6" name="Line 34"/>
              <p:cNvSpPr>
                <a:spLocks noChangeShapeType="1"/>
              </p:cNvSpPr>
              <p:nvPr/>
            </p:nvSpPr>
            <p:spPr bwMode="auto">
              <a:xfrm flipH="1">
                <a:off x="3054" y="2399"/>
                <a:ext cx="213" cy="6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228387" name="Line 35"/>
            <p:cNvSpPr>
              <a:spLocks noChangeShapeType="1"/>
            </p:cNvSpPr>
            <p:nvPr/>
          </p:nvSpPr>
          <p:spPr bwMode="auto">
            <a:xfrm flipH="1" flipV="1">
              <a:off x="2872" y="2223"/>
              <a:ext cx="397" cy="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8" name="Line 36"/>
            <p:cNvSpPr>
              <a:spLocks noChangeShapeType="1"/>
            </p:cNvSpPr>
            <p:nvPr/>
          </p:nvSpPr>
          <p:spPr bwMode="auto">
            <a:xfrm>
              <a:off x="2720" y="408"/>
              <a:ext cx="1" cy="499"/>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89" name="Line 37"/>
            <p:cNvSpPr>
              <a:spLocks noChangeShapeType="1"/>
            </p:cNvSpPr>
            <p:nvPr/>
          </p:nvSpPr>
          <p:spPr bwMode="auto">
            <a:xfrm flipH="1">
              <a:off x="2609" y="912"/>
              <a:ext cx="144" cy="0"/>
            </a:xfrm>
            <a:prstGeom prst="line">
              <a:avLst/>
            </a:prstGeom>
            <a:noFill/>
            <a:ln w="31750">
              <a:solidFill>
                <a:srgbClr val="094891"/>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90" name="Line 38"/>
            <p:cNvSpPr>
              <a:spLocks noChangeShapeType="1"/>
            </p:cNvSpPr>
            <p:nvPr/>
          </p:nvSpPr>
          <p:spPr bwMode="auto">
            <a:xfrm>
              <a:off x="2394" y="912"/>
              <a:ext cx="144" cy="1"/>
            </a:xfrm>
            <a:prstGeom prst="line">
              <a:avLst/>
            </a:prstGeom>
            <a:noFill/>
            <a:ln w="31750">
              <a:solidFill>
                <a:srgbClr val="333333"/>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91" name="Line 39"/>
            <p:cNvSpPr>
              <a:spLocks noChangeShapeType="1"/>
            </p:cNvSpPr>
            <p:nvPr/>
          </p:nvSpPr>
          <p:spPr bwMode="auto">
            <a:xfrm flipH="1">
              <a:off x="2424" y="847"/>
              <a:ext cx="1" cy="55"/>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8392" name="Line 40"/>
            <p:cNvSpPr>
              <a:spLocks noChangeShapeType="1"/>
            </p:cNvSpPr>
            <p:nvPr/>
          </p:nvSpPr>
          <p:spPr bwMode="auto">
            <a:xfrm flipH="1">
              <a:off x="2940" y="3508"/>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93" name="Line 41"/>
            <p:cNvSpPr>
              <a:spLocks noChangeShapeType="1"/>
            </p:cNvSpPr>
            <p:nvPr/>
          </p:nvSpPr>
          <p:spPr bwMode="auto">
            <a:xfrm flipV="1">
              <a:off x="3321" y="3000"/>
              <a:ext cx="81"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94" name="Rectangle 42"/>
            <p:cNvSpPr>
              <a:spLocks noChangeArrowheads="1"/>
            </p:cNvSpPr>
            <p:nvPr/>
          </p:nvSpPr>
          <p:spPr bwMode="auto">
            <a:xfrm>
              <a:off x="3285" y="2176"/>
              <a:ext cx="488" cy="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sym typeface="Symbol" charset="2"/>
                </a:rPr>
                <a:t></a:t>
              </a:r>
              <a:r>
                <a:rPr lang="en-US" sz="1000" b="1" baseline="-25000">
                  <a:solidFill>
                    <a:srgbClr val="000000"/>
                  </a:solidFill>
                  <a:ea typeface="ＭＳ Ｐゴシック" pitchFamily="-12" charset="-128"/>
                </a:rPr>
                <a:t>s</a:t>
              </a:r>
              <a:r>
                <a:rPr lang="en-US" sz="1000" b="1">
                  <a:solidFill>
                    <a:srgbClr val="000000"/>
                  </a:solidFill>
                  <a:ea typeface="ＭＳ Ｐゴシック" pitchFamily="-12" charset="-128"/>
                </a:rPr>
                <a:t>=–0.7MPa</a:t>
              </a:r>
              <a:endParaRPr lang="en-US" sz="1000" b="1" baseline="-25000">
                <a:solidFill>
                  <a:srgbClr val="000000"/>
                </a:solidFill>
                <a:ea typeface="ＭＳ Ｐゴシック" pitchFamily="-12" charset="-128"/>
              </a:endParaRPr>
            </a:p>
          </p:txBody>
        </p:sp>
        <p:sp>
          <p:nvSpPr>
            <p:cNvPr id="228395" name="Rectangle 43"/>
            <p:cNvSpPr>
              <a:spLocks noChangeArrowheads="1"/>
            </p:cNvSpPr>
            <p:nvPr/>
          </p:nvSpPr>
          <p:spPr bwMode="auto">
            <a:xfrm>
              <a:off x="3285" y="2351"/>
              <a:ext cx="408"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ea typeface="ＭＳ Ｐゴシック" pitchFamily="-12" charset="-128"/>
                </a:rPr>
                <a:t>Sucrose</a:t>
              </a:r>
            </a:p>
            <a:p>
              <a:pPr eaLnBrk="0" hangingPunct="0"/>
              <a:r>
                <a:rPr lang="en-US" sz="1000" b="1">
                  <a:ea typeface="ＭＳ Ｐゴシック" pitchFamily="-12" charset="-128"/>
                </a:rPr>
                <a:t>molecules</a:t>
              </a:r>
            </a:p>
          </p:txBody>
        </p:sp>
        <p:sp>
          <p:nvSpPr>
            <p:cNvPr id="228396" name="Rectangle 44"/>
            <p:cNvSpPr>
              <a:spLocks noChangeArrowheads="1"/>
            </p:cNvSpPr>
            <p:nvPr/>
          </p:nvSpPr>
          <p:spPr bwMode="auto">
            <a:xfrm>
              <a:off x="1962" y="3971"/>
              <a:ext cx="1407"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sym typeface="Symbol" charset="2"/>
                </a:rPr>
                <a:t></a:t>
              </a:r>
              <a:r>
                <a:rPr lang="en-US" sz="1000" b="1" baseline="-25000">
                  <a:solidFill>
                    <a:srgbClr val="000000"/>
                  </a:solidFill>
                  <a:ea typeface="ＭＳ Ｐゴシック" pitchFamily="-12" charset="-128"/>
                  <a:sym typeface="Symbol" charset="2"/>
                </a:rPr>
                <a:t>cell</a:t>
              </a:r>
              <a:r>
                <a:rPr lang="en-US" sz="1000" b="1">
                  <a:ea typeface="ＭＳ Ｐゴシック" pitchFamily="-12" charset="-128"/>
                </a:rPr>
                <a:t> = –0.7 MPa + 0.5 MPa = –0.2 MPa</a:t>
              </a:r>
            </a:p>
          </p:txBody>
        </p:sp>
        <p:sp>
          <p:nvSpPr>
            <p:cNvPr id="228397" name="Rectangle 45"/>
            <p:cNvSpPr>
              <a:spLocks noChangeArrowheads="1"/>
            </p:cNvSpPr>
            <p:nvPr/>
          </p:nvSpPr>
          <p:spPr bwMode="auto">
            <a:xfrm>
              <a:off x="1962" y="4090"/>
              <a:ext cx="2086" cy="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000" b="1">
                  <a:solidFill>
                    <a:srgbClr val="000000"/>
                  </a:solidFill>
                  <a:ea typeface="ＭＳ Ｐゴシック" pitchFamily="-12" charset="-128"/>
                  <a:sym typeface="Symbol" charset="2"/>
                </a:rPr>
                <a:t></a:t>
              </a:r>
              <a:r>
                <a:rPr lang="en-US" sz="1000" b="1" baseline="-25000">
                  <a:solidFill>
                    <a:srgbClr val="000000"/>
                  </a:solidFill>
                  <a:ea typeface="ＭＳ Ｐゴシック" pitchFamily="-12" charset="-128"/>
                  <a:sym typeface="Symbol" charset="2"/>
                </a:rPr>
                <a:t>solution </a:t>
              </a:r>
              <a:r>
                <a:rPr lang="en-US" sz="1000" b="1">
                  <a:ea typeface="ＭＳ Ｐゴシック" pitchFamily="-12" charset="-128"/>
                </a:rPr>
                <a:t>= –</a:t>
              </a:r>
              <a:r>
                <a:rPr lang="en-US" sz="1000" b="1">
                  <a:solidFill>
                    <a:srgbClr val="000000"/>
                  </a:solidFill>
                  <a:ea typeface="ＭＳ Ｐゴシック" pitchFamily="-12" charset="-128"/>
                </a:rPr>
                <a:t>0.2 MPa (solution has no pressure potential)</a:t>
              </a:r>
            </a:p>
          </p:txBody>
        </p:sp>
        <p:sp>
          <p:nvSpPr>
            <p:cNvPr id="228398" name="Line 46"/>
            <p:cNvSpPr>
              <a:spLocks noChangeShapeType="1"/>
            </p:cNvSpPr>
            <p:nvPr/>
          </p:nvSpPr>
          <p:spPr bwMode="auto">
            <a:xfrm flipH="1">
              <a:off x="2940" y="3623"/>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399" name="Line 47"/>
            <p:cNvSpPr>
              <a:spLocks noChangeShapeType="1"/>
            </p:cNvSpPr>
            <p:nvPr/>
          </p:nvSpPr>
          <p:spPr bwMode="auto">
            <a:xfrm rot="5400000" flipH="1">
              <a:off x="2841" y="3724"/>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28400" name="Line 48"/>
            <p:cNvSpPr>
              <a:spLocks noChangeShapeType="1"/>
            </p:cNvSpPr>
            <p:nvPr/>
          </p:nvSpPr>
          <p:spPr bwMode="auto">
            <a:xfrm rot="5400000" flipH="1">
              <a:off x="2700" y="3724"/>
              <a:ext cx="109" cy="1"/>
            </a:xfrm>
            <a:prstGeom prst="line">
              <a:avLst/>
            </a:prstGeom>
            <a:noFill/>
            <a:ln w="19050">
              <a:solidFill>
                <a:srgbClr val="35AACD"/>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grpSp>
    </p:spTree>
    <p:extLst>
      <p:ext uri="{BB962C8B-B14F-4D97-AF65-F5344CB8AC3E}">
        <p14:creationId xmlns:p14="http://schemas.microsoft.com/office/powerpoint/2010/main" xmlns="" val="20141765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3"/>
          <p:cNvSpPr>
            <a:spLocks noGrp="1"/>
          </p:cNvSpPr>
          <p:nvPr>
            <p:ph type="sldNum" sz="quarter" idx="12"/>
          </p:nvPr>
        </p:nvSpPr>
        <p:spPr/>
        <p:txBody>
          <a:bodyPr/>
          <a:lstStyle/>
          <a:p>
            <a:fld id="{74DC9879-4F14-4A3C-9DFB-993F62F7CFAF}" type="slidenum">
              <a:rPr lang="en-US"/>
              <a:pPr/>
              <a:t>24</a:t>
            </a:fld>
            <a:endParaRPr lang="en-US"/>
          </a:p>
        </p:txBody>
      </p:sp>
      <p:grpSp>
        <p:nvGrpSpPr>
          <p:cNvPr id="229423" name="Group 47"/>
          <p:cNvGrpSpPr>
            <a:grpSpLocks/>
          </p:cNvGrpSpPr>
          <p:nvPr/>
        </p:nvGrpSpPr>
        <p:grpSpPr bwMode="auto">
          <a:xfrm>
            <a:off x="-152400" y="-381000"/>
            <a:ext cx="5943600" cy="7227888"/>
            <a:chOff x="963" y="0"/>
            <a:chExt cx="3548" cy="4313"/>
          </a:xfrm>
        </p:grpSpPr>
        <p:pic>
          <p:nvPicPr>
            <p:cNvPr id="229424" name="Picture 48" descr="38_04"/>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63" y="144"/>
              <a:ext cx="3548" cy="41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9425" name="Rectangle 49"/>
            <p:cNvSpPr>
              <a:spLocks noChangeArrowheads="1"/>
            </p:cNvSpPr>
            <p:nvPr/>
          </p:nvSpPr>
          <p:spPr bwMode="auto">
            <a:xfrm>
              <a:off x="2912" y="2819"/>
              <a:ext cx="931" cy="7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eaLnBrk="0" hangingPunct="0"/>
              <a:r>
                <a:rPr lang="en-US" sz="1400" b="1">
                  <a:ea typeface="ＭＳ Ｐゴシック" pitchFamily="-12" charset="-128"/>
                </a:rPr>
                <a:t>Cell</a:t>
              </a:r>
            </a:p>
            <a:p>
              <a:pPr eaLnBrk="0" hangingPunct="0"/>
              <a:r>
                <a:rPr lang="en-US" sz="1400" b="1">
                  <a:ea typeface="ＭＳ Ｐゴシック" pitchFamily="-12" charset="-128"/>
                </a:rPr>
                <a:t>  </a:t>
              </a:r>
              <a:r>
                <a:rPr lang="en-US" sz="1400" b="1">
                  <a:ea typeface="ＭＳ Ｐゴシック" pitchFamily="-12" charset="-128"/>
                  <a:sym typeface="Symbol" charset="2"/>
                </a:rPr>
                <a:t></a:t>
              </a:r>
              <a:r>
                <a:rPr lang="en-US" sz="1400" b="1" baseline="-25000">
                  <a:ea typeface="ＭＳ Ｐゴシック" pitchFamily="-12" charset="-128"/>
                </a:rPr>
                <a:t>p</a:t>
              </a:r>
              <a:r>
                <a:rPr lang="en-US" sz="1400" b="1">
                  <a:ea typeface="ＭＳ Ｐゴシック" pitchFamily="-12" charset="-128"/>
                </a:rPr>
                <a:t> = 0</a:t>
              </a:r>
            </a:p>
            <a:p>
              <a:pPr eaLnBrk="0" hangingPunct="0"/>
              <a:r>
                <a:rPr lang="en-US" sz="1400" b="1">
                  <a:ea typeface="ＭＳ Ｐゴシック" pitchFamily="-12" charset="-128"/>
                </a:rPr>
                <a:t>   –0.7 MPa =  </a:t>
              </a:r>
            </a:p>
            <a:p>
              <a:pPr eaLnBrk="0" hangingPunct="0"/>
              <a:r>
                <a:rPr lang="en-US" sz="1400" b="1">
                  <a:ea typeface="ＭＳ Ｐゴシック" pitchFamily="-12" charset="-128"/>
                </a:rPr>
                <a:t>  </a:t>
              </a:r>
              <a:r>
                <a:rPr lang="en-US" sz="1400" b="1">
                  <a:ea typeface="ＭＳ Ｐゴシック" pitchFamily="-12" charset="-128"/>
                  <a:sym typeface="Symbol" charset="2"/>
                </a:rPr>
                <a:t></a:t>
              </a:r>
              <a:r>
                <a:rPr lang="en-US" sz="1400" b="1" baseline="-25000">
                  <a:ea typeface="ＭＳ Ｐゴシック" pitchFamily="-12" charset="-128"/>
                </a:rPr>
                <a:t>s</a:t>
              </a:r>
              <a:r>
                <a:rPr lang="en-US" sz="1400" b="1">
                  <a:ea typeface="ＭＳ Ｐゴシック" pitchFamily="-12" charset="-128"/>
                </a:rPr>
                <a:t> + 0 MPa</a:t>
              </a:r>
            </a:p>
            <a:p>
              <a:pPr eaLnBrk="0" hangingPunct="0"/>
              <a:r>
                <a:rPr lang="en-US" sz="1400" b="1">
                  <a:ea typeface="ＭＳ Ｐゴシック" pitchFamily="-12" charset="-128"/>
                </a:rPr>
                <a:t>  </a:t>
              </a:r>
              <a:r>
                <a:rPr lang="en-US" sz="1400" b="1">
                  <a:ea typeface="ＭＳ Ｐゴシック" pitchFamily="-12" charset="-128"/>
                  <a:sym typeface="Symbol" charset="2"/>
                </a:rPr>
                <a:t></a:t>
              </a:r>
              <a:r>
                <a:rPr lang="en-US" sz="1400" b="1" baseline="-25000">
                  <a:ea typeface="ＭＳ Ｐゴシック" pitchFamily="-12" charset="-128"/>
                </a:rPr>
                <a:t>s</a:t>
              </a:r>
              <a:r>
                <a:rPr lang="en-US" sz="1400" b="1">
                  <a:ea typeface="ＭＳ Ｐゴシック" pitchFamily="-12" charset="-128"/>
                </a:rPr>
                <a:t> = –0.7 MPa </a:t>
              </a:r>
            </a:p>
          </p:txBody>
        </p:sp>
        <p:sp>
          <p:nvSpPr>
            <p:cNvPr id="229426" name="Rectangle 50"/>
            <p:cNvSpPr>
              <a:spLocks noChangeArrowheads="1"/>
            </p:cNvSpPr>
            <p:nvPr/>
          </p:nvSpPr>
          <p:spPr bwMode="auto">
            <a:xfrm>
              <a:off x="1023" y="4179"/>
              <a:ext cx="10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i="1">
                  <a:solidFill>
                    <a:srgbClr val="000000"/>
                  </a:solidFill>
                  <a:ea typeface="ＭＳ Ｐゴシック" pitchFamily="-12" charset="-128"/>
                </a:rPr>
                <a:t>b.</a:t>
              </a:r>
              <a:endParaRPr lang="en-US" sz="1400" b="1" i="1">
                <a:ea typeface="ＭＳ Ｐゴシック" pitchFamily="-12" charset="-128"/>
              </a:endParaRPr>
            </a:p>
          </p:txBody>
        </p:sp>
        <p:sp>
          <p:nvSpPr>
            <p:cNvPr id="229427" name="Rectangle 51"/>
            <p:cNvSpPr>
              <a:spLocks noChangeArrowheads="1"/>
            </p:cNvSpPr>
            <p:nvPr/>
          </p:nvSpPr>
          <p:spPr bwMode="auto">
            <a:xfrm>
              <a:off x="1023" y="2116"/>
              <a:ext cx="93"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i="1">
                  <a:solidFill>
                    <a:srgbClr val="000000"/>
                  </a:solidFill>
                  <a:ea typeface="ＭＳ Ｐゴシック" pitchFamily="-12" charset="-128"/>
                  <a:sym typeface="Symbol" charset="2"/>
                </a:rPr>
                <a:t>a</a:t>
              </a:r>
              <a:r>
                <a:rPr lang="en-US" sz="1400" b="1" i="1">
                  <a:solidFill>
                    <a:srgbClr val="000000"/>
                  </a:solidFill>
                  <a:ea typeface="ＭＳ Ｐゴシック" pitchFamily="-12" charset="-128"/>
                </a:rPr>
                <a:t>.</a:t>
              </a:r>
            </a:p>
          </p:txBody>
        </p:sp>
        <p:sp>
          <p:nvSpPr>
            <p:cNvPr id="229428" name="Rectangle 52"/>
            <p:cNvSpPr>
              <a:spLocks noChangeArrowheads="1"/>
            </p:cNvSpPr>
            <p:nvPr/>
          </p:nvSpPr>
          <p:spPr bwMode="auto">
            <a:xfrm>
              <a:off x="1560" y="200"/>
              <a:ext cx="2230"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600" b="1">
                  <a:solidFill>
                    <a:srgbClr val="000000"/>
                  </a:solidFill>
                  <a:ea typeface="ＭＳ Ｐゴシック" pitchFamily="-12" charset="-128"/>
                </a:rPr>
                <a:t>Cell Initially Introduced into Solution</a:t>
              </a:r>
              <a:endParaRPr lang="en-US" sz="1600" b="1">
                <a:ea typeface="ＭＳ Ｐゴシック" pitchFamily="-12" charset="-128"/>
              </a:endParaRPr>
            </a:p>
          </p:txBody>
        </p:sp>
        <p:sp>
          <p:nvSpPr>
            <p:cNvPr id="229429" name="Rectangle 53"/>
            <p:cNvSpPr>
              <a:spLocks noChangeArrowheads="1"/>
            </p:cNvSpPr>
            <p:nvPr/>
          </p:nvSpPr>
          <p:spPr bwMode="auto">
            <a:xfrm>
              <a:off x="2974" y="397"/>
              <a:ext cx="728" cy="4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400" b="1">
                  <a:solidFill>
                    <a:srgbClr val="000000"/>
                  </a:solidFill>
                  <a:ea typeface="ＭＳ Ｐゴシック" pitchFamily="-12" charset="-128"/>
                </a:rPr>
                <a:t>Solution</a:t>
              </a:r>
            </a:p>
            <a:p>
              <a:pPr eaLnBrk="0" hangingPunct="0"/>
              <a:r>
                <a:rPr lang="en-US" sz="1400" b="1">
                  <a:ea typeface="ＭＳ Ｐゴシック" pitchFamily="-12" charset="-128"/>
                  <a:sym typeface="Symbol" charset="2"/>
                </a:rPr>
                <a:t></a:t>
              </a:r>
              <a:r>
                <a:rPr lang="en-US" sz="1400" b="1" baseline="-25000">
                  <a:ea typeface="ＭＳ Ｐゴシック" pitchFamily="-12" charset="-128"/>
                </a:rPr>
                <a:t>s</a:t>
              </a:r>
              <a:r>
                <a:rPr lang="en-US" sz="1400" b="1">
                  <a:ea typeface="ＭＳ Ｐゴシック" pitchFamily="-12" charset="-128"/>
                </a:rPr>
                <a:t> = –0.7 MPa</a:t>
              </a:r>
            </a:p>
            <a:p>
              <a:pPr eaLnBrk="0" hangingPunct="0"/>
              <a:r>
                <a:rPr lang="en-US" sz="1400" b="1">
                  <a:ea typeface="ＭＳ Ｐゴシック" pitchFamily="-12" charset="-128"/>
                  <a:sym typeface="Symbol" charset="2"/>
                </a:rPr>
                <a:t></a:t>
              </a:r>
              <a:r>
                <a:rPr lang="en-US" sz="1400" b="1" baseline="-25000">
                  <a:ea typeface="ＭＳ Ｐゴシック" pitchFamily="-12" charset="-128"/>
                </a:rPr>
                <a:t>p</a:t>
              </a:r>
              <a:r>
                <a:rPr lang="en-US" sz="1400" b="1">
                  <a:ea typeface="ＭＳ Ｐゴシック" pitchFamily="-12" charset="-128"/>
                </a:rPr>
                <a:t> =   0 MPa</a:t>
              </a:r>
            </a:p>
          </p:txBody>
        </p:sp>
        <p:sp>
          <p:nvSpPr>
            <p:cNvPr id="229430" name="Rectangle 54"/>
            <p:cNvSpPr>
              <a:spLocks noChangeArrowheads="1"/>
            </p:cNvSpPr>
            <p:nvPr/>
          </p:nvSpPr>
          <p:spPr bwMode="auto">
            <a:xfrm>
              <a:off x="2963" y="1501"/>
              <a:ext cx="728" cy="4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400" b="1">
                  <a:solidFill>
                    <a:srgbClr val="000000"/>
                  </a:solidFill>
                  <a:ea typeface="ＭＳ Ｐゴシック" pitchFamily="-12" charset="-128"/>
                </a:rPr>
                <a:t>Cell</a:t>
              </a:r>
            </a:p>
            <a:p>
              <a:pPr eaLnBrk="0" hangingPunct="0"/>
              <a:r>
                <a:rPr lang="en-US" sz="1400" b="1">
                  <a:ea typeface="ＭＳ Ｐゴシック" pitchFamily="-12" charset="-128"/>
                  <a:sym typeface="Symbol" charset="2"/>
                </a:rPr>
                <a:t></a:t>
              </a:r>
              <a:r>
                <a:rPr lang="en-US" sz="1400" b="1" baseline="-25000">
                  <a:ea typeface="ＭＳ Ｐゴシック" pitchFamily="-12" charset="-128"/>
                </a:rPr>
                <a:t>s</a:t>
              </a:r>
              <a:r>
                <a:rPr lang="en-US" sz="1400" b="1">
                  <a:ea typeface="ＭＳ Ｐゴシック" pitchFamily="-12" charset="-128"/>
                </a:rPr>
                <a:t> = –0.2 MPa</a:t>
              </a:r>
            </a:p>
            <a:p>
              <a:pPr eaLnBrk="0" hangingPunct="0"/>
              <a:r>
                <a:rPr lang="en-US" sz="1400" b="1">
                  <a:ea typeface="ＭＳ Ｐゴシック" pitchFamily="-12" charset="-128"/>
                  <a:sym typeface="Symbol" charset="2"/>
                </a:rPr>
                <a:t></a:t>
              </a:r>
              <a:r>
                <a:rPr lang="en-US" sz="1400" b="1" baseline="-25000">
                  <a:ea typeface="ＭＳ Ｐゴシック" pitchFamily="-12" charset="-128"/>
                </a:rPr>
                <a:t>p</a:t>
              </a:r>
              <a:r>
                <a:rPr lang="en-US" sz="1400" b="1">
                  <a:ea typeface="ＭＳ Ｐゴシック" pitchFamily="-12" charset="-128"/>
                </a:rPr>
                <a:t> =   0.5 MPa</a:t>
              </a:r>
            </a:p>
          </p:txBody>
        </p:sp>
        <p:sp>
          <p:nvSpPr>
            <p:cNvPr id="229431" name="Rectangle 55"/>
            <p:cNvSpPr>
              <a:spLocks noChangeArrowheads="1"/>
            </p:cNvSpPr>
            <p:nvPr/>
          </p:nvSpPr>
          <p:spPr bwMode="auto">
            <a:xfrm>
              <a:off x="1646" y="2273"/>
              <a:ext cx="2080"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600" b="1">
                  <a:solidFill>
                    <a:srgbClr val="000000"/>
                  </a:solidFill>
                  <a:ea typeface="ＭＳ Ｐゴシック" pitchFamily="-12" charset="-128"/>
                </a:rPr>
                <a:t>Cell at Equilibrium Is Plasmolyzed</a:t>
              </a:r>
              <a:endParaRPr lang="en-US" sz="1600" b="1">
                <a:ea typeface="ＭＳ Ｐゴシック" pitchFamily="-12" charset="-128"/>
              </a:endParaRPr>
            </a:p>
          </p:txBody>
        </p:sp>
        <p:sp>
          <p:nvSpPr>
            <p:cNvPr id="229432" name="Rectangle 56"/>
            <p:cNvSpPr>
              <a:spLocks noChangeArrowheads="1"/>
            </p:cNvSpPr>
            <p:nvPr/>
          </p:nvSpPr>
          <p:spPr bwMode="auto">
            <a:xfrm>
              <a:off x="2966" y="1126"/>
              <a:ext cx="44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Cell wall</a:t>
              </a:r>
              <a:endParaRPr lang="en-US" sz="1400" b="1">
                <a:ea typeface="ＭＳ Ｐゴシック" pitchFamily="-12" charset="-128"/>
              </a:endParaRPr>
            </a:p>
          </p:txBody>
        </p:sp>
        <p:sp>
          <p:nvSpPr>
            <p:cNvPr id="229433" name="Rectangle 57"/>
            <p:cNvSpPr>
              <a:spLocks noChangeArrowheads="1"/>
            </p:cNvSpPr>
            <p:nvPr/>
          </p:nvSpPr>
          <p:spPr bwMode="auto">
            <a:xfrm>
              <a:off x="2966" y="1314"/>
              <a:ext cx="803"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Cell membrane</a:t>
              </a:r>
              <a:endParaRPr lang="en-US" sz="1400" b="1">
                <a:ea typeface="ＭＳ Ｐゴシック" pitchFamily="-12" charset="-128"/>
              </a:endParaRPr>
            </a:p>
          </p:txBody>
        </p:sp>
        <p:sp>
          <p:nvSpPr>
            <p:cNvPr id="229434" name="Rectangle 58"/>
            <p:cNvSpPr>
              <a:spLocks noChangeArrowheads="1"/>
            </p:cNvSpPr>
            <p:nvPr/>
          </p:nvSpPr>
          <p:spPr bwMode="auto">
            <a:xfrm>
              <a:off x="2966" y="3724"/>
              <a:ext cx="44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Cell wall</a:t>
              </a:r>
              <a:endParaRPr lang="en-US" sz="1400" b="1">
                <a:ea typeface="ＭＳ Ｐゴシック" pitchFamily="-12" charset="-128"/>
              </a:endParaRPr>
            </a:p>
          </p:txBody>
        </p:sp>
        <p:sp>
          <p:nvSpPr>
            <p:cNvPr id="229435" name="Rectangle 59"/>
            <p:cNvSpPr>
              <a:spLocks noChangeArrowheads="1"/>
            </p:cNvSpPr>
            <p:nvPr/>
          </p:nvSpPr>
          <p:spPr bwMode="auto">
            <a:xfrm>
              <a:off x="2966" y="3587"/>
              <a:ext cx="803"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1400" b="1">
                  <a:solidFill>
                    <a:srgbClr val="000000"/>
                  </a:solidFill>
                  <a:ea typeface="ＭＳ Ｐゴシック" pitchFamily="-12" charset="-128"/>
                </a:rPr>
                <a:t>Cell membrane</a:t>
              </a:r>
              <a:endParaRPr lang="en-US" sz="1400" b="1">
                <a:ea typeface="ＭＳ Ｐゴシック" pitchFamily="-12" charset="-128"/>
              </a:endParaRPr>
            </a:p>
          </p:txBody>
        </p:sp>
        <p:sp>
          <p:nvSpPr>
            <p:cNvPr id="229436" name="Freeform 60"/>
            <p:cNvSpPr>
              <a:spLocks/>
            </p:cNvSpPr>
            <p:nvPr/>
          </p:nvSpPr>
          <p:spPr bwMode="auto">
            <a:xfrm>
              <a:off x="2214" y="2911"/>
              <a:ext cx="726" cy="311"/>
            </a:xfrm>
            <a:custGeom>
              <a:avLst/>
              <a:gdLst>
                <a:gd name="T0" fmla="*/ 726 w 726"/>
                <a:gd name="T1" fmla="*/ 0 h 260"/>
                <a:gd name="T2" fmla="*/ 0 w 726"/>
                <a:gd name="T3" fmla="*/ 0 h 260"/>
                <a:gd name="T4" fmla="*/ 0 w 726"/>
                <a:gd name="T5" fmla="*/ 260 h 260"/>
              </a:gdLst>
              <a:ahLst/>
              <a:cxnLst>
                <a:cxn ang="0">
                  <a:pos x="T0" y="T1"/>
                </a:cxn>
                <a:cxn ang="0">
                  <a:pos x="T2" y="T3"/>
                </a:cxn>
                <a:cxn ang="0">
                  <a:pos x="T4" y="T5"/>
                </a:cxn>
              </a:cxnLst>
              <a:rect l="0" t="0" r="r" b="b"/>
              <a:pathLst>
                <a:path w="726" h="260">
                  <a:moveTo>
                    <a:pt x="726" y="0"/>
                  </a:moveTo>
                  <a:lnTo>
                    <a:pt x="0" y="0"/>
                  </a:lnTo>
                  <a:lnTo>
                    <a:pt x="0" y="26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29437" name="Freeform 61"/>
            <p:cNvSpPr>
              <a:spLocks/>
            </p:cNvSpPr>
            <p:nvPr/>
          </p:nvSpPr>
          <p:spPr bwMode="auto">
            <a:xfrm>
              <a:off x="2178" y="467"/>
              <a:ext cx="763" cy="275"/>
            </a:xfrm>
            <a:custGeom>
              <a:avLst/>
              <a:gdLst>
                <a:gd name="T0" fmla="*/ 784 w 784"/>
                <a:gd name="T1" fmla="*/ 0 h 213"/>
                <a:gd name="T2" fmla="*/ 641 w 784"/>
                <a:gd name="T3" fmla="*/ 0 h 213"/>
                <a:gd name="T4" fmla="*/ 0 w 784"/>
                <a:gd name="T5" fmla="*/ 213 h 213"/>
              </a:gdLst>
              <a:ahLst/>
              <a:cxnLst>
                <a:cxn ang="0">
                  <a:pos x="T0" y="T1"/>
                </a:cxn>
                <a:cxn ang="0">
                  <a:pos x="T2" y="T3"/>
                </a:cxn>
                <a:cxn ang="0">
                  <a:pos x="T4" y="T5"/>
                </a:cxn>
              </a:cxnLst>
              <a:rect l="0" t="0" r="r" b="b"/>
              <a:pathLst>
                <a:path w="784" h="213">
                  <a:moveTo>
                    <a:pt x="784" y="0"/>
                  </a:moveTo>
                  <a:lnTo>
                    <a:pt x="641" y="0"/>
                  </a:lnTo>
                  <a:lnTo>
                    <a:pt x="0" y="213"/>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29438" name="Line 62"/>
            <p:cNvSpPr>
              <a:spLocks noChangeShapeType="1"/>
            </p:cNvSpPr>
            <p:nvPr/>
          </p:nvSpPr>
          <p:spPr bwMode="auto">
            <a:xfrm flipH="1">
              <a:off x="2051" y="1568"/>
              <a:ext cx="875"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39" name="Line 63"/>
            <p:cNvSpPr>
              <a:spLocks noChangeShapeType="1"/>
            </p:cNvSpPr>
            <p:nvPr/>
          </p:nvSpPr>
          <p:spPr bwMode="auto">
            <a:xfrm flipH="1">
              <a:off x="2297" y="1192"/>
              <a:ext cx="632"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40" name="Line 64"/>
            <p:cNvSpPr>
              <a:spLocks noChangeShapeType="1"/>
            </p:cNvSpPr>
            <p:nvPr/>
          </p:nvSpPr>
          <p:spPr bwMode="auto">
            <a:xfrm flipH="1">
              <a:off x="2236" y="1377"/>
              <a:ext cx="693"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41" name="Line 65"/>
            <p:cNvSpPr>
              <a:spLocks noChangeShapeType="1"/>
            </p:cNvSpPr>
            <p:nvPr/>
          </p:nvSpPr>
          <p:spPr bwMode="auto">
            <a:xfrm flipH="1">
              <a:off x="2281" y="3788"/>
              <a:ext cx="662"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42" name="Freeform 66"/>
            <p:cNvSpPr>
              <a:spLocks/>
            </p:cNvSpPr>
            <p:nvPr/>
          </p:nvSpPr>
          <p:spPr bwMode="auto">
            <a:xfrm>
              <a:off x="2145" y="3619"/>
              <a:ext cx="795" cy="36"/>
            </a:xfrm>
            <a:custGeom>
              <a:avLst/>
              <a:gdLst>
                <a:gd name="T0" fmla="*/ 795 w 795"/>
                <a:gd name="T1" fmla="*/ 36 h 36"/>
                <a:gd name="T2" fmla="*/ 69 w 795"/>
                <a:gd name="T3" fmla="*/ 36 h 36"/>
                <a:gd name="T4" fmla="*/ 0 w 795"/>
                <a:gd name="T5" fmla="*/ 0 h 36"/>
              </a:gdLst>
              <a:ahLst/>
              <a:cxnLst>
                <a:cxn ang="0">
                  <a:pos x="T0" y="T1"/>
                </a:cxn>
                <a:cxn ang="0">
                  <a:pos x="T2" y="T3"/>
                </a:cxn>
                <a:cxn ang="0">
                  <a:pos x="T4" y="T5"/>
                </a:cxn>
              </a:cxnLst>
              <a:rect l="0" t="0" r="r" b="b"/>
              <a:pathLst>
                <a:path w="795" h="36">
                  <a:moveTo>
                    <a:pt x="795" y="36"/>
                  </a:moveTo>
                  <a:lnTo>
                    <a:pt x="69" y="36"/>
                  </a:lnTo>
                  <a:lnTo>
                    <a:pt x="0" y="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29443" name="Line 67"/>
            <p:cNvSpPr>
              <a:spLocks noChangeShapeType="1"/>
            </p:cNvSpPr>
            <p:nvPr/>
          </p:nvSpPr>
          <p:spPr bwMode="auto">
            <a:xfrm>
              <a:off x="2894" y="1934"/>
              <a:ext cx="898" cy="1"/>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44" name="Text Box 68"/>
            <p:cNvSpPr txBox="1">
              <a:spLocks noChangeArrowheads="1"/>
            </p:cNvSpPr>
            <p:nvPr/>
          </p:nvSpPr>
          <p:spPr bwMode="auto">
            <a:xfrm>
              <a:off x="1520" y="0"/>
              <a:ext cx="2640" cy="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63500" tIns="63500" rIns="63500" bIns="63500">
              <a:spAutoFit/>
            </a:bodyPr>
            <a:lstStyle/>
            <a:p>
              <a:pPr eaLnBrk="0" hangingPunct="0"/>
              <a:r>
                <a:rPr lang="en-US" sz="700" b="1">
                  <a:ea typeface="ＭＳ Ｐゴシック" pitchFamily="-12" charset="-128"/>
                </a:rPr>
                <a:t>Copyright © The McGraw-Hill Companies, Inc. Permission required for reproduction or display.</a:t>
              </a:r>
            </a:p>
          </p:txBody>
        </p:sp>
        <p:sp>
          <p:nvSpPr>
            <p:cNvPr id="229445" name="Rectangle 69"/>
            <p:cNvSpPr>
              <a:spLocks noChangeArrowheads="1"/>
            </p:cNvSpPr>
            <p:nvPr/>
          </p:nvSpPr>
          <p:spPr bwMode="auto">
            <a:xfrm>
              <a:off x="2970" y="1945"/>
              <a:ext cx="864"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400" b="1">
                  <a:ea typeface="ＭＳ Ｐゴシック" pitchFamily="-12" charset="-128"/>
                  <a:sym typeface="Symbol" charset="2"/>
                </a:rPr>
                <a:t></a:t>
              </a:r>
              <a:r>
                <a:rPr lang="en-US" sz="1400" b="1" baseline="-25000">
                  <a:ea typeface="ＭＳ Ｐゴシック" pitchFamily="-12" charset="-128"/>
                </a:rPr>
                <a:t>cell</a:t>
              </a:r>
              <a:r>
                <a:rPr lang="en-US" sz="1400" b="1">
                  <a:ea typeface="ＭＳ Ｐゴシック" pitchFamily="-12" charset="-128"/>
                </a:rPr>
                <a:t> =   0.3 MPa</a:t>
              </a:r>
            </a:p>
          </p:txBody>
        </p:sp>
        <p:sp>
          <p:nvSpPr>
            <p:cNvPr id="229446" name="Rectangle 70"/>
            <p:cNvSpPr>
              <a:spLocks noChangeArrowheads="1"/>
            </p:cNvSpPr>
            <p:nvPr/>
          </p:nvSpPr>
          <p:spPr bwMode="auto">
            <a:xfrm>
              <a:off x="2970" y="845"/>
              <a:ext cx="10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400" b="1">
                  <a:ea typeface="ＭＳ Ｐゴシック" pitchFamily="-12" charset="-128"/>
                  <a:sym typeface="Symbol" charset="2"/>
                </a:rPr>
                <a:t></a:t>
              </a:r>
              <a:r>
                <a:rPr lang="en-US" sz="1400" b="1" baseline="-25000">
                  <a:ea typeface="ＭＳ Ｐゴシック" pitchFamily="-12" charset="-128"/>
                </a:rPr>
                <a:t>solution</a:t>
              </a:r>
              <a:r>
                <a:rPr lang="en-US" sz="1400" b="1">
                  <a:ea typeface="ＭＳ Ｐゴシック" pitchFamily="-12" charset="-128"/>
                </a:rPr>
                <a:t> = –0.7 MPa</a:t>
              </a:r>
            </a:p>
          </p:txBody>
        </p:sp>
        <p:sp>
          <p:nvSpPr>
            <p:cNvPr id="229447" name="Line 71"/>
            <p:cNvSpPr>
              <a:spLocks noChangeShapeType="1"/>
            </p:cNvSpPr>
            <p:nvPr/>
          </p:nvSpPr>
          <p:spPr bwMode="auto">
            <a:xfrm>
              <a:off x="2894" y="835"/>
              <a:ext cx="898" cy="1"/>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29448" name="Rectangle 72"/>
            <p:cNvSpPr>
              <a:spLocks noChangeArrowheads="1"/>
            </p:cNvSpPr>
            <p:nvPr/>
          </p:nvSpPr>
          <p:spPr bwMode="auto">
            <a:xfrm>
              <a:off x="2974" y="2536"/>
              <a:ext cx="125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400" b="1">
                  <a:ea typeface="ＭＳ Ｐゴシック" pitchFamily="-12" charset="-128"/>
                  <a:sym typeface="Symbol" charset="2"/>
                </a:rPr>
                <a:t></a:t>
              </a:r>
              <a:r>
                <a:rPr lang="en-US" sz="1400" b="1" baseline="-25000">
                  <a:ea typeface="ＭＳ Ｐゴシック" pitchFamily="-12" charset="-128"/>
                </a:rPr>
                <a:t>cell</a:t>
              </a:r>
              <a:r>
                <a:rPr lang="en-US" sz="1400" b="1">
                  <a:ea typeface="ＭＳ Ｐゴシック" pitchFamily="-12" charset="-128"/>
                </a:rPr>
                <a:t> = </a:t>
              </a:r>
              <a:r>
                <a:rPr lang="en-US" sz="1400" b="1">
                  <a:ea typeface="ＭＳ Ｐゴシック" pitchFamily="-12" charset="-128"/>
                  <a:sym typeface="Symbol" charset="2"/>
                </a:rPr>
                <a:t></a:t>
              </a:r>
              <a:r>
                <a:rPr lang="en-US" sz="1400" b="1" baseline="-25000">
                  <a:ea typeface="ＭＳ Ｐゴシック" pitchFamily="-12" charset="-128"/>
                </a:rPr>
                <a:t>solution = </a:t>
              </a:r>
              <a:r>
                <a:rPr lang="en-US" sz="1400" b="1">
                  <a:ea typeface="ＭＳ Ｐゴシック" pitchFamily="-12" charset="-128"/>
                </a:rPr>
                <a:t>0.7 MPa</a:t>
              </a:r>
            </a:p>
          </p:txBody>
        </p:sp>
      </p:grpSp>
      <p:pic>
        <p:nvPicPr>
          <p:cNvPr id="229450" name="Picture 74" descr="WATER__2"/>
          <p:cNvPicPr>
            <a:picLocks noChangeAspect="1" noChangeArrowheads="1"/>
          </p:cNvPicPr>
          <p:nvPr/>
        </p:nvPicPr>
        <p:blipFill>
          <a:blip r:embed="rId3" cstate="print">
            <a:extLst>
              <a:ext uri="{28A0092B-C50C-407E-A947-70E740481C1C}">
                <a14:useLocalDpi xmlns:a14="http://schemas.microsoft.com/office/drawing/2010/main" xmlns="" val="0"/>
              </a:ext>
            </a:extLst>
          </a:blip>
          <a:srcRect l="63829" t="3357" b="6013"/>
          <a:stretch>
            <a:fillRect/>
          </a:stretch>
        </p:blipFill>
        <p:spPr bwMode="auto">
          <a:xfrm>
            <a:off x="5791200" y="457200"/>
            <a:ext cx="2590800" cy="6172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75726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idx="1"/>
          </p:nvPr>
        </p:nvSpPr>
        <p:spPr>
          <a:xfrm>
            <a:off x="457200" y="1600200"/>
            <a:ext cx="8534400" cy="1066800"/>
          </a:xfrm>
        </p:spPr>
        <p:txBody>
          <a:bodyPr/>
          <a:lstStyle/>
          <a:p>
            <a:pPr>
              <a:buFontTx/>
              <a:buNone/>
            </a:pPr>
            <a:r>
              <a:rPr lang="en-US"/>
              <a:t>Aquaporins are water channels that exist in vacuole and cell membranes</a:t>
            </a:r>
          </a:p>
        </p:txBody>
      </p:sp>
      <p:sp>
        <p:nvSpPr>
          <p:cNvPr id="6" name="Slide Number Placeholder 5"/>
          <p:cNvSpPr>
            <a:spLocks noGrp="1"/>
          </p:cNvSpPr>
          <p:nvPr>
            <p:ph type="sldNum" sz="quarter" idx="12"/>
          </p:nvPr>
        </p:nvSpPr>
        <p:spPr/>
        <p:txBody>
          <a:bodyPr/>
          <a:lstStyle/>
          <a:p>
            <a:fld id="{916A7FF9-1F18-4739-BA15-6A638F8DDB5F}" type="slidenum">
              <a:rPr lang="en-US"/>
              <a:pPr/>
              <a:t>25</a:t>
            </a:fld>
            <a:endParaRPr lang="en-US"/>
          </a:p>
        </p:txBody>
      </p:sp>
      <p:sp>
        <p:nvSpPr>
          <p:cNvPr id="232450" name="Rectangle 2"/>
          <p:cNvSpPr>
            <a:spLocks noGrp="1" noChangeArrowheads="1"/>
          </p:cNvSpPr>
          <p:nvPr>
            <p:ph type="title"/>
          </p:nvPr>
        </p:nvSpPr>
        <p:spPr/>
        <p:txBody>
          <a:bodyPr/>
          <a:lstStyle/>
          <a:p>
            <a:r>
              <a:rPr lang="en-US">
                <a:solidFill>
                  <a:srgbClr val="3F3FFF"/>
                </a:solidFill>
              </a:rPr>
              <a:t>Water Potential</a:t>
            </a:r>
          </a:p>
        </p:txBody>
      </p:sp>
      <p:pic>
        <p:nvPicPr>
          <p:cNvPr id="232469" name="Picture 21" descr="AQUAPO_1"/>
          <p:cNvPicPr>
            <a:picLocks noChangeAspect="1" noChangeArrowheads="1"/>
          </p:cNvPicPr>
          <p:nvPr/>
        </p:nvPicPr>
        <p:blipFill>
          <a:blip r:embed="rId2" cstate="print">
            <a:extLst>
              <a:ext uri="{28A0092B-C50C-407E-A947-70E740481C1C}">
                <a14:useLocalDpi xmlns:a14="http://schemas.microsoft.com/office/drawing/2010/main" xmlns="" val="0"/>
              </a:ext>
            </a:extLst>
          </a:blip>
          <a:srcRect t="4166" b="3949"/>
          <a:stretch>
            <a:fillRect/>
          </a:stretch>
        </p:blipFill>
        <p:spPr bwMode="auto">
          <a:xfrm>
            <a:off x="4191000" y="2667000"/>
            <a:ext cx="4419600" cy="3584575"/>
          </a:xfrm>
          <a:prstGeom prst="rect">
            <a:avLst/>
          </a:prstGeom>
          <a:noFill/>
          <a:extLst>
            <a:ext uri="{909E8E84-426E-40DD-AFC4-6F175D3DCCD1}">
              <a14:hiddenFill xmlns:a14="http://schemas.microsoft.com/office/drawing/2010/main" xmlns="">
                <a:solidFill>
                  <a:srgbClr val="FFFFFF"/>
                </a:solidFill>
              </a14:hiddenFill>
            </a:ext>
          </a:extLst>
        </p:spPr>
      </p:pic>
      <p:sp>
        <p:nvSpPr>
          <p:cNvPr id="232470" name="Rectangle 22"/>
          <p:cNvSpPr>
            <a:spLocks noChangeArrowheads="1"/>
          </p:cNvSpPr>
          <p:nvPr/>
        </p:nvSpPr>
        <p:spPr bwMode="auto">
          <a:xfrm>
            <a:off x="457200" y="3124200"/>
            <a:ext cx="4038600" cy="274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3200"/>
              <a:t>	-They speed up osmosis, without changing the direction of water movement</a:t>
            </a:r>
          </a:p>
        </p:txBody>
      </p:sp>
    </p:spTree>
    <p:extLst>
      <p:ext uri="{BB962C8B-B14F-4D97-AF65-F5344CB8AC3E}">
        <p14:creationId xmlns:p14="http://schemas.microsoft.com/office/powerpoint/2010/main" xmlns="" val="7041224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246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247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Rectangle 3"/>
          <p:cNvSpPr>
            <a:spLocks noGrp="1" noChangeArrowheads="1"/>
          </p:cNvSpPr>
          <p:nvPr>
            <p:ph idx="1"/>
          </p:nvPr>
        </p:nvSpPr>
        <p:spPr>
          <a:xfrm>
            <a:off x="457200" y="1600200"/>
            <a:ext cx="8534400" cy="4495800"/>
          </a:xfrm>
        </p:spPr>
        <p:txBody>
          <a:bodyPr/>
          <a:lstStyle/>
          <a:p>
            <a:pPr>
              <a:buFontTx/>
              <a:buNone/>
            </a:pPr>
            <a:r>
              <a:rPr lang="en-US"/>
              <a:t>Water potential regulates movement of water through the whole plant as well</a:t>
            </a:r>
          </a:p>
          <a:p>
            <a:pPr>
              <a:buFontTx/>
              <a:buNone/>
            </a:pPr>
            <a:r>
              <a:rPr lang="en-US"/>
              <a:t>	-Water moves from the soil into the roots only if the soil’s water potential is greater</a:t>
            </a:r>
          </a:p>
          <a:p>
            <a:pPr>
              <a:buFontTx/>
              <a:buNone/>
            </a:pPr>
            <a:r>
              <a:rPr lang="en-US"/>
              <a:t>		-It then moves along gradients of 	successively more negative water 	potentials in the stems, leaves and air</a:t>
            </a:r>
          </a:p>
        </p:txBody>
      </p:sp>
      <p:sp>
        <p:nvSpPr>
          <p:cNvPr id="4" name="Slide Number Placeholder 5"/>
          <p:cNvSpPr>
            <a:spLocks noGrp="1"/>
          </p:cNvSpPr>
          <p:nvPr>
            <p:ph type="sldNum" sz="quarter" idx="12"/>
          </p:nvPr>
        </p:nvSpPr>
        <p:spPr/>
        <p:txBody>
          <a:bodyPr/>
          <a:lstStyle/>
          <a:p>
            <a:fld id="{5FCB6FEF-EF80-422F-80EF-77B90E0B321D}" type="slidenum">
              <a:rPr lang="en-US"/>
              <a:pPr/>
              <a:t>26</a:t>
            </a:fld>
            <a:endParaRPr lang="en-US"/>
          </a:p>
        </p:txBody>
      </p:sp>
      <p:sp>
        <p:nvSpPr>
          <p:cNvPr id="235522"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8340785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2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Rectangle 3"/>
          <p:cNvSpPr>
            <a:spLocks noGrp="1" noChangeArrowheads="1"/>
          </p:cNvSpPr>
          <p:nvPr>
            <p:ph idx="1"/>
          </p:nvPr>
        </p:nvSpPr>
        <p:spPr>
          <a:xfrm>
            <a:off x="457200" y="1600200"/>
            <a:ext cx="8534400" cy="4876800"/>
          </a:xfrm>
        </p:spPr>
        <p:txBody>
          <a:bodyPr/>
          <a:lstStyle/>
          <a:p>
            <a:pPr>
              <a:buFontTx/>
              <a:buNone/>
            </a:pPr>
            <a:r>
              <a:rPr lang="en-US"/>
              <a:t>Evaporation of water in a leaf creates negative pressure or tension in the xylem</a:t>
            </a:r>
          </a:p>
          <a:p>
            <a:pPr>
              <a:buFontTx/>
              <a:buNone/>
            </a:pPr>
            <a:r>
              <a:rPr lang="en-US"/>
              <a:t>	-This “negative water potential” literally pulls water up the stem from the roots</a:t>
            </a:r>
          </a:p>
          <a:p>
            <a:pPr>
              <a:buFontTx/>
              <a:buNone/>
            </a:pPr>
            <a:r>
              <a:rPr lang="en-US"/>
              <a:t>The driving force for transpiration is the gradient in vapor pressure</a:t>
            </a:r>
          </a:p>
          <a:p>
            <a:pPr>
              <a:buFontTx/>
              <a:buNone/>
            </a:pPr>
            <a:r>
              <a:rPr lang="en-US"/>
              <a:t>	-From 100% relative humidity inside the leaf, to much less than 100% outside the stomata</a:t>
            </a:r>
          </a:p>
        </p:txBody>
      </p:sp>
      <p:sp>
        <p:nvSpPr>
          <p:cNvPr id="4" name="Slide Number Placeholder 5"/>
          <p:cNvSpPr>
            <a:spLocks noGrp="1"/>
          </p:cNvSpPr>
          <p:nvPr>
            <p:ph type="sldNum" sz="quarter" idx="12"/>
          </p:nvPr>
        </p:nvSpPr>
        <p:spPr/>
        <p:txBody>
          <a:bodyPr/>
          <a:lstStyle/>
          <a:p>
            <a:fld id="{39FE286F-4E0E-40EF-8CA4-1B1D232E0284}" type="slidenum">
              <a:rPr lang="en-US"/>
              <a:pPr/>
              <a:t>27</a:t>
            </a:fld>
            <a:endParaRPr lang="en-US"/>
          </a:p>
        </p:txBody>
      </p:sp>
      <p:sp>
        <p:nvSpPr>
          <p:cNvPr id="236546" name="Rectangle 2"/>
          <p:cNvSpPr>
            <a:spLocks noGrp="1" noChangeArrowheads="1"/>
          </p:cNvSpPr>
          <p:nvPr>
            <p:ph type="title"/>
          </p:nvPr>
        </p:nvSpPr>
        <p:spPr/>
        <p:txBody>
          <a:bodyPr/>
          <a:lstStyle/>
          <a:p>
            <a:r>
              <a:rPr lang="en-US">
                <a:solidFill>
                  <a:srgbClr val="3F3FFF"/>
                </a:solidFill>
              </a:rPr>
              <a:t>Water Potential</a:t>
            </a:r>
          </a:p>
        </p:txBody>
      </p:sp>
    </p:spTree>
    <p:extLst>
      <p:ext uri="{BB962C8B-B14F-4D97-AF65-F5344CB8AC3E}">
        <p14:creationId xmlns:p14="http://schemas.microsoft.com/office/powerpoint/2010/main" xmlns="" val="30764799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654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65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65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068763"/>
          </a:xfrm>
        </p:spPr>
        <p:txBody>
          <a:bodyPr/>
          <a:lstStyle/>
          <a:p>
            <a:pPr marL="0" indent="0">
              <a:buNone/>
            </a:pPr>
            <a:r>
              <a:rPr lang="en-US" dirty="0" smtClean="0"/>
              <a:t>There are three main forces for water movement trough xylem</a:t>
            </a:r>
          </a:p>
          <a:p>
            <a:r>
              <a:rPr lang="en-US" dirty="0" smtClean="0"/>
              <a:t>Transpiration Pull</a:t>
            </a:r>
          </a:p>
          <a:p>
            <a:r>
              <a:rPr lang="en-US" dirty="0" smtClean="0"/>
              <a:t>Cohesion Adhesion Forces </a:t>
            </a:r>
          </a:p>
          <a:p>
            <a:pPr marL="0" indent="0">
              <a:buNone/>
            </a:pPr>
            <a:r>
              <a:rPr lang="en-US" dirty="0"/>
              <a:t>	</a:t>
            </a:r>
            <a:r>
              <a:rPr lang="en-US" dirty="0" smtClean="0"/>
              <a:t>		(Cohesive Tension Theory)</a:t>
            </a:r>
          </a:p>
          <a:p>
            <a:r>
              <a:rPr lang="en-US" dirty="0" smtClean="0"/>
              <a:t>Root Pressure   </a:t>
            </a:r>
            <a:endParaRPr lang="en-US" dirty="0"/>
          </a:p>
        </p:txBody>
      </p:sp>
      <p:sp>
        <p:nvSpPr>
          <p:cNvPr id="2" name="Title 1"/>
          <p:cNvSpPr>
            <a:spLocks noGrp="1"/>
          </p:cNvSpPr>
          <p:nvPr>
            <p:ph type="title"/>
          </p:nvPr>
        </p:nvSpPr>
        <p:spPr>
          <a:xfrm>
            <a:off x="457200" y="274638"/>
            <a:ext cx="8229600" cy="2011362"/>
          </a:xfrm>
        </p:spPr>
        <p:txBody>
          <a:bodyPr>
            <a:normAutofit/>
          </a:bodyPr>
          <a:lstStyle/>
          <a:p>
            <a:r>
              <a:rPr lang="en-US" dirty="0" smtClean="0"/>
              <a:t>Mechanisms of Water </a:t>
            </a:r>
            <a:r>
              <a:rPr lang="en-US" dirty="0"/>
              <a:t>M</a:t>
            </a:r>
            <a:r>
              <a:rPr lang="en-US" dirty="0" smtClean="0"/>
              <a:t>ovement </a:t>
            </a:r>
            <a:r>
              <a:rPr lang="en-US" dirty="0"/>
              <a:t>T</a:t>
            </a:r>
            <a:r>
              <a:rPr lang="en-US" dirty="0" smtClean="0"/>
              <a:t>rough </a:t>
            </a:r>
            <a:r>
              <a:rPr lang="en-US" dirty="0"/>
              <a:t>X</a:t>
            </a:r>
            <a:r>
              <a:rPr lang="en-US" dirty="0" smtClean="0"/>
              <a:t>ylem</a:t>
            </a:r>
            <a:endParaRPr lang="en-US" dirty="0"/>
          </a:p>
        </p:txBody>
      </p:sp>
    </p:spTree>
    <p:extLst>
      <p:ext uri="{BB962C8B-B14F-4D97-AF65-F5344CB8AC3E}">
        <p14:creationId xmlns:p14="http://schemas.microsoft.com/office/powerpoint/2010/main" xmlns="" val="20690474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Transpiration Pull:</a:t>
            </a:r>
          </a:p>
          <a:p>
            <a:pPr marL="0" indent="0">
              <a:buNone/>
            </a:pPr>
            <a:r>
              <a:rPr lang="en-US" dirty="0"/>
              <a:t>It is the pulling force responsible for lifting the water column. As water is lost in form of water </a:t>
            </a:r>
            <a:r>
              <a:rPr lang="en-US" dirty="0" err="1"/>
              <a:t>vapour</a:t>
            </a:r>
            <a:r>
              <a:rPr lang="en-US" dirty="0"/>
              <a:t> to atmosphere from the mesophyll cells by transpiration, a negative hydrostatic pressure is created in the mesophyll cells which in turn draw water from veins of the leaves</a:t>
            </a:r>
            <a:r>
              <a:rPr lang="en-US" dirty="0" smtClean="0"/>
              <a:t>.</a:t>
            </a:r>
          </a:p>
          <a:p>
            <a:pPr marL="0" indent="0">
              <a:buNone/>
            </a:pPr>
            <a:endParaRPr lang="en-US" dirty="0" smtClean="0"/>
          </a:p>
          <a:p>
            <a:pPr marL="0" indent="0">
              <a:buNone/>
            </a:pPr>
            <a:endParaRPr lang="en-US"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1459685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smtClean="0"/>
              <a:t>Length </a:t>
            </a:r>
            <a:r>
              <a:rPr lang="en-US" dirty="0"/>
              <a:t>of roots 	</a:t>
            </a:r>
            <a:r>
              <a:rPr lang="en-US" dirty="0" smtClean="0"/>
              <a:t>	     = 12 </a:t>
            </a:r>
            <a:r>
              <a:rPr lang="en-US" dirty="0" err="1"/>
              <a:t>kilometre</a:t>
            </a:r>
            <a:endParaRPr lang="en-US" dirty="0"/>
          </a:p>
          <a:p>
            <a:r>
              <a:rPr lang="en-US" dirty="0" smtClean="0"/>
              <a:t>Surface </a:t>
            </a:r>
            <a:r>
              <a:rPr lang="en-US" dirty="0"/>
              <a:t>area 	</a:t>
            </a:r>
            <a:r>
              <a:rPr lang="en-US" dirty="0" smtClean="0"/>
              <a:t>		     = 5 </a:t>
            </a:r>
            <a:r>
              <a:rPr lang="en-US" dirty="0" err="1" smtClean="0"/>
              <a:t>sq</a:t>
            </a:r>
            <a:r>
              <a:rPr lang="en-US" dirty="0" smtClean="0"/>
              <a:t> </a:t>
            </a:r>
            <a:r>
              <a:rPr lang="en-US" dirty="0" err="1" smtClean="0"/>
              <a:t>metres</a:t>
            </a:r>
            <a:endParaRPr lang="en-US" dirty="0"/>
          </a:p>
          <a:p>
            <a:r>
              <a:rPr lang="en-US" dirty="0" smtClean="0"/>
              <a:t>Length </a:t>
            </a:r>
            <a:r>
              <a:rPr lang="en-US" dirty="0"/>
              <a:t>of roots + root hairs </a:t>
            </a:r>
            <a:r>
              <a:rPr lang="en-US" dirty="0" smtClean="0"/>
              <a:t>= </a:t>
            </a:r>
            <a:r>
              <a:rPr lang="en-US" dirty="0"/>
              <a:t>	220 </a:t>
            </a:r>
            <a:r>
              <a:rPr lang="en-US" dirty="0" err="1"/>
              <a:t>kilometre</a:t>
            </a:r>
            <a:endParaRPr lang="en-US" dirty="0"/>
          </a:p>
          <a:p>
            <a:r>
              <a:rPr lang="en-US" dirty="0" smtClean="0"/>
              <a:t>Surface </a:t>
            </a:r>
            <a:r>
              <a:rPr lang="en-US" dirty="0"/>
              <a:t>area 	</a:t>
            </a:r>
            <a:r>
              <a:rPr lang="en-US" dirty="0" smtClean="0"/>
              <a:t>		     = 14 </a:t>
            </a:r>
            <a:r>
              <a:rPr lang="en-US" dirty="0" err="1" smtClean="0"/>
              <a:t>sq</a:t>
            </a:r>
            <a:r>
              <a:rPr lang="en-US" dirty="0" smtClean="0"/>
              <a:t> </a:t>
            </a:r>
            <a:r>
              <a:rPr lang="en-US" dirty="0" err="1"/>
              <a:t>metres</a:t>
            </a:r>
            <a:endParaRPr lang="en-US" dirty="0"/>
          </a:p>
          <a:p>
            <a:r>
              <a:rPr lang="en-US" dirty="0" smtClean="0"/>
              <a:t>Degree </a:t>
            </a:r>
            <a:r>
              <a:rPr lang="en-US" dirty="0"/>
              <a:t>of soil contact 	</a:t>
            </a:r>
            <a:r>
              <a:rPr lang="en-US" dirty="0" smtClean="0"/>
              <a:t>     = </a:t>
            </a:r>
            <a:r>
              <a:rPr lang="en-US" dirty="0"/>
              <a:t>	1%</a:t>
            </a:r>
          </a:p>
          <a:p>
            <a:r>
              <a:rPr lang="en-US" dirty="0" smtClean="0"/>
              <a:t>Maximum </a:t>
            </a:r>
            <a:r>
              <a:rPr lang="en-US" dirty="0"/>
              <a:t>distance for H2O </a:t>
            </a:r>
            <a:r>
              <a:rPr lang="en-US" dirty="0" smtClean="0"/>
              <a:t>to </a:t>
            </a:r>
            <a:r>
              <a:rPr lang="en-US" dirty="0"/>
              <a:t>move to a root 	</a:t>
            </a:r>
            <a:r>
              <a:rPr lang="en-US" dirty="0" smtClean="0"/>
              <a:t>				     </a:t>
            </a:r>
            <a:r>
              <a:rPr lang="en-US" smtClean="0"/>
              <a:t>= 10 </a:t>
            </a:r>
            <a:r>
              <a:rPr lang="en-US" dirty="0" err="1"/>
              <a:t>millimetres</a:t>
            </a:r>
            <a:endParaRPr lang="en-US" dirty="0"/>
          </a:p>
        </p:txBody>
      </p:sp>
      <p:sp>
        <p:nvSpPr>
          <p:cNvPr id="4" name="Title 3"/>
          <p:cNvSpPr>
            <a:spLocks noGrp="1"/>
          </p:cNvSpPr>
          <p:nvPr>
            <p:ph type="title"/>
          </p:nvPr>
        </p:nvSpPr>
        <p:spPr/>
        <p:txBody>
          <a:bodyPr/>
          <a:lstStyle/>
          <a:p>
            <a:r>
              <a:rPr lang="en-US" dirty="0" smtClean="0"/>
              <a:t>Root</a:t>
            </a:r>
            <a:endParaRPr lang="en-US" dirty="0"/>
          </a:p>
        </p:txBody>
      </p:sp>
    </p:spTree>
    <p:extLst>
      <p:ext uri="{BB962C8B-B14F-4D97-AF65-F5344CB8AC3E}">
        <p14:creationId xmlns:p14="http://schemas.microsoft.com/office/powerpoint/2010/main" xmlns="" val="23409170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a:bodyPr>
          <a:lstStyle/>
          <a:p>
            <a:pPr>
              <a:buFont typeface="Wingdings" pitchFamily="2" charset="2"/>
              <a:buChar char="Ø"/>
            </a:pPr>
            <a:r>
              <a:rPr lang="en-US" dirty="0"/>
              <a:t>The negative tension is then gradually transmitted downwards via xylem tissues of the leaf, stem and finally to the roots. As a result there is a continuous upward movement of water column in the plant</a:t>
            </a:r>
            <a:r>
              <a:rPr lang="en-US" dirty="0" smtClean="0"/>
              <a:t>.</a:t>
            </a:r>
          </a:p>
          <a:p>
            <a:pPr>
              <a:buFont typeface="Wingdings" pitchFamily="2" charset="2"/>
              <a:buChar char="Ø"/>
            </a:pPr>
            <a:r>
              <a:rPr lang="en-US" dirty="0"/>
              <a:t>Thus the transpiration pull acts as pull from above on the-whole of water column of the plant which pushes the water column of xylem vessels of roots lowers leaves i.e. in an upward direction. This is how ascent of sap is affected in plants.</a:t>
            </a:r>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3364396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wais\Desktop\transporation_cohesion_theory.part_21330957524837.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087758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b="1" dirty="0"/>
              <a:t>Cohesion Adhesion </a:t>
            </a:r>
            <a:r>
              <a:rPr lang="en-US" b="1" dirty="0" smtClean="0"/>
              <a:t>Forces:</a:t>
            </a:r>
            <a:r>
              <a:rPr lang="en-US" dirty="0" smtClean="0"/>
              <a:t> </a:t>
            </a:r>
            <a:endParaRPr lang="en-US" dirty="0"/>
          </a:p>
          <a:p>
            <a:pPr marL="0" indent="0">
              <a:buNone/>
            </a:pPr>
            <a:r>
              <a:rPr lang="en-US" dirty="0"/>
              <a:t>				(Cohesive Tension Theory</a:t>
            </a:r>
            <a:r>
              <a:rPr lang="en-US" dirty="0" smtClean="0"/>
              <a:t>)</a:t>
            </a:r>
          </a:p>
          <a:p>
            <a:pPr>
              <a:buFont typeface="Wingdings" pitchFamily="2" charset="2"/>
              <a:buChar char="Ø"/>
            </a:pPr>
            <a:r>
              <a:rPr lang="en-US" dirty="0"/>
              <a:t>The water molecules in the chain are held together by hydrogen bonds which exist between </a:t>
            </a:r>
            <a:r>
              <a:rPr lang="en-US" dirty="0" smtClean="0"/>
              <a:t>neighboring </a:t>
            </a:r>
            <a:r>
              <a:rPr lang="en-US" dirty="0"/>
              <a:t>water molecules</a:t>
            </a:r>
            <a:r>
              <a:rPr lang="en-US" dirty="0" smtClean="0"/>
              <a:t>. (cohesion)</a:t>
            </a:r>
          </a:p>
          <a:p>
            <a:pPr>
              <a:buFont typeface="Wingdings" pitchFamily="2" charset="2"/>
              <a:buChar char="Ø"/>
            </a:pPr>
            <a:r>
              <a:rPr lang="en-US" dirty="0"/>
              <a:t>The chain of molecules is prevented from being pulled down because each water molecule in the chain is attracted to the walls of the xylem by </a:t>
            </a:r>
            <a:r>
              <a:rPr lang="en-US" dirty="0" err="1"/>
              <a:t>hydropyllic</a:t>
            </a:r>
            <a:r>
              <a:rPr lang="en-US" dirty="0"/>
              <a:t> attraction between water and the cellulose in the cell walls. (Adhesion)</a:t>
            </a:r>
          </a:p>
          <a:p>
            <a:pPr marL="0" indent="0">
              <a:buNone/>
            </a:pPr>
            <a:endParaRPr lang="en-US" dirty="0"/>
          </a:p>
          <a:p>
            <a:pPr marL="0" indent="0">
              <a:buNone/>
            </a:pPr>
            <a:endParaRPr lang="en-US"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8788026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dirty="0"/>
              <a:t>Hence the water column which is held together by cohesion and prevented from lowering by adhesion is pulled up by the tension generated from above by transpiration.</a:t>
            </a:r>
          </a:p>
          <a:p>
            <a:pPr marL="0" indent="0">
              <a:buNone/>
            </a:pPr>
            <a:endParaRPr lang="en-US" dirty="0" smtClean="0"/>
          </a:p>
          <a:p>
            <a:pPr marL="0" indent="0">
              <a:buNone/>
            </a:pPr>
            <a:r>
              <a:rPr lang="en-US" dirty="0" smtClean="0"/>
              <a:t>It is valuable both for herbaceous grasses as well as vascular plant.</a:t>
            </a:r>
            <a:endParaRPr lang="en-US"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29195380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wais\Desktop\transpiration pull -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950366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smtClean="0"/>
              <a:t>Root Pressure: </a:t>
            </a:r>
          </a:p>
          <a:p>
            <a:pPr marL="0" indent="0">
              <a:buNone/>
            </a:pPr>
            <a:r>
              <a:rPr lang="en-US" dirty="0"/>
              <a:t>Root pressure is caused by active transport of mineral nutrient ions into the root xylem. Without transpiration to carry the ions up the stem, they accumulate in the root xylem and lower the water potential. Water then diffuses from the soil into the root xylem due to osmosis. Root pressure is caused by this accumulation of water in the xylem pushing on the rigid cells. Root pressure provides a force, which pushes water up the stem, but it is not enough to account for the movement of water to leaves at the top of the tallest trees.</a:t>
            </a:r>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34372830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wais\Desktop\rootPressure.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278552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lide Number Placeholder 3"/>
          <p:cNvSpPr>
            <a:spLocks noGrp="1"/>
          </p:cNvSpPr>
          <p:nvPr>
            <p:ph type="sldNum" sz="quarter" idx="12"/>
          </p:nvPr>
        </p:nvSpPr>
        <p:spPr/>
        <p:txBody>
          <a:bodyPr/>
          <a:lstStyle/>
          <a:p>
            <a:fld id="{A8FFAE65-9AB2-4CFD-9F91-7809768F09B0}" type="slidenum">
              <a:rPr lang="en-US"/>
              <a:pPr/>
              <a:t>37</a:t>
            </a:fld>
            <a:endParaRPr lang="en-US"/>
          </a:p>
        </p:txBody>
      </p:sp>
      <p:grpSp>
        <p:nvGrpSpPr>
          <p:cNvPr id="237667" name="Group 99"/>
          <p:cNvGrpSpPr>
            <a:grpSpLocks/>
          </p:cNvGrpSpPr>
          <p:nvPr/>
        </p:nvGrpSpPr>
        <p:grpSpPr bwMode="auto">
          <a:xfrm>
            <a:off x="1874838" y="0"/>
            <a:ext cx="5172075" cy="6858000"/>
            <a:chOff x="1181" y="0"/>
            <a:chExt cx="3258" cy="4320"/>
          </a:xfrm>
        </p:grpSpPr>
        <p:pic>
          <p:nvPicPr>
            <p:cNvPr id="237668" name="Picture 100" descr="38_06"/>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1" y="200"/>
              <a:ext cx="3258" cy="41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37669" name="Rectangle 101"/>
            <p:cNvSpPr>
              <a:spLocks noChangeArrowheads="1"/>
            </p:cNvSpPr>
            <p:nvPr/>
          </p:nvSpPr>
          <p:spPr bwMode="auto">
            <a:xfrm rot="-5400000">
              <a:off x="1232" y="1197"/>
              <a:ext cx="8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Air</a:t>
              </a:r>
              <a:endParaRPr lang="en-US" sz="800" b="1">
                <a:ea typeface="ＭＳ Ｐゴシック" pitchFamily="-12" charset="-128"/>
              </a:endParaRPr>
            </a:p>
          </p:txBody>
        </p:sp>
        <p:sp>
          <p:nvSpPr>
            <p:cNvPr id="237670" name="Rectangle 102"/>
            <p:cNvSpPr>
              <a:spLocks noChangeArrowheads="1"/>
            </p:cNvSpPr>
            <p:nvPr/>
          </p:nvSpPr>
          <p:spPr bwMode="auto">
            <a:xfrm rot="-5400000">
              <a:off x="1198" y="2381"/>
              <a:ext cx="15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Plant</a:t>
              </a:r>
              <a:endParaRPr lang="en-US" sz="800" b="1">
                <a:ea typeface="ＭＳ Ｐゴシック" pitchFamily="-12" charset="-128"/>
              </a:endParaRPr>
            </a:p>
          </p:txBody>
        </p:sp>
        <p:sp>
          <p:nvSpPr>
            <p:cNvPr id="237671" name="Text Box 103"/>
            <p:cNvSpPr txBox="1">
              <a:spLocks noChangeArrowheads="1"/>
            </p:cNvSpPr>
            <p:nvPr/>
          </p:nvSpPr>
          <p:spPr bwMode="auto">
            <a:xfrm>
              <a:off x="1520" y="0"/>
              <a:ext cx="2640" cy="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63500" tIns="63500" rIns="63500" bIns="63500">
              <a:spAutoFit/>
            </a:bodyPr>
            <a:lstStyle/>
            <a:p>
              <a:pPr eaLnBrk="0" hangingPunct="0"/>
              <a:r>
                <a:rPr lang="en-US" sz="700" b="1">
                  <a:ea typeface="ＭＳ Ｐゴシック" pitchFamily="-12" charset="-128"/>
                </a:rPr>
                <a:t>Copyright © The McGraw-Hill Companies, Inc. Permission required for reproduction or display.</a:t>
              </a:r>
            </a:p>
          </p:txBody>
        </p:sp>
        <p:sp>
          <p:nvSpPr>
            <p:cNvPr id="237672" name="Rectangle 104"/>
            <p:cNvSpPr>
              <a:spLocks noChangeArrowheads="1"/>
            </p:cNvSpPr>
            <p:nvPr/>
          </p:nvSpPr>
          <p:spPr bwMode="auto">
            <a:xfrm>
              <a:off x="1305" y="3708"/>
              <a:ext cx="3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0</a:t>
              </a:r>
              <a:endParaRPr lang="en-US" sz="800" b="1">
                <a:ea typeface="ＭＳ Ｐゴシック" pitchFamily="-12" charset="-128"/>
              </a:endParaRPr>
            </a:p>
          </p:txBody>
        </p:sp>
        <p:sp>
          <p:nvSpPr>
            <p:cNvPr id="237673" name="Rectangle 105"/>
            <p:cNvSpPr>
              <a:spLocks noChangeArrowheads="1"/>
            </p:cNvSpPr>
            <p:nvPr/>
          </p:nvSpPr>
          <p:spPr bwMode="auto">
            <a:xfrm>
              <a:off x="1368" y="3711"/>
              <a:ext cx="11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–0.5</a:t>
              </a:r>
              <a:endParaRPr lang="en-US" sz="800" b="1">
                <a:ea typeface="ＭＳ Ｐゴシック" pitchFamily="-12" charset="-128"/>
              </a:endParaRPr>
            </a:p>
          </p:txBody>
        </p:sp>
        <p:sp>
          <p:nvSpPr>
            <p:cNvPr id="237674" name="Rectangle 106"/>
            <p:cNvSpPr>
              <a:spLocks noChangeArrowheads="1"/>
            </p:cNvSpPr>
            <p:nvPr/>
          </p:nvSpPr>
          <p:spPr bwMode="auto">
            <a:xfrm>
              <a:off x="1505" y="3711"/>
              <a:ext cx="11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–1.0</a:t>
              </a:r>
              <a:endParaRPr lang="en-US" sz="800" b="1">
                <a:ea typeface="ＭＳ Ｐゴシック" pitchFamily="-12" charset="-128"/>
              </a:endParaRPr>
            </a:p>
          </p:txBody>
        </p:sp>
        <p:sp>
          <p:nvSpPr>
            <p:cNvPr id="237675" name="Rectangle 107"/>
            <p:cNvSpPr>
              <a:spLocks noChangeArrowheads="1"/>
            </p:cNvSpPr>
            <p:nvPr/>
          </p:nvSpPr>
          <p:spPr bwMode="auto">
            <a:xfrm>
              <a:off x="1809" y="3725"/>
              <a:ext cx="12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–100</a:t>
              </a:r>
              <a:endParaRPr lang="en-US" sz="800" b="1">
                <a:ea typeface="ＭＳ Ｐゴシック" pitchFamily="-12" charset="-128"/>
              </a:endParaRPr>
            </a:p>
          </p:txBody>
        </p:sp>
        <p:sp>
          <p:nvSpPr>
            <p:cNvPr id="237676" name="Rectangle 108"/>
            <p:cNvSpPr>
              <a:spLocks noChangeArrowheads="1"/>
            </p:cNvSpPr>
            <p:nvPr/>
          </p:nvSpPr>
          <p:spPr bwMode="auto">
            <a:xfrm>
              <a:off x="1227" y="3818"/>
              <a:ext cx="736" cy="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ea typeface="ＭＳ Ｐゴシック" pitchFamily="-12" charset="-128"/>
                  <a:sym typeface="Symbol" charset="2"/>
                </a:rPr>
                <a:t></a:t>
              </a:r>
              <a:r>
                <a:rPr lang="en-US" sz="800" b="1" baseline="-25000">
                  <a:ea typeface="ＭＳ Ｐゴシック" pitchFamily="-12" charset="-128"/>
                </a:rPr>
                <a:t>w</a:t>
              </a:r>
              <a:r>
                <a:rPr lang="en-US" sz="800" b="1">
                  <a:ea typeface="ＭＳ Ｐゴシック" pitchFamily="-12" charset="-128"/>
                </a:rPr>
                <a:t> Water potential (MPa)</a:t>
              </a:r>
            </a:p>
          </p:txBody>
        </p:sp>
        <p:sp>
          <p:nvSpPr>
            <p:cNvPr id="237677" name="Rectangle 109"/>
            <p:cNvSpPr>
              <a:spLocks noChangeArrowheads="1"/>
            </p:cNvSpPr>
            <p:nvPr/>
          </p:nvSpPr>
          <p:spPr bwMode="auto">
            <a:xfrm rot="16500000">
              <a:off x="1100" y="2411"/>
              <a:ext cx="784"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Decreasing water potential</a:t>
              </a:r>
              <a:endParaRPr lang="en-US" sz="800" b="1">
                <a:ea typeface="ＭＳ Ｐゴシック" pitchFamily="-12" charset="-128"/>
              </a:endParaRPr>
            </a:p>
          </p:txBody>
        </p:sp>
        <p:sp>
          <p:nvSpPr>
            <p:cNvPr id="237678" name="Rectangle 110"/>
            <p:cNvSpPr>
              <a:spLocks noChangeArrowheads="1"/>
            </p:cNvSpPr>
            <p:nvPr/>
          </p:nvSpPr>
          <p:spPr bwMode="auto">
            <a:xfrm>
              <a:off x="3058" y="1086"/>
              <a:ext cx="656" cy="5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The water film that</a:t>
              </a:r>
            </a:p>
            <a:p>
              <a:pPr eaLnBrk="0" hangingPunct="0"/>
              <a:r>
                <a:rPr lang="en-US" sz="800" b="1">
                  <a:solidFill>
                    <a:srgbClr val="000000"/>
                  </a:solidFill>
                  <a:ea typeface="ＭＳ Ｐゴシック" pitchFamily="-12" charset="-128"/>
                </a:rPr>
                <a:t>coats mesophyll</a:t>
              </a:r>
            </a:p>
            <a:p>
              <a:pPr eaLnBrk="0" hangingPunct="0"/>
              <a:r>
                <a:rPr lang="en-US" sz="800" b="1">
                  <a:solidFill>
                    <a:srgbClr val="000000"/>
                  </a:solidFill>
                  <a:ea typeface="ＭＳ Ｐゴシック" pitchFamily="-12" charset="-128"/>
                </a:rPr>
                <a:t>cell walls evaporates.</a:t>
              </a:r>
            </a:p>
            <a:p>
              <a:pPr eaLnBrk="0" hangingPunct="0"/>
              <a:r>
                <a:rPr lang="en-US" sz="800" b="1">
                  <a:solidFill>
                    <a:srgbClr val="000000"/>
                  </a:solidFill>
                  <a:ea typeface="ＭＳ Ｐゴシック" pitchFamily="-12" charset="-128"/>
                </a:rPr>
                <a:t>Rippled cell surfaces</a:t>
              </a:r>
            </a:p>
            <a:p>
              <a:pPr eaLnBrk="0" hangingPunct="0"/>
              <a:r>
                <a:rPr lang="en-US" sz="800" b="1">
                  <a:solidFill>
                    <a:srgbClr val="000000"/>
                  </a:solidFill>
                  <a:ea typeface="ＭＳ Ｐゴシック" pitchFamily="-12" charset="-128"/>
                </a:rPr>
                <a:t>result in higher rate of</a:t>
              </a:r>
            </a:p>
            <a:p>
              <a:pPr eaLnBrk="0" hangingPunct="0"/>
              <a:r>
                <a:rPr lang="en-US" sz="800" b="1">
                  <a:solidFill>
                    <a:srgbClr val="000000"/>
                  </a:solidFill>
                  <a:ea typeface="ＭＳ Ｐゴシック" pitchFamily="-12" charset="-128"/>
                </a:rPr>
                <a:t>transpiration than</a:t>
              </a:r>
            </a:p>
            <a:p>
              <a:pPr eaLnBrk="0" hangingPunct="0"/>
              <a:r>
                <a:rPr lang="en-US" sz="800" b="1">
                  <a:solidFill>
                    <a:srgbClr val="000000"/>
                  </a:solidFill>
                  <a:ea typeface="ＭＳ Ｐゴシック" pitchFamily="-12" charset="-128"/>
                </a:rPr>
                <a:t>smooth cell surfaces.</a:t>
              </a:r>
              <a:endParaRPr lang="en-US" sz="800" b="1">
                <a:ea typeface="ＭＳ Ｐゴシック" pitchFamily="-12" charset="-128"/>
              </a:endParaRPr>
            </a:p>
          </p:txBody>
        </p:sp>
        <p:sp>
          <p:nvSpPr>
            <p:cNvPr id="237679" name="Rectangle 111"/>
            <p:cNvSpPr>
              <a:spLocks noChangeArrowheads="1"/>
            </p:cNvSpPr>
            <p:nvPr/>
          </p:nvSpPr>
          <p:spPr bwMode="auto">
            <a:xfrm>
              <a:off x="3681" y="833"/>
              <a:ext cx="240"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Smooth</a:t>
              </a:r>
            </a:p>
            <a:p>
              <a:pPr eaLnBrk="0" hangingPunct="0"/>
              <a:r>
                <a:rPr lang="en-US" sz="800" b="1">
                  <a:solidFill>
                    <a:srgbClr val="000000"/>
                  </a:solidFill>
                  <a:ea typeface="ＭＳ Ｐゴシック" pitchFamily="-12" charset="-128"/>
                </a:rPr>
                <a:t>surface</a:t>
              </a:r>
              <a:endParaRPr lang="en-US" sz="800" b="1">
                <a:ea typeface="ＭＳ Ｐゴシック" pitchFamily="-12" charset="-128"/>
              </a:endParaRPr>
            </a:p>
          </p:txBody>
        </p:sp>
        <p:sp>
          <p:nvSpPr>
            <p:cNvPr id="237680" name="Rectangle 112"/>
            <p:cNvSpPr>
              <a:spLocks noChangeArrowheads="1"/>
            </p:cNvSpPr>
            <p:nvPr/>
          </p:nvSpPr>
          <p:spPr bwMode="auto">
            <a:xfrm>
              <a:off x="3972" y="833"/>
              <a:ext cx="232"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r>
                <a:rPr lang="en-US" sz="800" b="1">
                  <a:solidFill>
                    <a:srgbClr val="000000"/>
                  </a:solidFill>
                  <a:ea typeface="ＭＳ Ｐゴシック" pitchFamily="-12" charset="-128"/>
                </a:rPr>
                <a:t>Rippled</a:t>
              </a:r>
            </a:p>
            <a:p>
              <a:pPr algn="ctr" eaLnBrk="0" hangingPunct="0"/>
              <a:r>
                <a:rPr lang="en-US" sz="800" b="1">
                  <a:solidFill>
                    <a:srgbClr val="000000"/>
                  </a:solidFill>
                  <a:ea typeface="ＭＳ Ｐゴシック" pitchFamily="-12" charset="-128"/>
                </a:rPr>
                <a:t>surface</a:t>
              </a:r>
              <a:endParaRPr lang="en-US" sz="800" b="1">
                <a:ea typeface="ＭＳ Ｐゴシック" pitchFamily="-12" charset="-128"/>
              </a:endParaRPr>
            </a:p>
          </p:txBody>
        </p:sp>
        <p:sp>
          <p:nvSpPr>
            <p:cNvPr id="237681" name="Rectangle 113"/>
            <p:cNvSpPr>
              <a:spLocks noChangeArrowheads="1"/>
            </p:cNvSpPr>
            <p:nvPr/>
          </p:nvSpPr>
          <p:spPr bwMode="auto">
            <a:xfrm>
              <a:off x="3081" y="2359"/>
              <a:ext cx="560"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Cohesion by</a:t>
              </a:r>
            </a:p>
            <a:p>
              <a:pPr eaLnBrk="0" hangingPunct="0"/>
              <a:r>
                <a:rPr lang="en-US" sz="800" b="1">
                  <a:solidFill>
                    <a:srgbClr val="000000"/>
                  </a:solidFill>
                  <a:ea typeface="ＭＳ Ｐゴシック" pitchFamily="-12" charset="-128"/>
                </a:rPr>
                <a:t>hydrogen bonding</a:t>
              </a:r>
            </a:p>
            <a:p>
              <a:pPr eaLnBrk="0" hangingPunct="0"/>
              <a:r>
                <a:rPr lang="en-US" sz="800" b="1">
                  <a:solidFill>
                    <a:srgbClr val="000000"/>
                  </a:solidFill>
                  <a:ea typeface="ＭＳ Ｐゴシック" pitchFamily="-12" charset="-128"/>
                </a:rPr>
                <a:t>between water</a:t>
              </a:r>
            </a:p>
            <a:p>
              <a:pPr eaLnBrk="0" hangingPunct="0"/>
              <a:r>
                <a:rPr lang="en-US" sz="800" b="1">
                  <a:solidFill>
                    <a:srgbClr val="000000"/>
                  </a:solidFill>
                  <a:ea typeface="ＭＳ Ｐゴシック" pitchFamily="-12" charset="-128"/>
                </a:rPr>
                <a:t>molecules</a:t>
              </a:r>
              <a:endParaRPr lang="en-US" sz="800" b="1">
                <a:ea typeface="ＭＳ Ｐゴシック" pitchFamily="-12" charset="-128"/>
              </a:endParaRPr>
            </a:p>
          </p:txBody>
        </p:sp>
        <p:sp>
          <p:nvSpPr>
            <p:cNvPr id="237682" name="Rectangle 114"/>
            <p:cNvSpPr>
              <a:spLocks noChangeArrowheads="1"/>
            </p:cNvSpPr>
            <p:nvPr/>
          </p:nvSpPr>
          <p:spPr bwMode="auto">
            <a:xfrm>
              <a:off x="3665" y="1872"/>
              <a:ext cx="736"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Adhesion due to polarity</a:t>
              </a:r>
            </a:p>
            <a:p>
              <a:pPr eaLnBrk="0" hangingPunct="0"/>
              <a:r>
                <a:rPr lang="en-US" sz="800" b="1">
                  <a:solidFill>
                    <a:srgbClr val="000000"/>
                  </a:solidFill>
                  <a:ea typeface="ＭＳ Ｐゴシック" pitchFamily="-12" charset="-128"/>
                </a:rPr>
                <a:t>of water molecules</a:t>
              </a:r>
              <a:endParaRPr lang="en-US" sz="800" b="1">
                <a:ea typeface="ＭＳ Ｐゴシック" pitchFamily="-12" charset="-128"/>
              </a:endParaRPr>
            </a:p>
          </p:txBody>
        </p:sp>
        <p:sp>
          <p:nvSpPr>
            <p:cNvPr id="237683" name="Rectangle 115"/>
            <p:cNvSpPr>
              <a:spLocks noChangeArrowheads="1"/>
            </p:cNvSpPr>
            <p:nvPr/>
          </p:nvSpPr>
          <p:spPr bwMode="auto">
            <a:xfrm>
              <a:off x="3735" y="437"/>
              <a:ext cx="520"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 exits plant</a:t>
              </a:r>
            </a:p>
            <a:p>
              <a:pPr eaLnBrk="0" hangingPunct="0"/>
              <a:r>
                <a:rPr lang="en-US" sz="800" b="1">
                  <a:solidFill>
                    <a:srgbClr val="000000"/>
                  </a:solidFill>
                  <a:ea typeface="ＭＳ Ｐゴシック" pitchFamily="-12" charset="-128"/>
                </a:rPr>
                <a:t>through stomata.</a:t>
              </a:r>
              <a:endParaRPr lang="en-US" sz="800" b="1">
                <a:ea typeface="ＭＳ Ｐゴシック" pitchFamily="-12" charset="-128"/>
              </a:endParaRPr>
            </a:p>
          </p:txBody>
        </p:sp>
        <p:sp>
          <p:nvSpPr>
            <p:cNvPr id="237684" name="Rectangle 116"/>
            <p:cNvSpPr>
              <a:spLocks noChangeArrowheads="1"/>
            </p:cNvSpPr>
            <p:nvPr/>
          </p:nvSpPr>
          <p:spPr bwMode="auto">
            <a:xfrm>
              <a:off x="3666" y="1656"/>
              <a:ext cx="648"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 moves up plan</a:t>
              </a:r>
              <a:r>
                <a:rPr lang="en-US" sz="800" b="1">
                  <a:ea typeface="ＭＳ Ｐゴシック" pitchFamily="-12" charset="-128"/>
                </a:rPr>
                <a:t>t</a:t>
              </a:r>
            </a:p>
            <a:p>
              <a:pPr eaLnBrk="0" hangingPunct="0"/>
              <a:r>
                <a:rPr lang="en-US" sz="800" b="1">
                  <a:solidFill>
                    <a:srgbClr val="000000"/>
                  </a:solidFill>
                  <a:ea typeface="ＭＳ Ｐゴシック" pitchFamily="-12" charset="-128"/>
                </a:rPr>
                <a:t>through xylem.</a:t>
              </a:r>
              <a:endParaRPr lang="en-US" sz="800" b="1">
                <a:ea typeface="ＭＳ Ｐゴシック" pitchFamily="-12" charset="-128"/>
              </a:endParaRPr>
            </a:p>
          </p:txBody>
        </p:sp>
        <p:sp>
          <p:nvSpPr>
            <p:cNvPr id="237685" name="Rectangle 117"/>
            <p:cNvSpPr>
              <a:spLocks noChangeArrowheads="1"/>
            </p:cNvSpPr>
            <p:nvPr/>
          </p:nvSpPr>
          <p:spPr bwMode="auto">
            <a:xfrm>
              <a:off x="4076" y="2974"/>
              <a:ext cx="248" cy="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a:t>
              </a:r>
            </a:p>
            <a:p>
              <a:pPr eaLnBrk="0" hangingPunct="0"/>
              <a:r>
                <a:rPr lang="en-US" sz="800" b="1">
                  <a:solidFill>
                    <a:srgbClr val="000000"/>
                  </a:solidFill>
                  <a:ea typeface="ＭＳ Ｐゴシック" pitchFamily="-12" charset="-128"/>
                </a:rPr>
                <a:t>enters</a:t>
              </a:r>
            </a:p>
            <a:p>
              <a:pPr eaLnBrk="0" hangingPunct="0"/>
              <a:r>
                <a:rPr lang="en-US" sz="800" b="1">
                  <a:solidFill>
                    <a:srgbClr val="000000"/>
                  </a:solidFill>
                  <a:ea typeface="ＭＳ Ｐゴシック" pitchFamily="-12" charset="-128"/>
                </a:rPr>
                <a:t>plant</a:t>
              </a:r>
            </a:p>
            <a:p>
              <a:pPr eaLnBrk="0" hangingPunct="0"/>
              <a:r>
                <a:rPr lang="en-US" sz="800" b="1">
                  <a:solidFill>
                    <a:srgbClr val="000000"/>
                  </a:solidFill>
                  <a:ea typeface="ＭＳ Ｐゴシック" pitchFamily="-12" charset="-128"/>
                </a:rPr>
                <a:t>through</a:t>
              </a:r>
            </a:p>
            <a:p>
              <a:pPr eaLnBrk="0" hangingPunct="0"/>
              <a:r>
                <a:rPr lang="en-US" sz="800" b="1">
                  <a:solidFill>
                    <a:srgbClr val="000000"/>
                  </a:solidFill>
                  <a:ea typeface="ＭＳ Ｐゴシック" pitchFamily="-12" charset="-128"/>
                </a:rPr>
                <a:t>roots.</a:t>
              </a:r>
              <a:endParaRPr lang="en-US" sz="800" b="1">
                <a:ea typeface="ＭＳ Ｐゴシック" pitchFamily="-12" charset="-128"/>
              </a:endParaRPr>
            </a:p>
          </p:txBody>
        </p:sp>
        <p:sp>
          <p:nvSpPr>
            <p:cNvPr id="237686" name="Rectangle 118"/>
            <p:cNvSpPr>
              <a:spLocks noChangeArrowheads="1"/>
            </p:cNvSpPr>
            <p:nvPr/>
          </p:nvSpPr>
          <p:spPr bwMode="auto">
            <a:xfrm>
              <a:off x="3667" y="3411"/>
              <a:ext cx="11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sp>
          <p:nvSpPr>
            <p:cNvPr id="237687" name="Rectangle 119"/>
            <p:cNvSpPr>
              <a:spLocks noChangeArrowheads="1"/>
            </p:cNvSpPr>
            <p:nvPr/>
          </p:nvSpPr>
          <p:spPr bwMode="auto">
            <a:xfrm>
              <a:off x="3068" y="3641"/>
              <a:ext cx="504" cy="4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ea typeface="ＭＳ Ｐゴシック" pitchFamily="-12" charset="-128"/>
                </a:rPr>
                <a:t>Proton pumps </a:t>
              </a:r>
            </a:p>
            <a:p>
              <a:pPr eaLnBrk="0" hangingPunct="0"/>
              <a:r>
                <a:rPr lang="en-US" sz="800" b="1">
                  <a:ea typeface="ＭＳ Ｐゴシック" pitchFamily="-12" charset="-128"/>
                </a:rPr>
                <a:t>contribute to the</a:t>
              </a:r>
            </a:p>
            <a:p>
              <a:pPr eaLnBrk="0" hangingPunct="0"/>
              <a:r>
                <a:rPr lang="en-US" sz="800" b="1">
                  <a:ea typeface="ＭＳ Ｐゴシック" pitchFamily="-12" charset="-128"/>
                  <a:sym typeface="Symbol" charset="2"/>
                </a:rPr>
                <a:t></a:t>
              </a:r>
              <a:r>
                <a:rPr lang="en-US" sz="800" b="1" baseline="-25000">
                  <a:ea typeface="ＭＳ Ｐゴシック" pitchFamily="-12" charset="-128"/>
                </a:rPr>
                <a:t>w</a:t>
              </a:r>
              <a:r>
                <a:rPr lang="en-US" sz="800" b="1">
                  <a:ea typeface="ＭＳ Ｐゴシック" pitchFamily="-12" charset="-128"/>
                </a:rPr>
                <a:t> gradient that</a:t>
              </a:r>
            </a:p>
            <a:p>
              <a:pPr eaLnBrk="0" hangingPunct="0"/>
              <a:r>
                <a:rPr lang="en-US" sz="800" b="1">
                  <a:ea typeface="ＭＳ Ｐゴシック" pitchFamily="-12" charset="-128"/>
                </a:rPr>
                <a:t>determines the </a:t>
              </a:r>
            </a:p>
            <a:p>
              <a:pPr eaLnBrk="0" hangingPunct="0"/>
              <a:r>
                <a:rPr lang="en-US" sz="800" b="1">
                  <a:ea typeface="ＭＳ Ｐゴシック" pitchFamily="-12" charset="-128"/>
                </a:rPr>
                <a:t>directional flow</a:t>
              </a:r>
            </a:p>
            <a:p>
              <a:pPr eaLnBrk="0" hangingPunct="0"/>
              <a:r>
                <a:rPr lang="en-US" sz="800" b="1">
                  <a:ea typeface="ＭＳ Ｐゴシック" pitchFamily="-12" charset="-128"/>
                </a:rPr>
                <a:t>of water.</a:t>
              </a:r>
            </a:p>
          </p:txBody>
        </p:sp>
        <p:sp>
          <p:nvSpPr>
            <p:cNvPr id="237688" name="Rectangle 120"/>
            <p:cNvSpPr>
              <a:spLocks noChangeArrowheads="1"/>
            </p:cNvSpPr>
            <p:nvPr/>
          </p:nvSpPr>
          <p:spPr bwMode="auto">
            <a:xfrm>
              <a:off x="3656" y="3605"/>
              <a:ext cx="23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Cytosol</a:t>
              </a:r>
              <a:endParaRPr lang="en-US" sz="800" b="1">
                <a:ea typeface="ＭＳ Ｐゴシック" pitchFamily="-12" charset="-128"/>
              </a:endParaRPr>
            </a:p>
          </p:txBody>
        </p:sp>
        <p:sp>
          <p:nvSpPr>
            <p:cNvPr id="237689" name="Rectangle 121"/>
            <p:cNvSpPr>
              <a:spLocks noChangeArrowheads="1"/>
            </p:cNvSpPr>
            <p:nvPr/>
          </p:nvSpPr>
          <p:spPr bwMode="auto">
            <a:xfrm>
              <a:off x="3986" y="3519"/>
              <a:ext cx="11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sp>
          <p:nvSpPr>
            <p:cNvPr id="237690" name="Rectangle 122"/>
            <p:cNvSpPr>
              <a:spLocks noChangeArrowheads="1"/>
            </p:cNvSpPr>
            <p:nvPr/>
          </p:nvSpPr>
          <p:spPr bwMode="auto">
            <a:xfrm>
              <a:off x="3657" y="3738"/>
              <a:ext cx="7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30000">
                  <a:solidFill>
                    <a:srgbClr val="000000"/>
                  </a:solidFill>
                  <a:ea typeface="ＭＳ Ｐゴシック" pitchFamily="-12" charset="-128"/>
                </a:rPr>
                <a:t>+</a:t>
              </a:r>
              <a:endParaRPr lang="en-US" sz="800" b="1">
                <a:ea typeface="ＭＳ Ｐゴシック" pitchFamily="-12" charset="-128"/>
              </a:endParaRPr>
            </a:p>
          </p:txBody>
        </p:sp>
        <p:sp>
          <p:nvSpPr>
            <p:cNvPr id="237691" name="Rectangle 123"/>
            <p:cNvSpPr>
              <a:spLocks noChangeArrowheads="1"/>
            </p:cNvSpPr>
            <p:nvPr/>
          </p:nvSpPr>
          <p:spPr bwMode="auto">
            <a:xfrm>
              <a:off x="3656" y="3847"/>
              <a:ext cx="216"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Mineral</a:t>
              </a:r>
            </a:p>
            <a:p>
              <a:pPr eaLnBrk="0" hangingPunct="0"/>
              <a:r>
                <a:rPr lang="en-US" sz="800" b="1">
                  <a:solidFill>
                    <a:srgbClr val="000000"/>
                  </a:solidFill>
                  <a:ea typeface="ＭＳ Ｐゴシック" pitchFamily="-12" charset="-128"/>
                </a:rPr>
                <a:t>ions</a:t>
              </a:r>
              <a:endParaRPr lang="en-US" sz="800" b="1">
                <a:ea typeface="ＭＳ Ｐゴシック" pitchFamily="-12" charset="-128"/>
              </a:endParaRPr>
            </a:p>
          </p:txBody>
        </p:sp>
        <p:sp>
          <p:nvSpPr>
            <p:cNvPr id="237692" name="Rectangle 124"/>
            <p:cNvSpPr>
              <a:spLocks noChangeArrowheads="1"/>
            </p:cNvSpPr>
            <p:nvPr/>
          </p:nvSpPr>
          <p:spPr bwMode="auto">
            <a:xfrm>
              <a:off x="4011" y="4061"/>
              <a:ext cx="17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a:t>
              </a:r>
              <a:endParaRPr lang="en-US" sz="800" b="1">
                <a:ea typeface="ＭＳ Ｐゴシック" pitchFamily="-12" charset="-128"/>
              </a:endParaRPr>
            </a:p>
          </p:txBody>
        </p:sp>
        <p:sp>
          <p:nvSpPr>
            <p:cNvPr id="237693" name="Rectangle 125"/>
            <p:cNvSpPr>
              <a:spLocks noChangeArrowheads="1"/>
            </p:cNvSpPr>
            <p:nvPr/>
          </p:nvSpPr>
          <p:spPr bwMode="auto">
            <a:xfrm>
              <a:off x="4061" y="3702"/>
              <a:ext cx="208"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Proton</a:t>
              </a:r>
            </a:p>
            <a:p>
              <a:pPr eaLnBrk="0" hangingPunct="0"/>
              <a:r>
                <a:rPr lang="en-US" sz="800" b="1">
                  <a:solidFill>
                    <a:srgbClr val="000000"/>
                  </a:solidFill>
                  <a:ea typeface="ＭＳ Ｐゴシック" pitchFamily="-12" charset="-128"/>
                </a:rPr>
                <a:t>pump</a:t>
              </a:r>
              <a:endParaRPr lang="en-US" sz="800" b="1">
                <a:ea typeface="ＭＳ Ｐゴシック" pitchFamily="-12" charset="-128"/>
              </a:endParaRPr>
            </a:p>
          </p:txBody>
        </p:sp>
        <p:sp>
          <p:nvSpPr>
            <p:cNvPr id="237694" name="Rectangle 126"/>
            <p:cNvSpPr>
              <a:spLocks noChangeArrowheads="1"/>
            </p:cNvSpPr>
            <p:nvPr/>
          </p:nvSpPr>
          <p:spPr bwMode="auto">
            <a:xfrm>
              <a:off x="3250" y="1012"/>
              <a:ext cx="120"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25000">
                  <a:solidFill>
                    <a:srgbClr val="000000"/>
                  </a:solidFill>
                  <a:ea typeface="ＭＳ Ｐゴシック" pitchFamily="-12" charset="-128"/>
                </a:rPr>
                <a:t>2</a:t>
              </a:r>
              <a:r>
                <a:rPr lang="en-US" sz="800" b="1">
                  <a:solidFill>
                    <a:srgbClr val="000000"/>
                  </a:solidFill>
                  <a:ea typeface="ＭＳ Ｐゴシック" pitchFamily="-12" charset="-128"/>
                </a:rPr>
                <a:t>O</a:t>
              </a:r>
              <a:endParaRPr lang="en-US" sz="800" b="1">
                <a:ea typeface="ＭＳ Ｐゴシック" pitchFamily="-12" charset="-128"/>
              </a:endParaRPr>
            </a:p>
          </p:txBody>
        </p:sp>
        <p:sp>
          <p:nvSpPr>
            <p:cNvPr id="237695" name="Rectangle 127"/>
            <p:cNvSpPr>
              <a:spLocks noChangeArrowheads="1"/>
            </p:cNvSpPr>
            <p:nvPr/>
          </p:nvSpPr>
          <p:spPr bwMode="auto">
            <a:xfrm>
              <a:off x="4057" y="3398"/>
              <a:ext cx="120"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25000">
                  <a:solidFill>
                    <a:srgbClr val="000000"/>
                  </a:solidFill>
                  <a:ea typeface="ＭＳ Ｐゴシック" pitchFamily="-12" charset="-128"/>
                </a:rPr>
                <a:t>2</a:t>
              </a:r>
              <a:r>
                <a:rPr lang="en-US" sz="800" b="1">
                  <a:solidFill>
                    <a:srgbClr val="000000"/>
                  </a:solidFill>
                  <a:ea typeface="ＭＳ Ｐゴシック" pitchFamily="-12" charset="-128"/>
                </a:rPr>
                <a:t>O</a:t>
              </a:r>
              <a:endParaRPr lang="en-US" sz="800" b="1">
                <a:ea typeface="ＭＳ Ｐゴシック" pitchFamily="-12" charset="-128"/>
              </a:endParaRPr>
            </a:p>
          </p:txBody>
        </p:sp>
        <p:sp>
          <p:nvSpPr>
            <p:cNvPr id="237696" name="Line 128"/>
            <p:cNvSpPr>
              <a:spLocks noChangeShapeType="1"/>
            </p:cNvSpPr>
            <p:nvPr/>
          </p:nvSpPr>
          <p:spPr bwMode="auto">
            <a:xfrm flipV="1">
              <a:off x="3920" y="2543"/>
              <a:ext cx="4" cy="2"/>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697" name="Line 129"/>
            <p:cNvSpPr>
              <a:spLocks noChangeShapeType="1"/>
            </p:cNvSpPr>
            <p:nvPr/>
          </p:nvSpPr>
          <p:spPr bwMode="auto">
            <a:xfrm flipV="1">
              <a:off x="3935" y="2538"/>
              <a:ext cx="5" cy="3"/>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698" name="Line 130"/>
            <p:cNvSpPr>
              <a:spLocks noChangeShapeType="1"/>
            </p:cNvSpPr>
            <p:nvPr/>
          </p:nvSpPr>
          <p:spPr bwMode="auto">
            <a:xfrm flipV="1">
              <a:off x="3951" y="2534"/>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699" name="Line 131"/>
            <p:cNvSpPr>
              <a:spLocks noChangeShapeType="1"/>
            </p:cNvSpPr>
            <p:nvPr/>
          </p:nvSpPr>
          <p:spPr bwMode="auto">
            <a:xfrm flipV="1">
              <a:off x="3966" y="2530"/>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0" name="Line 132"/>
            <p:cNvSpPr>
              <a:spLocks noChangeShapeType="1"/>
            </p:cNvSpPr>
            <p:nvPr/>
          </p:nvSpPr>
          <p:spPr bwMode="auto">
            <a:xfrm flipH="1" flipV="1">
              <a:off x="3832" y="2192"/>
              <a:ext cx="3"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1" name="Line 133"/>
            <p:cNvSpPr>
              <a:spLocks noChangeShapeType="1"/>
            </p:cNvSpPr>
            <p:nvPr/>
          </p:nvSpPr>
          <p:spPr bwMode="auto">
            <a:xfrm flipH="1" flipV="1">
              <a:off x="3828" y="2177"/>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2" name="Line 134"/>
            <p:cNvSpPr>
              <a:spLocks noChangeShapeType="1"/>
            </p:cNvSpPr>
            <p:nvPr/>
          </p:nvSpPr>
          <p:spPr bwMode="auto">
            <a:xfrm flipH="1" flipV="1">
              <a:off x="3824" y="2161"/>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3" name="Line 135"/>
            <p:cNvSpPr>
              <a:spLocks noChangeShapeType="1"/>
            </p:cNvSpPr>
            <p:nvPr/>
          </p:nvSpPr>
          <p:spPr bwMode="auto">
            <a:xfrm flipH="1" flipV="1">
              <a:off x="3820" y="2146"/>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4" name="Line 136"/>
            <p:cNvSpPr>
              <a:spLocks noChangeShapeType="1"/>
            </p:cNvSpPr>
            <p:nvPr/>
          </p:nvSpPr>
          <p:spPr bwMode="auto">
            <a:xfrm flipH="1" flipV="1">
              <a:off x="3814" y="2129"/>
              <a:ext cx="2"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5" name="Line 137"/>
            <p:cNvSpPr>
              <a:spLocks noChangeShapeType="1"/>
            </p:cNvSpPr>
            <p:nvPr/>
          </p:nvSpPr>
          <p:spPr bwMode="auto">
            <a:xfrm flipH="1">
              <a:off x="3723"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6" name="Line 138"/>
            <p:cNvSpPr>
              <a:spLocks noChangeShapeType="1"/>
            </p:cNvSpPr>
            <p:nvPr/>
          </p:nvSpPr>
          <p:spPr bwMode="auto">
            <a:xfrm flipH="1">
              <a:off x="3706"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7" name="Line 139"/>
            <p:cNvSpPr>
              <a:spLocks noChangeShapeType="1"/>
            </p:cNvSpPr>
            <p:nvPr/>
          </p:nvSpPr>
          <p:spPr bwMode="auto">
            <a:xfrm flipH="1">
              <a:off x="3690"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8" name="Line 140"/>
            <p:cNvSpPr>
              <a:spLocks noChangeShapeType="1"/>
            </p:cNvSpPr>
            <p:nvPr/>
          </p:nvSpPr>
          <p:spPr bwMode="auto">
            <a:xfrm flipH="1">
              <a:off x="3673"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09" name="Line 141"/>
            <p:cNvSpPr>
              <a:spLocks noChangeShapeType="1"/>
            </p:cNvSpPr>
            <p:nvPr/>
          </p:nvSpPr>
          <p:spPr bwMode="auto">
            <a:xfrm flipH="1">
              <a:off x="3657"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0" name="Line 142"/>
            <p:cNvSpPr>
              <a:spLocks noChangeShapeType="1"/>
            </p:cNvSpPr>
            <p:nvPr/>
          </p:nvSpPr>
          <p:spPr bwMode="auto">
            <a:xfrm flipH="1">
              <a:off x="3640"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1" name="Line 143"/>
            <p:cNvSpPr>
              <a:spLocks noChangeShapeType="1"/>
            </p:cNvSpPr>
            <p:nvPr/>
          </p:nvSpPr>
          <p:spPr bwMode="auto">
            <a:xfrm flipH="1">
              <a:off x="3624"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2" name="Line 144"/>
            <p:cNvSpPr>
              <a:spLocks noChangeShapeType="1"/>
            </p:cNvSpPr>
            <p:nvPr/>
          </p:nvSpPr>
          <p:spPr bwMode="auto">
            <a:xfrm flipH="1">
              <a:off x="3607"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3" name="Line 145"/>
            <p:cNvSpPr>
              <a:spLocks noChangeShapeType="1"/>
            </p:cNvSpPr>
            <p:nvPr/>
          </p:nvSpPr>
          <p:spPr bwMode="auto">
            <a:xfrm flipH="1">
              <a:off x="3591"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4" name="Line 146"/>
            <p:cNvSpPr>
              <a:spLocks noChangeShapeType="1"/>
            </p:cNvSpPr>
            <p:nvPr/>
          </p:nvSpPr>
          <p:spPr bwMode="auto">
            <a:xfrm flipH="1">
              <a:off x="4239"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5" name="Line 147"/>
            <p:cNvSpPr>
              <a:spLocks noChangeShapeType="1"/>
            </p:cNvSpPr>
            <p:nvPr/>
          </p:nvSpPr>
          <p:spPr bwMode="auto">
            <a:xfrm flipH="1">
              <a:off x="4223"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6" name="Line 148"/>
            <p:cNvSpPr>
              <a:spLocks noChangeShapeType="1"/>
            </p:cNvSpPr>
            <p:nvPr/>
          </p:nvSpPr>
          <p:spPr bwMode="auto">
            <a:xfrm flipH="1">
              <a:off x="4206"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7" name="Line 149"/>
            <p:cNvSpPr>
              <a:spLocks noChangeShapeType="1"/>
            </p:cNvSpPr>
            <p:nvPr/>
          </p:nvSpPr>
          <p:spPr bwMode="auto">
            <a:xfrm flipH="1">
              <a:off x="4190"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8" name="Line 150"/>
            <p:cNvSpPr>
              <a:spLocks noChangeShapeType="1"/>
            </p:cNvSpPr>
            <p:nvPr/>
          </p:nvSpPr>
          <p:spPr bwMode="auto">
            <a:xfrm flipH="1">
              <a:off x="4173"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19" name="Line 151"/>
            <p:cNvSpPr>
              <a:spLocks noChangeShapeType="1"/>
            </p:cNvSpPr>
            <p:nvPr/>
          </p:nvSpPr>
          <p:spPr bwMode="auto">
            <a:xfrm flipH="1">
              <a:off x="4157"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0" name="Line 152"/>
            <p:cNvSpPr>
              <a:spLocks noChangeShapeType="1"/>
            </p:cNvSpPr>
            <p:nvPr/>
          </p:nvSpPr>
          <p:spPr bwMode="auto">
            <a:xfrm flipH="1">
              <a:off x="4143" y="2438"/>
              <a:ext cx="3"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1" name="Line 153"/>
            <p:cNvSpPr>
              <a:spLocks noChangeShapeType="1"/>
            </p:cNvSpPr>
            <p:nvPr/>
          </p:nvSpPr>
          <p:spPr bwMode="auto">
            <a:xfrm>
              <a:off x="3760" y="2384"/>
              <a:ext cx="1"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2" name="Line 154"/>
            <p:cNvSpPr>
              <a:spLocks noChangeShapeType="1"/>
            </p:cNvSpPr>
            <p:nvPr/>
          </p:nvSpPr>
          <p:spPr bwMode="auto">
            <a:xfrm>
              <a:off x="3764" y="2401"/>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3" name="Line 155"/>
            <p:cNvSpPr>
              <a:spLocks noChangeShapeType="1"/>
            </p:cNvSpPr>
            <p:nvPr/>
          </p:nvSpPr>
          <p:spPr bwMode="auto">
            <a:xfrm>
              <a:off x="3768" y="2416"/>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4" name="Line 156"/>
            <p:cNvSpPr>
              <a:spLocks noChangeShapeType="1"/>
            </p:cNvSpPr>
            <p:nvPr/>
          </p:nvSpPr>
          <p:spPr bwMode="auto">
            <a:xfrm>
              <a:off x="3770" y="2432"/>
              <a:ext cx="2"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5" name="Line 157"/>
            <p:cNvSpPr>
              <a:spLocks noChangeShapeType="1"/>
            </p:cNvSpPr>
            <p:nvPr/>
          </p:nvSpPr>
          <p:spPr bwMode="auto">
            <a:xfrm>
              <a:off x="3775" y="2449"/>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6" name="Line 158"/>
            <p:cNvSpPr>
              <a:spLocks noChangeShapeType="1"/>
            </p:cNvSpPr>
            <p:nvPr/>
          </p:nvSpPr>
          <p:spPr bwMode="auto">
            <a:xfrm flipV="1">
              <a:off x="3921" y="2545"/>
              <a:ext cx="4"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7" name="Line 159"/>
            <p:cNvSpPr>
              <a:spLocks noChangeShapeType="1"/>
            </p:cNvSpPr>
            <p:nvPr/>
          </p:nvSpPr>
          <p:spPr bwMode="auto">
            <a:xfrm flipV="1">
              <a:off x="3936" y="2539"/>
              <a:ext cx="6" cy="3"/>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8" name="Line 160"/>
            <p:cNvSpPr>
              <a:spLocks noChangeShapeType="1"/>
            </p:cNvSpPr>
            <p:nvPr/>
          </p:nvSpPr>
          <p:spPr bwMode="auto">
            <a:xfrm flipV="1">
              <a:off x="3953" y="2535"/>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29" name="Line 161"/>
            <p:cNvSpPr>
              <a:spLocks noChangeShapeType="1"/>
            </p:cNvSpPr>
            <p:nvPr/>
          </p:nvSpPr>
          <p:spPr bwMode="auto">
            <a:xfrm flipV="1">
              <a:off x="3968" y="2531"/>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0" name="Line 162"/>
            <p:cNvSpPr>
              <a:spLocks noChangeShapeType="1"/>
            </p:cNvSpPr>
            <p:nvPr/>
          </p:nvSpPr>
          <p:spPr bwMode="auto">
            <a:xfrm flipH="1" flipV="1">
              <a:off x="3834" y="2194"/>
              <a:ext cx="2"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1" name="Line 163"/>
            <p:cNvSpPr>
              <a:spLocks noChangeShapeType="1"/>
            </p:cNvSpPr>
            <p:nvPr/>
          </p:nvSpPr>
          <p:spPr bwMode="auto">
            <a:xfrm flipH="1" flipV="1">
              <a:off x="3829" y="2179"/>
              <a:ext cx="2"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2" name="Line 164"/>
            <p:cNvSpPr>
              <a:spLocks noChangeShapeType="1"/>
            </p:cNvSpPr>
            <p:nvPr/>
          </p:nvSpPr>
          <p:spPr bwMode="auto">
            <a:xfrm flipH="1" flipV="1">
              <a:off x="3825" y="2162"/>
              <a:ext cx="2" cy="6"/>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3" name="Line 165"/>
            <p:cNvSpPr>
              <a:spLocks noChangeShapeType="1"/>
            </p:cNvSpPr>
            <p:nvPr/>
          </p:nvSpPr>
          <p:spPr bwMode="auto">
            <a:xfrm flipH="1" flipV="1">
              <a:off x="3821" y="2147"/>
              <a:ext cx="2"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4" name="Line 166"/>
            <p:cNvSpPr>
              <a:spLocks noChangeShapeType="1"/>
            </p:cNvSpPr>
            <p:nvPr/>
          </p:nvSpPr>
          <p:spPr bwMode="auto">
            <a:xfrm flipH="1" flipV="1">
              <a:off x="3816" y="2131"/>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5" name="Line 167"/>
            <p:cNvSpPr>
              <a:spLocks noChangeShapeType="1"/>
            </p:cNvSpPr>
            <p:nvPr/>
          </p:nvSpPr>
          <p:spPr bwMode="auto">
            <a:xfrm flipH="1">
              <a:off x="3724"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6" name="Line 168"/>
            <p:cNvSpPr>
              <a:spLocks noChangeShapeType="1"/>
            </p:cNvSpPr>
            <p:nvPr/>
          </p:nvSpPr>
          <p:spPr bwMode="auto">
            <a:xfrm flipH="1">
              <a:off x="3707"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7" name="Line 169"/>
            <p:cNvSpPr>
              <a:spLocks noChangeShapeType="1"/>
            </p:cNvSpPr>
            <p:nvPr/>
          </p:nvSpPr>
          <p:spPr bwMode="auto">
            <a:xfrm flipH="1">
              <a:off x="3691"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8" name="Line 170"/>
            <p:cNvSpPr>
              <a:spLocks noChangeShapeType="1"/>
            </p:cNvSpPr>
            <p:nvPr/>
          </p:nvSpPr>
          <p:spPr bwMode="auto">
            <a:xfrm flipH="1">
              <a:off x="3675"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39" name="Line 171"/>
            <p:cNvSpPr>
              <a:spLocks noChangeShapeType="1"/>
            </p:cNvSpPr>
            <p:nvPr/>
          </p:nvSpPr>
          <p:spPr bwMode="auto">
            <a:xfrm flipH="1">
              <a:off x="3658"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0" name="Line 172"/>
            <p:cNvSpPr>
              <a:spLocks noChangeShapeType="1"/>
            </p:cNvSpPr>
            <p:nvPr/>
          </p:nvSpPr>
          <p:spPr bwMode="auto">
            <a:xfrm flipH="1">
              <a:off x="3642"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1" name="Line 173"/>
            <p:cNvSpPr>
              <a:spLocks noChangeShapeType="1"/>
            </p:cNvSpPr>
            <p:nvPr/>
          </p:nvSpPr>
          <p:spPr bwMode="auto">
            <a:xfrm flipH="1">
              <a:off x="3625"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2" name="Line 174"/>
            <p:cNvSpPr>
              <a:spLocks noChangeShapeType="1"/>
            </p:cNvSpPr>
            <p:nvPr/>
          </p:nvSpPr>
          <p:spPr bwMode="auto">
            <a:xfrm flipH="1">
              <a:off x="3609"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3" name="Line 175"/>
            <p:cNvSpPr>
              <a:spLocks noChangeShapeType="1"/>
            </p:cNvSpPr>
            <p:nvPr/>
          </p:nvSpPr>
          <p:spPr bwMode="auto">
            <a:xfrm flipH="1">
              <a:off x="3592"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4" name="Line 176"/>
            <p:cNvSpPr>
              <a:spLocks noChangeShapeType="1"/>
            </p:cNvSpPr>
            <p:nvPr/>
          </p:nvSpPr>
          <p:spPr bwMode="auto">
            <a:xfrm flipH="1">
              <a:off x="4241"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5" name="Line 177"/>
            <p:cNvSpPr>
              <a:spLocks noChangeShapeType="1"/>
            </p:cNvSpPr>
            <p:nvPr/>
          </p:nvSpPr>
          <p:spPr bwMode="auto">
            <a:xfrm flipH="1">
              <a:off x="4224"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6" name="Line 178"/>
            <p:cNvSpPr>
              <a:spLocks noChangeShapeType="1"/>
            </p:cNvSpPr>
            <p:nvPr/>
          </p:nvSpPr>
          <p:spPr bwMode="auto">
            <a:xfrm flipH="1">
              <a:off x="4208"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7" name="Line 179"/>
            <p:cNvSpPr>
              <a:spLocks noChangeShapeType="1"/>
            </p:cNvSpPr>
            <p:nvPr/>
          </p:nvSpPr>
          <p:spPr bwMode="auto">
            <a:xfrm flipH="1">
              <a:off x="4191"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8" name="Line 180"/>
            <p:cNvSpPr>
              <a:spLocks noChangeShapeType="1"/>
            </p:cNvSpPr>
            <p:nvPr/>
          </p:nvSpPr>
          <p:spPr bwMode="auto">
            <a:xfrm flipH="1">
              <a:off x="4175"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49" name="Line 181"/>
            <p:cNvSpPr>
              <a:spLocks noChangeShapeType="1"/>
            </p:cNvSpPr>
            <p:nvPr/>
          </p:nvSpPr>
          <p:spPr bwMode="auto">
            <a:xfrm flipH="1">
              <a:off x="4158"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0" name="Line 182"/>
            <p:cNvSpPr>
              <a:spLocks noChangeShapeType="1"/>
            </p:cNvSpPr>
            <p:nvPr/>
          </p:nvSpPr>
          <p:spPr bwMode="auto">
            <a:xfrm flipH="1">
              <a:off x="4145" y="2439"/>
              <a:ext cx="2"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1" name="Line 183"/>
            <p:cNvSpPr>
              <a:spLocks noChangeShapeType="1"/>
            </p:cNvSpPr>
            <p:nvPr/>
          </p:nvSpPr>
          <p:spPr bwMode="auto">
            <a:xfrm>
              <a:off x="3761" y="2386"/>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2" name="Line 184"/>
            <p:cNvSpPr>
              <a:spLocks noChangeShapeType="1"/>
            </p:cNvSpPr>
            <p:nvPr/>
          </p:nvSpPr>
          <p:spPr bwMode="auto">
            <a:xfrm>
              <a:off x="3765" y="2402"/>
              <a:ext cx="1"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3" name="Line 185"/>
            <p:cNvSpPr>
              <a:spLocks noChangeShapeType="1"/>
            </p:cNvSpPr>
            <p:nvPr/>
          </p:nvSpPr>
          <p:spPr bwMode="auto">
            <a:xfrm>
              <a:off x="3769" y="2417"/>
              <a:ext cx="1" cy="6"/>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4" name="Line 186"/>
            <p:cNvSpPr>
              <a:spLocks noChangeShapeType="1"/>
            </p:cNvSpPr>
            <p:nvPr/>
          </p:nvSpPr>
          <p:spPr bwMode="auto">
            <a:xfrm>
              <a:off x="3772" y="2434"/>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5" name="Line 187"/>
            <p:cNvSpPr>
              <a:spLocks noChangeShapeType="1"/>
            </p:cNvSpPr>
            <p:nvPr/>
          </p:nvSpPr>
          <p:spPr bwMode="auto">
            <a:xfrm>
              <a:off x="3776" y="2450"/>
              <a:ext cx="1"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6" name="Line 188"/>
            <p:cNvSpPr>
              <a:spLocks noChangeShapeType="1"/>
            </p:cNvSpPr>
            <p:nvPr/>
          </p:nvSpPr>
          <p:spPr bwMode="auto">
            <a:xfrm>
              <a:off x="3477" y="2405"/>
              <a:ext cx="284"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57" name="Freeform 189"/>
            <p:cNvSpPr>
              <a:spLocks/>
            </p:cNvSpPr>
            <p:nvPr/>
          </p:nvSpPr>
          <p:spPr bwMode="auto">
            <a:xfrm>
              <a:off x="3986" y="2032"/>
              <a:ext cx="201" cy="402"/>
            </a:xfrm>
            <a:custGeom>
              <a:avLst/>
              <a:gdLst>
                <a:gd name="T0" fmla="*/ 201 w 201"/>
                <a:gd name="T1" fmla="*/ 402 h 402"/>
                <a:gd name="T2" fmla="*/ 0 w 201"/>
                <a:gd name="T3" fmla="*/ 45 h 402"/>
                <a:gd name="T4" fmla="*/ 0 w 201"/>
                <a:gd name="T5" fmla="*/ 0 h 402"/>
              </a:gdLst>
              <a:ahLst/>
              <a:cxnLst>
                <a:cxn ang="0">
                  <a:pos x="T0" y="T1"/>
                </a:cxn>
                <a:cxn ang="0">
                  <a:pos x="T2" y="T3"/>
                </a:cxn>
                <a:cxn ang="0">
                  <a:pos x="T4" y="T5"/>
                </a:cxn>
              </a:cxnLst>
              <a:rect l="0" t="0" r="r" b="b"/>
              <a:pathLst>
                <a:path w="201" h="402">
                  <a:moveTo>
                    <a:pt x="201" y="402"/>
                  </a:moveTo>
                  <a:lnTo>
                    <a:pt x="0" y="45"/>
                  </a:lnTo>
                  <a:lnTo>
                    <a:pt x="0" y="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758" name="Line 190"/>
            <p:cNvSpPr>
              <a:spLocks noChangeShapeType="1"/>
            </p:cNvSpPr>
            <p:nvPr/>
          </p:nvSpPr>
          <p:spPr bwMode="auto">
            <a:xfrm flipV="1">
              <a:off x="1539" y="1818"/>
              <a:ext cx="35" cy="222"/>
            </a:xfrm>
            <a:prstGeom prst="line">
              <a:avLst/>
            </a:prstGeom>
            <a:noFill/>
            <a:ln w="17526">
              <a:solidFill>
                <a:srgbClr val="000000"/>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37759" name="Line 191"/>
            <p:cNvSpPr>
              <a:spLocks noChangeShapeType="1"/>
            </p:cNvSpPr>
            <p:nvPr/>
          </p:nvSpPr>
          <p:spPr bwMode="auto">
            <a:xfrm flipH="1" flipV="1">
              <a:off x="3717" y="3319"/>
              <a:ext cx="4" cy="95"/>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60" name="Line 192"/>
            <p:cNvSpPr>
              <a:spLocks noChangeShapeType="1"/>
            </p:cNvSpPr>
            <p:nvPr/>
          </p:nvSpPr>
          <p:spPr bwMode="auto">
            <a:xfrm flipH="1" flipV="1">
              <a:off x="3976" y="3735"/>
              <a:ext cx="77"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61" name="Freeform 193"/>
            <p:cNvSpPr>
              <a:spLocks/>
            </p:cNvSpPr>
            <p:nvPr/>
          </p:nvSpPr>
          <p:spPr bwMode="auto">
            <a:xfrm>
              <a:off x="4094" y="3980"/>
              <a:ext cx="25" cy="83"/>
            </a:xfrm>
            <a:custGeom>
              <a:avLst/>
              <a:gdLst>
                <a:gd name="T0" fmla="*/ 25 w 25"/>
                <a:gd name="T1" fmla="*/ 42 h 83"/>
                <a:gd name="T2" fmla="*/ 0 w 25"/>
                <a:gd name="T3" fmla="*/ 83 h 83"/>
                <a:gd name="T4" fmla="*/ 0 w 25"/>
                <a:gd name="T5" fmla="*/ 0 h 83"/>
              </a:gdLst>
              <a:ahLst/>
              <a:cxnLst>
                <a:cxn ang="0">
                  <a:pos x="T0" y="T1"/>
                </a:cxn>
                <a:cxn ang="0">
                  <a:pos x="T2" y="T3"/>
                </a:cxn>
                <a:cxn ang="0">
                  <a:pos x="T4" y="T5"/>
                </a:cxn>
              </a:cxnLst>
              <a:rect l="0" t="0" r="r" b="b"/>
              <a:pathLst>
                <a:path w="25" h="83">
                  <a:moveTo>
                    <a:pt x="25" y="42"/>
                  </a:moveTo>
                  <a:lnTo>
                    <a:pt x="0" y="83"/>
                  </a:lnTo>
                  <a:lnTo>
                    <a:pt x="0" y="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762" name="Rectangle 194"/>
            <p:cNvSpPr>
              <a:spLocks noChangeArrowheads="1"/>
            </p:cNvSpPr>
            <p:nvPr/>
          </p:nvSpPr>
          <p:spPr bwMode="auto">
            <a:xfrm rot="-5400000">
              <a:off x="1218" y="3552"/>
              <a:ext cx="11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sp>
          <p:nvSpPr>
            <p:cNvPr id="237763" name="Rectangle 195"/>
            <p:cNvSpPr>
              <a:spLocks noChangeArrowheads="1"/>
            </p:cNvSpPr>
            <p:nvPr/>
          </p:nvSpPr>
          <p:spPr bwMode="auto">
            <a:xfrm rot="-5400000">
              <a:off x="1232" y="1197"/>
              <a:ext cx="8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Air</a:t>
              </a:r>
              <a:endParaRPr lang="en-US" sz="800" b="1">
                <a:ea typeface="ＭＳ Ｐゴシック" pitchFamily="-12" charset="-128"/>
              </a:endParaRPr>
            </a:p>
          </p:txBody>
        </p:sp>
        <p:sp>
          <p:nvSpPr>
            <p:cNvPr id="237764" name="Rectangle 196"/>
            <p:cNvSpPr>
              <a:spLocks noChangeArrowheads="1"/>
            </p:cNvSpPr>
            <p:nvPr/>
          </p:nvSpPr>
          <p:spPr bwMode="auto">
            <a:xfrm rot="-5400000">
              <a:off x="1196" y="2379"/>
              <a:ext cx="157"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Plant</a:t>
              </a:r>
              <a:endParaRPr lang="en-US" sz="800" b="1">
                <a:ea typeface="ＭＳ Ｐゴシック" pitchFamily="-12" charset="-128"/>
              </a:endParaRPr>
            </a:p>
          </p:txBody>
        </p:sp>
        <p:sp>
          <p:nvSpPr>
            <p:cNvPr id="237765" name="Text Box 197"/>
            <p:cNvSpPr txBox="1">
              <a:spLocks noChangeArrowheads="1"/>
            </p:cNvSpPr>
            <p:nvPr/>
          </p:nvSpPr>
          <p:spPr bwMode="auto">
            <a:xfrm>
              <a:off x="1520" y="0"/>
              <a:ext cx="2640" cy="1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63500" tIns="63500" rIns="63500" bIns="63500">
              <a:spAutoFit/>
            </a:bodyPr>
            <a:lstStyle/>
            <a:p>
              <a:pPr eaLnBrk="0" hangingPunct="0"/>
              <a:r>
                <a:rPr lang="en-US" sz="700" b="1">
                  <a:ea typeface="ＭＳ Ｐゴシック" pitchFamily="-12" charset="-128"/>
                </a:rPr>
                <a:t>Copyright © The McGraw-Hill Companies, Inc. Permission required for reproduction or display.</a:t>
              </a:r>
            </a:p>
          </p:txBody>
        </p:sp>
        <p:sp>
          <p:nvSpPr>
            <p:cNvPr id="237766" name="Rectangle 198"/>
            <p:cNvSpPr>
              <a:spLocks noChangeArrowheads="1"/>
            </p:cNvSpPr>
            <p:nvPr/>
          </p:nvSpPr>
          <p:spPr bwMode="auto">
            <a:xfrm>
              <a:off x="1305" y="3708"/>
              <a:ext cx="3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0</a:t>
              </a:r>
              <a:endParaRPr lang="en-US" sz="800" b="1">
                <a:ea typeface="ＭＳ Ｐゴシック" pitchFamily="-12" charset="-128"/>
              </a:endParaRPr>
            </a:p>
          </p:txBody>
        </p:sp>
        <p:sp>
          <p:nvSpPr>
            <p:cNvPr id="237767" name="Rectangle 199"/>
            <p:cNvSpPr>
              <a:spLocks noChangeArrowheads="1"/>
            </p:cNvSpPr>
            <p:nvPr/>
          </p:nvSpPr>
          <p:spPr bwMode="auto">
            <a:xfrm>
              <a:off x="1368" y="3711"/>
              <a:ext cx="12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–0.5</a:t>
              </a:r>
              <a:endParaRPr lang="en-US" sz="800" b="1">
                <a:ea typeface="ＭＳ Ｐゴシック" pitchFamily="-12" charset="-128"/>
              </a:endParaRPr>
            </a:p>
          </p:txBody>
        </p:sp>
        <p:sp>
          <p:nvSpPr>
            <p:cNvPr id="237768" name="Rectangle 200"/>
            <p:cNvSpPr>
              <a:spLocks noChangeArrowheads="1"/>
            </p:cNvSpPr>
            <p:nvPr/>
          </p:nvSpPr>
          <p:spPr bwMode="auto">
            <a:xfrm>
              <a:off x="1505" y="3711"/>
              <a:ext cx="12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–1.0</a:t>
              </a:r>
              <a:endParaRPr lang="en-US" sz="800" b="1">
                <a:ea typeface="ＭＳ Ｐゴシック" pitchFamily="-12" charset="-128"/>
              </a:endParaRPr>
            </a:p>
          </p:txBody>
        </p:sp>
        <p:sp>
          <p:nvSpPr>
            <p:cNvPr id="237769" name="Rectangle 201"/>
            <p:cNvSpPr>
              <a:spLocks noChangeArrowheads="1"/>
            </p:cNvSpPr>
            <p:nvPr/>
          </p:nvSpPr>
          <p:spPr bwMode="auto">
            <a:xfrm>
              <a:off x="1809" y="3725"/>
              <a:ext cx="144"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–100</a:t>
              </a:r>
              <a:endParaRPr lang="en-US" sz="800" b="1">
                <a:ea typeface="ＭＳ Ｐゴシック" pitchFamily="-12" charset="-128"/>
              </a:endParaRPr>
            </a:p>
          </p:txBody>
        </p:sp>
        <p:sp>
          <p:nvSpPr>
            <p:cNvPr id="237770" name="Rectangle 202"/>
            <p:cNvSpPr>
              <a:spLocks noChangeArrowheads="1"/>
            </p:cNvSpPr>
            <p:nvPr/>
          </p:nvSpPr>
          <p:spPr bwMode="auto">
            <a:xfrm>
              <a:off x="1227" y="3818"/>
              <a:ext cx="74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ea typeface="ＭＳ Ｐゴシック" pitchFamily="-12" charset="-128"/>
                  <a:sym typeface="Symbol" charset="2"/>
                </a:rPr>
                <a:t></a:t>
              </a:r>
              <a:r>
                <a:rPr lang="en-US" sz="800" b="1" baseline="-25000">
                  <a:ea typeface="ＭＳ Ｐゴシック" pitchFamily="-12" charset="-128"/>
                </a:rPr>
                <a:t>w</a:t>
              </a:r>
              <a:r>
                <a:rPr lang="en-US" sz="800" b="1">
                  <a:ea typeface="ＭＳ Ｐゴシック" pitchFamily="-12" charset="-128"/>
                </a:rPr>
                <a:t> Water potential (MPa)</a:t>
              </a:r>
            </a:p>
          </p:txBody>
        </p:sp>
        <p:sp>
          <p:nvSpPr>
            <p:cNvPr id="237771" name="Rectangle 203"/>
            <p:cNvSpPr>
              <a:spLocks noChangeArrowheads="1"/>
            </p:cNvSpPr>
            <p:nvPr/>
          </p:nvSpPr>
          <p:spPr bwMode="auto">
            <a:xfrm rot="16500000">
              <a:off x="1084" y="2394"/>
              <a:ext cx="8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Decreasing water potential</a:t>
              </a:r>
              <a:endParaRPr lang="en-US" sz="800" b="1">
                <a:ea typeface="ＭＳ Ｐゴシック" pitchFamily="-12" charset="-128"/>
              </a:endParaRPr>
            </a:p>
          </p:txBody>
        </p:sp>
        <p:sp>
          <p:nvSpPr>
            <p:cNvPr id="237772" name="Rectangle 204"/>
            <p:cNvSpPr>
              <a:spLocks noChangeArrowheads="1"/>
            </p:cNvSpPr>
            <p:nvPr/>
          </p:nvSpPr>
          <p:spPr bwMode="auto">
            <a:xfrm>
              <a:off x="3058" y="1086"/>
              <a:ext cx="678" cy="5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The water film that</a:t>
              </a:r>
            </a:p>
            <a:p>
              <a:pPr eaLnBrk="0" hangingPunct="0"/>
              <a:r>
                <a:rPr lang="en-US" sz="800" b="1">
                  <a:solidFill>
                    <a:srgbClr val="000000"/>
                  </a:solidFill>
                  <a:ea typeface="ＭＳ Ｐゴシック" pitchFamily="-12" charset="-128"/>
                </a:rPr>
                <a:t>coats mesophyll</a:t>
              </a:r>
            </a:p>
            <a:p>
              <a:pPr eaLnBrk="0" hangingPunct="0"/>
              <a:r>
                <a:rPr lang="en-US" sz="800" b="1">
                  <a:solidFill>
                    <a:srgbClr val="000000"/>
                  </a:solidFill>
                  <a:ea typeface="ＭＳ Ｐゴシック" pitchFamily="-12" charset="-128"/>
                </a:rPr>
                <a:t>cell walls evaporates.</a:t>
              </a:r>
            </a:p>
            <a:p>
              <a:pPr eaLnBrk="0" hangingPunct="0"/>
              <a:r>
                <a:rPr lang="en-US" sz="800" b="1">
                  <a:solidFill>
                    <a:srgbClr val="000000"/>
                  </a:solidFill>
                  <a:ea typeface="ＭＳ Ｐゴシック" pitchFamily="-12" charset="-128"/>
                </a:rPr>
                <a:t>Rippled cell surfaces</a:t>
              </a:r>
            </a:p>
            <a:p>
              <a:pPr eaLnBrk="0" hangingPunct="0"/>
              <a:r>
                <a:rPr lang="en-US" sz="800" b="1">
                  <a:solidFill>
                    <a:srgbClr val="000000"/>
                  </a:solidFill>
                  <a:ea typeface="ＭＳ Ｐゴシック" pitchFamily="-12" charset="-128"/>
                </a:rPr>
                <a:t>result in higher rate of</a:t>
              </a:r>
            </a:p>
            <a:p>
              <a:pPr eaLnBrk="0" hangingPunct="0"/>
              <a:r>
                <a:rPr lang="en-US" sz="800" b="1">
                  <a:solidFill>
                    <a:srgbClr val="000000"/>
                  </a:solidFill>
                  <a:ea typeface="ＭＳ Ｐゴシック" pitchFamily="-12" charset="-128"/>
                </a:rPr>
                <a:t>transpiration than</a:t>
              </a:r>
            </a:p>
            <a:p>
              <a:pPr eaLnBrk="0" hangingPunct="0"/>
              <a:r>
                <a:rPr lang="en-US" sz="800" b="1">
                  <a:solidFill>
                    <a:srgbClr val="000000"/>
                  </a:solidFill>
                  <a:ea typeface="ＭＳ Ｐゴシック" pitchFamily="-12" charset="-128"/>
                </a:rPr>
                <a:t>smooth cell surfaces.</a:t>
              </a:r>
              <a:endParaRPr lang="en-US" sz="800" b="1">
                <a:ea typeface="ＭＳ Ｐゴシック" pitchFamily="-12" charset="-128"/>
              </a:endParaRPr>
            </a:p>
          </p:txBody>
        </p:sp>
        <p:sp>
          <p:nvSpPr>
            <p:cNvPr id="237773" name="Rectangle 205"/>
            <p:cNvSpPr>
              <a:spLocks noChangeArrowheads="1"/>
            </p:cNvSpPr>
            <p:nvPr/>
          </p:nvSpPr>
          <p:spPr bwMode="auto">
            <a:xfrm>
              <a:off x="3681" y="833"/>
              <a:ext cx="238"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Smooth</a:t>
              </a:r>
            </a:p>
            <a:p>
              <a:pPr eaLnBrk="0" hangingPunct="0"/>
              <a:r>
                <a:rPr lang="en-US" sz="800" b="1">
                  <a:solidFill>
                    <a:srgbClr val="000000"/>
                  </a:solidFill>
                  <a:ea typeface="ＭＳ Ｐゴシック" pitchFamily="-12" charset="-128"/>
                </a:rPr>
                <a:t>surface</a:t>
              </a:r>
              <a:endParaRPr lang="en-US" sz="800" b="1">
                <a:ea typeface="ＭＳ Ｐゴシック" pitchFamily="-12" charset="-128"/>
              </a:endParaRPr>
            </a:p>
          </p:txBody>
        </p:sp>
        <p:sp>
          <p:nvSpPr>
            <p:cNvPr id="237774" name="Rectangle 206"/>
            <p:cNvSpPr>
              <a:spLocks noChangeArrowheads="1"/>
            </p:cNvSpPr>
            <p:nvPr/>
          </p:nvSpPr>
          <p:spPr bwMode="auto">
            <a:xfrm>
              <a:off x="3971" y="833"/>
              <a:ext cx="235"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eaLnBrk="0" hangingPunct="0"/>
              <a:r>
                <a:rPr lang="en-US" sz="800" b="1">
                  <a:solidFill>
                    <a:srgbClr val="000000"/>
                  </a:solidFill>
                  <a:ea typeface="ＭＳ Ｐゴシック" pitchFamily="-12" charset="-128"/>
                </a:rPr>
                <a:t>Rippled</a:t>
              </a:r>
            </a:p>
            <a:p>
              <a:pPr algn="ctr" eaLnBrk="0" hangingPunct="0"/>
              <a:r>
                <a:rPr lang="en-US" sz="800" b="1">
                  <a:solidFill>
                    <a:srgbClr val="000000"/>
                  </a:solidFill>
                  <a:ea typeface="ＭＳ Ｐゴシック" pitchFamily="-12" charset="-128"/>
                </a:rPr>
                <a:t>surface</a:t>
              </a:r>
              <a:endParaRPr lang="en-US" sz="800" b="1">
                <a:ea typeface="ＭＳ Ｐゴシック" pitchFamily="-12" charset="-128"/>
              </a:endParaRPr>
            </a:p>
          </p:txBody>
        </p:sp>
        <p:sp>
          <p:nvSpPr>
            <p:cNvPr id="237775" name="Rectangle 207"/>
            <p:cNvSpPr>
              <a:spLocks noChangeArrowheads="1"/>
            </p:cNvSpPr>
            <p:nvPr/>
          </p:nvSpPr>
          <p:spPr bwMode="auto">
            <a:xfrm>
              <a:off x="3081" y="2359"/>
              <a:ext cx="562" cy="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Cohesion by</a:t>
              </a:r>
            </a:p>
            <a:p>
              <a:pPr eaLnBrk="0" hangingPunct="0"/>
              <a:r>
                <a:rPr lang="en-US" sz="800" b="1">
                  <a:solidFill>
                    <a:srgbClr val="000000"/>
                  </a:solidFill>
                  <a:ea typeface="ＭＳ Ｐゴシック" pitchFamily="-12" charset="-128"/>
                </a:rPr>
                <a:t>hydrogen bonding</a:t>
              </a:r>
            </a:p>
            <a:p>
              <a:pPr eaLnBrk="0" hangingPunct="0"/>
              <a:r>
                <a:rPr lang="en-US" sz="800" b="1">
                  <a:solidFill>
                    <a:srgbClr val="000000"/>
                  </a:solidFill>
                  <a:ea typeface="ＭＳ Ｐゴシック" pitchFamily="-12" charset="-128"/>
                </a:rPr>
                <a:t>between water</a:t>
              </a:r>
            </a:p>
            <a:p>
              <a:pPr eaLnBrk="0" hangingPunct="0"/>
              <a:r>
                <a:rPr lang="en-US" sz="800" b="1">
                  <a:solidFill>
                    <a:srgbClr val="000000"/>
                  </a:solidFill>
                  <a:ea typeface="ＭＳ Ｐゴシック" pitchFamily="-12" charset="-128"/>
                </a:rPr>
                <a:t>molecules</a:t>
              </a:r>
              <a:endParaRPr lang="en-US" sz="800" b="1">
                <a:ea typeface="ＭＳ Ｐゴシック" pitchFamily="-12" charset="-128"/>
              </a:endParaRPr>
            </a:p>
          </p:txBody>
        </p:sp>
        <p:sp>
          <p:nvSpPr>
            <p:cNvPr id="237776" name="Rectangle 208"/>
            <p:cNvSpPr>
              <a:spLocks noChangeArrowheads="1"/>
            </p:cNvSpPr>
            <p:nvPr/>
          </p:nvSpPr>
          <p:spPr bwMode="auto">
            <a:xfrm>
              <a:off x="3665" y="1872"/>
              <a:ext cx="752"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Adhesion due to polarity</a:t>
              </a:r>
            </a:p>
            <a:p>
              <a:pPr eaLnBrk="0" hangingPunct="0"/>
              <a:r>
                <a:rPr lang="en-US" sz="800" b="1">
                  <a:solidFill>
                    <a:srgbClr val="000000"/>
                  </a:solidFill>
                  <a:ea typeface="ＭＳ Ｐゴシック" pitchFamily="-12" charset="-128"/>
                </a:rPr>
                <a:t>of water molecules</a:t>
              </a:r>
              <a:endParaRPr lang="en-US" sz="800" b="1">
                <a:ea typeface="ＭＳ Ｐゴシック" pitchFamily="-12" charset="-128"/>
              </a:endParaRPr>
            </a:p>
          </p:txBody>
        </p:sp>
        <p:sp>
          <p:nvSpPr>
            <p:cNvPr id="237777" name="Rectangle 209"/>
            <p:cNvSpPr>
              <a:spLocks noChangeArrowheads="1"/>
            </p:cNvSpPr>
            <p:nvPr/>
          </p:nvSpPr>
          <p:spPr bwMode="auto">
            <a:xfrm>
              <a:off x="3735" y="437"/>
              <a:ext cx="523"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 exits plant</a:t>
              </a:r>
            </a:p>
            <a:p>
              <a:pPr eaLnBrk="0" hangingPunct="0"/>
              <a:r>
                <a:rPr lang="en-US" sz="800" b="1">
                  <a:solidFill>
                    <a:srgbClr val="000000"/>
                  </a:solidFill>
                  <a:ea typeface="ＭＳ Ｐゴシック" pitchFamily="-12" charset="-128"/>
                </a:rPr>
                <a:t>through stomata.</a:t>
              </a:r>
              <a:endParaRPr lang="en-US" sz="800" b="1">
                <a:ea typeface="ＭＳ Ｐゴシック" pitchFamily="-12" charset="-128"/>
              </a:endParaRPr>
            </a:p>
          </p:txBody>
        </p:sp>
        <p:sp>
          <p:nvSpPr>
            <p:cNvPr id="237778" name="Rectangle 210"/>
            <p:cNvSpPr>
              <a:spLocks noChangeArrowheads="1"/>
            </p:cNvSpPr>
            <p:nvPr/>
          </p:nvSpPr>
          <p:spPr bwMode="auto">
            <a:xfrm>
              <a:off x="3666" y="1656"/>
              <a:ext cx="667"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 moves up plan</a:t>
              </a:r>
              <a:r>
                <a:rPr lang="en-US" sz="800" b="1">
                  <a:ea typeface="ＭＳ Ｐゴシック" pitchFamily="-12" charset="-128"/>
                </a:rPr>
                <a:t>t</a:t>
              </a:r>
            </a:p>
            <a:p>
              <a:pPr eaLnBrk="0" hangingPunct="0"/>
              <a:r>
                <a:rPr lang="en-US" sz="800" b="1">
                  <a:solidFill>
                    <a:srgbClr val="000000"/>
                  </a:solidFill>
                  <a:ea typeface="ＭＳ Ｐゴシック" pitchFamily="-12" charset="-128"/>
                </a:rPr>
                <a:t>through xylem.</a:t>
              </a:r>
              <a:endParaRPr lang="en-US" sz="800" b="1">
                <a:ea typeface="ＭＳ Ｐゴシック" pitchFamily="-12" charset="-128"/>
              </a:endParaRPr>
            </a:p>
          </p:txBody>
        </p:sp>
        <p:sp>
          <p:nvSpPr>
            <p:cNvPr id="237779" name="Rectangle 211"/>
            <p:cNvSpPr>
              <a:spLocks noChangeArrowheads="1"/>
            </p:cNvSpPr>
            <p:nvPr/>
          </p:nvSpPr>
          <p:spPr bwMode="auto">
            <a:xfrm>
              <a:off x="4076" y="2974"/>
              <a:ext cx="241" cy="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a:t>
              </a:r>
            </a:p>
            <a:p>
              <a:pPr eaLnBrk="0" hangingPunct="0"/>
              <a:r>
                <a:rPr lang="en-US" sz="800" b="1">
                  <a:solidFill>
                    <a:srgbClr val="000000"/>
                  </a:solidFill>
                  <a:ea typeface="ＭＳ Ｐゴシック" pitchFamily="-12" charset="-128"/>
                </a:rPr>
                <a:t>enters</a:t>
              </a:r>
            </a:p>
            <a:p>
              <a:pPr eaLnBrk="0" hangingPunct="0"/>
              <a:r>
                <a:rPr lang="en-US" sz="800" b="1">
                  <a:solidFill>
                    <a:srgbClr val="000000"/>
                  </a:solidFill>
                  <a:ea typeface="ＭＳ Ｐゴシック" pitchFamily="-12" charset="-128"/>
                </a:rPr>
                <a:t>plant</a:t>
              </a:r>
            </a:p>
            <a:p>
              <a:pPr eaLnBrk="0" hangingPunct="0"/>
              <a:r>
                <a:rPr lang="en-US" sz="800" b="1">
                  <a:solidFill>
                    <a:srgbClr val="000000"/>
                  </a:solidFill>
                  <a:ea typeface="ＭＳ Ｐゴシック" pitchFamily="-12" charset="-128"/>
                </a:rPr>
                <a:t>through</a:t>
              </a:r>
            </a:p>
            <a:p>
              <a:pPr eaLnBrk="0" hangingPunct="0"/>
              <a:r>
                <a:rPr lang="en-US" sz="800" b="1">
                  <a:solidFill>
                    <a:srgbClr val="000000"/>
                  </a:solidFill>
                  <a:ea typeface="ＭＳ Ｐゴシック" pitchFamily="-12" charset="-128"/>
                </a:rPr>
                <a:t>roots.</a:t>
              </a:r>
              <a:endParaRPr lang="en-US" sz="800" b="1">
                <a:ea typeface="ＭＳ Ｐゴシック" pitchFamily="-12" charset="-128"/>
              </a:endParaRPr>
            </a:p>
          </p:txBody>
        </p:sp>
        <p:sp>
          <p:nvSpPr>
            <p:cNvPr id="237780" name="Rectangle 212"/>
            <p:cNvSpPr>
              <a:spLocks noChangeArrowheads="1"/>
            </p:cNvSpPr>
            <p:nvPr/>
          </p:nvSpPr>
          <p:spPr bwMode="auto">
            <a:xfrm>
              <a:off x="3667" y="3411"/>
              <a:ext cx="1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sp>
          <p:nvSpPr>
            <p:cNvPr id="237781" name="Rectangle 213"/>
            <p:cNvSpPr>
              <a:spLocks noChangeArrowheads="1"/>
            </p:cNvSpPr>
            <p:nvPr/>
          </p:nvSpPr>
          <p:spPr bwMode="auto">
            <a:xfrm>
              <a:off x="3068" y="3641"/>
              <a:ext cx="505" cy="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ea typeface="ＭＳ Ｐゴシック" pitchFamily="-12" charset="-128"/>
                </a:rPr>
                <a:t>Proton pumps </a:t>
              </a:r>
            </a:p>
            <a:p>
              <a:pPr eaLnBrk="0" hangingPunct="0"/>
              <a:r>
                <a:rPr lang="en-US" sz="800" b="1">
                  <a:ea typeface="ＭＳ Ｐゴシック" pitchFamily="-12" charset="-128"/>
                </a:rPr>
                <a:t>contribute to the</a:t>
              </a:r>
            </a:p>
            <a:p>
              <a:pPr eaLnBrk="0" hangingPunct="0"/>
              <a:r>
                <a:rPr lang="en-US" sz="800" b="1">
                  <a:ea typeface="ＭＳ Ｐゴシック" pitchFamily="-12" charset="-128"/>
                  <a:sym typeface="Symbol" charset="2"/>
                </a:rPr>
                <a:t></a:t>
              </a:r>
              <a:r>
                <a:rPr lang="en-US" sz="800" b="1" baseline="-25000">
                  <a:ea typeface="ＭＳ Ｐゴシック" pitchFamily="-12" charset="-128"/>
                </a:rPr>
                <a:t>w</a:t>
              </a:r>
              <a:r>
                <a:rPr lang="en-US" sz="800" b="1">
                  <a:ea typeface="ＭＳ Ｐゴシック" pitchFamily="-12" charset="-128"/>
                </a:rPr>
                <a:t> gradient that</a:t>
              </a:r>
            </a:p>
            <a:p>
              <a:pPr eaLnBrk="0" hangingPunct="0"/>
              <a:r>
                <a:rPr lang="en-US" sz="800" b="1">
                  <a:ea typeface="ＭＳ Ｐゴシック" pitchFamily="-12" charset="-128"/>
                </a:rPr>
                <a:t>determines the </a:t>
              </a:r>
            </a:p>
            <a:p>
              <a:pPr eaLnBrk="0" hangingPunct="0"/>
              <a:r>
                <a:rPr lang="en-US" sz="800" b="1">
                  <a:ea typeface="ＭＳ Ｐゴシック" pitchFamily="-12" charset="-128"/>
                </a:rPr>
                <a:t>directional flow</a:t>
              </a:r>
            </a:p>
            <a:p>
              <a:pPr eaLnBrk="0" hangingPunct="0"/>
              <a:r>
                <a:rPr lang="en-US" sz="800" b="1">
                  <a:ea typeface="ＭＳ Ｐゴシック" pitchFamily="-12" charset="-128"/>
                </a:rPr>
                <a:t>of water.</a:t>
              </a:r>
            </a:p>
          </p:txBody>
        </p:sp>
        <p:sp>
          <p:nvSpPr>
            <p:cNvPr id="237782" name="Rectangle 214"/>
            <p:cNvSpPr>
              <a:spLocks noChangeArrowheads="1"/>
            </p:cNvSpPr>
            <p:nvPr/>
          </p:nvSpPr>
          <p:spPr bwMode="auto">
            <a:xfrm>
              <a:off x="3656" y="3605"/>
              <a:ext cx="235"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Cytosol</a:t>
              </a:r>
              <a:endParaRPr lang="en-US" sz="800" b="1">
                <a:ea typeface="ＭＳ Ｐゴシック" pitchFamily="-12" charset="-128"/>
              </a:endParaRPr>
            </a:p>
          </p:txBody>
        </p:sp>
        <p:sp>
          <p:nvSpPr>
            <p:cNvPr id="237783" name="Rectangle 215"/>
            <p:cNvSpPr>
              <a:spLocks noChangeArrowheads="1"/>
            </p:cNvSpPr>
            <p:nvPr/>
          </p:nvSpPr>
          <p:spPr bwMode="auto">
            <a:xfrm>
              <a:off x="3986" y="3519"/>
              <a:ext cx="1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sp>
          <p:nvSpPr>
            <p:cNvPr id="237784" name="Rectangle 216"/>
            <p:cNvSpPr>
              <a:spLocks noChangeArrowheads="1"/>
            </p:cNvSpPr>
            <p:nvPr/>
          </p:nvSpPr>
          <p:spPr bwMode="auto">
            <a:xfrm>
              <a:off x="3657" y="3738"/>
              <a:ext cx="69"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30000">
                  <a:solidFill>
                    <a:srgbClr val="000000"/>
                  </a:solidFill>
                  <a:ea typeface="ＭＳ Ｐゴシック" pitchFamily="-12" charset="-128"/>
                </a:rPr>
                <a:t>+</a:t>
              </a:r>
              <a:endParaRPr lang="en-US" sz="800" b="1">
                <a:ea typeface="ＭＳ Ｐゴシック" pitchFamily="-12" charset="-128"/>
              </a:endParaRPr>
            </a:p>
          </p:txBody>
        </p:sp>
        <p:sp>
          <p:nvSpPr>
            <p:cNvPr id="237785" name="Rectangle 217"/>
            <p:cNvSpPr>
              <a:spLocks noChangeArrowheads="1"/>
            </p:cNvSpPr>
            <p:nvPr/>
          </p:nvSpPr>
          <p:spPr bwMode="auto">
            <a:xfrm>
              <a:off x="3656" y="3847"/>
              <a:ext cx="225"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Mineral</a:t>
              </a:r>
            </a:p>
            <a:p>
              <a:pPr eaLnBrk="0" hangingPunct="0"/>
              <a:r>
                <a:rPr lang="en-US" sz="800" b="1">
                  <a:solidFill>
                    <a:srgbClr val="000000"/>
                  </a:solidFill>
                  <a:ea typeface="ＭＳ Ｐゴシック" pitchFamily="-12" charset="-128"/>
                </a:rPr>
                <a:t>ions</a:t>
              </a:r>
              <a:endParaRPr lang="en-US" sz="800" b="1">
                <a:ea typeface="ＭＳ Ｐゴシック" pitchFamily="-12" charset="-128"/>
              </a:endParaRPr>
            </a:p>
          </p:txBody>
        </p:sp>
        <p:sp>
          <p:nvSpPr>
            <p:cNvPr id="237786" name="Rectangle 218"/>
            <p:cNvSpPr>
              <a:spLocks noChangeArrowheads="1"/>
            </p:cNvSpPr>
            <p:nvPr/>
          </p:nvSpPr>
          <p:spPr bwMode="auto">
            <a:xfrm>
              <a:off x="4011" y="4061"/>
              <a:ext cx="17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Water</a:t>
              </a:r>
              <a:endParaRPr lang="en-US" sz="800" b="1">
                <a:ea typeface="ＭＳ Ｐゴシック" pitchFamily="-12" charset="-128"/>
              </a:endParaRPr>
            </a:p>
          </p:txBody>
        </p:sp>
        <p:sp>
          <p:nvSpPr>
            <p:cNvPr id="237787" name="Rectangle 219"/>
            <p:cNvSpPr>
              <a:spLocks noChangeArrowheads="1"/>
            </p:cNvSpPr>
            <p:nvPr/>
          </p:nvSpPr>
          <p:spPr bwMode="auto">
            <a:xfrm>
              <a:off x="4061" y="3702"/>
              <a:ext cx="206"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Proton</a:t>
              </a:r>
            </a:p>
            <a:p>
              <a:pPr eaLnBrk="0" hangingPunct="0"/>
              <a:r>
                <a:rPr lang="en-US" sz="800" b="1">
                  <a:solidFill>
                    <a:srgbClr val="000000"/>
                  </a:solidFill>
                  <a:ea typeface="ＭＳ Ｐゴシック" pitchFamily="-12" charset="-128"/>
                </a:rPr>
                <a:t>pump</a:t>
              </a:r>
              <a:endParaRPr lang="en-US" sz="800" b="1">
                <a:ea typeface="ＭＳ Ｐゴシック" pitchFamily="-12" charset="-128"/>
              </a:endParaRPr>
            </a:p>
          </p:txBody>
        </p:sp>
        <p:sp>
          <p:nvSpPr>
            <p:cNvPr id="237788" name="Rectangle 220"/>
            <p:cNvSpPr>
              <a:spLocks noChangeArrowheads="1"/>
            </p:cNvSpPr>
            <p:nvPr/>
          </p:nvSpPr>
          <p:spPr bwMode="auto">
            <a:xfrm>
              <a:off x="3250" y="1012"/>
              <a:ext cx="1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25000">
                  <a:solidFill>
                    <a:srgbClr val="000000"/>
                  </a:solidFill>
                  <a:ea typeface="ＭＳ Ｐゴシック" pitchFamily="-12" charset="-128"/>
                </a:rPr>
                <a:t>2</a:t>
              </a:r>
              <a:r>
                <a:rPr lang="en-US" sz="800" b="1">
                  <a:solidFill>
                    <a:srgbClr val="000000"/>
                  </a:solidFill>
                  <a:ea typeface="ＭＳ Ｐゴシック" pitchFamily="-12" charset="-128"/>
                </a:rPr>
                <a:t>O</a:t>
              </a:r>
              <a:endParaRPr lang="en-US" sz="800" b="1">
                <a:ea typeface="ＭＳ Ｐゴシック" pitchFamily="-12" charset="-128"/>
              </a:endParaRPr>
            </a:p>
          </p:txBody>
        </p:sp>
        <p:sp>
          <p:nvSpPr>
            <p:cNvPr id="237789" name="Rectangle 221"/>
            <p:cNvSpPr>
              <a:spLocks noChangeArrowheads="1"/>
            </p:cNvSpPr>
            <p:nvPr/>
          </p:nvSpPr>
          <p:spPr bwMode="auto">
            <a:xfrm>
              <a:off x="4057" y="3398"/>
              <a:ext cx="1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H</a:t>
              </a:r>
              <a:r>
                <a:rPr lang="en-US" sz="800" b="1" baseline="-25000">
                  <a:solidFill>
                    <a:srgbClr val="000000"/>
                  </a:solidFill>
                  <a:ea typeface="ＭＳ Ｐゴシック" pitchFamily="-12" charset="-128"/>
                </a:rPr>
                <a:t>2</a:t>
              </a:r>
              <a:r>
                <a:rPr lang="en-US" sz="800" b="1">
                  <a:solidFill>
                    <a:srgbClr val="000000"/>
                  </a:solidFill>
                  <a:ea typeface="ＭＳ Ｐゴシック" pitchFamily="-12" charset="-128"/>
                </a:rPr>
                <a:t>O</a:t>
              </a:r>
              <a:endParaRPr lang="en-US" sz="800" b="1">
                <a:ea typeface="ＭＳ Ｐゴシック" pitchFamily="-12" charset="-128"/>
              </a:endParaRPr>
            </a:p>
          </p:txBody>
        </p:sp>
        <p:sp>
          <p:nvSpPr>
            <p:cNvPr id="237790" name="Line 222"/>
            <p:cNvSpPr>
              <a:spLocks noChangeShapeType="1"/>
            </p:cNvSpPr>
            <p:nvPr/>
          </p:nvSpPr>
          <p:spPr bwMode="auto">
            <a:xfrm flipV="1">
              <a:off x="3920" y="2543"/>
              <a:ext cx="4" cy="2"/>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1" name="Line 223"/>
            <p:cNvSpPr>
              <a:spLocks noChangeShapeType="1"/>
            </p:cNvSpPr>
            <p:nvPr/>
          </p:nvSpPr>
          <p:spPr bwMode="auto">
            <a:xfrm flipV="1">
              <a:off x="3935" y="2538"/>
              <a:ext cx="5" cy="3"/>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2" name="Line 224"/>
            <p:cNvSpPr>
              <a:spLocks noChangeShapeType="1"/>
            </p:cNvSpPr>
            <p:nvPr/>
          </p:nvSpPr>
          <p:spPr bwMode="auto">
            <a:xfrm flipV="1">
              <a:off x="3951" y="2534"/>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3" name="Line 225"/>
            <p:cNvSpPr>
              <a:spLocks noChangeShapeType="1"/>
            </p:cNvSpPr>
            <p:nvPr/>
          </p:nvSpPr>
          <p:spPr bwMode="auto">
            <a:xfrm flipV="1">
              <a:off x="3966" y="2530"/>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4" name="Line 226"/>
            <p:cNvSpPr>
              <a:spLocks noChangeShapeType="1"/>
            </p:cNvSpPr>
            <p:nvPr/>
          </p:nvSpPr>
          <p:spPr bwMode="auto">
            <a:xfrm flipH="1" flipV="1">
              <a:off x="3832" y="2192"/>
              <a:ext cx="3"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5" name="Line 227"/>
            <p:cNvSpPr>
              <a:spLocks noChangeShapeType="1"/>
            </p:cNvSpPr>
            <p:nvPr/>
          </p:nvSpPr>
          <p:spPr bwMode="auto">
            <a:xfrm flipH="1" flipV="1">
              <a:off x="3828" y="2177"/>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6" name="Line 228"/>
            <p:cNvSpPr>
              <a:spLocks noChangeShapeType="1"/>
            </p:cNvSpPr>
            <p:nvPr/>
          </p:nvSpPr>
          <p:spPr bwMode="auto">
            <a:xfrm flipH="1" flipV="1">
              <a:off x="3824" y="2161"/>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7" name="Line 229"/>
            <p:cNvSpPr>
              <a:spLocks noChangeShapeType="1"/>
            </p:cNvSpPr>
            <p:nvPr/>
          </p:nvSpPr>
          <p:spPr bwMode="auto">
            <a:xfrm flipH="1" flipV="1">
              <a:off x="3820" y="2146"/>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8" name="Line 230"/>
            <p:cNvSpPr>
              <a:spLocks noChangeShapeType="1"/>
            </p:cNvSpPr>
            <p:nvPr/>
          </p:nvSpPr>
          <p:spPr bwMode="auto">
            <a:xfrm flipH="1" flipV="1">
              <a:off x="3814" y="2129"/>
              <a:ext cx="2"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799" name="Line 231"/>
            <p:cNvSpPr>
              <a:spLocks noChangeShapeType="1"/>
            </p:cNvSpPr>
            <p:nvPr/>
          </p:nvSpPr>
          <p:spPr bwMode="auto">
            <a:xfrm flipH="1">
              <a:off x="3723"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0" name="Line 232"/>
            <p:cNvSpPr>
              <a:spLocks noChangeShapeType="1"/>
            </p:cNvSpPr>
            <p:nvPr/>
          </p:nvSpPr>
          <p:spPr bwMode="auto">
            <a:xfrm flipH="1">
              <a:off x="3706"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1" name="Line 233"/>
            <p:cNvSpPr>
              <a:spLocks noChangeShapeType="1"/>
            </p:cNvSpPr>
            <p:nvPr/>
          </p:nvSpPr>
          <p:spPr bwMode="auto">
            <a:xfrm flipH="1">
              <a:off x="3690"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2" name="Line 234"/>
            <p:cNvSpPr>
              <a:spLocks noChangeShapeType="1"/>
            </p:cNvSpPr>
            <p:nvPr/>
          </p:nvSpPr>
          <p:spPr bwMode="auto">
            <a:xfrm flipH="1">
              <a:off x="3673"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3" name="Line 235"/>
            <p:cNvSpPr>
              <a:spLocks noChangeShapeType="1"/>
            </p:cNvSpPr>
            <p:nvPr/>
          </p:nvSpPr>
          <p:spPr bwMode="auto">
            <a:xfrm flipH="1">
              <a:off x="3657"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4" name="Line 236"/>
            <p:cNvSpPr>
              <a:spLocks noChangeShapeType="1"/>
            </p:cNvSpPr>
            <p:nvPr/>
          </p:nvSpPr>
          <p:spPr bwMode="auto">
            <a:xfrm flipH="1">
              <a:off x="3640"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5" name="Line 237"/>
            <p:cNvSpPr>
              <a:spLocks noChangeShapeType="1"/>
            </p:cNvSpPr>
            <p:nvPr/>
          </p:nvSpPr>
          <p:spPr bwMode="auto">
            <a:xfrm flipH="1">
              <a:off x="3624"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6" name="Line 238"/>
            <p:cNvSpPr>
              <a:spLocks noChangeShapeType="1"/>
            </p:cNvSpPr>
            <p:nvPr/>
          </p:nvSpPr>
          <p:spPr bwMode="auto">
            <a:xfrm flipH="1">
              <a:off x="3607" y="2515"/>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7" name="Line 239"/>
            <p:cNvSpPr>
              <a:spLocks noChangeShapeType="1"/>
            </p:cNvSpPr>
            <p:nvPr/>
          </p:nvSpPr>
          <p:spPr bwMode="auto">
            <a:xfrm flipH="1">
              <a:off x="3591" y="2515"/>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8" name="Line 240"/>
            <p:cNvSpPr>
              <a:spLocks noChangeShapeType="1"/>
            </p:cNvSpPr>
            <p:nvPr/>
          </p:nvSpPr>
          <p:spPr bwMode="auto">
            <a:xfrm flipH="1">
              <a:off x="4239"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09" name="Line 241"/>
            <p:cNvSpPr>
              <a:spLocks noChangeShapeType="1"/>
            </p:cNvSpPr>
            <p:nvPr/>
          </p:nvSpPr>
          <p:spPr bwMode="auto">
            <a:xfrm flipH="1">
              <a:off x="4223"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0" name="Line 242"/>
            <p:cNvSpPr>
              <a:spLocks noChangeShapeType="1"/>
            </p:cNvSpPr>
            <p:nvPr/>
          </p:nvSpPr>
          <p:spPr bwMode="auto">
            <a:xfrm flipH="1">
              <a:off x="4206"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1" name="Line 243"/>
            <p:cNvSpPr>
              <a:spLocks noChangeShapeType="1"/>
            </p:cNvSpPr>
            <p:nvPr/>
          </p:nvSpPr>
          <p:spPr bwMode="auto">
            <a:xfrm flipH="1">
              <a:off x="4190"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2" name="Line 244"/>
            <p:cNvSpPr>
              <a:spLocks noChangeShapeType="1"/>
            </p:cNvSpPr>
            <p:nvPr/>
          </p:nvSpPr>
          <p:spPr bwMode="auto">
            <a:xfrm flipH="1">
              <a:off x="4173" y="2438"/>
              <a:ext cx="6"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3" name="Line 245"/>
            <p:cNvSpPr>
              <a:spLocks noChangeShapeType="1"/>
            </p:cNvSpPr>
            <p:nvPr/>
          </p:nvSpPr>
          <p:spPr bwMode="auto">
            <a:xfrm flipH="1">
              <a:off x="4157" y="2438"/>
              <a:ext cx="5"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4" name="Line 246"/>
            <p:cNvSpPr>
              <a:spLocks noChangeShapeType="1"/>
            </p:cNvSpPr>
            <p:nvPr/>
          </p:nvSpPr>
          <p:spPr bwMode="auto">
            <a:xfrm flipH="1">
              <a:off x="4143" y="2438"/>
              <a:ext cx="3" cy="1"/>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5" name="Line 247"/>
            <p:cNvSpPr>
              <a:spLocks noChangeShapeType="1"/>
            </p:cNvSpPr>
            <p:nvPr/>
          </p:nvSpPr>
          <p:spPr bwMode="auto">
            <a:xfrm>
              <a:off x="3760" y="2384"/>
              <a:ext cx="1"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6" name="Line 248"/>
            <p:cNvSpPr>
              <a:spLocks noChangeShapeType="1"/>
            </p:cNvSpPr>
            <p:nvPr/>
          </p:nvSpPr>
          <p:spPr bwMode="auto">
            <a:xfrm>
              <a:off x="3764" y="2401"/>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7" name="Line 249"/>
            <p:cNvSpPr>
              <a:spLocks noChangeShapeType="1"/>
            </p:cNvSpPr>
            <p:nvPr/>
          </p:nvSpPr>
          <p:spPr bwMode="auto">
            <a:xfrm>
              <a:off x="3768" y="2416"/>
              <a:ext cx="1" cy="5"/>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8" name="Line 250"/>
            <p:cNvSpPr>
              <a:spLocks noChangeShapeType="1"/>
            </p:cNvSpPr>
            <p:nvPr/>
          </p:nvSpPr>
          <p:spPr bwMode="auto">
            <a:xfrm>
              <a:off x="3770" y="2432"/>
              <a:ext cx="2" cy="6"/>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19" name="Line 251"/>
            <p:cNvSpPr>
              <a:spLocks noChangeShapeType="1"/>
            </p:cNvSpPr>
            <p:nvPr/>
          </p:nvSpPr>
          <p:spPr bwMode="auto">
            <a:xfrm>
              <a:off x="3775" y="2449"/>
              <a:ext cx="1" cy="4"/>
            </a:xfrm>
            <a:prstGeom prst="line">
              <a:avLst/>
            </a:prstGeom>
            <a:noFill/>
            <a:ln w="1587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0" name="Line 252"/>
            <p:cNvSpPr>
              <a:spLocks noChangeShapeType="1"/>
            </p:cNvSpPr>
            <p:nvPr/>
          </p:nvSpPr>
          <p:spPr bwMode="auto">
            <a:xfrm flipV="1">
              <a:off x="3921" y="2545"/>
              <a:ext cx="4"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1" name="Line 253"/>
            <p:cNvSpPr>
              <a:spLocks noChangeShapeType="1"/>
            </p:cNvSpPr>
            <p:nvPr/>
          </p:nvSpPr>
          <p:spPr bwMode="auto">
            <a:xfrm flipV="1">
              <a:off x="3936" y="2539"/>
              <a:ext cx="6" cy="3"/>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2" name="Line 254"/>
            <p:cNvSpPr>
              <a:spLocks noChangeShapeType="1"/>
            </p:cNvSpPr>
            <p:nvPr/>
          </p:nvSpPr>
          <p:spPr bwMode="auto">
            <a:xfrm flipV="1">
              <a:off x="3953" y="2535"/>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3" name="Line 255"/>
            <p:cNvSpPr>
              <a:spLocks noChangeShapeType="1"/>
            </p:cNvSpPr>
            <p:nvPr/>
          </p:nvSpPr>
          <p:spPr bwMode="auto">
            <a:xfrm flipV="1">
              <a:off x="3968" y="2531"/>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4" name="Line 256"/>
            <p:cNvSpPr>
              <a:spLocks noChangeShapeType="1"/>
            </p:cNvSpPr>
            <p:nvPr/>
          </p:nvSpPr>
          <p:spPr bwMode="auto">
            <a:xfrm flipH="1" flipV="1">
              <a:off x="3834" y="2194"/>
              <a:ext cx="2"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5" name="Line 257"/>
            <p:cNvSpPr>
              <a:spLocks noChangeShapeType="1"/>
            </p:cNvSpPr>
            <p:nvPr/>
          </p:nvSpPr>
          <p:spPr bwMode="auto">
            <a:xfrm flipH="1" flipV="1">
              <a:off x="3829" y="2179"/>
              <a:ext cx="2"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6" name="Line 258"/>
            <p:cNvSpPr>
              <a:spLocks noChangeShapeType="1"/>
            </p:cNvSpPr>
            <p:nvPr/>
          </p:nvSpPr>
          <p:spPr bwMode="auto">
            <a:xfrm flipH="1" flipV="1">
              <a:off x="3825" y="2162"/>
              <a:ext cx="2" cy="6"/>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7" name="Line 259"/>
            <p:cNvSpPr>
              <a:spLocks noChangeShapeType="1"/>
            </p:cNvSpPr>
            <p:nvPr/>
          </p:nvSpPr>
          <p:spPr bwMode="auto">
            <a:xfrm flipH="1" flipV="1">
              <a:off x="3821" y="2147"/>
              <a:ext cx="2"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8" name="Line 260"/>
            <p:cNvSpPr>
              <a:spLocks noChangeShapeType="1"/>
            </p:cNvSpPr>
            <p:nvPr/>
          </p:nvSpPr>
          <p:spPr bwMode="auto">
            <a:xfrm flipH="1" flipV="1">
              <a:off x="3816" y="2131"/>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29" name="Line 261"/>
            <p:cNvSpPr>
              <a:spLocks noChangeShapeType="1"/>
            </p:cNvSpPr>
            <p:nvPr/>
          </p:nvSpPr>
          <p:spPr bwMode="auto">
            <a:xfrm flipH="1">
              <a:off x="3724"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0" name="Line 262"/>
            <p:cNvSpPr>
              <a:spLocks noChangeShapeType="1"/>
            </p:cNvSpPr>
            <p:nvPr/>
          </p:nvSpPr>
          <p:spPr bwMode="auto">
            <a:xfrm flipH="1">
              <a:off x="3707"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1" name="Line 263"/>
            <p:cNvSpPr>
              <a:spLocks noChangeShapeType="1"/>
            </p:cNvSpPr>
            <p:nvPr/>
          </p:nvSpPr>
          <p:spPr bwMode="auto">
            <a:xfrm flipH="1">
              <a:off x="3691"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2" name="Line 264"/>
            <p:cNvSpPr>
              <a:spLocks noChangeShapeType="1"/>
            </p:cNvSpPr>
            <p:nvPr/>
          </p:nvSpPr>
          <p:spPr bwMode="auto">
            <a:xfrm flipH="1">
              <a:off x="3675"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3" name="Line 265"/>
            <p:cNvSpPr>
              <a:spLocks noChangeShapeType="1"/>
            </p:cNvSpPr>
            <p:nvPr/>
          </p:nvSpPr>
          <p:spPr bwMode="auto">
            <a:xfrm flipH="1">
              <a:off x="3658"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4" name="Line 266"/>
            <p:cNvSpPr>
              <a:spLocks noChangeShapeType="1"/>
            </p:cNvSpPr>
            <p:nvPr/>
          </p:nvSpPr>
          <p:spPr bwMode="auto">
            <a:xfrm flipH="1">
              <a:off x="3642"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5" name="Line 267"/>
            <p:cNvSpPr>
              <a:spLocks noChangeShapeType="1"/>
            </p:cNvSpPr>
            <p:nvPr/>
          </p:nvSpPr>
          <p:spPr bwMode="auto">
            <a:xfrm flipH="1">
              <a:off x="3625"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6" name="Line 268"/>
            <p:cNvSpPr>
              <a:spLocks noChangeShapeType="1"/>
            </p:cNvSpPr>
            <p:nvPr/>
          </p:nvSpPr>
          <p:spPr bwMode="auto">
            <a:xfrm flipH="1">
              <a:off x="3609" y="2516"/>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7" name="Line 269"/>
            <p:cNvSpPr>
              <a:spLocks noChangeShapeType="1"/>
            </p:cNvSpPr>
            <p:nvPr/>
          </p:nvSpPr>
          <p:spPr bwMode="auto">
            <a:xfrm flipH="1">
              <a:off x="3592" y="2516"/>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8" name="Line 270"/>
            <p:cNvSpPr>
              <a:spLocks noChangeShapeType="1"/>
            </p:cNvSpPr>
            <p:nvPr/>
          </p:nvSpPr>
          <p:spPr bwMode="auto">
            <a:xfrm flipH="1">
              <a:off x="4241"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39" name="Line 271"/>
            <p:cNvSpPr>
              <a:spLocks noChangeShapeType="1"/>
            </p:cNvSpPr>
            <p:nvPr/>
          </p:nvSpPr>
          <p:spPr bwMode="auto">
            <a:xfrm flipH="1">
              <a:off x="4224"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0" name="Line 272"/>
            <p:cNvSpPr>
              <a:spLocks noChangeShapeType="1"/>
            </p:cNvSpPr>
            <p:nvPr/>
          </p:nvSpPr>
          <p:spPr bwMode="auto">
            <a:xfrm flipH="1">
              <a:off x="4208"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1" name="Line 273"/>
            <p:cNvSpPr>
              <a:spLocks noChangeShapeType="1"/>
            </p:cNvSpPr>
            <p:nvPr/>
          </p:nvSpPr>
          <p:spPr bwMode="auto">
            <a:xfrm flipH="1">
              <a:off x="4191"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2" name="Line 274"/>
            <p:cNvSpPr>
              <a:spLocks noChangeShapeType="1"/>
            </p:cNvSpPr>
            <p:nvPr/>
          </p:nvSpPr>
          <p:spPr bwMode="auto">
            <a:xfrm flipH="1">
              <a:off x="4175" y="2439"/>
              <a:ext cx="5"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3" name="Line 275"/>
            <p:cNvSpPr>
              <a:spLocks noChangeShapeType="1"/>
            </p:cNvSpPr>
            <p:nvPr/>
          </p:nvSpPr>
          <p:spPr bwMode="auto">
            <a:xfrm flipH="1">
              <a:off x="4158" y="2439"/>
              <a:ext cx="6"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4" name="Line 276"/>
            <p:cNvSpPr>
              <a:spLocks noChangeShapeType="1"/>
            </p:cNvSpPr>
            <p:nvPr/>
          </p:nvSpPr>
          <p:spPr bwMode="auto">
            <a:xfrm flipH="1">
              <a:off x="4145" y="2439"/>
              <a:ext cx="2" cy="1"/>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5" name="Line 277"/>
            <p:cNvSpPr>
              <a:spLocks noChangeShapeType="1"/>
            </p:cNvSpPr>
            <p:nvPr/>
          </p:nvSpPr>
          <p:spPr bwMode="auto">
            <a:xfrm>
              <a:off x="3761" y="2386"/>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6" name="Line 278"/>
            <p:cNvSpPr>
              <a:spLocks noChangeShapeType="1"/>
            </p:cNvSpPr>
            <p:nvPr/>
          </p:nvSpPr>
          <p:spPr bwMode="auto">
            <a:xfrm>
              <a:off x="3765" y="2402"/>
              <a:ext cx="1"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7" name="Line 279"/>
            <p:cNvSpPr>
              <a:spLocks noChangeShapeType="1"/>
            </p:cNvSpPr>
            <p:nvPr/>
          </p:nvSpPr>
          <p:spPr bwMode="auto">
            <a:xfrm>
              <a:off x="3769" y="2417"/>
              <a:ext cx="1" cy="6"/>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8" name="Line 280"/>
            <p:cNvSpPr>
              <a:spLocks noChangeShapeType="1"/>
            </p:cNvSpPr>
            <p:nvPr/>
          </p:nvSpPr>
          <p:spPr bwMode="auto">
            <a:xfrm>
              <a:off x="3772" y="2434"/>
              <a:ext cx="1" cy="5"/>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49" name="Line 281"/>
            <p:cNvSpPr>
              <a:spLocks noChangeShapeType="1"/>
            </p:cNvSpPr>
            <p:nvPr/>
          </p:nvSpPr>
          <p:spPr bwMode="auto">
            <a:xfrm>
              <a:off x="3776" y="2450"/>
              <a:ext cx="1" cy="4"/>
            </a:xfrm>
            <a:prstGeom prst="line">
              <a:avLst/>
            </a:prstGeom>
            <a:noFill/>
            <a:ln w="793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50" name="Line 282"/>
            <p:cNvSpPr>
              <a:spLocks noChangeShapeType="1"/>
            </p:cNvSpPr>
            <p:nvPr/>
          </p:nvSpPr>
          <p:spPr bwMode="auto">
            <a:xfrm>
              <a:off x="3477" y="2405"/>
              <a:ext cx="284"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51" name="Freeform 283"/>
            <p:cNvSpPr>
              <a:spLocks/>
            </p:cNvSpPr>
            <p:nvPr/>
          </p:nvSpPr>
          <p:spPr bwMode="auto">
            <a:xfrm>
              <a:off x="3986" y="2032"/>
              <a:ext cx="201" cy="402"/>
            </a:xfrm>
            <a:custGeom>
              <a:avLst/>
              <a:gdLst>
                <a:gd name="T0" fmla="*/ 201 w 201"/>
                <a:gd name="T1" fmla="*/ 402 h 402"/>
                <a:gd name="T2" fmla="*/ 0 w 201"/>
                <a:gd name="T3" fmla="*/ 45 h 402"/>
                <a:gd name="T4" fmla="*/ 0 w 201"/>
                <a:gd name="T5" fmla="*/ 0 h 402"/>
              </a:gdLst>
              <a:ahLst/>
              <a:cxnLst>
                <a:cxn ang="0">
                  <a:pos x="T0" y="T1"/>
                </a:cxn>
                <a:cxn ang="0">
                  <a:pos x="T2" y="T3"/>
                </a:cxn>
                <a:cxn ang="0">
                  <a:pos x="T4" y="T5"/>
                </a:cxn>
              </a:cxnLst>
              <a:rect l="0" t="0" r="r" b="b"/>
              <a:pathLst>
                <a:path w="201" h="402">
                  <a:moveTo>
                    <a:pt x="201" y="402"/>
                  </a:moveTo>
                  <a:lnTo>
                    <a:pt x="0" y="45"/>
                  </a:lnTo>
                  <a:lnTo>
                    <a:pt x="0" y="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852" name="Line 284"/>
            <p:cNvSpPr>
              <a:spLocks noChangeShapeType="1"/>
            </p:cNvSpPr>
            <p:nvPr/>
          </p:nvSpPr>
          <p:spPr bwMode="auto">
            <a:xfrm flipV="1">
              <a:off x="1539" y="1818"/>
              <a:ext cx="35" cy="222"/>
            </a:xfrm>
            <a:prstGeom prst="line">
              <a:avLst/>
            </a:prstGeom>
            <a:noFill/>
            <a:ln w="17526">
              <a:solidFill>
                <a:srgbClr val="000000"/>
              </a:solidFill>
              <a:round/>
              <a:headEnd/>
              <a:tailEnd type="stealth" w="sm" len="med"/>
            </a:ln>
            <a:extLst>
              <a:ext uri="{909E8E84-426E-40DD-AFC4-6F175D3DCCD1}">
                <a14:hiddenFill xmlns:a14="http://schemas.microsoft.com/office/drawing/2010/main" xmlns="">
                  <a:noFill/>
                </a14:hiddenFill>
              </a:ext>
            </a:extLst>
          </p:spPr>
          <p:txBody>
            <a:bodyPr/>
            <a:lstStyle/>
            <a:p>
              <a:endParaRPr lang="en-US"/>
            </a:p>
          </p:txBody>
        </p:sp>
        <p:sp>
          <p:nvSpPr>
            <p:cNvPr id="237853" name="Line 285"/>
            <p:cNvSpPr>
              <a:spLocks noChangeShapeType="1"/>
            </p:cNvSpPr>
            <p:nvPr/>
          </p:nvSpPr>
          <p:spPr bwMode="auto">
            <a:xfrm flipH="1" flipV="1">
              <a:off x="3717" y="3319"/>
              <a:ext cx="4" cy="95"/>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54" name="Line 286"/>
            <p:cNvSpPr>
              <a:spLocks noChangeShapeType="1"/>
            </p:cNvSpPr>
            <p:nvPr/>
          </p:nvSpPr>
          <p:spPr bwMode="auto">
            <a:xfrm flipH="1" flipV="1">
              <a:off x="3976" y="3735"/>
              <a:ext cx="77" cy="1"/>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855" name="Freeform 287"/>
            <p:cNvSpPr>
              <a:spLocks/>
            </p:cNvSpPr>
            <p:nvPr/>
          </p:nvSpPr>
          <p:spPr bwMode="auto">
            <a:xfrm>
              <a:off x="4094" y="3980"/>
              <a:ext cx="25" cy="83"/>
            </a:xfrm>
            <a:custGeom>
              <a:avLst/>
              <a:gdLst>
                <a:gd name="T0" fmla="*/ 25 w 25"/>
                <a:gd name="T1" fmla="*/ 42 h 83"/>
                <a:gd name="T2" fmla="*/ 0 w 25"/>
                <a:gd name="T3" fmla="*/ 83 h 83"/>
                <a:gd name="T4" fmla="*/ 0 w 25"/>
                <a:gd name="T5" fmla="*/ 0 h 83"/>
              </a:gdLst>
              <a:ahLst/>
              <a:cxnLst>
                <a:cxn ang="0">
                  <a:pos x="T0" y="T1"/>
                </a:cxn>
                <a:cxn ang="0">
                  <a:pos x="T2" y="T3"/>
                </a:cxn>
                <a:cxn ang="0">
                  <a:pos x="T4" y="T5"/>
                </a:cxn>
              </a:cxnLst>
              <a:rect l="0" t="0" r="r" b="b"/>
              <a:pathLst>
                <a:path w="25" h="83">
                  <a:moveTo>
                    <a:pt x="25" y="42"/>
                  </a:moveTo>
                  <a:lnTo>
                    <a:pt x="0" y="83"/>
                  </a:lnTo>
                  <a:lnTo>
                    <a:pt x="0" y="0"/>
                  </a:lnTo>
                </a:path>
              </a:pathLst>
            </a:custGeom>
            <a:noFill/>
            <a:ln w="12700" cmpd="sng">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856" name="Rectangle 288"/>
            <p:cNvSpPr>
              <a:spLocks noChangeArrowheads="1"/>
            </p:cNvSpPr>
            <p:nvPr/>
          </p:nvSpPr>
          <p:spPr bwMode="auto">
            <a:xfrm rot="-5400000">
              <a:off x="1216" y="3549"/>
              <a:ext cx="11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US" sz="800" b="1">
                  <a:solidFill>
                    <a:srgbClr val="000000"/>
                  </a:solidFill>
                  <a:ea typeface="ＭＳ Ｐゴシック" pitchFamily="-12" charset="-128"/>
                </a:rPr>
                <a:t>Soil</a:t>
              </a:r>
              <a:endParaRPr lang="en-US" sz="800" b="1">
                <a:ea typeface="ＭＳ Ｐゴシック" pitchFamily="-12" charset="-128"/>
              </a:endParaRPr>
            </a:p>
          </p:txBody>
        </p:sp>
      </p:grpSp>
    </p:spTree>
    <p:extLst>
      <p:ext uri="{BB962C8B-B14F-4D97-AF65-F5344CB8AC3E}">
        <p14:creationId xmlns:p14="http://schemas.microsoft.com/office/powerpoint/2010/main" xmlns="" val="9122873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a:pPr>
            <a:r>
              <a:rPr lang="en-US" b="1" dirty="0" smtClean="0"/>
              <a:t>Physical Factors:</a:t>
            </a:r>
          </a:p>
          <a:p>
            <a:pPr marL="0" indent="0">
              <a:buNone/>
            </a:pPr>
            <a:r>
              <a:rPr lang="en-US" b="1" dirty="0" smtClean="0"/>
              <a:t>	a) Soil Factors</a:t>
            </a:r>
          </a:p>
          <a:p>
            <a:pPr marL="0" indent="0">
              <a:buNone/>
            </a:pPr>
            <a:r>
              <a:rPr lang="en-US" b="1" dirty="0"/>
              <a:t>	</a:t>
            </a:r>
            <a:r>
              <a:rPr lang="en-US" b="1" dirty="0" smtClean="0"/>
              <a:t>	</a:t>
            </a:r>
            <a:r>
              <a:rPr lang="en-US" dirty="0" smtClean="0"/>
              <a:t>Soil water contents</a:t>
            </a:r>
          </a:p>
          <a:p>
            <a:pPr marL="0" indent="0">
              <a:buNone/>
            </a:pPr>
            <a:r>
              <a:rPr lang="en-US" dirty="0"/>
              <a:t>	</a:t>
            </a:r>
            <a:r>
              <a:rPr lang="en-US" dirty="0" smtClean="0"/>
              <a:t>	Soil Temperature</a:t>
            </a:r>
          </a:p>
          <a:p>
            <a:pPr marL="0" indent="0">
              <a:buNone/>
            </a:pPr>
            <a:r>
              <a:rPr lang="en-US" dirty="0"/>
              <a:t>	</a:t>
            </a:r>
            <a:r>
              <a:rPr lang="en-US" dirty="0" smtClean="0"/>
              <a:t>	Soil Aeration </a:t>
            </a:r>
          </a:p>
          <a:p>
            <a:pPr marL="0" indent="0">
              <a:buNone/>
            </a:pPr>
            <a:r>
              <a:rPr lang="en-US" dirty="0"/>
              <a:t>	</a:t>
            </a:r>
            <a:r>
              <a:rPr lang="en-US" dirty="0" smtClean="0"/>
              <a:t>	Flooding</a:t>
            </a:r>
          </a:p>
          <a:p>
            <a:pPr marL="0" indent="0">
              <a:buNone/>
            </a:pPr>
            <a:r>
              <a:rPr lang="en-US" dirty="0"/>
              <a:t>	</a:t>
            </a:r>
            <a:r>
              <a:rPr lang="en-US" dirty="0" smtClean="0"/>
              <a:t>	Texture and Structure</a:t>
            </a:r>
          </a:p>
          <a:p>
            <a:pPr marL="0" indent="0">
              <a:buNone/>
            </a:pPr>
            <a:r>
              <a:rPr lang="en-US" dirty="0"/>
              <a:t>	</a:t>
            </a:r>
            <a:r>
              <a:rPr lang="en-US" dirty="0" smtClean="0"/>
              <a:t>	Speed of Water Movement</a:t>
            </a:r>
          </a:p>
          <a:p>
            <a:pPr marL="0" indent="0">
              <a:buNone/>
            </a:pPr>
            <a:r>
              <a:rPr lang="en-US" dirty="0"/>
              <a:t>	</a:t>
            </a:r>
            <a:r>
              <a:rPr lang="en-US" dirty="0" smtClean="0"/>
              <a:t>	Effective Root Zone </a:t>
            </a:r>
            <a:endParaRPr lang="en-US" dirty="0"/>
          </a:p>
        </p:txBody>
      </p:sp>
      <p:sp>
        <p:nvSpPr>
          <p:cNvPr id="2" name="Title 1"/>
          <p:cNvSpPr>
            <a:spLocks noGrp="1"/>
          </p:cNvSpPr>
          <p:nvPr>
            <p:ph type="title"/>
          </p:nvPr>
        </p:nvSpPr>
        <p:spPr/>
        <p:txBody>
          <a:bodyPr>
            <a:normAutofit fontScale="90000"/>
          </a:bodyPr>
          <a:lstStyle/>
          <a:p>
            <a:r>
              <a:rPr lang="en-US" dirty="0" smtClean="0"/>
              <a:t>Factors Affecting The Water Absorption in Plants</a:t>
            </a:r>
            <a:endParaRPr lang="en-US" dirty="0"/>
          </a:p>
        </p:txBody>
      </p:sp>
    </p:spTree>
    <p:extLst>
      <p:ext uri="{BB962C8B-B14F-4D97-AF65-F5344CB8AC3E}">
        <p14:creationId xmlns:p14="http://schemas.microsoft.com/office/powerpoint/2010/main" xmlns="" val="942753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b="1" dirty="0" smtClean="0"/>
              <a:t>	b) Atmospheric Factors:</a:t>
            </a:r>
          </a:p>
          <a:p>
            <a:pPr marL="0" indent="0">
              <a:buNone/>
            </a:pPr>
            <a:r>
              <a:rPr lang="en-US" b="1" dirty="0"/>
              <a:t>	</a:t>
            </a:r>
            <a:r>
              <a:rPr lang="en-US" b="1" dirty="0" smtClean="0"/>
              <a:t>	</a:t>
            </a:r>
            <a:r>
              <a:rPr lang="en-US" dirty="0" smtClean="0"/>
              <a:t>Temperature</a:t>
            </a:r>
          </a:p>
          <a:p>
            <a:pPr marL="0" indent="0">
              <a:buNone/>
            </a:pPr>
            <a:r>
              <a:rPr lang="en-US" dirty="0"/>
              <a:t>	</a:t>
            </a:r>
            <a:r>
              <a:rPr lang="en-US" dirty="0" smtClean="0"/>
              <a:t>	Relative Humidity</a:t>
            </a:r>
          </a:p>
          <a:p>
            <a:pPr marL="0" indent="0">
              <a:buNone/>
            </a:pPr>
            <a:r>
              <a:rPr lang="en-US" dirty="0"/>
              <a:t>	</a:t>
            </a:r>
            <a:r>
              <a:rPr lang="en-US" dirty="0" smtClean="0"/>
              <a:t>	VDP</a:t>
            </a:r>
          </a:p>
          <a:p>
            <a:pPr marL="0" indent="0">
              <a:buNone/>
            </a:pPr>
            <a:r>
              <a:rPr lang="en-US" dirty="0"/>
              <a:t>	</a:t>
            </a:r>
            <a:r>
              <a:rPr lang="en-US" dirty="0" smtClean="0"/>
              <a:t>	Wind Speed</a:t>
            </a:r>
          </a:p>
          <a:p>
            <a:pPr marL="0" indent="0">
              <a:buNone/>
            </a:pPr>
            <a:r>
              <a:rPr lang="en-US" dirty="0"/>
              <a:t>	</a:t>
            </a:r>
            <a:r>
              <a:rPr lang="en-US" dirty="0" smtClean="0"/>
              <a:t>	Stress (chemical)</a:t>
            </a:r>
          </a:p>
          <a:p>
            <a:pPr marL="0" indent="0">
              <a:buNone/>
            </a:pPr>
            <a:r>
              <a:rPr lang="en-US" b="1" dirty="0" smtClean="0"/>
              <a:t>2. Biological Factors</a:t>
            </a:r>
          </a:p>
          <a:p>
            <a:pPr marL="0" indent="0">
              <a:buNone/>
            </a:pPr>
            <a:r>
              <a:rPr lang="en-US" b="1" dirty="0"/>
              <a:t>	</a:t>
            </a:r>
            <a:r>
              <a:rPr lang="en-US" b="1" dirty="0" smtClean="0"/>
              <a:t>	</a:t>
            </a:r>
            <a:r>
              <a:rPr lang="en-US" dirty="0" smtClean="0"/>
              <a:t>Plant Class (Herbaceous or Vascular )</a:t>
            </a:r>
          </a:p>
          <a:p>
            <a:pPr marL="0" indent="0">
              <a:buNone/>
            </a:pPr>
            <a:r>
              <a:rPr lang="en-US" b="1" dirty="0" smtClean="0"/>
              <a:t>		</a:t>
            </a:r>
            <a:r>
              <a:rPr lang="en-US" dirty="0" smtClean="0"/>
              <a:t>Root Length</a:t>
            </a:r>
          </a:p>
          <a:p>
            <a:pPr marL="0" indent="0">
              <a:buNone/>
            </a:pPr>
            <a:endParaRPr lang="en-US" dirty="0" smtClean="0"/>
          </a:p>
          <a:p>
            <a:pPr marL="0" indent="0">
              <a:buNone/>
            </a:pPr>
            <a:endParaRPr lang="en-US" b="1" dirty="0" smtClean="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1106573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t>There are two ways for water to enter into the plant roots</a:t>
            </a:r>
          </a:p>
          <a:p>
            <a:r>
              <a:rPr lang="en-US" dirty="0" smtClean="0"/>
              <a:t>Active Transport</a:t>
            </a:r>
          </a:p>
          <a:p>
            <a:r>
              <a:rPr lang="en-US" dirty="0" smtClean="0"/>
              <a:t>Passive Transport</a:t>
            </a:r>
          </a:p>
          <a:p>
            <a:pPr marL="0" indent="0">
              <a:buNone/>
            </a:pPr>
            <a:r>
              <a:rPr lang="en-US" b="1" dirty="0" smtClean="0"/>
              <a:t>Active Transport:</a:t>
            </a:r>
          </a:p>
          <a:p>
            <a:pPr marL="0" indent="0">
              <a:buNone/>
            </a:pPr>
            <a:r>
              <a:rPr lang="en-US" dirty="0"/>
              <a:t>Water is absorbed due to activities going on in roots. Absorption of water occurs with the help of energy in the form of </a:t>
            </a:r>
            <a:r>
              <a:rPr lang="en-US" dirty="0" smtClean="0"/>
              <a:t>ATP. </a:t>
            </a:r>
            <a:r>
              <a:rPr lang="en-US" dirty="0"/>
              <a:t>Absorption </a:t>
            </a:r>
            <a:r>
              <a:rPr lang="en-US" dirty="0" smtClean="0"/>
              <a:t>takes</a:t>
            </a:r>
          </a:p>
          <a:p>
            <a:pPr marL="0" indent="0">
              <a:buNone/>
            </a:pPr>
            <a:endParaRPr lang="en-US" b="1" dirty="0"/>
          </a:p>
        </p:txBody>
      </p:sp>
      <p:sp>
        <p:nvSpPr>
          <p:cNvPr id="2" name="Title 1"/>
          <p:cNvSpPr>
            <a:spLocks noGrp="1"/>
          </p:cNvSpPr>
          <p:nvPr>
            <p:ph type="title"/>
          </p:nvPr>
        </p:nvSpPr>
        <p:spPr/>
        <p:txBody>
          <a:bodyPr/>
          <a:lstStyle/>
          <a:p>
            <a:r>
              <a:rPr lang="en-US" dirty="0" smtClean="0"/>
              <a:t>How Water Enters The Root  </a:t>
            </a:r>
            <a:endParaRPr lang="en-US" dirty="0"/>
          </a:p>
        </p:txBody>
      </p:sp>
    </p:spTree>
    <p:extLst>
      <p:ext uri="{BB962C8B-B14F-4D97-AF65-F5344CB8AC3E}">
        <p14:creationId xmlns:p14="http://schemas.microsoft.com/office/powerpoint/2010/main" xmlns="" val="28144328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Root System</a:t>
            </a:r>
          </a:p>
          <a:p>
            <a:pPr marL="0" indent="0">
              <a:buNone/>
            </a:pPr>
            <a:r>
              <a:rPr lang="en-US" dirty="0"/>
              <a:t>	</a:t>
            </a:r>
            <a:r>
              <a:rPr lang="en-US" dirty="0" smtClean="0"/>
              <a:t>	Plant Health</a:t>
            </a:r>
          </a:p>
          <a:p>
            <a:pPr marL="0" indent="0">
              <a:buNone/>
            </a:pPr>
            <a:r>
              <a:rPr lang="en-US" dirty="0"/>
              <a:t>	</a:t>
            </a:r>
            <a:r>
              <a:rPr lang="en-US" dirty="0" smtClean="0"/>
              <a:t>	Biological Stresses</a:t>
            </a:r>
          </a:p>
          <a:p>
            <a:pPr marL="0" indent="0">
              <a:buNone/>
            </a:pPr>
            <a:r>
              <a:rPr lang="en-US" dirty="0"/>
              <a:t>	</a:t>
            </a:r>
            <a:r>
              <a:rPr lang="en-US" dirty="0" smtClean="0"/>
              <a:t>	Tolerance to Stresses (Salinity)</a:t>
            </a:r>
          </a:p>
          <a:p>
            <a:pPr marL="0" indent="0">
              <a:buNone/>
            </a:pPr>
            <a:r>
              <a:rPr lang="en-US" dirty="0"/>
              <a:t>	</a:t>
            </a:r>
            <a:r>
              <a:rPr lang="en-US" dirty="0" smtClean="0"/>
              <a:t>	Genetic Makeup</a:t>
            </a:r>
          </a:p>
          <a:p>
            <a:pPr marL="0" indent="0">
              <a:buNone/>
            </a:pPr>
            <a:r>
              <a:rPr lang="en-US" dirty="0"/>
              <a:t>	</a:t>
            </a:r>
            <a:r>
              <a:rPr lang="en-US" dirty="0" smtClean="0"/>
              <a:t>	Growth Rate</a:t>
            </a:r>
          </a:p>
          <a:p>
            <a:pPr marL="0" indent="0">
              <a:buNone/>
            </a:pPr>
            <a:r>
              <a:rPr lang="en-US" dirty="0"/>
              <a:t>	</a:t>
            </a:r>
            <a:r>
              <a:rPr lang="en-US" dirty="0" smtClean="0"/>
              <a:t>	Growth Hormones </a:t>
            </a:r>
            <a:endParaRPr lang="en-US"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19868896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wais\Desktop\10.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76703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a:t>place against concentration gradient - even when the concentration of cell sap is lower than that of soil water</a:t>
            </a:r>
            <a:r>
              <a:rPr lang="en-US" dirty="0" smtClean="0"/>
              <a:t>.</a:t>
            </a:r>
          </a:p>
          <a:p>
            <a:pPr marL="0" indent="0">
              <a:buNone/>
            </a:pPr>
            <a:r>
              <a:rPr lang="en-US" b="1" dirty="0" smtClean="0"/>
              <a:t>Passive Transport:</a:t>
            </a:r>
          </a:p>
          <a:p>
            <a:pPr marL="0" indent="0">
              <a:buNone/>
            </a:pPr>
            <a:r>
              <a:rPr lang="en-US" dirty="0"/>
              <a:t>Passive absorption is by osmosis. Passive absorption takes place along the concentration gradient - when the concentration of cell sap is higher than that of soil water</a:t>
            </a:r>
            <a:r>
              <a:rPr lang="en-US" dirty="0" smtClean="0"/>
              <a:t>. </a:t>
            </a:r>
            <a:r>
              <a:rPr lang="en-US" dirty="0"/>
              <a:t>Water is absorbed</a:t>
            </a:r>
            <a:endParaRPr lang="en-US" b="1"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3885693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when transpiration rate is high or soil is dry. Due to high transpiration rate, water deficit is created in transpiring cells. Rapid transpiration removes water and reduces turgor pressure in living cells of root. The suction force thus developed is transmitted to root xylem. It pulls water from surrounding root cells to make up water deficit.</a:t>
            </a:r>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2553102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Diffusion:</a:t>
            </a:r>
          </a:p>
          <a:p>
            <a:pPr marL="0" indent="0">
              <a:buNone/>
            </a:pPr>
            <a:r>
              <a:rPr lang="en-US" dirty="0"/>
              <a:t>Diffusion is the movement of molecules from a region of high concentration to a region of low concentration by means of random molecular motion. </a:t>
            </a:r>
            <a:endParaRPr lang="en-US" dirty="0" smtClean="0"/>
          </a:p>
          <a:p>
            <a:pPr marL="0" indent="0">
              <a:buNone/>
            </a:pPr>
            <a:r>
              <a:rPr lang="en-US" dirty="0"/>
              <a:t>Diffusion requires kinetic energy from the environment but does not require cellular energy. Hence diffusion is a form of passive transport. </a:t>
            </a:r>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834752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Osmosis:</a:t>
            </a:r>
          </a:p>
          <a:p>
            <a:pPr marL="0" indent="0">
              <a:buNone/>
            </a:pPr>
            <a:r>
              <a:rPr lang="en-US" dirty="0" err="1"/>
              <a:t>Omosis</a:t>
            </a:r>
            <a:r>
              <a:rPr lang="en-US" dirty="0"/>
              <a:t> is diffusion of water across a semipermeable membrane. Again Osmosis like diffusion in general does not require any cellular energy but just the kinetic energy related to the heat on either side of the membrane</a:t>
            </a:r>
            <a:r>
              <a:rPr lang="en-US" dirty="0" smtClean="0"/>
              <a:t>. Hence its also a passive transport. </a:t>
            </a:r>
          </a:p>
          <a:p>
            <a:r>
              <a:rPr lang="en-US" b="1" dirty="0" err="1" smtClean="0"/>
              <a:t>Aquaporins</a:t>
            </a:r>
            <a:r>
              <a:rPr lang="en-US" b="1" dirty="0" smtClean="0"/>
              <a:t>:</a:t>
            </a:r>
          </a:p>
          <a:p>
            <a:pPr marL="0" indent="0">
              <a:buNone/>
            </a:pPr>
            <a:r>
              <a:rPr lang="en-US" dirty="0" smtClean="0"/>
              <a:t>Are </a:t>
            </a:r>
            <a:r>
              <a:rPr lang="en-US" dirty="0"/>
              <a:t>transport proteins in the cell membrane that allow the passage of </a:t>
            </a:r>
            <a:r>
              <a:rPr lang="en-US" dirty="0" smtClean="0"/>
              <a:t>water.</a:t>
            </a:r>
            <a:endParaRPr lang="en-US" dirty="0"/>
          </a:p>
          <a:p>
            <a:endParaRPr lang="en-US" dirty="0" smtClean="0"/>
          </a:p>
          <a:p>
            <a:endParaRPr lang="en-US" dirty="0"/>
          </a:p>
        </p:txBody>
      </p:sp>
      <p:sp>
        <p:nvSpPr>
          <p:cNvPr id="2" name="Title 1"/>
          <p:cNvSpPr>
            <a:spLocks noGrp="1"/>
          </p:cNvSpPr>
          <p:nvPr>
            <p:ph type="title"/>
          </p:nvPr>
        </p:nvSpPr>
        <p:spPr/>
        <p:txBody>
          <a:bodyPr/>
          <a:lstStyle/>
          <a:p>
            <a:pPr algn="r"/>
            <a:r>
              <a:rPr lang="en-US" dirty="0" err="1" smtClean="0"/>
              <a:t>Cont</a:t>
            </a:r>
            <a:r>
              <a:rPr lang="en-US" dirty="0" smtClean="0"/>
              <a:t>…</a:t>
            </a:r>
            <a:endParaRPr lang="en-US" dirty="0"/>
          </a:p>
        </p:txBody>
      </p:sp>
    </p:spTree>
    <p:extLst>
      <p:ext uri="{BB962C8B-B14F-4D97-AF65-F5344CB8AC3E}">
        <p14:creationId xmlns:p14="http://schemas.microsoft.com/office/powerpoint/2010/main" xmlns="" val="2544169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wais\Desktop\0013n01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934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590742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254</TotalTime>
  <Words>1617</Words>
  <Application>Microsoft Office PowerPoint</Application>
  <PresentationFormat>On-screen Show (4:3)</PresentationFormat>
  <Paragraphs>399</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Absorption mechanisms, Water Movements and Factors Affecting in Plants.</vt:lpstr>
      <vt:lpstr>Slide 2</vt:lpstr>
      <vt:lpstr>Root</vt:lpstr>
      <vt:lpstr>How Water Enters The Root  </vt:lpstr>
      <vt:lpstr>Cont…</vt:lpstr>
      <vt:lpstr>Cont…</vt:lpstr>
      <vt:lpstr>Cont…</vt:lpstr>
      <vt:lpstr>Cont…</vt:lpstr>
      <vt:lpstr>Slide 9</vt:lpstr>
      <vt:lpstr>Water Movement in Roots</vt:lpstr>
      <vt:lpstr>Cont…</vt:lpstr>
      <vt:lpstr>Cont…</vt:lpstr>
      <vt:lpstr>Slide 13</vt:lpstr>
      <vt:lpstr>Cont…</vt:lpstr>
      <vt:lpstr>Slide 15</vt:lpstr>
      <vt:lpstr>Slide 16</vt:lpstr>
      <vt:lpstr>Water Movement in Plant (Root to Stomata) </vt:lpstr>
      <vt:lpstr>Cont..</vt:lpstr>
      <vt:lpstr>Water Potential</vt:lpstr>
      <vt:lpstr>Water Potential</vt:lpstr>
      <vt:lpstr>Water Potential</vt:lpstr>
      <vt:lpstr>Water Potential</vt:lpstr>
      <vt:lpstr>Slide 23</vt:lpstr>
      <vt:lpstr>Slide 24</vt:lpstr>
      <vt:lpstr>Water Potential</vt:lpstr>
      <vt:lpstr>Water Potential</vt:lpstr>
      <vt:lpstr>Water Potential</vt:lpstr>
      <vt:lpstr>Mechanisms of Water Movement Trough Xylem</vt:lpstr>
      <vt:lpstr>Cont…</vt:lpstr>
      <vt:lpstr>Cont…</vt:lpstr>
      <vt:lpstr>Slide 31</vt:lpstr>
      <vt:lpstr>Cont…</vt:lpstr>
      <vt:lpstr>Cont…</vt:lpstr>
      <vt:lpstr>Slide 34</vt:lpstr>
      <vt:lpstr>Cont…</vt:lpstr>
      <vt:lpstr>Slide 36</vt:lpstr>
      <vt:lpstr>Slide 37</vt:lpstr>
      <vt:lpstr>Factors Affecting The Water Absorption in Plants</vt:lpstr>
      <vt:lpstr>Cont…</vt:lpstr>
      <vt:lpstr>Cont…</vt:lpstr>
      <vt:lpstr>Slide 41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awais</dc:creator>
  <cp:lastModifiedBy>user</cp:lastModifiedBy>
  <cp:revision>38</cp:revision>
  <dcterms:created xsi:type="dcterms:W3CDTF">2006-08-16T00:00:00Z</dcterms:created>
  <dcterms:modified xsi:type="dcterms:W3CDTF">2013-09-09T09:34:40Z</dcterms:modified>
</cp:coreProperties>
</file>