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8"/>
  </p:notesMasterIdLst>
  <p:sldIdLst>
    <p:sldId id="256" r:id="rId2"/>
    <p:sldId id="295" r:id="rId3"/>
    <p:sldId id="257" r:id="rId4"/>
    <p:sldId id="296" r:id="rId5"/>
    <p:sldId id="298" r:id="rId6"/>
    <p:sldId id="324" r:id="rId7"/>
    <p:sldId id="297" r:id="rId8"/>
    <p:sldId id="308" r:id="rId9"/>
    <p:sldId id="310" r:id="rId10"/>
    <p:sldId id="311" r:id="rId11"/>
    <p:sldId id="301" r:id="rId12"/>
    <p:sldId id="331" r:id="rId13"/>
    <p:sldId id="332" r:id="rId14"/>
    <p:sldId id="348" r:id="rId15"/>
    <p:sldId id="299" r:id="rId16"/>
    <p:sldId id="303" r:id="rId17"/>
    <p:sldId id="288" r:id="rId18"/>
    <p:sldId id="289" r:id="rId19"/>
    <p:sldId id="306" r:id="rId20"/>
    <p:sldId id="307" r:id="rId21"/>
    <p:sldId id="314" r:id="rId22"/>
    <p:sldId id="313" r:id="rId23"/>
    <p:sldId id="346" r:id="rId24"/>
    <p:sldId id="326" r:id="rId25"/>
    <p:sldId id="293" r:id="rId26"/>
    <p:sldId id="350"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86" d="100"/>
          <a:sy n="86" d="100"/>
        </p:scale>
        <p:origin x="-109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01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80D7466-6B9A-4911-8243-BD41EE131732}" type="datetimeFigureOut">
              <a:rPr lang="ar-SA" smtClean="0"/>
              <a:pPr/>
              <a:t>25/05/1432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FD60577-9DBE-4DFC-A20E-AD011886934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scaled="1"/>
        </a:gra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F12924-87DA-4DD0-A3B0-B11E0925E49E}" type="slidenum">
              <a:rPr lang="en-US"/>
              <a:pPr/>
              <a:t>14</a:t>
            </a:fld>
            <a:endParaRPr lang="en-US"/>
          </a:p>
        </p:txBody>
      </p:sp>
      <p:sp>
        <p:nvSpPr>
          <p:cNvPr id="184322" name="Rectangle 2"/>
          <p:cNvSpPr>
            <a:spLocks noGrp="1" noRot="1" noChangeAspect="1" noChangeArrowheads="1" noTextEdit="1"/>
          </p:cNvSpPr>
          <p:nvPr>
            <p:ph type="sldImg"/>
          </p:nvPr>
        </p:nvSpPr>
        <p:spPr bwMode="auto">
          <a:xfrm>
            <a:off x="1143000" y="687388"/>
            <a:ext cx="4572000" cy="3429000"/>
          </a:xfrm>
          <a:prstGeom prst="rect">
            <a:avLst/>
          </a:prstGeom>
          <a:solidFill>
            <a:srgbClr val="FFFFFF"/>
          </a:solidFill>
          <a:ln>
            <a:solidFill>
              <a:srgbClr val="000000"/>
            </a:solidFill>
            <a:miter lim="800000"/>
            <a:headEnd/>
            <a:tailEnd/>
          </a:ln>
        </p:spPr>
      </p:sp>
      <p:sp>
        <p:nvSpPr>
          <p:cNvPr id="184323" name="Rectangle 3"/>
          <p:cNvSpPr>
            <a:spLocks noGrp="1" noChangeArrowheads="1"/>
          </p:cNvSpPr>
          <p:nvPr>
            <p:ph type="body" idx="1"/>
          </p:nvPr>
        </p:nvSpPr>
        <p:spPr bwMode="auto">
          <a:xfrm>
            <a:off x="912813" y="4343400"/>
            <a:ext cx="5032375" cy="4113213"/>
          </a:xfrm>
          <a:prstGeom prst="rect">
            <a:avLst/>
          </a:prstGeom>
          <a:solidFill>
            <a:srgbClr val="FFFFFF"/>
          </a:solidFill>
          <a:ln>
            <a:solidFill>
              <a:srgbClr val="000000"/>
            </a:solidFill>
            <a:miter lim="800000"/>
            <a:headEnd/>
            <a:tailEnd/>
          </a:ln>
        </p:spPr>
        <p:txBody>
          <a:bodyPr lIns="91426" tIns="45714" rIns="91426" bIns="45714"/>
          <a:lstStyle/>
          <a:p>
            <a:r>
              <a:rPr lang="el-GR" b="1" dirty="0">
                <a:solidFill>
                  <a:srgbClr val="000000"/>
                </a:solidFill>
                <a:cs typeface="Arial" pitchFamily="34" charset="0"/>
              </a:rPr>
              <a:t>Figure 11.23: </a:t>
            </a:r>
            <a:r>
              <a:rPr lang="el-GR" dirty="0">
                <a:solidFill>
                  <a:srgbClr val="000000"/>
                </a:solidFill>
                <a:cs typeface="Arial" pitchFamily="34" charset="0"/>
              </a:rPr>
              <a:t>Dilution and decay of degradable, oxygen-demanding wastes and heat in a stream, showing the oxygen sag curve (blue) and the curve of oxygen demand (red). Depending on flow rates and the amount of pollutants, streams recover from pollution by oxygen-demanding wastes and heat if they are given enough time and are not overloaded (</a:t>
            </a:r>
            <a:r>
              <a:rPr lang="el-GR" b="1" dirty="0">
                <a:solidFill>
                  <a:srgbClr val="8D008D"/>
                </a:solidFill>
                <a:cs typeface="Arial" pitchFamily="34" charset="0"/>
              </a:rPr>
              <a:t>Concept 11-5A</a:t>
            </a:r>
            <a:r>
              <a:rPr lang="el-GR" dirty="0">
                <a:solidFill>
                  <a:srgbClr val="000000"/>
                </a:solidFill>
                <a:cs typeface="Arial" pitchFamily="34" charset="0"/>
              </a:rPr>
              <a:t>). </a:t>
            </a:r>
            <a:endParaRPr lang="en-US" dirty="0">
              <a:solidFill>
                <a:srgbClr val="000000"/>
              </a:solidFill>
              <a:cs typeface="Arial" pitchFamily="34" charset="0"/>
            </a:endParaRPr>
          </a:p>
          <a:p>
            <a:r>
              <a:rPr lang="el-GR" b="1" dirty="0">
                <a:solidFill>
                  <a:srgbClr val="000000"/>
                </a:solidFill>
                <a:cs typeface="Arial" pitchFamily="34" charset="0"/>
              </a:rPr>
              <a:t>Question: </a:t>
            </a:r>
            <a:r>
              <a:rPr lang="el-GR" dirty="0">
                <a:solidFill>
                  <a:srgbClr val="000000"/>
                </a:solidFill>
                <a:cs typeface="Arial" pitchFamily="34" charset="0"/>
              </a:rPr>
              <a:t>What would be the effect of putting another waste discharge pipe to the right of the one in this picture?</a:t>
            </a:r>
            <a:endParaRPr lang="en-US" dirty="0">
              <a:solidFill>
                <a:srgbClr val="000000"/>
              </a:solidFill>
              <a:cs typeface="Arial" pitchFamily="34" charset="0"/>
            </a:endParaRPr>
          </a:p>
          <a:p>
            <a:r>
              <a:rPr lang="el-GR" i="1" dirty="0">
                <a:solidFill>
                  <a:srgbClr val="000000"/>
                </a:solidFill>
                <a:cs typeface="Arial" pitchFamily="34" charset="0"/>
              </a:rPr>
              <a:t>See an animation based on this figure at </a:t>
            </a:r>
            <a:r>
              <a:rPr lang="el-GR" dirty="0">
                <a:solidFill>
                  <a:srgbClr val="000000"/>
                </a:solidFill>
                <a:cs typeface="Arial" pitchFamily="34" charset="0"/>
              </a:rPr>
              <a:t>ThomsonNOW.</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0498D1A3-E2AE-4FEF-A4C7-4922F95F2E99}" type="datetimeFigureOut">
              <a:rPr lang="ar-SA" smtClean="0"/>
              <a:pPr/>
              <a:t>25/05/1432</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FCA23D99-C50B-433E-964A-562EC9457E0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498D1A3-E2AE-4FEF-A4C7-4922F95F2E99}" type="datetimeFigureOut">
              <a:rPr lang="ar-SA" smtClean="0"/>
              <a:pPr/>
              <a:t>25/05/1432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498D1A3-E2AE-4FEF-A4C7-4922F95F2E99}" type="datetimeFigureOut">
              <a:rPr lang="ar-SA" smtClean="0"/>
              <a:pPr/>
              <a:t>25/05/1432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0498D1A3-E2AE-4FEF-A4C7-4922F95F2E99}" type="datetimeFigureOut">
              <a:rPr lang="ar-SA" smtClean="0"/>
              <a:pPr/>
              <a:t>25/05/1432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498D1A3-E2AE-4FEF-A4C7-4922F95F2E99}" type="datetimeFigureOut">
              <a:rPr lang="ar-SA" smtClean="0"/>
              <a:pPr/>
              <a:t>25/05/1432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CA23D99-C50B-433E-964A-562EC9457E0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0498D1A3-E2AE-4FEF-A4C7-4922F95F2E99}" type="datetimeFigureOut">
              <a:rPr lang="ar-SA" smtClean="0"/>
              <a:pPr/>
              <a:t>25/05/1432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0498D1A3-E2AE-4FEF-A4C7-4922F95F2E99}" type="datetimeFigureOut">
              <a:rPr lang="ar-SA" smtClean="0"/>
              <a:pPr/>
              <a:t>25/05/1432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0498D1A3-E2AE-4FEF-A4C7-4922F95F2E99}" type="datetimeFigureOut">
              <a:rPr lang="ar-SA" smtClean="0"/>
              <a:pPr/>
              <a:t>25/05/1432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498D1A3-E2AE-4FEF-A4C7-4922F95F2E99}" type="datetimeFigureOut">
              <a:rPr lang="ar-SA" smtClean="0"/>
              <a:pPr/>
              <a:t>25/05/1432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0498D1A3-E2AE-4FEF-A4C7-4922F95F2E99}" type="datetimeFigureOut">
              <a:rPr lang="ar-SA" smtClean="0"/>
              <a:pPr/>
              <a:t>25/05/1432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CA23D99-C50B-433E-964A-562EC9457E0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498D1A3-E2AE-4FEF-A4C7-4922F95F2E99}" type="datetimeFigureOut">
              <a:rPr lang="ar-SA" smtClean="0"/>
              <a:pPr/>
              <a:t>25/05/1432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FCA23D99-C50B-433E-964A-562EC9457E04}"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498D1A3-E2AE-4FEF-A4C7-4922F95F2E99}" type="datetimeFigureOut">
              <a:rPr lang="ar-SA" smtClean="0"/>
              <a:pPr/>
              <a:t>25/05/1432</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CA23D99-C50B-433E-964A-562EC9457E04}"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file:///F:\APES%20Powerpoint\faculty.tamu-commerce.edu\jhamra\Environmental_Toxicology\%20EnvTox%20Metals.ppt"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hyperlink" Target="http://www.sci.sdsu.edu/classes/iscor310/iscor310_archive/Chapter_12_Lecture/mi0212-conc0112.ppt"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en-US" dirty="0" smtClean="0"/>
              <a:t>Water pollution</a:t>
            </a:r>
            <a:endParaRPr lang="ar-SA" dirty="0"/>
          </a:p>
        </p:txBody>
      </p:sp>
      <p:sp>
        <p:nvSpPr>
          <p:cNvPr id="3" name="عنوان فرعي 2"/>
          <p:cNvSpPr>
            <a:spLocks noGrp="1"/>
          </p:cNvSpPr>
          <p:nvPr>
            <p:ph type="subTitle" idx="1"/>
          </p:nvPr>
        </p:nvSpPr>
        <p:spPr/>
        <p:txBody>
          <a:bodyPr/>
          <a:lstStyle/>
          <a:p>
            <a:endParaRPr lang="en-US" dirty="0" smtClean="0"/>
          </a:p>
          <a:p>
            <a:endParaRPr lang="en-US" dirty="0" smtClean="0"/>
          </a:p>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098" name="Picture 2"/>
          <p:cNvPicPr>
            <a:picLocks noChangeAspect="1" noChangeArrowheads="1"/>
          </p:cNvPicPr>
          <p:nvPr/>
        </p:nvPicPr>
        <p:blipFill>
          <a:blip r:embed="rId2"/>
          <a:srcRect/>
          <a:stretch>
            <a:fillRect/>
          </a:stretch>
        </p:blipFill>
        <p:spPr bwMode="auto">
          <a:xfrm>
            <a:off x="0" y="0"/>
            <a:ext cx="9353550" cy="7229475"/>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714348" y="357166"/>
            <a:ext cx="7772400" cy="1143000"/>
          </a:xfrm>
        </p:spPr>
        <p:txBody>
          <a:bodyPr/>
          <a:lstStyle/>
          <a:p>
            <a:r>
              <a:rPr lang="en-US" sz="4000" b="1" dirty="0" smtClean="0"/>
              <a:t>Organic waste</a:t>
            </a:r>
            <a:endParaRPr lang="en-US" sz="4000" b="1" dirty="0"/>
          </a:p>
        </p:txBody>
      </p:sp>
      <p:sp>
        <p:nvSpPr>
          <p:cNvPr id="56325" name="Rectangle 5"/>
          <p:cNvSpPr>
            <a:spLocks noGrp="1" noChangeArrowheads="1"/>
          </p:cNvSpPr>
          <p:nvPr>
            <p:ph type="body" idx="1"/>
          </p:nvPr>
        </p:nvSpPr>
        <p:spPr>
          <a:xfrm>
            <a:off x="0" y="1357298"/>
            <a:ext cx="9144000" cy="5791200"/>
          </a:xfrm>
        </p:spPr>
        <p:txBody>
          <a:bodyPr>
            <a:normAutofit/>
          </a:bodyPr>
          <a:lstStyle/>
          <a:p>
            <a:pPr algn="l" rtl="0"/>
            <a:endParaRPr lang="en-US" sz="2900" dirty="0" smtClean="0"/>
          </a:p>
          <a:p>
            <a:pPr algn="l" rtl="0"/>
            <a:r>
              <a:rPr lang="en-US" sz="2900" dirty="0" smtClean="0"/>
              <a:t>Oxygen </a:t>
            </a:r>
            <a:r>
              <a:rPr lang="en-US" sz="2900" dirty="0"/>
              <a:t>is removed from water when organic matter is consumed by bacteria. </a:t>
            </a:r>
          </a:p>
          <a:p>
            <a:pPr algn="l" rtl="0"/>
            <a:r>
              <a:rPr lang="en-US" sz="2900" dirty="0"/>
              <a:t>Low oxygen conditions may kill fish and other organisms.</a:t>
            </a:r>
          </a:p>
          <a:p>
            <a:pPr algn="ctr" rtl="0">
              <a:buFontTx/>
              <a:buNone/>
            </a:pPr>
            <a:r>
              <a:rPr lang="en-US" sz="2900" b="1" dirty="0" smtClean="0"/>
              <a:t>Sources </a:t>
            </a:r>
            <a:r>
              <a:rPr lang="en-US" sz="2900" b="1" dirty="0"/>
              <a:t>of organic matter</a:t>
            </a:r>
            <a:r>
              <a:rPr lang="en-US" sz="2900" dirty="0"/>
              <a:t> </a:t>
            </a:r>
          </a:p>
          <a:p>
            <a:pPr algn="l" rtl="0"/>
            <a:r>
              <a:rPr lang="en-US" sz="2900" dirty="0"/>
              <a:t>Natural inputs-</a:t>
            </a:r>
            <a:r>
              <a:rPr lang="en-US" sz="2900" dirty="0" smtClean="0"/>
              <a:t>- </a:t>
            </a:r>
            <a:r>
              <a:rPr lang="en-US" sz="2900" dirty="0"/>
              <a:t>leaf fall, and vegetation aligning waterways. </a:t>
            </a:r>
          </a:p>
          <a:p>
            <a:pPr algn="l" rtl="0"/>
            <a:r>
              <a:rPr lang="en-US" sz="2900" dirty="0"/>
              <a:t>Human inputs-</a:t>
            </a:r>
            <a:r>
              <a:rPr lang="en-US" sz="2900" dirty="0" smtClean="0"/>
              <a:t>- food </a:t>
            </a:r>
            <a:r>
              <a:rPr lang="en-US" sz="2900" dirty="0"/>
              <a:t>processing </a:t>
            </a:r>
            <a:r>
              <a:rPr lang="en-US" sz="2900" dirty="0" smtClean="0"/>
              <a:t>industries,  </a:t>
            </a:r>
            <a:r>
              <a:rPr lang="en-US" sz="2900" dirty="0"/>
              <a:t>runoff </a:t>
            </a:r>
            <a:r>
              <a:rPr lang="en-US" sz="2900" dirty="0" smtClean="0"/>
              <a:t>from </a:t>
            </a:r>
            <a:r>
              <a:rPr lang="en-US" sz="2900" dirty="0"/>
              <a:t>agricultural areas, and </a:t>
            </a:r>
            <a:r>
              <a:rPr lang="en-US" sz="2900" dirty="0" smtClean="0"/>
              <a:t>sewage. </a:t>
            </a:r>
            <a:endParaRPr lang="en-US" sz="29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6325">
                                            <p:txEl>
                                              <p:pRg st="1" end="1"/>
                                            </p:txEl>
                                          </p:spTgt>
                                        </p:tgtEl>
                                        <p:attrNameLst>
                                          <p:attrName>style.visibility</p:attrName>
                                        </p:attrNameLst>
                                      </p:cBhvr>
                                      <p:to>
                                        <p:strVal val="visible"/>
                                      </p:to>
                                    </p:set>
                                  </p:childTnLst>
                                  <p:subTnLst>
                                    <p:animClr>
                                      <p:cBhvr override="childStyle">
                                        <p:cTn dur="1" fill="hold" display="0" masterRel="nextClick" afterEffect="1"/>
                                        <p:tgtEl>
                                          <p:spTgt spid="56325">
                                            <p:txEl>
                                              <p:pRg st="1" end="1"/>
                                            </p:txEl>
                                          </p:spTgt>
                                        </p:tgtEl>
                                        <p:attrNameLst>
                                          <p:attrName>ppt_c</p:attrName>
                                        </p:attrNameLst>
                                      </p:cBhvr>
                                      <p:to>
                                        <a:srgbClr val="CCFF99"/>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6325">
                                            <p:txEl>
                                              <p:pRg st="2" end="2"/>
                                            </p:txEl>
                                          </p:spTgt>
                                        </p:tgtEl>
                                        <p:attrNameLst>
                                          <p:attrName>style.visibility</p:attrName>
                                        </p:attrNameLst>
                                      </p:cBhvr>
                                      <p:to>
                                        <p:strVal val="visible"/>
                                      </p:to>
                                    </p:set>
                                  </p:childTnLst>
                                  <p:subTnLst>
                                    <p:animClr>
                                      <p:cBhvr override="childStyle">
                                        <p:cTn dur="1" fill="hold" display="0" masterRel="nextClick" afterEffect="1"/>
                                        <p:tgtEl>
                                          <p:spTgt spid="56325">
                                            <p:txEl>
                                              <p:pRg st="2" end="2"/>
                                            </p:txEl>
                                          </p:spTgt>
                                        </p:tgtEl>
                                        <p:attrNameLst>
                                          <p:attrName>ppt_c</p:attrName>
                                        </p:attrNameLst>
                                      </p:cBhvr>
                                      <p:to>
                                        <a:srgbClr val="CCFF99"/>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6325">
                                            <p:txEl>
                                              <p:pRg st="3" end="3"/>
                                            </p:txEl>
                                          </p:spTgt>
                                        </p:tgtEl>
                                        <p:attrNameLst>
                                          <p:attrName>style.visibility</p:attrName>
                                        </p:attrNameLst>
                                      </p:cBhvr>
                                      <p:to>
                                        <p:strVal val="visible"/>
                                      </p:to>
                                    </p:set>
                                  </p:childTnLst>
                                  <p:subTnLst>
                                    <p:animClr>
                                      <p:cBhvr override="childStyle">
                                        <p:cTn dur="1" fill="hold" display="0" masterRel="nextClick" afterEffect="1"/>
                                        <p:tgtEl>
                                          <p:spTgt spid="56325">
                                            <p:txEl>
                                              <p:pRg st="3" end="3"/>
                                            </p:txEl>
                                          </p:spTgt>
                                        </p:tgtEl>
                                        <p:attrNameLst>
                                          <p:attrName>ppt_c</p:attrName>
                                        </p:attrNameLst>
                                      </p:cBhvr>
                                      <p:to>
                                        <a:srgbClr val="CCFF99"/>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6325">
                                            <p:txEl>
                                              <p:pRg st="4" end="4"/>
                                            </p:txEl>
                                          </p:spTgt>
                                        </p:tgtEl>
                                        <p:attrNameLst>
                                          <p:attrName>style.visibility</p:attrName>
                                        </p:attrNameLst>
                                      </p:cBhvr>
                                      <p:to>
                                        <p:strVal val="visible"/>
                                      </p:to>
                                    </p:set>
                                  </p:childTnLst>
                                  <p:subTnLst>
                                    <p:animClr>
                                      <p:cBhvr override="childStyle">
                                        <p:cTn dur="1" fill="hold" display="0" masterRel="nextClick" afterEffect="1"/>
                                        <p:tgtEl>
                                          <p:spTgt spid="56325">
                                            <p:txEl>
                                              <p:pRg st="4" end="4"/>
                                            </p:txEl>
                                          </p:spTgt>
                                        </p:tgtEl>
                                        <p:attrNameLst>
                                          <p:attrName>ppt_c</p:attrName>
                                        </p:attrNameLst>
                                      </p:cBhvr>
                                      <p:to>
                                        <a:srgbClr val="CCFF99"/>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6325">
                                            <p:txEl>
                                              <p:pRg st="5" end="5"/>
                                            </p:txEl>
                                          </p:spTgt>
                                        </p:tgtEl>
                                        <p:attrNameLst>
                                          <p:attrName>style.visibility</p:attrName>
                                        </p:attrNameLst>
                                      </p:cBhvr>
                                      <p:to>
                                        <p:strVal val="visible"/>
                                      </p:to>
                                    </p:set>
                                  </p:childTnLst>
                                  <p:subTnLst>
                                    <p:animClr>
                                      <p:cBhvr override="childStyle">
                                        <p:cTn dur="1" fill="hold" display="0" masterRel="nextClick" afterEffect="1"/>
                                        <p:tgtEl>
                                          <p:spTgt spid="56325">
                                            <p:txEl>
                                              <p:pRg st="5" end="5"/>
                                            </p:txEl>
                                          </p:spTgt>
                                        </p:tgtEl>
                                        <p:attrNameLst>
                                          <p:attrName>ppt_c</p:attrName>
                                        </p:attrNameLst>
                                      </p:cBhvr>
                                      <p:to>
                                        <a:srgbClr val="CCFF99"/>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half" idx="1"/>
          </p:nvPr>
        </p:nvSpPr>
        <p:spPr>
          <a:xfrm>
            <a:off x="457200" y="1920085"/>
            <a:ext cx="8115328" cy="4434840"/>
          </a:xfrm>
        </p:spPr>
        <p:txBody>
          <a:bodyPr>
            <a:normAutofit/>
          </a:bodyPr>
          <a:lstStyle/>
          <a:p>
            <a:pPr algn="l" rtl="0"/>
            <a:r>
              <a:rPr lang="en-US" sz="2800" b="1" dirty="0" smtClean="0"/>
              <a:t>Sewag</a:t>
            </a:r>
            <a:r>
              <a:rPr lang="en-US" sz="2800" dirty="0" smtClean="0"/>
              <a:t>e consists of human wastes and garbage. It also includes water used for laundering or bathing.</a:t>
            </a:r>
          </a:p>
          <a:p>
            <a:pPr algn="l" rtl="0">
              <a:buNone/>
            </a:pPr>
            <a:endParaRPr lang="en-US" sz="2800" dirty="0" smtClean="0"/>
          </a:p>
          <a:p>
            <a:pPr algn="l" rtl="0"/>
            <a:r>
              <a:rPr lang="en-US" sz="2800" dirty="0" smtClean="0"/>
              <a:t>Most sewage is treated at a treatment plant that removes the solids and dissolved substances. However, when a treatment plant gets overloaded or has a malfunction, sewage gets dumped into rivers. </a:t>
            </a:r>
          </a:p>
          <a:p>
            <a:pPr algn="l" rtl="0"/>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half" idx="1"/>
          </p:nvPr>
        </p:nvSpPr>
        <p:spPr>
          <a:xfrm>
            <a:off x="457200" y="1920085"/>
            <a:ext cx="8686800" cy="4434840"/>
          </a:xfrm>
        </p:spPr>
        <p:txBody>
          <a:bodyPr>
            <a:normAutofit/>
          </a:bodyPr>
          <a:lstStyle/>
          <a:p>
            <a:pPr algn="l" rtl="0"/>
            <a:r>
              <a:rPr lang="en-US" dirty="0" smtClean="0"/>
              <a:t>Sewage depletes the dissolved oxygen in water. </a:t>
            </a:r>
          </a:p>
          <a:p>
            <a:pPr algn="l" rtl="0"/>
            <a:r>
              <a:rPr lang="en-US" dirty="0" smtClean="0"/>
              <a:t>Sewage wastes contain nutrients that serve as fertilizers. They cause algae (tiny plants) to bloom in great quantities. When these organisms die, oxygen is used for the process of decomposition, and the fish go without adequate oxygen and sometimes die. </a:t>
            </a:r>
          </a:p>
          <a:p>
            <a:pPr algn="l" rtl="0"/>
            <a:r>
              <a:rPr lang="en-US" dirty="0" smtClean="0"/>
              <a:t>Raw sewage can also cause serious diseases in humans who use the water or eat shellfish from polluted areas. </a:t>
            </a:r>
          </a:p>
          <a:p>
            <a:pPr algn="l" rtl="0"/>
            <a:r>
              <a:rPr lang="en-US" dirty="0" smtClean="0"/>
              <a:t>Sewage may also make waters unhealthy to swim in.</a:t>
            </a:r>
          </a:p>
          <a:p>
            <a:pPr algn="l" rtl="0"/>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298" name="Picture 2" descr="1123"/>
          <p:cNvPicPr>
            <a:picLocks noChangeAspect="1" noChangeArrowheads="1"/>
          </p:cNvPicPr>
          <p:nvPr/>
        </p:nvPicPr>
        <p:blipFill>
          <a:blip r:embed="rId3"/>
          <a:srcRect/>
          <a:stretch>
            <a:fillRect/>
          </a:stretch>
        </p:blipFill>
        <p:spPr bwMode="auto">
          <a:xfrm>
            <a:off x="77788" y="839788"/>
            <a:ext cx="8993187" cy="5162550"/>
          </a:xfrm>
          <a:prstGeom prst="rect">
            <a:avLst/>
          </a:prstGeom>
          <a:noFill/>
        </p:spPr>
      </p:pic>
      <p:sp>
        <p:nvSpPr>
          <p:cNvPr id="183299" name="Rectangle 3" hidden="1"/>
          <p:cNvSpPr>
            <a:spLocks noGrp="1" noChangeArrowheads="1"/>
          </p:cNvSpPr>
          <p:nvPr>
            <p:ph type="title"/>
          </p:nvPr>
        </p:nvSpPr>
        <p:spPr/>
        <p:txBody>
          <a:bodyPr/>
          <a:lstStyle/>
          <a:p>
            <a:endParaRPr lang="ar-SA" sz="1200" b="1"/>
          </a:p>
        </p:txBody>
      </p:sp>
      <p:sp>
        <p:nvSpPr>
          <p:cNvPr id="183300" name="Rectangle 4"/>
          <p:cNvSpPr>
            <a:spLocks noChangeArrowheads="1"/>
          </p:cNvSpPr>
          <p:nvPr/>
        </p:nvSpPr>
        <p:spPr bwMode="auto">
          <a:xfrm>
            <a:off x="7564438" y="6562725"/>
            <a:ext cx="1579562" cy="295275"/>
          </a:xfrm>
          <a:prstGeom prst="rect">
            <a:avLst/>
          </a:prstGeom>
          <a:noFill/>
          <a:ln w="9525">
            <a:noFill/>
            <a:miter lim="800000"/>
            <a:headEnd/>
            <a:tailEnd/>
          </a:ln>
          <a:effectLst/>
        </p:spPr>
        <p:txBody>
          <a:bodyPr wrap="none" lIns="82058" tIns="41029" rIns="82058" bIns="41029"/>
          <a:lstStyle/>
          <a:p>
            <a:pPr algn="r" defTabSz="820738"/>
            <a:r>
              <a:rPr lang="en-US" sz="1400" b="1"/>
              <a:t>Fig. 11-23, p. 247</a:t>
            </a:r>
          </a:p>
        </p:txBody>
      </p:sp>
      <p:sp>
        <p:nvSpPr>
          <p:cNvPr id="183301" name="Rectangle 5"/>
          <p:cNvSpPr>
            <a:spLocks noChangeArrowheads="1"/>
          </p:cNvSpPr>
          <p:nvPr/>
        </p:nvSpPr>
        <p:spPr bwMode="auto">
          <a:xfrm rot="-504483">
            <a:off x="3609975" y="5054600"/>
            <a:ext cx="1379538" cy="457200"/>
          </a:xfrm>
          <a:prstGeom prst="rect">
            <a:avLst/>
          </a:prstGeom>
          <a:noFill/>
          <a:ln w="19050">
            <a:noFill/>
            <a:miter lim="800000"/>
            <a:headEnd/>
            <a:tailEnd/>
          </a:ln>
          <a:effectLst/>
        </p:spPr>
        <p:txBody>
          <a:bodyPr>
            <a:spAutoFit/>
          </a:bodyPr>
          <a:lstStyle/>
          <a:p>
            <a:pPr algn="ctr" eaLnBrk="1" hangingPunct="1"/>
            <a:r>
              <a:rPr lang="en-US" sz="1200" b="1"/>
              <a:t>Decomposition Zone</a:t>
            </a:r>
          </a:p>
        </p:txBody>
      </p:sp>
      <p:sp>
        <p:nvSpPr>
          <p:cNvPr id="183302" name="Rectangle 6"/>
          <p:cNvSpPr>
            <a:spLocks noChangeArrowheads="1"/>
          </p:cNvSpPr>
          <p:nvPr/>
        </p:nvSpPr>
        <p:spPr bwMode="auto">
          <a:xfrm rot="-392877">
            <a:off x="631825" y="4578350"/>
            <a:ext cx="1143000" cy="587375"/>
          </a:xfrm>
          <a:prstGeom prst="rect">
            <a:avLst/>
          </a:prstGeom>
          <a:noFill/>
          <a:ln w="19050">
            <a:noFill/>
            <a:miter lim="800000"/>
            <a:headEnd/>
            <a:tailEnd/>
          </a:ln>
          <a:effectLst/>
        </p:spPr>
        <p:txBody>
          <a:bodyPr>
            <a:spAutoFit/>
          </a:bodyPr>
          <a:lstStyle/>
          <a:p>
            <a:pPr algn="ctr" eaLnBrk="1" hangingPunct="1">
              <a:lnSpc>
                <a:spcPct val="90000"/>
              </a:lnSpc>
            </a:pPr>
            <a:r>
              <a:rPr lang="en-US" sz="1200" b="1"/>
              <a:t>Biological</a:t>
            </a:r>
          </a:p>
          <a:p>
            <a:pPr algn="ctr" eaLnBrk="1" hangingPunct="1">
              <a:lnSpc>
                <a:spcPct val="90000"/>
              </a:lnSpc>
            </a:pPr>
            <a:r>
              <a:rPr lang="en-US" sz="1200" b="1"/>
              <a:t>oxygen demand </a:t>
            </a:r>
          </a:p>
        </p:txBody>
      </p:sp>
      <p:sp>
        <p:nvSpPr>
          <p:cNvPr id="183303" name="Rectangle 7"/>
          <p:cNvSpPr>
            <a:spLocks noChangeArrowheads="1"/>
          </p:cNvSpPr>
          <p:nvPr/>
        </p:nvSpPr>
        <p:spPr bwMode="auto">
          <a:xfrm rot="-331910">
            <a:off x="3654425" y="2895600"/>
            <a:ext cx="1295400" cy="587375"/>
          </a:xfrm>
          <a:prstGeom prst="rect">
            <a:avLst/>
          </a:prstGeom>
          <a:noFill/>
          <a:ln w="19050">
            <a:noFill/>
            <a:miter lim="800000"/>
            <a:headEnd/>
            <a:tailEnd/>
          </a:ln>
          <a:effectLst/>
        </p:spPr>
        <p:txBody>
          <a:bodyPr>
            <a:spAutoFit/>
          </a:bodyPr>
          <a:lstStyle/>
          <a:p>
            <a:pPr algn="ctr" eaLnBrk="1" hangingPunct="1">
              <a:lnSpc>
                <a:spcPct val="90000"/>
              </a:lnSpc>
            </a:pPr>
            <a:r>
              <a:rPr lang="en-US" sz="1200" b="1"/>
              <a:t>Trash fish (carp, gar,</a:t>
            </a:r>
          </a:p>
          <a:p>
            <a:pPr algn="ctr" eaLnBrk="1" hangingPunct="1">
              <a:lnSpc>
                <a:spcPct val="90000"/>
              </a:lnSpc>
            </a:pPr>
            <a:r>
              <a:rPr lang="en-US" sz="1200" b="1"/>
              <a:t>leeches)</a:t>
            </a:r>
          </a:p>
        </p:txBody>
      </p:sp>
      <p:sp>
        <p:nvSpPr>
          <p:cNvPr id="183304" name="Rectangle 8"/>
          <p:cNvSpPr>
            <a:spLocks noChangeArrowheads="1"/>
          </p:cNvSpPr>
          <p:nvPr/>
        </p:nvSpPr>
        <p:spPr bwMode="auto">
          <a:xfrm rot="-382164">
            <a:off x="4687888" y="2770188"/>
            <a:ext cx="1295400" cy="917575"/>
          </a:xfrm>
          <a:prstGeom prst="rect">
            <a:avLst/>
          </a:prstGeom>
          <a:noFill/>
          <a:ln w="19050">
            <a:noFill/>
            <a:miter lim="800000"/>
            <a:headEnd/>
            <a:tailEnd/>
          </a:ln>
          <a:effectLst/>
        </p:spPr>
        <p:txBody>
          <a:bodyPr>
            <a:spAutoFit/>
          </a:bodyPr>
          <a:lstStyle/>
          <a:p>
            <a:pPr algn="ctr" eaLnBrk="1" hangingPunct="1">
              <a:lnSpc>
                <a:spcPct val="90000"/>
              </a:lnSpc>
            </a:pPr>
            <a:r>
              <a:rPr lang="en-US" sz="1200" b="1"/>
              <a:t>Fish absent, fungi, sludge</a:t>
            </a:r>
          </a:p>
          <a:p>
            <a:pPr algn="ctr" eaLnBrk="1" hangingPunct="1">
              <a:lnSpc>
                <a:spcPct val="90000"/>
              </a:lnSpc>
            </a:pPr>
            <a:r>
              <a:rPr lang="en-US" sz="1200" b="1"/>
              <a:t>worms,</a:t>
            </a:r>
          </a:p>
          <a:p>
            <a:pPr algn="ctr" eaLnBrk="1" hangingPunct="1">
              <a:lnSpc>
                <a:spcPct val="90000"/>
              </a:lnSpc>
            </a:pPr>
            <a:r>
              <a:rPr lang="en-US" sz="1200" b="1"/>
              <a:t>bacteria (anaerobic) </a:t>
            </a:r>
          </a:p>
        </p:txBody>
      </p:sp>
      <p:sp>
        <p:nvSpPr>
          <p:cNvPr id="183305" name="Rectangle 9"/>
          <p:cNvSpPr>
            <a:spLocks noChangeArrowheads="1"/>
          </p:cNvSpPr>
          <p:nvPr/>
        </p:nvSpPr>
        <p:spPr bwMode="auto">
          <a:xfrm rot="-277413">
            <a:off x="5713413" y="2698750"/>
            <a:ext cx="1219200" cy="587375"/>
          </a:xfrm>
          <a:prstGeom prst="rect">
            <a:avLst/>
          </a:prstGeom>
          <a:noFill/>
          <a:ln w="19050">
            <a:noFill/>
            <a:miter lim="800000"/>
            <a:headEnd/>
            <a:tailEnd/>
          </a:ln>
          <a:effectLst/>
        </p:spPr>
        <p:txBody>
          <a:bodyPr>
            <a:spAutoFit/>
          </a:bodyPr>
          <a:lstStyle/>
          <a:p>
            <a:pPr algn="ctr" eaLnBrk="1" hangingPunct="1">
              <a:lnSpc>
                <a:spcPct val="90000"/>
              </a:lnSpc>
            </a:pPr>
            <a:r>
              <a:rPr lang="en-US" sz="1200" b="1"/>
              <a:t>Trash fish (carp, gar,</a:t>
            </a:r>
          </a:p>
          <a:p>
            <a:pPr algn="ctr" eaLnBrk="1" hangingPunct="1">
              <a:lnSpc>
                <a:spcPct val="90000"/>
              </a:lnSpc>
            </a:pPr>
            <a:r>
              <a:rPr lang="en-US" sz="1200" b="1"/>
              <a:t>leeches) </a:t>
            </a:r>
          </a:p>
        </p:txBody>
      </p:sp>
      <p:sp>
        <p:nvSpPr>
          <p:cNvPr id="183306" name="Rectangle 10"/>
          <p:cNvSpPr>
            <a:spLocks noChangeArrowheads="1"/>
          </p:cNvSpPr>
          <p:nvPr/>
        </p:nvSpPr>
        <p:spPr bwMode="auto">
          <a:xfrm rot="-354094">
            <a:off x="8382000" y="3078163"/>
            <a:ext cx="633413" cy="274637"/>
          </a:xfrm>
          <a:prstGeom prst="rect">
            <a:avLst/>
          </a:prstGeom>
          <a:noFill/>
          <a:ln w="19050">
            <a:noFill/>
            <a:miter lim="800000"/>
            <a:headEnd/>
            <a:tailEnd/>
          </a:ln>
          <a:effectLst/>
        </p:spPr>
        <p:txBody>
          <a:bodyPr wrap="none">
            <a:spAutoFit/>
          </a:bodyPr>
          <a:lstStyle/>
          <a:p>
            <a:pPr eaLnBrk="1" hangingPunct="1"/>
            <a:r>
              <a:rPr lang="en-US" sz="1200" b="1"/>
              <a:t>8 ppm</a:t>
            </a:r>
          </a:p>
        </p:txBody>
      </p:sp>
      <p:sp>
        <p:nvSpPr>
          <p:cNvPr id="183307" name="Rectangle 11"/>
          <p:cNvSpPr>
            <a:spLocks noChangeArrowheads="1"/>
          </p:cNvSpPr>
          <p:nvPr/>
        </p:nvSpPr>
        <p:spPr bwMode="auto">
          <a:xfrm rot="-247332">
            <a:off x="1576388" y="3763963"/>
            <a:ext cx="633412" cy="274637"/>
          </a:xfrm>
          <a:prstGeom prst="rect">
            <a:avLst/>
          </a:prstGeom>
          <a:noFill/>
          <a:ln w="19050">
            <a:noFill/>
            <a:miter lim="800000"/>
            <a:headEnd/>
            <a:tailEnd/>
          </a:ln>
          <a:effectLst/>
        </p:spPr>
        <p:txBody>
          <a:bodyPr wrap="none">
            <a:spAutoFit/>
          </a:bodyPr>
          <a:lstStyle/>
          <a:p>
            <a:pPr eaLnBrk="1" hangingPunct="1"/>
            <a:r>
              <a:rPr lang="en-US" sz="1200" b="1"/>
              <a:t>8 ppm</a:t>
            </a:r>
          </a:p>
        </p:txBody>
      </p:sp>
      <p:sp>
        <p:nvSpPr>
          <p:cNvPr id="183308" name="Rectangle 12"/>
          <p:cNvSpPr>
            <a:spLocks noChangeArrowheads="1"/>
          </p:cNvSpPr>
          <p:nvPr/>
        </p:nvSpPr>
        <p:spPr bwMode="auto">
          <a:xfrm rot="-540764">
            <a:off x="7391400" y="4533900"/>
            <a:ext cx="1004888" cy="274638"/>
          </a:xfrm>
          <a:prstGeom prst="rect">
            <a:avLst/>
          </a:prstGeom>
          <a:noFill/>
          <a:ln w="19050">
            <a:noFill/>
            <a:miter lim="800000"/>
            <a:headEnd/>
            <a:tailEnd/>
          </a:ln>
          <a:effectLst/>
        </p:spPr>
        <p:txBody>
          <a:bodyPr wrap="none">
            <a:spAutoFit/>
          </a:bodyPr>
          <a:lstStyle/>
          <a:p>
            <a:pPr eaLnBrk="1" hangingPunct="1"/>
            <a:r>
              <a:rPr lang="en-US" sz="1200" b="1"/>
              <a:t>Clean Zone</a:t>
            </a:r>
          </a:p>
        </p:txBody>
      </p:sp>
      <p:sp>
        <p:nvSpPr>
          <p:cNvPr id="183309" name="Rectangle 13"/>
          <p:cNvSpPr>
            <a:spLocks noChangeArrowheads="1"/>
          </p:cNvSpPr>
          <p:nvPr/>
        </p:nvSpPr>
        <p:spPr bwMode="auto">
          <a:xfrm rot="-538703">
            <a:off x="2209800" y="5287963"/>
            <a:ext cx="1004888" cy="274637"/>
          </a:xfrm>
          <a:prstGeom prst="rect">
            <a:avLst/>
          </a:prstGeom>
          <a:noFill/>
          <a:ln w="19050">
            <a:noFill/>
            <a:miter lim="800000"/>
            <a:headEnd/>
            <a:tailEnd/>
          </a:ln>
          <a:effectLst/>
        </p:spPr>
        <p:txBody>
          <a:bodyPr wrap="none">
            <a:spAutoFit/>
          </a:bodyPr>
          <a:lstStyle/>
          <a:p>
            <a:pPr eaLnBrk="1" hangingPunct="1"/>
            <a:r>
              <a:rPr lang="en-US" sz="1200" b="1"/>
              <a:t>Clean Zone</a:t>
            </a:r>
          </a:p>
        </p:txBody>
      </p:sp>
      <p:sp>
        <p:nvSpPr>
          <p:cNvPr id="183310" name="Rectangle 14"/>
          <p:cNvSpPr>
            <a:spLocks noChangeArrowheads="1"/>
          </p:cNvSpPr>
          <p:nvPr/>
        </p:nvSpPr>
        <p:spPr bwMode="auto">
          <a:xfrm rot="-444676">
            <a:off x="5789613" y="4754563"/>
            <a:ext cx="1143000" cy="422275"/>
          </a:xfrm>
          <a:prstGeom prst="rect">
            <a:avLst/>
          </a:prstGeom>
          <a:noFill/>
          <a:ln w="19050">
            <a:noFill/>
            <a:miter lim="800000"/>
            <a:headEnd/>
            <a:tailEnd/>
          </a:ln>
          <a:effectLst/>
        </p:spPr>
        <p:txBody>
          <a:bodyPr>
            <a:spAutoFit/>
          </a:bodyPr>
          <a:lstStyle/>
          <a:p>
            <a:pPr algn="ctr" eaLnBrk="1" hangingPunct="1">
              <a:lnSpc>
                <a:spcPct val="90000"/>
              </a:lnSpc>
            </a:pPr>
            <a:r>
              <a:rPr lang="en-US" sz="1200" b="1"/>
              <a:t>Recovery Zone </a:t>
            </a:r>
          </a:p>
        </p:txBody>
      </p:sp>
      <p:sp>
        <p:nvSpPr>
          <p:cNvPr id="183311" name="Rectangle 15"/>
          <p:cNvSpPr>
            <a:spLocks noChangeArrowheads="1"/>
          </p:cNvSpPr>
          <p:nvPr/>
        </p:nvSpPr>
        <p:spPr bwMode="auto">
          <a:xfrm rot="-468714">
            <a:off x="4800600" y="4900613"/>
            <a:ext cx="1047750" cy="274637"/>
          </a:xfrm>
          <a:prstGeom prst="rect">
            <a:avLst/>
          </a:prstGeom>
          <a:noFill/>
          <a:ln w="19050">
            <a:noFill/>
            <a:miter lim="800000"/>
            <a:headEnd/>
            <a:tailEnd/>
          </a:ln>
          <a:effectLst/>
        </p:spPr>
        <p:txBody>
          <a:bodyPr wrap="none">
            <a:spAutoFit/>
          </a:bodyPr>
          <a:lstStyle/>
          <a:p>
            <a:pPr eaLnBrk="1" hangingPunct="1"/>
            <a:r>
              <a:rPr lang="en-US" sz="1200" b="1"/>
              <a:t>Septic Zone</a:t>
            </a:r>
          </a:p>
        </p:txBody>
      </p:sp>
      <p:sp>
        <p:nvSpPr>
          <p:cNvPr id="183312" name="Rectangle 16"/>
          <p:cNvSpPr>
            <a:spLocks noChangeArrowheads="1"/>
          </p:cNvSpPr>
          <p:nvPr/>
        </p:nvSpPr>
        <p:spPr bwMode="auto">
          <a:xfrm rot="-363451">
            <a:off x="533400" y="3200400"/>
            <a:ext cx="1295400" cy="457200"/>
          </a:xfrm>
          <a:prstGeom prst="rect">
            <a:avLst/>
          </a:prstGeom>
          <a:noFill/>
          <a:ln w="19050">
            <a:noFill/>
            <a:miter lim="800000"/>
            <a:headEnd/>
            <a:tailEnd/>
          </a:ln>
          <a:effectLst/>
        </p:spPr>
        <p:txBody>
          <a:bodyPr>
            <a:spAutoFit/>
          </a:bodyPr>
          <a:lstStyle/>
          <a:p>
            <a:pPr algn="ctr" eaLnBrk="1" hangingPunct="1"/>
            <a:r>
              <a:rPr lang="en-US" sz="1200" b="1"/>
              <a:t>Types of organisms</a:t>
            </a:r>
          </a:p>
        </p:txBody>
      </p:sp>
      <p:sp>
        <p:nvSpPr>
          <p:cNvPr id="183313" name="Rectangle 17"/>
          <p:cNvSpPr>
            <a:spLocks noChangeArrowheads="1"/>
          </p:cNvSpPr>
          <p:nvPr/>
        </p:nvSpPr>
        <p:spPr bwMode="auto">
          <a:xfrm rot="-344414">
            <a:off x="625475" y="3822700"/>
            <a:ext cx="1143000" cy="639763"/>
          </a:xfrm>
          <a:prstGeom prst="rect">
            <a:avLst/>
          </a:prstGeom>
          <a:noFill/>
          <a:ln w="19050">
            <a:noFill/>
            <a:miter lim="800000"/>
            <a:headEnd/>
            <a:tailEnd/>
          </a:ln>
          <a:effectLst/>
        </p:spPr>
        <p:txBody>
          <a:bodyPr>
            <a:spAutoFit/>
          </a:bodyPr>
          <a:lstStyle/>
          <a:p>
            <a:pPr algn="ctr" eaLnBrk="1" hangingPunct="1"/>
            <a:r>
              <a:rPr lang="en-US" sz="1200" b="1"/>
              <a:t>Dissolved oxygen (ppm)</a:t>
            </a:r>
          </a:p>
        </p:txBody>
      </p:sp>
      <p:sp>
        <p:nvSpPr>
          <p:cNvPr id="183314" name="Rectangle 18"/>
          <p:cNvSpPr>
            <a:spLocks noChangeArrowheads="1"/>
          </p:cNvSpPr>
          <p:nvPr/>
        </p:nvSpPr>
        <p:spPr bwMode="auto">
          <a:xfrm rot="-410205">
            <a:off x="6858000" y="2514600"/>
            <a:ext cx="1981200" cy="639763"/>
          </a:xfrm>
          <a:prstGeom prst="rect">
            <a:avLst/>
          </a:prstGeom>
          <a:noFill/>
          <a:ln w="19050">
            <a:noFill/>
            <a:miter lim="800000"/>
            <a:headEnd/>
            <a:tailEnd/>
          </a:ln>
          <a:effectLst/>
        </p:spPr>
        <p:txBody>
          <a:bodyPr>
            <a:spAutoFit/>
          </a:bodyPr>
          <a:lstStyle/>
          <a:p>
            <a:pPr algn="ctr" eaLnBrk="1" hangingPunct="1"/>
            <a:r>
              <a:rPr lang="en-US" sz="1200" b="1"/>
              <a:t>Normal clean water organisms(Trout, perch, bass,mayfly, stonefly)</a:t>
            </a:r>
          </a:p>
        </p:txBody>
      </p:sp>
      <p:sp>
        <p:nvSpPr>
          <p:cNvPr id="183315" name="Rectangle 19"/>
          <p:cNvSpPr>
            <a:spLocks noChangeArrowheads="1"/>
          </p:cNvSpPr>
          <p:nvPr/>
        </p:nvSpPr>
        <p:spPr bwMode="auto">
          <a:xfrm rot="-328694">
            <a:off x="1592263" y="3038475"/>
            <a:ext cx="2193925" cy="630238"/>
          </a:xfrm>
          <a:prstGeom prst="rect">
            <a:avLst/>
          </a:prstGeom>
          <a:noFill/>
          <a:ln w="19050">
            <a:noFill/>
            <a:miter lim="800000"/>
            <a:headEnd/>
            <a:tailEnd/>
          </a:ln>
          <a:effectLst/>
        </p:spPr>
        <p:txBody>
          <a:bodyPr wrap="none">
            <a:spAutoFit/>
          </a:bodyPr>
          <a:lstStyle/>
          <a:p>
            <a:pPr algn="ctr" eaLnBrk="1" hangingPunct="1">
              <a:lnSpc>
                <a:spcPct val="90000"/>
              </a:lnSpc>
            </a:pPr>
            <a:r>
              <a:rPr lang="en-US" sz="1300" b="1"/>
              <a:t>Normal clean water organisms</a:t>
            </a:r>
          </a:p>
          <a:p>
            <a:pPr algn="ctr" eaLnBrk="1" hangingPunct="1">
              <a:lnSpc>
                <a:spcPct val="90000"/>
              </a:lnSpc>
            </a:pPr>
            <a:r>
              <a:rPr lang="en-US" sz="1300" b="1"/>
              <a:t>(Trout, perch, bass,</a:t>
            </a:r>
          </a:p>
          <a:p>
            <a:pPr algn="ctr" eaLnBrk="1" hangingPunct="1">
              <a:lnSpc>
                <a:spcPct val="90000"/>
              </a:lnSpc>
            </a:pPr>
            <a:r>
              <a:rPr lang="en-US" sz="1300" b="1"/>
              <a:t>mayfly, stonefly)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normAutofit fontScale="90000"/>
          </a:bodyPr>
          <a:lstStyle/>
          <a:p>
            <a:pPr rtl="0"/>
            <a:r>
              <a:rPr lang="en-US" sz="3600" b="1" dirty="0" smtClean="0">
                <a:solidFill>
                  <a:schemeClr val="tx1"/>
                </a:solidFill>
                <a:effectLst>
                  <a:outerShdw blurRad="38100" dist="38100" dir="2700000" algn="tl">
                    <a:srgbClr val="000000"/>
                  </a:outerShdw>
                </a:effectLst>
              </a:rPr>
              <a:t> </a:t>
            </a:r>
            <a:br>
              <a:rPr lang="en-US" sz="3600" b="1" dirty="0" smtClean="0">
                <a:solidFill>
                  <a:schemeClr val="tx1"/>
                </a:solidFill>
                <a:effectLst>
                  <a:outerShdw blurRad="38100" dist="38100" dir="2700000" algn="tl">
                    <a:srgbClr val="000000"/>
                  </a:outerShdw>
                </a:effectLst>
              </a:rPr>
            </a:br>
            <a:r>
              <a:rPr lang="en-US" sz="3600" b="1" dirty="0" smtClean="0">
                <a:solidFill>
                  <a:schemeClr val="tx1"/>
                </a:solidFill>
                <a:effectLst>
                  <a:outerShdw blurRad="38100" dist="38100" dir="2700000" algn="tl">
                    <a:srgbClr val="000000"/>
                  </a:outerShdw>
                </a:effectLst>
              </a:rPr>
              <a:t/>
            </a:r>
            <a:br>
              <a:rPr lang="en-US" sz="3600" b="1" dirty="0" smtClean="0">
                <a:solidFill>
                  <a:schemeClr val="tx1"/>
                </a:solidFill>
                <a:effectLst>
                  <a:outerShdw blurRad="38100" dist="38100" dir="2700000" algn="tl">
                    <a:srgbClr val="000000"/>
                  </a:outerShdw>
                </a:effectLst>
              </a:rPr>
            </a:br>
            <a:r>
              <a:rPr lang="en-US" sz="3600" b="1" dirty="0" smtClean="0">
                <a:solidFill>
                  <a:schemeClr val="tx1"/>
                </a:solidFill>
                <a:effectLst>
                  <a:outerShdw blurRad="38100" dist="38100" dir="2700000" algn="tl">
                    <a:srgbClr val="000000"/>
                  </a:outerShdw>
                </a:effectLst>
              </a:rPr>
              <a:t/>
            </a:r>
            <a:br>
              <a:rPr lang="en-US" sz="3600" b="1" dirty="0" smtClean="0">
                <a:solidFill>
                  <a:schemeClr val="tx1"/>
                </a:solidFill>
                <a:effectLst>
                  <a:outerShdw blurRad="38100" dist="38100" dir="2700000" algn="tl">
                    <a:srgbClr val="000000"/>
                  </a:outerShdw>
                </a:effectLst>
              </a:rPr>
            </a:br>
            <a:r>
              <a:rPr lang="en-US" sz="3600" b="1" dirty="0" smtClean="0">
                <a:solidFill>
                  <a:schemeClr val="tx1"/>
                </a:solidFill>
                <a:effectLst>
                  <a:outerShdw blurRad="38100" dist="38100" dir="2700000" algn="tl">
                    <a:srgbClr val="000000"/>
                  </a:outerShdw>
                </a:effectLst>
              </a:rPr>
              <a:t/>
            </a:r>
            <a:br>
              <a:rPr lang="en-US" sz="3600" b="1" dirty="0" smtClean="0">
                <a:solidFill>
                  <a:schemeClr val="tx1"/>
                </a:solidFill>
                <a:effectLst>
                  <a:outerShdw blurRad="38100" dist="38100" dir="2700000" algn="tl">
                    <a:srgbClr val="000000"/>
                  </a:outerShdw>
                </a:effectLst>
              </a:rPr>
            </a:br>
            <a:r>
              <a:rPr lang="en-US" sz="3600" b="1" dirty="0" smtClean="0">
                <a:solidFill>
                  <a:schemeClr val="tx1"/>
                </a:solidFill>
                <a:effectLst>
                  <a:outerShdw blurRad="38100" dist="38100" dir="2700000" algn="tl">
                    <a:srgbClr val="000000"/>
                  </a:outerShdw>
                </a:effectLst>
              </a:rPr>
              <a:t/>
            </a:r>
            <a:br>
              <a:rPr lang="en-US" sz="3600" b="1" dirty="0" smtClean="0">
                <a:solidFill>
                  <a:schemeClr val="tx1"/>
                </a:solidFill>
                <a:effectLst>
                  <a:outerShdw blurRad="38100" dist="38100" dir="2700000" algn="tl">
                    <a:srgbClr val="000000"/>
                  </a:outerShdw>
                </a:effectLst>
              </a:rPr>
            </a:br>
            <a:r>
              <a:rPr lang="en-US" sz="3600" b="1" dirty="0" smtClean="0">
                <a:solidFill>
                  <a:schemeClr val="tx1"/>
                </a:solidFill>
                <a:effectLst>
                  <a:outerShdw blurRad="38100" dist="38100" dir="2700000" algn="tl">
                    <a:srgbClr val="000000"/>
                  </a:outerShdw>
                </a:effectLst>
              </a:rPr>
              <a:t/>
            </a:r>
            <a:br>
              <a:rPr lang="en-US" sz="3600" b="1" dirty="0" smtClean="0">
                <a:solidFill>
                  <a:schemeClr val="tx1"/>
                </a:solidFill>
                <a:effectLst>
                  <a:outerShdw blurRad="38100" dist="38100" dir="2700000" algn="tl">
                    <a:srgbClr val="000000"/>
                  </a:outerShdw>
                </a:effectLst>
              </a:rPr>
            </a:br>
            <a:r>
              <a:rPr lang="en-US" sz="3600" b="1" dirty="0" smtClean="0">
                <a:solidFill>
                  <a:schemeClr val="tx1"/>
                </a:solidFill>
                <a:effectLst>
                  <a:outerShdw blurRad="38100" dist="38100" dir="2700000" algn="tl">
                    <a:srgbClr val="000000"/>
                  </a:outerShdw>
                </a:effectLst>
              </a:rPr>
              <a:t/>
            </a:r>
            <a:br>
              <a:rPr lang="en-US" sz="3600" b="1" dirty="0" smtClean="0">
                <a:solidFill>
                  <a:schemeClr val="tx1"/>
                </a:solidFill>
                <a:effectLst>
                  <a:outerShdw blurRad="38100" dist="38100" dir="2700000" algn="tl">
                    <a:srgbClr val="000000"/>
                  </a:outerShdw>
                </a:effectLst>
              </a:rPr>
            </a:br>
            <a:r>
              <a:rPr lang="en-US" sz="3600" b="1" dirty="0" smtClean="0">
                <a:solidFill>
                  <a:schemeClr val="tx1"/>
                </a:solidFill>
                <a:effectLst>
                  <a:outerShdw blurRad="38100" dist="38100" dir="2700000" algn="tl">
                    <a:srgbClr val="000000"/>
                  </a:outerShdw>
                </a:effectLst>
              </a:rPr>
              <a:t/>
            </a:r>
            <a:br>
              <a:rPr lang="en-US" sz="3600" b="1" dirty="0" smtClean="0">
                <a:solidFill>
                  <a:schemeClr val="tx1"/>
                </a:solidFill>
                <a:effectLst>
                  <a:outerShdw blurRad="38100" dist="38100" dir="2700000" algn="tl">
                    <a:srgbClr val="000000"/>
                  </a:outerShdw>
                </a:effectLst>
              </a:rPr>
            </a:br>
            <a:r>
              <a:rPr lang="en-US" sz="3600" b="1" dirty="0" smtClean="0">
                <a:solidFill>
                  <a:schemeClr val="tx1"/>
                </a:solidFill>
                <a:effectLst>
                  <a:outerShdw blurRad="38100" dist="38100" dir="2700000" algn="tl">
                    <a:srgbClr val="000000"/>
                  </a:outerShdw>
                </a:effectLst>
              </a:rPr>
              <a:t/>
            </a:r>
            <a:br>
              <a:rPr lang="en-US" sz="3600" b="1" dirty="0" smtClean="0">
                <a:solidFill>
                  <a:schemeClr val="tx1"/>
                </a:solidFill>
                <a:effectLst>
                  <a:outerShdw blurRad="38100" dist="38100" dir="2700000" algn="tl">
                    <a:srgbClr val="000000"/>
                  </a:outerShdw>
                </a:effectLst>
              </a:rPr>
            </a:br>
            <a:r>
              <a:rPr lang="en-US" sz="4800" dirty="0" smtClean="0">
                <a:solidFill>
                  <a:srgbClr val="00FF00"/>
                </a:solidFill>
                <a:effectLst>
                  <a:outerShdw blurRad="38100" dist="38100" dir="2700000" algn="tl">
                    <a:srgbClr val="000000"/>
                  </a:outerShdw>
                </a:effectLst>
              </a:rPr>
              <a:t/>
            </a:r>
            <a:br>
              <a:rPr lang="en-US" sz="4800" dirty="0" smtClean="0">
                <a:solidFill>
                  <a:srgbClr val="00FF00"/>
                </a:solidFill>
                <a:effectLst>
                  <a:outerShdw blurRad="38100" dist="38100" dir="2700000" algn="tl">
                    <a:srgbClr val="000000"/>
                  </a:outerShdw>
                </a:effectLst>
              </a:rPr>
            </a:br>
            <a:r>
              <a:rPr lang="en-US" sz="5400" b="1" dirty="0" smtClean="0">
                <a:solidFill>
                  <a:schemeClr val="tx1"/>
                </a:solidFill>
                <a:effectLst>
                  <a:outerShdw blurRad="38100" dist="38100" dir="2700000" algn="tl">
                    <a:srgbClr val="000000"/>
                  </a:outerShdw>
                </a:effectLst>
              </a:rPr>
              <a:t> </a:t>
            </a:r>
            <a:r>
              <a:rPr lang="en-US" sz="3600" b="1" dirty="0" smtClean="0">
                <a:solidFill>
                  <a:schemeClr val="tx1"/>
                </a:solidFill>
                <a:effectLst>
                  <a:outerShdw blurRad="38100" dist="38100" dir="2700000" algn="tl">
                    <a:srgbClr val="000000"/>
                  </a:outerShdw>
                </a:effectLst>
              </a:rPr>
              <a:t>Water-soluble Inorganic Chemicals (Heavy metals)</a:t>
            </a:r>
            <a:endParaRPr lang="ar-SA" sz="3600" dirty="0"/>
          </a:p>
        </p:txBody>
      </p:sp>
      <p:sp>
        <p:nvSpPr>
          <p:cNvPr id="9" name="Rectangle 3"/>
          <p:cNvSpPr>
            <a:spLocks noGrp="1" noChangeArrowheads="1"/>
          </p:cNvSpPr>
          <p:nvPr>
            <p:ph idx="1"/>
          </p:nvPr>
        </p:nvSpPr>
        <p:spPr/>
        <p:txBody>
          <a:bodyPr>
            <a:normAutofit/>
          </a:bodyPr>
          <a:lstStyle/>
          <a:p>
            <a:pPr algn="l" rtl="0">
              <a:lnSpc>
                <a:spcPct val="90000"/>
              </a:lnSpc>
            </a:pPr>
            <a:r>
              <a:rPr lang="en-US" sz="3600" dirty="0" smtClean="0"/>
              <a:t>Most </a:t>
            </a:r>
            <a:r>
              <a:rPr lang="en-US" sz="3600" dirty="0"/>
              <a:t>are extremely toxic</a:t>
            </a:r>
          </a:p>
          <a:p>
            <a:pPr lvl="1" algn="l" rtl="0">
              <a:lnSpc>
                <a:spcPct val="90000"/>
              </a:lnSpc>
            </a:pPr>
            <a:r>
              <a:rPr lang="en-US" sz="3200" dirty="0"/>
              <a:t>Water soluble</a:t>
            </a:r>
          </a:p>
          <a:p>
            <a:pPr lvl="1" algn="l" rtl="0">
              <a:lnSpc>
                <a:spcPct val="90000"/>
              </a:lnSpc>
            </a:pPr>
            <a:r>
              <a:rPr lang="en-US" sz="3200" dirty="0"/>
              <a:t>Readily absorbed into plant or animal tissue</a:t>
            </a:r>
          </a:p>
          <a:p>
            <a:pPr algn="l" rtl="0">
              <a:lnSpc>
                <a:spcPct val="90000"/>
              </a:lnSpc>
            </a:pPr>
            <a:r>
              <a:rPr lang="en-US" sz="3300" dirty="0" smtClean="0"/>
              <a:t>Examples:</a:t>
            </a:r>
          </a:p>
          <a:p>
            <a:pPr marL="850392" lvl="1" indent="-457200" algn="l" rtl="0">
              <a:buFont typeface="+mj-lt"/>
              <a:buAutoNum type="arabicPeriod"/>
              <a:defRPr/>
            </a:pPr>
            <a:r>
              <a:rPr lang="en-US" i="1" dirty="0" smtClean="0"/>
              <a:t>Pesticides</a:t>
            </a:r>
          </a:p>
          <a:p>
            <a:pPr marL="850392" lvl="1" indent="-457200" algn="l" rtl="0">
              <a:buFont typeface="+mj-lt"/>
              <a:buAutoNum type="arabicPeriod"/>
              <a:defRPr/>
            </a:pPr>
            <a:r>
              <a:rPr lang="en-US" i="1" dirty="0" smtClean="0"/>
              <a:t>Arsenic, lead, mercury, other metals</a:t>
            </a:r>
          </a:p>
          <a:p>
            <a:pPr algn="l" rtl="0">
              <a:lnSpc>
                <a:spcPct val="90000"/>
              </a:lnSpc>
            </a:pPr>
            <a:endParaRPr lang="en-US" sz="3300" dirty="0"/>
          </a:p>
          <a:p>
            <a:pPr lvl="1" algn="l" rtl="0">
              <a:lnSpc>
                <a:spcPct val="90000"/>
              </a:lnSpc>
              <a:buNone/>
            </a:pP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
                                            <p:txEl>
                                              <p:pRg st="0" end="0"/>
                                            </p:txEl>
                                          </p:spTgt>
                                        </p:tgtEl>
                                        <p:attrNameLst>
                                          <p:attrName>style.visibility</p:attrName>
                                        </p:attrNameLst>
                                      </p:cBhvr>
                                      <p:to>
                                        <p:strVal val="visible"/>
                                      </p:to>
                                    </p:set>
                                  </p:childTnLst>
                                  <p:subTnLst>
                                    <p:animClr>
                                      <p:cBhvr override="childStyle">
                                        <p:cTn dur="1" fill="hold" display="0" masterRel="nextClick" afterEffect="1"/>
                                        <p:tgtEl>
                                          <p:spTgt spid="9">
                                            <p:txEl>
                                              <p:pRg st="0" end="0"/>
                                            </p:txEl>
                                          </p:spTgt>
                                        </p:tgtEl>
                                        <p:attrNameLst>
                                          <p:attrName>ppt_c</p:attrName>
                                        </p:attrNameLst>
                                      </p:cBhvr>
                                      <p:to>
                                        <a:srgbClr val="CCFF99"/>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
                                            <p:txEl>
                                              <p:pRg st="1" end="1"/>
                                            </p:txEl>
                                          </p:spTgt>
                                        </p:tgtEl>
                                        <p:attrNameLst>
                                          <p:attrName>style.visibility</p:attrName>
                                        </p:attrNameLst>
                                      </p:cBhvr>
                                      <p:to>
                                        <p:strVal val="visible"/>
                                      </p:to>
                                    </p:set>
                                  </p:childTnLst>
                                  <p:subTnLst>
                                    <p:animClr>
                                      <p:cBhvr override="childStyle">
                                        <p:cTn dur="1" fill="hold" display="0" masterRel="nextClick" afterEffect="1"/>
                                        <p:tgtEl>
                                          <p:spTgt spid="9">
                                            <p:txEl>
                                              <p:pRg st="1" end="1"/>
                                            </p:txEl>
                                          </p:spTgt>
                                        </p:tgtEl>
                                        <p:attrNameLst>
                                          <p:attrName>ppt_c</p:attrName>
                                        </p:attrNameLst>
                                      </p:cBhvr>
                                      <p:to>
                                        <a:srgbClr val="CCFF99"/>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
                                            <p:txEl>
                                              <p:pRg st="2" end="2"/>
                                            </p:txEl>
                                          </p:spTgt>
                                        </p:tgtEl>
                                        <p:attrNameLst>
                                          <p:attrName>style.visibility</p:attrName>
                                        </p:attrNameLst>
                                      </p:cBhvr>
                                      <p:to>
                                        <p:strVal val="visible"/>
                                      </p:to>
                                    </p:set>
                                  </p:childTnLst>
                                  <p:subTnLst>
                                    <p:animClr>
                                      <p:cBhvr override="childStyle">
                                        <p:cTn dur="1" fill="hold" display="0" masterRel="nextClick" afterEffect="1"/>
                                        <p:tgtEl>
                                          <p:spTgt spid="9">
                                            <p:txEl>
                                              <p:pRg st="2" end="2"/>
                                            </p:txEl>
                                          </p:spTgt>
                                        </p:tgtEl>
                                        <p:attrNameLst>
                                          <p:attrName>ppt_c</p:attrName>
                                        </p:attrNameLst>
                                      </p:cBhvr>
                                      <p:to>
                                        <a:srgbClr val="CCFF99"/>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
                                            <p:txEl>
                                              <p:pRg st="3" end="3"/>
                                            </p:txEl>
                                          </p:spTgt>
                                        </p:tgtEl>
                                        <p:attrNameLst>
                                          <p:attrName>style.visibility</p:attrName>
                                        </p:attrNameLst>
                                      </p:cBhvr>
                                      <p:to>
                                        <p:strVal val="visible"/>
                                      </p:to>
                                    </p:set>
                                  </p:childTnLst>
                                  <p:subTnLst>
                                    <p:animClr>
                                      <p:cBhvr override="childStyle">
                                        <p:cTn dur="1" fill="hold" display="0" masterRel="nextClick" afterEffect="1"/>
                                        <p:tgtEl>
                                          <p:spTgt spid="9">
                                            <p:txEl>
                                              <p:pRg st="3" end="3"/>
                                            </p:txEl>
                                          </p:spTgt>
                                        </p:tgtEl>
                                        <p:attrNameLst>
                                          <p:attrName>ppt_c</p:attrName>
                                        </p:attrNameLst>
                                      </p:cBhvr>
                                      <p:to>
                                        <a:srgbClr val="CCFF99"/>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
                                            <p:txEl>
                                              <p:pRg st="4" end="4"/>
                                            </p:txEl>
                                          </p:spTgt>
                                        </p:tgtEl>
                                        <p:attrNameLst>
                                          <p:attrName>style.visibility</p:attrName>
                                        </p:attrNameLst>
                                      </p:cBhvr>
                                      <p:to>
                                        <p:strVal val="visible"/>
                                      </p:to>
                                    </p:set>
                                  </p:childTnLst>
                                  <p:subTnLst>
                                    <p:animClr>
                                      <p:cBhvr override="childStyle">
                                        <p:cTn dur="1" fill="hold" display="0" masterRel="nextClick" afterEffect="1"/>
                                        <p:tgtEl>
                                          <p:spTgt spid="9">
                                            <p:txEl>
                                              <p:pRg st="4" end="4"/>
                                            </p:txEl>
                                          </p:spTgt>
                                        </p:tgtEl>
                                        <p:attrNameLst>
                                          <p:attrName>ppt_c</p:attrName>
                                        </p:attrNameLst>
                                      </p:cBhvr>
                                      <p:to>
                                        <a:srgbClr val="CCFF99"/>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9">
                                            <p:txEl>
                                              <p:pRg st="5" end="5"/>
                                            </p:txEl>
                                          </p:spTgt>
                                        </p:tgtEl>
                                        <p:attrNameLst>
                                          <p:attrName>style.visibility</p:attrName>
                                        </p:attrNameLst>
                                      </p:cBhvr>
                                      <p:to>
                                        <p:strVal val="visible"/>
                                      </p:to>
                                    </p:set>
                                  </p:childTnLst>
                                  <p:subTnLst>
                                    <p:animClr>
                                      <p:cBhvr override="childStyle">
                                        <p:cTn dur="1" fill="hold" display="0" masterRel="nextClick" afterEffect="1"/>
                                        <p:tgtEl>
                                          <p:spTgt spid="9">
                                            <p:txEl>
                                              <p:pRg st="5" end="5"/>
                                            </p:txEl>
                                          </p:spTgt>
                                        </p:tgtEl>
                                        <p:attrNameLst>
                                          <p:attrName>ppt_c</p:attrName>
                                        </p:attrNameLst>
                                      </p:cBhvr>
                                      <p:to>
                                        <a:srgbClr val="CCFF99"/>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p:txBody>
          <a:bodyPr>
            <a:normAutofit/>
          </a:bodyPr>
          <a:lstStyle/>
          <a:p>
            <a:endParaRPr lang="en-US" sz="3400" b="1" dirty="0"/>
          </a:p>
        </p:txBody>
      </p:sp>
      <p:sp>
        <p:nvSpPr>
          <p:cNvPr id="379907" name="Rectangle 3"/>
          <p:cNvSpPr>
            <a:spLocks noGrp="1" noChangeArrowheads="1"/>
          </p:cNvSpPr>
          <p:nvPr>
            <p:ph type="body" idx="1"/>
          </p:nvPr>
        </p:nvSpPr>
        <p:spPr/>
        <p:txBody>
          <a:bodyPr>
            <a:normAutofit lnSpcReduction="10000"/>
          </a:bodyPr>
          <a:lstStyle/>
          <a:p>
            <a:pPr algn="l" rtl="0"/>
            <a:r>
              <a:rPr lang="en-US" sz="3600" b="1" dirty="0" smtClean="0"/>
              <a:t>Sources of Heavy Metals: </a:t>
            </a:r>
            <a:r>
              <a:rPr lang="en-US" sz="3600" dirty="0" smtClean="0"/>
              <a:t>Industrial</a:t>
            </a:r>
          </a:p>
          <a:p>
            <a:pPr algn="l" rtl="0"/>
            <a:r>
              <a:rPr lang="en-US" sz="3600" b="1" dirty="0" smtClean="0"/>
              <a:t>Mercury poisoning—</a:t>
            </a:r>
            <a:r>
              <a:rPr lang="en-US" sz="3600" dirty="0" smtClean="0"/>
              <a:t>Can cause mental retardation, cerebral palsy, kidney disorders, and damages the nervous system.</a:t>
            </a:r>
          </a:p>
          <a:p>
            <a:pPr algn="l" rtl="0"/>
            <a:r>
              <a:rPr lang="en-US" sz="3600" b="1" dirty="0" smtClean="0"/>
              <a:t>Lead poisoning—</a:t>
            </a:r>
            <a:r>
              <a:rPr lang="en-US" sz="3600" dirty="0" smtClean="0"/>
              <a:t> Causes miscarriages, hearing loss, learning disabilities.</a:t>
            </a:r>
          </a:p>
          <a:p>
            <a:pPr algn="l" rtl="0"/>
            <a:endParaRPr lang="en-US" sz="3600" dirty="0" smtClean="0"/>
          </a:p>
          <a:p>
            <a:pPr algn="l" rtl="0"/>
            <a:endParaRPr lang="en-US" sz="3600" dirty="0"/>
          </a:p>
          <a:p>
            <a:pPr algn="l" rtl="0">
              <a:buNone/>
            </a:pPr>
            <a:endParaRPr lang="en-US" sz="3600" dirty="0"/>
          </a:p>
        </p:txBody>
      </p:sp>
      <p:sp>
        <p:nvSpPr>
          <p:cNvPr id="379908" name="Rectangle 4"/>
          <p:cNvSpPr>
            <a:spLocks noChangeArrowheads="1"/>
          </p:cNvSpPr>
          <p:nvPr/>
        </p:nvSpPr>
        <p:spPr bwMode="auto">
          <a:xfrm>
            <a:off x="6858000" y="6324600"/>
            <a:ext cx="2057400" cy="304800"/>
          </a:xfrm>
          <a:prstGeom prst="rect">
            <a:avLst/>
          </a:prstGeom>
          <a:noFill/>
          <a:ln w="9525">
            <a:noFill/>
            <a:miter lim="800000"/>
            <a:headEnd/>
            <a:tailEnd/>
          </a:ln>
          <a:effectLst/>
        </p:spPr>
        <p:txBody>
          <a:bodyPr lIns="92075" tIns="46038" rIns="92075" bIns="46038" anchor="ctr"/>
          <a:lstStyle/>
          <a:p>
            <a:pPr marL="342900" indent="-342900">
              <a:spcBef>
                <a:spcPct val="20000"/>
              </a:spcBef>
            </a:pPr>
            <a:r>
              <a:rPr lang="en-US" sz="1000">
                <a:hlinkClick r:id="rId2" action="ppaction://hlinkpres?slideindex=1&amp;slidetitle="/>
              </a:rPr>
              <a:t>Heavy Metals  by Dr. Jena Hamra</a:t>
            </a:r>
            <a:endParaRPr lang="en-US" sz="32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79907">
                                            <p:txEl>
                                              <p:pRg st="0" end="0"/>
                                            </p:txEl>
                                          </p:spTgt>
                                        </p:tgtEl>
                                        <p:attrNameLst>
                                          <p:attrName>style.visibility</p:attrName>
                                        </p:attrNameLst>
                                      </p:cBhvr>
                                      <p:to>
                                        <p:strVal val="visible"/>
                                      </p:to>
                                    </p:set>
                                  </p:childTnLst>
                                  <p:subTnLst>
                                    <p:animClr>
                                      <p:cBhvr override="childStyle">
                                        <p:cTn dur="1" fill="hold" display="0" masterRel="nextClick" afterEffect="1"/>
                                        <p:tgtEl>
                                          <p:spTgt spid="379907">
                                            <p:txEl>
                                              <p:pRg st="0" end="0"/>
                                            </p:txEl>
                                          </p:spTgt>
                                        </p:tgtEl>
                                        <p:attrNameLst>
                                          <p:attrName>ppt_c</p:attrName>
                                        </p:attrNameLst>
                                      </p:cBhvr>
                                      <p:to>
                                        <a:srgbClr val="CCFF99"/>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79907">
                                            <p:txEl>
                                              <p:pRg st="1" end="1"/>
                                            </p:txEl>
                                          </p:spTgt>
                                        </p:tgtEl>
                                        <p:attrNameLst>
                                          <p:attrName>style.visibility</p:attrName>
                                        </p:attrNameLst>
                                      </p:cBhvr>
                                      <p:to>
                                        <p:strVal val="visible"/>
                                      </p:to>
                                    </p:set>
                                  </p:childTnLst>
                                  <p:subTnLst>
                                    <p:animClr>
                                      <p:cBhvr override="childStyle">
                                        <p:cTn dur="1" fill="hold" display="0" masterRel="nextClick" afterEffect="1"/>
                                        <p:tgtEl>
                                          <p:spTgt spid="379907">
                                            <p:txEl>
                                              <p:pRg st="1" end="1"/>
                                            </p:txEl>
                                          </p:spTgt>
                                        </p:tgtEl>
                                        <p:attrNameLst>
                                          <p:attrName>ppt_c</p:attrName>
                                        </p:attrNameLst>
                                      </p:cBhvr>
                                      <p:to>
                                        <a:srgbClr val="CCFF99"/>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79907">
                                            <p:txEl>
                                              <p:pRg st="2" end="2"/>
                                            </p:txEl>
                                          </p:spTgt>
                                        </p:tgtEl>
                                        <p:attrNameLst>
                                          <p:attrName>style.visibility</p:attrName>
                                        </p:attrNameLst>
                                      </p:cBhvr>
                                      <p:to>
                                        <p:strVal val="visible"/>
                                      </p:to>
                                    </p:set>
                                  </p:childTnLst>
                                  <p:subTnLst>
                                    <p:animClr>
                                      <p:cBhvr override="childStyle">
                                        <p:cTn dur="1" fill="hold" display="0" masterRel="nextClick" afterEffect="1"/>
                                        <p:tgtEl>
                                          <p:spTgt spid="379907">
                                            <p:txEl>
                                              <p:pRg st="2" end="2"/>
                                            </p:txEl>
                                          </p:spTgt>
                                        </p:tgtEl>
                                        <p:attrNameLst>
                                          <p:attrName>ppt_c</p:attrName>
                                        </p:attrNameLst>
                                      </p:cBhvr>
                                      <p:to>
                                        <a:srgbClr val="CCFF99"/>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907" grpId="0" build="p" bldLvl="4"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half" idx="1"/>
          </p:nvPr>
        </p:nvSpPr>
        <p:spPr>
          <a:xfrm>
            <a:off x="457200" y="1920084"/>
            <a:ext cx="4038600" cy="4723625"/>
          </a:xfrm>
        </p:spPr>
        <p:txBody>
          <a:bodyPr>
            <a:normAutofit fontScale="92500"/>
          </a:bodyPr>
          <a:lstStyle/>
          <a:p>
            <a:pPr algn="l" rtl="0"/>
            <a:r>
              <a:rPr lang="en-US" b="1" dirty="0" smtClean="0"/>
              <a:t>Acid Rain</a:t>
            </a:r>
            <a:r>
              <a:rPr lang="en-US" dirty="0" smtClean="0"/>
              <a:t>: is a result of industries and cars burning oil and coal and sending sulfur dioxide and nitrogen oxides high into the atmosphere. While in the air they mix with water vapor and turn into sulfuric and nitric acids. Eventually, this harmful acid returns to earth in rain, hail, fog, or snow.</a:t>
            </a:r>
          </a:p>
          <a:p>
            <a:pPr algn="l" rtl="0"/>
            <a:endParaRPr lang="en-US" dirty="0" smtClean="0"/>
          </a:p>
        </p:txBody>
      </p:sp>
      <p:pic>
        <p:nvPicPr>
          <p:cNvPr id="6" name="Picture 6" descr="acid rain4"/>
          <p:cNvPicPr>
            <a:picLocks noGrp="1" noChangeAspect="1" noChangeArrowheads="1"/>
          </p:cNvPicPr>
          <p:nvPr>
            <p:ph sz="half" idx="2"/>
          </p:nvPr>
        </p:nvPicPr>
        <p:blipFill>
          <a:blip r:embed="rId2"/>
          <a:srcRect/>
          <a:stretch>
            <a:fillRect/>
          </a:stretch>
        </p:blipFill>
        <p:spPr bwMode="auto">
          <a:xfrm>
            <a:off x="4857752" y="3929066"/>
            <a:ext cx="4000496" cy="2643182"/>
          </a:xfrm>
          <a:prstGeom prst="rect">
            <a:avLst/>
          </a:prstGeom>
          <a:noFill/>
        </p:spPr>
      </p:pic>
      <p:pic>
        <p:nvPicPr>
          <p:cNvPr id="7" name="Picture 4" descr="air-pollution"/>
          <p:cNvPicPr>
            <a:picLocks noChangeAspect="1" noChangeArrowheads="1"/>
          </p:cNvPicPr>
          <p:nvPr/>
        </p:nvPicPr>
        <p:blipFill>
          <a:blip r:embed="rId3"/>
          <a:srcRect/>
          <a:stretch>
            <a:fillRect/>
          </a:stretch>
        </p:blipFill>
        <p:spPr bwMode="auto">
          <a:xfrm>
            <a:off x="4643438" y="1000108"/>
            <a:ext cx="4298950" cy="275113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half" idx="1"/>
          </p:nvPr>
        </p:nvSpPr>
        <p:spPr>
          <a:xfrm>
            <a:off x="457200" y="1920085"/>
            <a:ext cx="8258204" cy="4434840"/>
          </a:xfrm>
        </p:spPr>
        <p:txBody>
          <a:bodyPr>
            <a:normAutofit/>
          </a:bodyPr>
          <a:lstStyle/>
          <a:p>
            <a:pPr algn="l" rtl="0"/>
            <a:r>
              <a:rPr lang="en-US" dirty="0" smtClean="0"/>
              <a:t>This acid damages plant life and may eventually kill insects, frogs, and fish in our waters</a:t>
            </a:r>
          </a:p>
          <a:p>
            <a:pPr algn="l" rtl="0">
              <a:buNone/>
            </a:pPr>
            <a:endParaRPr lang="en-US" dirty="0" smtClean="0"/>
          </a:p>
          <a:p>
            <a:pPr algn="l" rtl="0"/>
            <a:r>
              <a:rPr lang="en-US" dirty="0" smtClean="0"/>
              <a:t>Acid rain is a worldwide problem because it can be carried in the atmosphere for great distances before falling back to earth.</a:t>
            </a:r>
          </a:p>
          <a:p>
            <a:pPr algn="l" rtl="0"/>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ChangeArrowheads="1"/>
          </p:cNvSpPr>
          <p:nvPr/>
        </p:nvSpPr>
        <p:spPr bwMode="auto">
          <a:xfrm>
            <a:off x="785786" y="571480"/>
            <a:ext cx="7772400" cy="533400"/>
          </a:xfrm>
          <a:prstGeom prst="rect">
            <a:avLst/>
          </a:prstGeom>
          <a:noFill/>
          <a:ln w="9525">
            <a:noFill/>
            <a:miter lim="800000"/>
            <a:headEnd/>
            <a:tailEnd/>
          </a:ln>
          <a:effectLst/>
        </p:spPr>
        <p:txBody>
          <a:bodyPr anchor="ctr"/>
          <a:lstStyle/>
          <a:p>
            <a:pPr algn="l" rtl="0">
              <a:lnSpc>
                <a:spcPct val="90000"/>
              </a:lnSpc>
            </a:pPr>
            <a:r>
              <a:rPr lang="en-US" sz="3200" b="1" dirty="0" smtClean="0"/>
              <a:t>Heat:</a:t>
            </a:r>
            <a:endParaRPr lang="en-US" sz="3200" b="1" dirty="0"/>
          </a:p>
        </p:txBody>
      </p:sp>
      <p:sp>
        <p:nvSpPr>
          <p:cNvPr id="363523" name="Rectangle 3"/>
          <p:cNvSpPr>
            <a:spLocks noChangeArrowheads="1"/>
          </p:cNvSpPr>
          <p:nvPr/>
        </p:nvSpPr>
        <p:spPr bwMode="auto">
          <a:xfrm>
            <a:off x="304800" y="1219200"/>
            <a:ext cx="8458200" cy="4876800"/>
          </a:xfrm>
          <a:prstGeom prst="rect">
            <a:avLst/>
          </a:prstGeom>
          <a:noFill/>
          <a:ln w="9525">
            <a:noFill/>
            <a:miter lim="800000"/>
            <a:headEnd/>
            <a:tailEnd/>
          </a:ln>
          <a:effectLst/>
        </p:spPr>
        <p:txBody>
          <a:bodyPr/>
          <a:lstStyle/>
          <a:p>
            <a:pPr marL="342900" indent="-342900" algn="l" rtl="0">
              <a:spcBef>
                <a:spcPct val="20000"/>
              </a:spcBef>
              <a:buFontTx/>
              <a:buChar char="•"/>
              <a:tabLst>
                <a:tab pos="630238" algn="l"/>
              </a:tabLst>
            </a:pPr>
            <a:r>
              <a:rPr lang="en-US" sz="3200" dirty="0"/>
              <a:t>Thermal Pollution occurs when water is withdrawn, used for cooling </a:t>
            </a:r>
            <a:r>
              <a:rPr lang="en-US" sz="3200" dirty="0" smtClean="0"/>
              <a:t>purposes (e.g.</a:t>
            </a:r>
            <a:r>
              <a:rPr lang="en-US" sz="3200" b="1" dirty="0" smtClean="0"/>
              <a:t> </a:t>
            </a:r>
            <a:r>
              <a:rPr lang="en-US" sz="3200" dirty="0" smtClean="0"/>
              <a:t>electric and nuclear power plants), </a:t>
            </a:r>
            <a:r>
              <a:rPr lang="en-US" sz="3200" dirty="0"/>
              <a:t>and then heated water is returned to its original source</a:t>
            </a:r>
          </a:p>
          <a:p>
            <a:pPr marL="342900" indent="-342900" algn="l" rtl="0">
              <a:spcBef>
                <a:spcPct val="20000"/>
              </a:spcBef>
              <a:buFontTx/>
              <a:buChar char="•"/>
              <a:tabLst>
                <a:tab pos="630238" algn="l"/>
              </a:tabLst>
            </a:pPr>
            <a:r>
              <a:rPr lang="en-US" sz="3200" dirty="0"/>
              <a:t>An increase in temperature, even a few degrees, may significantly alter some aquatic ecosystems</a:t>
            </a:r>
          </a:p>
        </p:txBody>
      </p:sp>
      <p:pic>
        <p:nvPicPr>
          <p:cNvPr id="363524" name="Picture 4"/>
          <p:cNvPicPr>
            <a:picLocks noChangeAspect="1" noChangeArrowheads="1"/>
          </p:cNvPicPr>
          <p:nvPr/>
        </p:nvPicPr>
        <p:blipFill>
          <a:blip r:embed="rId2"/>
          <a:srcRect/>
          <a:stretch>
            <a:fillRect/>
          </a:stretch>
        </p:blipFill>
        <p:spPr bwMode="auto">
          <a:xfrm>
            <a:off x="4714875" y="3749675"/>
            <a:ext cx="4429125" cy="3108325"/>
          </a:xfrm>
          <a:prstGeom prst="rect">
            <a:avLst/>
          </a:prstGeom>
          <a:noFill/>
          <a:ln w="12700" cap="sq">
            <a:noFill/>
            <a:miter lim="800000"/>
            <a:headEnd type="none" w="sm" len="sm"/>
            <a:tailEnd type="none" w="sm" len="sm"/>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63523">
                                            <p:txEl>
                                              <p:pRg st="0" end="0"/>
                                            </p:txEl>
                                          </p:spTgt>
                                        </p:tgtEl>
                                        <p:attrNameLst>
                                          <p:attrName>style.visibility</p:attrName>
                                        </p:attrNameLst>
                                      </p:cBhvr>
                                      <p:to>
                                        <p:strVal val="visible"/>
                                      </p:to>
                                    </p:set>
                                  </p:childTnLst>
                                  <p:subTnLst>
                                    <p:animClr>
                                      <p:cBhvr override="childStyle">
                                        <p:cTn dur="1" fill="hold" display="0" masterRel="nextClick" afterEffect="1"/>
                                        <p:tgtEl>
                                          <p:spTgt spid="363523">
                                            <p:txEl>
                                              <p:pRg st="0" end="0"/>
                                            </p:txEl>
                                          </p:spTgt>
                                        </p:tgtEl>
                                        <p:attrNameLst>
                                          <p:attrName>ppt_c</p:attrName>
                                        </p:attrNameLst>
                                      </p:cBhvr>
                                      <p:to>
                                        <a:srgbClr val="CCFF99"/>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63523">
                                            <p:txEl>
                                              <p:pRg st="1" end="1"/>
                                            </p:txEl>
                                          </p:spTgt>
                                        </p:tgtEl>
                                        <p:attrNameLst>
                                          <p:attrName>style.visibility</p:attrName>
                                        </p:attrNameLst>
                                      </p:cBhvr>
                                      <p:to>
                                        <p:strVal val="visible"/>
                                      </p:to>
                                    </p:set>
                                  </p:childTnLst>
                                  <p:subTnLst>
                                    <p:animClr>
                                      <p:cBhvr override="childStyle">
                                        <p:cTn dur="1" fill="hold" display="0" masterRel="nextClick" afterEffect="1"/>
                                        <p:tgtEl>
                                          <p:spTgt spid="363523">
                                            <p:txEl>
                                              <p:pRg st="1" end="1"/>
                                            </p:txEl>
                                          </p:spTgt>
                                        </p:tgtEl>
                                        <p:attrNameLst>
                                          <p:attrName>ppt_c</p:attrName>
                                        </p:attrNameLst>
                                      </p:cBhvr>
                                      <p:to>
                                        <a:srgbClr val="CCFF99"/>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523"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1026" name="Picture 2"/>
          <p:cNvPicPr>
            <a:picLocks noGrp="1" noChangeAspect="1" noChangeArrowheads="1"/>
          </p:cNvPicPr>
          <p:nvPr>
            <p:ph idx="1"/>
          </p:nvPr>
        </p:nvPicPr>
        <p:blipFill>
          <a:blip r:embed="rId2"/>
          <a:srcRect/>
          <a:stretch>
            <a:fillRect/>
          </a:stretch>
        </p:blipFill>
        <p:spPr bwMode="auto">
          <a:xfrm>
            <a:off x="0" y="0"/>
            <a:ext cx="9143999" cy="6857999"/>
          </a:xfrm>
          <a:prstGeom prst="rect">
            <a:avLst/>
          </a:prstGeom>
          <a:noFill/>
          <a:ln w="9525">
            <a:noFill/>
            <a:miter lim="800000"/>
            <a:headEnd/>
            <a:tailEnd/>
          </a:ln>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sz="5400" b="1" dirty="0" smtClean="0"/>
              <a:t>Organic Chemicals</a:t>
            </a:r>
            <a:endParaRPr lang="ar-SA" b="1" dirty="0"/>
          </a:p>
        </p:txBody>
      </p:sp>
      <p:sp>
        <p:nvSpPr>
          <p:cNvPr id="3" name="عنصر نائب للنص 2"/>
          <p:cNvSpPr>
            <a:spLocks noGrp="1"/>
          </p:cNvSpPr>
          <p:nvPr>
            <p:ph type="body" idx="1"/>
          </p:nvPr>
        </p:nvSpPr>
        <p:spPr/>
        <p:txBody>
          <a:bodyPr/>
          <a:lstStyle/>
          <a:p>
            <a:pPr algn="l" rtl="0"/>
            <a:r>
              <a:rPr lang="en-US" sz="3200" dirty="0" smtClean="0"/>
              <a:t>Oil spills</a:t>
            </a:r>
            <a:endParaRPr lang="ar-SA" sz="3200" dirty="0"/>
          </a:p>
        </p:txBody>
      </p:sp>
      <p:sp>
        <p:nvSpPr>
          <p:cNvPr id="4" name="عنصر نائب للمحتوى 3"/>
          <p:cNvSpPr>
            <a:spLocks noGrp="1"/>
          </p:cNvSpPr>
          <p:nvPr>
            <p:ph sz="quarter" idx="2"/>
          </p:nvPr>
        </p:nvSpPr>
        <p:spPr/>
        <p:txBody>
          <a:bodyPr/>
          <a:lstStyle/>
          <a:p>
            <a:pPr algn="l" rtl="0"/>
            <a:r>
              <a:rPr lang="en-US" sz="2800" dirty="0" smtClean="0"/>
              <a:t>Oil spills can be caused by:</a:t>
            </a:r>
          </a:p>
          <a:p>
            <a:pPr lvl="1" algn="l" rtl="0"/>
            <a:r>
              <a:rPr lang="en-US" sz="2800" dirty="0" smtClean="0"/>
              <a:t>Tanker accidents</a:t>
            </a:r>
          </a:p>
          <a:p>
            <a:pPr lvl="1" algn="l" rtl="0"/>
            <a:r>
              <a:rPr lang="en-US" sz="2800" dirty="0" smtClean="0"/>
              <a:t>Intentional dumping</a:t>
            </a:r>
          </a:p>
          <a:p>
            <a:pPr lvl="1" algn="l" rtl="0"/>
            <a:r>
              <a:rPr lang="en-US" sz="2800" dirty="0" smtClean="0"/>
              <a:t>pumping operations</a:t>
            </a:r>
          </a:p>
          <a:p>
            <a:pPr algn="l" rtl="0"/>
            <a:endParaRPr lang="ar-SA" dirty="0"/>
          </a:p>
        </p:txBody>
      </p:sp>
      <p:pic>
        <p:nvPicPr>
          <p:cNvPr id="7" name="Picture 4" descr="FG11_12"/>
          <p:cNvPicPr>
            <a:picLocks noGrp="1" noChangeAspect="1" noChangeArrowheads="1"/>
          </p:cNvPicPr>
          <p:nvPr>
            <p:ph sz="quarter" idx="4"/>
          </p:nvPr>
        </p:nvPicPr>
        <p:blipFill>
          <a:blip r:embed="rId2"/>
          <a:srcRect/>
          <a:stretch>
            <a:fillRect/>
          </a:stretch>
        </p:blipFill>
        <p:spPr bwMode="auto">
          <a:xfrm>
            <a:off x="4645025" y="1571612"/>
            <a:ext cx="4041775" cy="5000659"/>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Text Box 2"/>
          <p:cNvSpPr txBox="1">
            <a:spLocks noChangeArrowheads="1"/>
          </p:cNvSpPr>
          <p:nvPr/>
        </p:nvSpPr>
        <p:spPr bwMode="auto">
          <a:xfrm>
            <a:off x="304800" y="1447800"/>
            <a:ext cx="8839200" cy="3970318"/>
          </a:xfrm>
          <a:prstGeom prst="rect">
            <a:avLst/>
          </a:prstGeom>
          <a:noFill/>
          <a:ln w="9525">
            <a:noFill/>
            <a:miter lim="800000"/>
            <a:headEnd/>
            <a:tailEnd/>
          </a:ln>
          <a:effectLst/>
        </p:spPr>
        <p:txBody>
          <a:bodyPr>
            <a:spAutoFit/>
          </a:bodyPr>
          <a:lstStyle/>
          <a:p>
            <a:pPr marL="174625" indent="-174625" algn="l" rtl="0">
              <a:spcBef>
                <a:spcPct val="50000"/>
              </a:spcBef>
              <a:buFontTx/>
              <a:buChar char="•"/>
            </a:pPr>
            <a:r>
              <a:rPr lang="en-US" sz="2800" b="1" dirty="0"/>
              <a:t>V</a:t>
            </a:r>
            <a:r>
              <a:rPr lang="en-US" sz="2800" dirty="0"/>
              <a:t>olatile </a:t>
            </a:r>
            <a:r>
              <a:rPr lang="en-US" sz="2800" b="1" dirty="0"/>
              <a:t>O</a:t>
            </a:r>
            <a:r>
              <a:rPr lang="en-US" sz="2800" dirty="0"/>
              <a:t>rganics </a:t>
            </a:r>
            <a:r>
              <a:rPr lang="en-US" sz="2800" b="1" dirty="0"/>
              <a:t>C</a:t>
            </a:r>
            <a:r>
              <a:rPr lang="en-US" sz="2800" dirty="0"/>
              <a:t>ompounds immediately kill many of the aquatic organisms </a:t>
            </a:r>
            <a:r>
              <a:rPr lang="en-US" sz="2800" dirty="0" smtClean="0"/>
              <a:t>and </a:t>
            </a:r>
            <a:r>
              <a:rPr lang="en-US" sz="2800" dirty="0"/>
              <a:t>contaminate </a:t>
            </a:r>
            <a:r>
              <a:rPr lang="en-US" sz="2800" dirty="0" smtClean="0"/>
              <a:t>fish</a:t>
            </a:r>
          </a:p>
          <a:p>
            <a:pPr marL="174625" indent="-174625" algn="l" rtl="0">
              <a:spcBef>
                <a:spcPct val="50000"/>
              </a:spcBef>
              <a:buFontTx/>
              <a:buChar char="•"/>
            </a:pPr>
            <a:endParaRPr lang="en-US" sz="2800" dirty="0" smtClean="0"/>
          </a:p>
          <a:p>
            <a:pPr marL="174625" indent="-174625" algn="l" rtl="0">
              <a:spcBef>
                <a:spcPct val="50000"/>
              </a:spcBef>
              <a:buFontTx/>
              <a:buChar char="•"/>
            </a:pPr>
            <a:r>
              <a:rPr lang="en-US" sz="2800" b="1" dirty="0" smtClean="0"/>
              <a:t>Heavy oil</a:t>
            </a:r>
            <a:r>
              <a:rPr lang="en-US" sz="2800" dirty="0" smtClean="0"/>
              <a:t> sinks to ocean bottom where it contaminates crabs, oysters, mussels, clams, etc.</a:t>
            </a:r>
          </a:p>
          <a:p>
            <a:pPr marL="174625" indent="-174625" algn="l" rtl="0">
              <a:spcBef>
                <a:spcPct val="50000"/>
              </a:spcBef>
              <a:buFontTx/>
              <a:buChar char="•"/>
            </a:pPr>
            <a:endParaRPr lang="en-US" sz="2800" dirty="0"/>
          </a:p>
          <a:p>
            <a:pPr marL="174625" indent="-174625" algn="l" rtl="0">
              <a:spcBef>
                <a:spcPct val="50000"/>
              </a:spcBef>
              <a:buFontTx/>
              <a:buChar char="•"/>
            </a:pPr>
            <a:endParaRPr lang="en-US" sz="2800" dirty="0"/>
          </a:p>
        </p:txBody>
      </p:sp>
      <p:sp>
        <p:nvSpPr>
          <p:cNvPr id="247811" name="Rectangle 3"/>
          <p:cNvSpPr>
            <a:spLocks noChangeArrowheads="1"/>
          </p:cNvSpPr>
          <p:nvPr/>
        </p:nvSpPr>
        <p:spPr bwMode="auto">
          <a:xfrm>
            <a:off x="685800" y="457200"/>
            <a:ext cx="7772400" cy="685800"/>
          </a:xfrm>
          <a:prstGeom prst="rect">
            <a:avLst/>
          </a:prstGeom>
          <a:noFill/>
          <a:ln w="9525">
            <a:noFill/>
            <a:miter lim="800000"/>
            <a:headEnd/>
            <a:tailEnd/>
          </a:ln>
          <a:effectLst/>
        </p:spPr>
        <p:txBody>
          <a:bodyPr anchor="ctr"/>
          <a:lstStyle/>
          <a:p>
            <a:pPr algn="ctr"/>
            <a:r>
              <a:rPr lang="en-US" sz="4400">
                <a:effectLst>
                  <a:outerShdw blurRad="38100" dist="38100" dir="2700000" algn="tl">
                    <a:srgbClr val="000000"/>
                  </a:outerShdw>
                </a:effectLst>
              </a:rPr>
              <a:t>Effects of Oil Spills</a:t>
            </a:r>
          </a:p>
        </p:txBody>
      </p:sp>
      <p:sp>
        <p:nvSpPr>
          <p:cNvPr id="247812" name="Text Box 4"/>
          <p:cNvSpPr txBox="1">
            <a:spLocks noChangeArrowheads="1"/>
          </p:cNvSpPr>
          <p:nvPr/>
        </p:nvSpPr>
        <p:spPr bwMode="auto">
          <a:xfrm>
            <a:off x="6172200" y="6308725"/>
            <a:ext cx="2590800" cy="336550"/>
          </a:xfrm>
          <a:prstGeom prst="rect">
            <a:avLst/>
          </a:prstGeom>
          <a:noFill/>
          <a:ln w="9525">
            <a:noFill/>
            <a:miter lim="800000"/>
            <a:headEnd/>
            <a:tailEnd/>
          </a:ln>
          <a:effectLst/>
        </p:spPr>
        <p:txBody>
          <a:bodyPr>
            <a:spAutoFit/>
          </a:bodyPr>
          <a:lstStyle/>
          <a:p>
            <a:pPr>
              <a:spcBef>
                <a:spcPct val="50000"/>
              </a:spcBef>
            </a:pPr>
            <a:r>
              <a:rPr lang="en-US" sz="800"/>
              <a:t>© Brooks/Cole Publishing Company / ITP </a:t>
            </a:r>
            <a:r>
              <a:rPr lang="en-US" sz="800">
                <a:effectLst>
                  <a:outerShdw blurRad="38100" dist="38100" dir="2700000" algn="tl">
                    <a:srgbClr val="000000"/>
                  </a:outerShdw>
                </a:effectLst>
                <a:hlinkClick r:id="rId2"/>
              </a:rPr>
              <a:t>Water Resources and Water Pollution </a:t>
            </a:r>
            <a:r>
              <a:rPr lang="en-US" sz="800" i="1">
                <a:hlinkClick r:id="rId2"/>
              </a:rPr>
              <a:t>by Paul Rich</a:t>
            </a:r>
            <a:endParaRPr lang="en-US" sz="800" i="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47810">
                                            <p:txEl>
                                              <p:pRg st="0" end="0"/>
                                            </p:txEl>
                                          </p:spTgt>
                                        </p:tgtEl>
                                        <p:attrNameLst>
                                          <p:attrName>style.visibility</p:attrName>
                                        </p:attrNameLst>
                                      </p:cBhvr>
                                      <p:to>
                                        <p:strVal val="visible"/>
                                      </p:to>
                                    </p:set>
                                  </p:childTnLst>
                                  <p:subTnLst>
                                    <p:animClr>
                                      <p:cBhvr override="childStyle">
                                        <p:cTn dur="1" fill="hold" display="0" masterRel="nextClick" afterEffect="1"/>
                                        <p:tgtEl>
                                          <p:spTgt spid="247810">
                                            <p:txEl>
                                              <p:pRg st="0" end="0"/>
                                            </p:txEl>
                                          </p:spTgt>
                                        </p:tgtEl>
                                        <p:attrNameLst>
                                          <p:attrName>ppt_c</p:attrName>
                                        </p:attrNameLst>
                                      </p:cBhvr>
                                      <p:to>
                                        <a:srgbClr val="CCFF99"/>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47810">
                                            <p:txEl>
                                              <p:pRg st="2" end="2"/>
                                            </p:txEl>
                                          </p:spTgt>
                                        </p:tgtEl>
                                        <p:attrNameLst>
                                          <p:attrName>style.visibility</p:attrName>
                                        </p:attrNameLst>
                                      </p:cBhvr>
                                      <p:to>
                                        <p:strVal val="visible"/>
                                      </p:to>
                                    </p:set>
                                  </p:childTnLst>
                                  <p:subTnLst>
                                    <p:animClr>
                                      <p:cBhvr override="childStyle">
                                        <p:cTn dur="1" fill="hold" display="0" masterRel="nextClick" afterEffect="1"/>
                                        <p:tgtEl>
                                          <p:spTgt spid="247810">
                                            <p:txEl>
                                              <p:pRg st="2" end="2"/>
                                            </p:txEl>
                                          </p:spTgt>
                                        </p:tgtEl>
                                        <p:attrNameLst>
                                          <p:attrName>ppt_c</p:attrName>
                                        </p:attrNameLst>
                                      </p:cBhvr>
                                      <p:to>
                                        <a:srgbClr val="CCFF99"/>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10"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endParaRPr lang="ar-SA" dirty="0"/>
          </a:p>
        </p:txBody>
      </p:sp>
      <p:sp>
        <p:nvSpPr>
          <p:cNvPr id="8" name="عنصر نائب للمحتوى 7"/>
          <p:cNvSpPr>
            <a:spLocks noGrp="1"/>
          </p:cNvSpPr>
          <p:nvPr>
            <p:ph idx="1"/>
          </p:nvPr>
        </p:nvSpPr>
        <p:spPr/>
        <p:txBody>
          <a:bodyPr/>
          <a:lstStyle/>
          <a:p>
            <a:pPr marL="174625" indent="-174625" algn="l" rtl="0">
              <a:spcBef>
                <a:spcPct val="50000"/>
              </a:spcBef>
              <a:buFontTx/>
              <a:buChar char="•"/>
            </a:pPr>
            <a:endParaRPr lang="en-US" sz="2400" dirty="0" smtClean="0"/>
          </a:p>
          <a:p>
            <a:pPr algn="l" rtl="0"/>
            <a:r>
              <a:rPr lang="en-US" sz="2400" b="1" dirty="0" smtClean="0"/>
              <a:t>Floating oil</a:t>
            </a:r>
            <a:r>
              <a:rPr lang="en-US" sz="2400" dirty="0" smtClean="0"/>
              <a:t> coats birds and ocean mammal; and render their insulating fur or feathers useless</a:t>
            </a:r>
          </a:p>
          <a:p>
            <a:pPr algn="l" rtl="0"/>
            <a:endParaRPr lang="ar-SA" dirty="0"/>
          </a:p>
        </p:txBody>
      </p:sp>
      <p:pic>
        <p:nvPicPr>
          <p:cNvPr id="10" name="Picture 2" descr="evos29l"/>
          <p:cNvPicPr>
            <a:picLocks noChangeAspect="1" noChangeArrowheads="1"/>
          </p:cNvPicPr>
          <p:nvPr/>
        </p:nvPicPr>
        <p:blipFill>
          <a:blip r:embed="rId2"/>
          <a:srcRect l="3922" t="11455" r="11111"/>
          <a:stretch>
            <a:fillRect/>
          </a:stretch>
        </p:blipFill>
        <p:spPr bwMode="auto">
          <a:xfrm>
            <a:off x="357158" y="3429001"/>
            <a:ext cx="7429552" cy="3323762"/>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b="1" dirty="0" smtClean="0"/>
              <a:t>Sediment</a:t>
            </a:r>
          </a:p>
        </p:txBody>
      </p:sp>
      <p:sp>
        <p:nvSpPr>
          <p:cNvPr id="411651" name="Rectangle 3"/>
          <p:cNvSpPr>
            <a:spLocks noGrp="1" noChangeArrowheads="1"/>
          </p:cNvSpPr>
          <p:nvPr>
            <p:ph type="body" idx="1"/>
          </p:nvPr>
        </p:nvSpPr>
        <p:spPr>
          <a:xfrm>
            <a:off x="728663" y="2417763"/>
            <a:ext cx="7785100" cy="2227262"/>
          </a:xfrm>
        </p:spPr>
        <p:txBody>
          <a:bodyPr rtlCol="0">
            <a:normAutofit/>
          </a:bodyPr>
          <a:lstStyle/>
          <a:p>
            <a:pPr algn="l" rtl="0" fontAlgn="auto">
              <a:spcBef>
                <a:spcPct val="0"/>
              </a:spcBef>
              <a:spcAft>
                <a:spcPts val="0"/>
              </a:spcAft>
              <a:defRPr/>
            </a:pPr>
            <a:r>
              <a:rPr lang="en-US" dirty="0" smtClean="0"/>
              <a:t>Erosion of soil from mining, and farming puts sediment into waterways.</a:t>
            </a:r>
          </a:p>
          <a:p>
            <a:pPr algn="l" rtl="0" fontAlgn="auto">
              <a:spcBef>
                <a:spcPct val="0"/>
              </a:spcBef>
              <a:spcAft>
                <a:spcPts val="0"/>
              </a:spcAft>
              <a:defRPr/>
            </a:pPr>
            <a:endParaRPr lang="en-US" dirty="0" smtClean="0"/>
          </a:p>
          <a:p>
            <a:pPr algn="l" rtl="0" fontAlgn="auto">
              <a:spcBef>
                <a:spcPct val="0"/>
              </a:spcBef>
              <a:spcAft>
                <a:spcPts val="0"/>
              </a:spcAft>
              <a:defRPr/>
            </a:pPr>
            <a:r>
              <a:rPr lang="en-US" dirty="0" smtClean="0"/>
              <a:t>There it alters conditions and can kill organisms.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b="1" dirty="0"/>
              <a:t>Radioactive Wastes</a:t>
            </a:r>
          </a:p>
        </p:txBody>
      </p:sp>
      <p:sp>
        <p:nvSpPr>
          <p:cNvPr id="96259" name="Rectangle 3"/>
          <p:cNvSpPr>
            <a:spLocks noGrp="1" noChangeArrowheads="1"/>
          </p:cNvSpPr>
          <p:nvPr>
            <p:ph type="body" idx="1"/>
          </p:nvPr>
        </p:nvSpPr>
        <p:spPr/>
        <p:txBody>
          <a:bodyPr/>
          <a:lstStyle/>
          <a:p>
            <a:pPr algn="l" rtl="0"/>
            <a:r>
              <a:rPr lang="en-US" dirty="0"/>
              <a:t>Radioactive wastes can also be a sources of </a:t>
            </a:r>
            <a:r>
              <a:rPr lang="en-US" dirty="0" smtClean="0"/>
              <a:t>water </a:t>
            </a:r>
            <a:r>
              <a:rPr lang="en-US" dirty="0"/>
              <a:t>pollution.  </a:t>
            </a:r>
            <a:endParaRPr lang="en-US" dirty="0" smtClean="0"/>
          </a:p>
          <a:p>
            <a:pPr algn="l" rtl="0"/>
            <a:r>
              <a:rPr lang="en-US" dirty="0" smtClean="0"/>
              <a:t>Radioactive </a:t>
            </a:r>
            <a:r>
              <a:rPr lang="en-US" dirty="0"/>
              <a:t>wastes stored in underground containers may leak and pollute groundwater.  Pollution of the oceans occurs if these wastes are dumped in the ocean</a:t>
            </a:r>
            <a:r>
              <a:rPr lang="en-US" dirty="0" smtClean="0"/>
              <a:t>.</a:t>
            </a:r>
          </a:p>
          <a:p>
            <a:pPr algn="l" rtl="0"/>
            <a:endParaRPr lang="en-US" dirty="0" smtClean="0"/>
          </a:p>
          <a:p>
            <a:pPr algn="l" rtl="0">
              <a:buNone/>
            </a:pP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b="1" dirty="0" smtClean="0"/>
              <a:t>Swimming-associated illnesses:</a:t>
            </a:r>
            <a:endParaRPr lang="ar-SA" dirty="0"/>
          </a:p>
        </p:txBody>
      </p:sp>
      <p:sp>
        <p:nvSpPr>
          <p:cNvPr id="3" name="عنصر نائب للمحتوى 2"/>
          <p:cNvSpPr>
            <a:spLocks noGrp="1"/>
          </p:cNvSpPr>
          <p:nvPr>
            <p:ph sz="half" idx="1"/>
          </p:nvPr>
        </p:nvSpPr>
        <p:spPr>
          <a:xfrm>
            <a:off x="457200" y="1920085"/>
            <a:ext cx="8329642" cy="4434840"/>
          </a:xfrm>
        </p:spPr>
        <p:txBody>
          <a:bodyPr>
            <a:normAutofit fontScale="92500" lnSpcReduction="20000"/>
          </a:bodyPr>
          <a:lstStyle/>
          <a:p>
            <a:pPr algn="l" rtl="0"/>
            <a:r>
              <a:rPr lang="en-US" dirty="0" smtClean="0"/>
              <a:t>Viruses are believed to be the major cause of swimming-associated illnesses, &amp; are responsible for </a:t>
            </a:r>
          </a:p>
          <a:p>
            <a:pPr algn="l" rtl="0"/>
            <a:r>
              <a:rPr lang="en-US" dirty="0" smtClean="0"/>
              <a:t>gastroenteritis, </a:t>
            </a:r>
          </a:p>
          <a:p>
            <a:pPr algn="l" rtl="0"/>
            <a:r>
              <a:rPr lang="en-US" dirty="0" smtClean="0"/>
              <a:t>hepatitis, </a:t>
            </a:r>
          </a:p>
          <a:p>
            <a:pPr algn="l" rtl="0"/>
            <a:r>
              <a:rPr lang="en-US" dirty="0" smtClean="0"/>
              <a:t>respiratory illness, &amp;</a:t>
            </a:r>
          </a:p>
          <a:p>
            <a:pPr algn="l" rtl="0"/>
            <a:r>
              <a:rPr lang="en-US" dirty="0" smtClean="0"/>
              <a:t> ear, nose, &amp; throat problems.</a:t>
            </a:r>
          </a:p>
          <a:p>
            <a:pPr algn="l" rtl="0"/>
            <a:r>
              <a:rPr lang="en-US" dirty="0" smtClean="0"/>
              <a:t> Other microbial diseases that can be contracted by swimmers include </a:t>
            </a:r>
            <a:r>
              <a:rPr lang="en-US" dirty="0" err="1" smtClean="0"/>
              <a:t>salmonellosis</a:t>
            </a:r>
            <a:r>
              <a:rPr lang="en-US" dirty="0" smtClean="0"/>
              <a:t>, shigellosis, </a:t>
            </a:r>
            <a:r>
              <a:rPr lang="en-US" dirty="0" err="1" smtClean="0"/>
              <a:t>giardiasis</a:t>
            </a:r>
            <a:r>
              <a:rPr lang="en-US" dirty="0" smtClean="0"/>
              <a:t>, amoebic dysentery, skin rashes, “pink eye,” &amp; infection caused by E. coli. </a:t>
            </a:r>
          </a:p>
          <a:p>
            <a:pPr algn="l" rtl="0"/>
            <a:r>
              <a:rPr lang="en-US" dirty="0" smtClean="0"/>
              <a:t>The most common symptoms are nausea, diarrhea, vomiting, itching, skin rashes &amp; fever.</a:t>
            </a: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052" name="Picture 4"/>
          <p:cNvPicPr>
            <a:picLocks noChangeAspect="1" noChangeArrowheads="1"/>
          </p:cNvPicPr>
          <p:nvPr/>
        </p:nvPicPr>
        <p:blipFill>
          <a:blip r:embed="rId2"/>
          <a:srcRect/>
          <a:stretch>
            <a:fillRect/>
          </a:stretch>
        </p:blipFill>
        <p:spPr bwMode="auto">
          <a:xfrm>
            <a:off x="0" y="0"/>
            <a:ext cx="8929718" cy="685800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3200" b="1" dirty="0" smtClean="0"/>
              <a:t>Unpolluted water is essential for :</a:t>
            </a:r>
            <a:br>
              <a:rPr lang="en-US" sz="3200" b="1" dirty="0" smtClean="0"/>
            </a:br>
            <a:endParaRPr lang="ar-SA" sz="3200" b="1" dirty="0"/>
          </a:p>
        </p:txBody>
      </p:sp>
      <p:sp>
        <p:nvSpPr>
          <p:cNvPr id="3" name="عنصر نائب للمحتوى 2"/>
          <p:cNvSpPr>
            <a:spLocks noGrp="1"/>
          </p:cNvSpPr>
          <p:nvPr>
            <p:ph idx="1"/>
          </p:nvPr>
        </p:nvSpPr>
        <p:spPr/>
        <p:txBody>
          <a:bodyPr/>
          <a:lstStyle/>
          <a:p>
            <a:pPr algn="l" rtl="0"/>
            <a:r>
              <a:rPr lang="en-US" dirty="0" smtClean="0"/>
              <a:t>• A safe drinking water supply.</a:t>
            </a:r>
          </a:p>
          <a:p>
            <a:pPr algn="l" rtl="0"/>
            <a:r>
              <a:rPr lang="en-US" dirty="0" smtClean="0"/>
              <a:t>• Maintaining fish habitats </a:t>
            </a:r>
          </a:p>
          <a:p>
            <a:pPr algn="l" rtl="0"/>
            <a:r>
              <a:rPr lang="en-US" dirty="0" smtClean="0"/>
              <a:t>• Supporting water sports e.g. boating, swimming, water skiing</a:t>
            </a:r>
          </a:p>
          <a:p>
            <a:pPr algn="l" rtl="0"/>
            <a:r>
              <a:rPr lang="en-US" dirty="0" smtClean="0"/>
              <a:t>• Water for crops and livestock</a:t>
            </a:r>
          </a:p>
          <a:p>
            <a:pPr algn="l" rtl="0"/>
            <a:r>
              <a:rPr lang="en-US" dirty="0" smtClean="0"/>
              <a:t>• Industrial use </a:t>
            </a:r>
          </a:p>
          <a:p>
            <a:pPr algn="l" rtl="0"/>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Water Pollution</a:t>
            </a:r>
            <a:endParaRPr lang="ar-SA" dirty="0"/>
          </a:p>
        </p:txBody>
      </p:sp>
      <p:sp>
        <p:nvSpPr>
          <p:cNvPr id="3" name="عنصر نائب للمحتوى 2"/>
          <p:cNvSpPr>
            <a:spLocks noGrp="1"/>
          </p:cNvSpPr>
          <p:nvPr>
            <p:ph idx="1"/>
          </p:nvPr>
        </p:nvSpPr>
        <p:spPr/>
        <p:txBody>
          <a:bodyPr/>
          <a:lstStyle/>
          <a:p>
            <a:pPr algn="l" rtl="0"/>
            <a:r>
              <a:rPr lang="en-US" sz="2400" dirty="0" smtClean="0"/>
              <a:t>Any chemical, biological and physical change in water quality that has a harmful effect on living organisms or makes it unusable for agriculture</a:t>
            </a:r>
          </a:p>
          <a:p>
            <a:pPr algn="l" rtl="0"/>
            <a:endParaRPr lang="en-US" sz="1800" dirty="0" smtClean="0">
              <a:solidFill>
                <a:srgbClr val="00FF00"/>
              </a:solidFill>
            </a:endParaRPr>
          </a:p>
          <a:p>
            <a:pPr algn="l" rtl="0"/>
            <a:endParaRPr lang="en-US" sz="2400" dirty="0" smtClean="0"/>
          </a:p>
          <a:p>
            <a:pPr algn="l" rtl="0"/>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14348" y="785794"/>
            <a:ext cx="8001000" cy="838200"/>
          </a:xfrm>
        </p:spPr>
        <p:txBody>
          <a:bodyPr/>
          <a:lstStyle/>
          <a:p>
            <a:r>
              <a:rPr lang="en-US" sz="4800" dirty="0">
                <a:solidFill>
                  <a:schemeClr val="tx1"/>
                </a:solidFill>
              </a:rPr>
              <a:t>Types of </a:t>
            </a:r>
            <a:r>
              <a:rPr lang="en-US" sz="4800" dirty="0" smtClean="0">
                <a:solidFill>
                  <a:schemeClr val="tx1"/>
                </a:solidFill>
              </a:rPr>
              <a:t>Pollutants</a:t>
            </a:r>
            <a:endParaRPr lang="en-US" sz="7200" dirty="0">
              <a:solidFill>
                <a:schemeClr val="tx1"/>
              </a:solidFill>
            </a:endParaRPr>
          </a:p>
        </p:txBody>
      </p:sp>
      <p:sp>
        <p:nvSpPr>
          <p:cNvPr id="10243" name="Rectangle 3"/>
          <p:cNvSpPr>
            <a:spLocks noGrp="1" noChangeArrowheads="1"/>
          </p:cNvSpPr>
          <p:nvPr>
            <p:ph type="body" idx="1"/>
          </p:nvPr>
        </p:nvSpPr>
        <p:spPr>
          <a:xfrm>
            <a:off x="142844" y="1857364"/>
            <a:ext cx="9144000" cy="4000528"/>
          </a:xfrm>
        </p:spPr>
        <p:txBody>
          <a:bodyPr>
            <a:normAutofit/>
          </a:bodyPr>
          <a:lstStyle/>
          <a:p>
            <a:pPr algn="l" rtl="0">
              <a:lnSpc>
                <a:spcPct val="90000"/>
              </a:lnSpc>
            </a:pPr>
            <a:endParaRPr lang="en-US" sz="2400" dirty="0" smtClean="0"/>
          </a:p>
          <a:p>
            <a:pPr algn="l" rtl="0">
              <a:lnSpc>
                <a:spcPct val="90000"/>
              </a:lnSpc>
            </a:pPr>
            <a:r>
              <a:rPr lang="en-US" sz="2400" dirty="0" smtClean="0"/>
              <a:t>Disease-causing </a:t>
            </a:r>
            <a:r>
              <a:rPr lang="en-US" sz="2400" dirty="0"/>
              <a:t>Agents </a:t>
            </a:r>
            <a:r>
              <a:rPr lang="en-US" sz="2400" dirty="0" smtClean="0"/>
              <a:t>(biological)</a:t>
            </a:r>
            <a:r>
              <a:rPr lang="en-US" sz="2400" dirty="0" err="1" smtClean="0"/>
              <a:t>i.e</a:t>
            </a:r>
            <a:r>
              <a:rPr lang="en-US" sz="2400" dirty="0" smtClean="0"/>
              <a:t> </a:t>
            </a:r>
            <a:r>
              <a:rPr lang="en-US" sz="2400" dirty="0"/>
              <a:t>pathogens</a:t>
            </a:r>
          </a:p>
          <a:p>
            <a:pPr algn="l" rtl="0">
              <a:lnSpc>
                <a:spcPct val="90000"/>
              </a:lnSpc>
            </a:pPr>
            <a:r>
              <a:rPr lang="en-US" sz="2400" dirty="0" smtClean="0"/>
              <a:t>organic waste</a:t>
            </a:r>
            <a:endParaRPr lang="en-US" sz="2400" dirty="0"/>
          </a:p>
          <a:p>
            <a:pPr algn="l" rtl="0">
              <a:lnSpc>
                <a:spcPct val="90000"/>
              </a:lnSpc>
            </a:pPr>
            <a:r>
              <a:rPr lang="en-US" sz="2400" dirty="0"/>
              <a:t>Water-soluble Inorganic Chemicals – acids, toxic metals </a:t>
            </a:r>
            <a:endParaRPr lang="en-US" sz="2400" dirty="0" smtClean="0"/>
          </a:p>
          <a:p>
            <a:pPr algn="l" rtl="0">
              <a:lnSpc>
                <a:spcPct val="90000"/>
              </a:lnSpc>
            </a:pPr>
            <a:r>
              <a:rPr lang="en-US" sz="2400" dirty="0" smtClean="0"/>
              <a:t>Heat</a:t>
            </a:r>
            <a:r>
              <a:rPr lang="en-US" sz="2400" dirty="0" smtClean="0">
                <a:solidFill>
                  <a:srgbClr val="00FF00"/>
                </a:solidFill>
              </a:rPr>
              <a:t> </a:t>
            </a:r>
            <a:r>
              <a:rPr lang="en-US" sz="2400" dirty="0" smtClean="0"/>
              <a:t>– electric and nuclear power plants</a:t>
            </a:r>
          </a:p>
          <a:p>
            <a:pPr algn="l" rtl="0">
              <a:lnSpc>
                <a:spcPct val="90000"/>
              </a:lnSpc>
            </a:pPr>
            <a:r>
              <a:rPr lang="en-US" sz="2400" dirty="0" smtClean="0"/>
              <a:t>Organic </a:t>
            </a:r>
            <a:r>
              <a:rPr lang="en-US" sz="2400" dirty="0"/>
              <a:t>Chemicals – oil, pesticides, detergents</a:t>
            </a:r>
          </a:p>
          <a:p>
            <a:pPr algn="l" rtl="0">
              <a:lnSpc>
                <a:spcPct val="90000"/>
              </a:lnSpc>
            </a:pPr>
            <a:r>
              <a:rPr lang="en-US" sz="2400" dirty="0"/>
              <a:t>Sediment or Suspended Material – erosion, soil</a:t>
            </a:r>
          </a:p>
          <a:p>
            <a:pPr algn="l" rtl="0">
              <a:lnSpc>
                <a:spcPct val="90000"/>
              </a:lnSpc>
            </a:pPr>
            <a:r>
              <a:rPr lang="en-US" sz="2400" dirty="0"/>
              <a:t>Water-soluble Radioactive Isotopes – radon </a:t>
            </a:r>
            <a:r>
              <a:rPr lang="en-US" sz="2400" dirty="0" smtClean="0"/>
              <a:t>uranium</a:t>
            </a:r>
            <a:endParaRPr lang="en-US"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24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24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24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024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024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024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024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bldLvl="5"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1214422"/>
            <a:ext cx="8229600" cy="1143000"/>
          </a:xfrm>
        </p:spPr>
        <p:txBody>
          <a:bodyPr>
            <a:normAutofit fontScale="90000"/>
          </a:bodyPr>
          <a:lstStyle/>
          <a:p>
            <a:r>
              <a:rPr lang="en-US" sz="3600" b="1" dirty="0" smtClean="0"/>
              <a:t>Volume and significance of pollutant</a:t>
            </a:r>
            <a:r>
              <a:rPr lang="en-US" b="1" dirty="0" smtClean="0"/>
              <a:t/>
            </a:r>
            <a:br>
              <a:rPr lang="en-US" b="1" dirty="0" smtClean="0"/>
            </a:br>
            <a:endParaRPr lang="ar-SA" dirty="0"/>
          </a:p>
        </p:txBody>
      </p:sp>
      <p:sp>
        <p:nvSpPr>
          <p:cNvPr id="3" name="عنصر نائب للمحتوى 2"/>
          <p:cNvSpPr>
            <a:spLocks noGrp="1"/>
          </p:cNvSpPr>
          <p:nvPr>
            <p:ph idx="1"/>
          </p:nvPr>
        </p:nvSpPr>
        <p:spPr/>
        <p:txBody>
          <a:bodyPr>
            <a:normAutofit/>
          </a:bodyPr>
          <a:lstStyle/>
          <a:p>
            <a:pPr algn="l" rtl="0"/>
            <a:r>
              <a:rPr lang="en-US" sz="2800" dirty="0" smtClean="0"/>
              <a:t>Not all types of pollution act in the same way. Small amounts/ concentrations of some substances e.g. ammonia, metals, pesticides and oil can have very serious impacts.</a:t>
            </a:r>
          </a:p>
          <a:p>
            <a:pPr algn="l" rtl="0">
              <a:buNone/>
            </a:pPr>
            <a:endParaRPr lang="en-US" sz="2800" dirty="0" smtClean="0"/>
          </a:p>
          <a:p>
            <a:pPr algn="l" rtl="0"/>
            <a:r>
              <a:rPr lang="en-US" sz="2800" dirty="0" smtClean="0"/>
              <a:t>For example, one </a:t>
            </a:r>
            <a:r>
              <a:rPr lang="en-US" sz="2800" dirty="0" err="1" smtClean="0"/>
              <a:t>litre</a:t>
            </a:r>
            <a:r>
              <a:rPr lang="en-US" sz="2800" dirty="0" smtClean="0"/>
              <a:t> of oil will be visible and will pollute an area of water equivalent to the size of three football pitches.</a:t>
            </a:r>
          </a:p>
          <a:p>
            <a:pPr algn="l" rtl="0"/>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Biological pollution</a:t>
            </a:r>
            <a:endParaRPr lang="ar-SA" dirty="0"/>
          </a:p>
        </p:txBody>
      </p:sp>
      <p:sp>
        <p:nvSpPr>
          <p:cNvPr id="5" name="عنصر نائب للمحتوى 4"/>
          <p:cNvSpPr>
            <a:spLocks noGrp="1"/>
          </p:cNvSpPr>
          <p:nvPr>
            <p:ph idx="1"/>
          </p:nvPr>
        </p:nvSpPr>
        <p:spPr/>
        <p:txBody>
          <a:bodyPr>
            <a:normAutofit lnSpcReduction="10000"/>
          </a:bodyPr>
          <a:lstStyle/>
          <a:p>
            <a:pPr algn="l" rtl="0"/>
            <a:endParaRPr lang="en-US" i="1" dirty="0" smtClean="0"/>
          </a:p>
          <a:p>
            <a:pPr algn="l" rtl="0"/>
            <a:r>
              <a:rPr lang="en-US" i="1" dirty="0" smtClean="0"/>
              <a:t>Escherichia coli</a:t>
            </a:r>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r>
              <a:rPr lang="en-US" i="1" dirty="0" err="1" smtClean="0"/>
              <a:t>Vibrio</a:t>
            </a:r>
            <a:r>
              <a:rPr lang="en-US" i="1" dirty="0" smtClean="0"/>
              <a:t> sp</a:t>
            </a: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en-US" dirty="0" smtClean="0"/>
          </a:p>
          <a:p>
            <a:pPr algn="l" rtl="0">
              <a:buNone/>
            </a:pPr>
            <a:endParaRPr lang="ar-SA" dirty="0"/>
          </a:p>
        </p:txBody>
      </p:sp>
      <p:pic>
        <p:nvPicPr>
          <p:cNvPr id="8" name="Picture 3" descr="ecoliEM"/>
          <p:cNvPicPr>
            <a:picLocks noGrp="1" noChangeAspect="1" noChangeArrowheads="1"/>
          </p:cNvPicPr>
          <p:nvPr>
            <p:ph sz="quarter" idx="4294967295"/>
          </p:nvPr>
        </p:nvPicPr>
        <p:blipFill>
          <a:blip r:embed="rId2"/>
          <a:srcRect/>
          <a:stretch>
            <a:fillRect/>
          </a:stretch>
        </p:blipFill>
        <p:spPr bwMode="auto">
          <a:xfrm>
            <a:off x="5143504" y="1928802"/>
            <a:ext cx="3143250" cy="2052637"/>
          </a:xfrm>
          <a:prstGeom prst="rect">
            <a:avLst/>
          </a:prstGeom>
          <a:noFill/>
        </p:spPr>
      </p:pic>
      <p:pic>
        <p:nvPicPr>
          <p:cNvPr id="9" name="Picture 4" descr="vibrio"/>
          <p:cNvPicPr>
            <a:picLocks noChangeAspect="1" noChangeArrowheads="1"/>
          </p:cNvPicPr>
          <p:nvPr/>
        </p:nvPicPr>
        <p:blipFill>
          <a:blip r:embed="rId3"/>
          <a:srcRect/>
          <a:stretch>
            <a:fillRect/>
          </a:stretch>
        </p:blipFill>
        <p:spPr bwMode="auto">
          <a:xfrm>
            <a:off x="5429256" y="4357694"/>
            <a:ext cx="2493963" cy="2224086"/>
          </a:xfrm>
          <a:prstGeom prst="rect">
            <a:avLst/>
          </a:prstGeom>
          <a:noFill/>
        </p:spPr>
      </p:pic>
      <p:pic>
        <p:nvPicPr>
          <p:cNvPr id="1026" name="Picture 2"/>
          <p:cNvPicPr>
            <a:picLocks noChangeAspect="1" noChangeArrowheads="1"/>
          </p:cNvPicPr>
          <p:nvPr/>
        </p:nvPicPr>
        <p:blipFill>
          <a:blip r:embed="rId4"/>
          <a:srcRect/>
          <a:stretch>
            <a:fillRect/>
          </a:stretch>
        </p:blipFill>
        <p:spPr bwMode="auto">
          <a:xfrm>
            <a:off x="0" y="0"/>
            <a:ext cx="9353550" cy="72294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2050" name="Picture 2"/>
          <p:cNvPicPr>
            <a:picLocks noChangeAspect="1" noChangeArrowheads="1"/>
          </p:cNvPicPr>
          <p:nvPr/>
        </p:nvPicPr>
        <p:blipFill>
          <a:blip r:embed="rId2"/>
          <a:srcRect/>
          <a:stretch>
            <a:fillRect/>
          </a:stretch>
        </p:blipFill>
        <p:spPr bwMode="auto">
          <a:xfrm>
            <a:off x="0" y="0"/>
            <a:ext cx="9353550" cy="7229475"/>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3074" name="Picture 2"/>
          <p:cNvPicPr>
            <a:picLocks noChangeAspect="1" noChangeArrowheads="1"/>
          </p:cNvPicPr>
          <p:nvPr/>
        </p:nvPicPr>
        <p:blipFill>
          <a:blip r:embed="rId2"/>
          <a:srcRect/>
          <a:stretch>
            <a:fillRect/>
          </a:stretch>
        </p:blipFill>
        <p:spPr bwMode="auto">
          <a:xfrm>
            <a:off x="0" y="0"/>
            <a:ext cx="9353550" cy="7229475"/>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486</TotalTime>
  <Words>1018</Words>
  <Application>Microsoft Office PowerPoint</Application>
  <PresentationFormat>عرض على الشاشة (3:4)‏</PresentationFormat>
  <Paragraphs>126</Paragraphs>
  <Slides>26</Slides>
  <Notes>1</Notes>
  <HiddenSlides>0</HiddenSlides>
  <MMClips>0</MMClips>
  <ScaleCrop>false</ScaleCrop>
  <HeadingPairs>
    <vt:vector size="4" baseType="variant">
      <vt:variant>
        <vt:lpstr>سمة</vt:lpstr>
      </vt:variant>
      <vt:variant>
        <vt:i4>1</vt:i4>
      </vt:variant>
      <vt:variant>
        <vt:lpstr>عناوين الشرائح</vt:lpstr>
      </vt:variant>
      <vt:variant>
        <vt:i4>26</vt:i4>
      </vt:variant>
    </vt:vector>
  </HeadingPairs>
  <TitlesOfParts>
    <vt:vector size="27" baseType="lpstr">
      <vt:lpstr>تدفق</vt:lpstr>
      <vt:lpstr>Water pollution</vt:lpstr>
      <vt:lpstr>الشريحة 2</vt:lpstr>
      <vt:lpstr>Unpolluted water is essential for : </vt:lpstr>
      <vt:lpstr>Water Pollution</vt:lpstr>
      <vt:lpstr>Types of Pollutants</vt:lpstr>
      <vt:lpstr>Volume and significance of pollutant </vt:lpstr>
      <vt:lpstr>Biological pollution</vt:lpstr>
      <vt:lpstr>الشريحة 8</vt:lpstr>
      <vt:lpstr>الشريحة 9</vt:lpstr>
      <vt:lpstr>الشريحة 10</vt:lpstr>
      <vt:lpstr>Organic waste</vt:lpstr>
      <vt:lpstr>الشريحة 12</vt:lpstr>
      <vt:lpstr>الشريحة 13</vt:lpstr>
      <vt:lpstr>الشريحة 14</vt:lpstr>
      <vt:lpstr>            Water-soluble Inorganic Chemicals (Heavy metals)</vt:lpstr>
      <vt:lpstr>الشريحة 16</vt:lpstr>
      <vt:lpstr>الشريحة 17</vt:lpstr>
      <vt:lpstr>الشريحة 18</vt:lpstr>
      <vt:lpstr>الشريحة 19</vt:lpstr>
      <vt:lpstr>Organic Chemicals</vt:lpstr>
      <vt:lpstr>الشريحة 21</vt:lpstr>
      <vt:lpstr>الشريحة 22</vt:lpstr>
      <vt:lpstr>Sediment</vt:lpstr>
      <vt:lpstr>Radioactive Wastes</vt:lpstr>
      <vt:lpstr>Swimming-associated illnesses:</vt:lpstr>
      <vt:lpstr>الشريحة 26</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pollution</dc:title>
  <dc:creator>USER</dc:creator>
  <cp:lastModifiedBy>USER</cp:lastModifiedBy>
  <cp:revision>134</cp:revision>
  <dcterms:created xsi:type="dcterms:W3CDTF">2010-07-07T13:53:50Z</dcterms:created>
  <dcterms:modified xsi:type="dcterms:W3CDTF">2011-04-28T13:45:27Z</dcterms:modified>
</cp:coreProperties>
</file>