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1"/>
  </p:notesMasterIdLst>
  <p:sldIdLst>
    <p:sldId id="295" r:id="rId2"/>
    <p:sldId id="256" r:id="rId3"/>
    <p:sldId id="257" r:id="rId4"/>
    <p:sldId id="258" r:id="rId5"/>
    <p:sldId id="329" r:id="rId6"/>
    <p:sldId id="376" r:id="rId7"/>
    <p:sldId id="259" r:id="rId8"/>
    <p:sldId id="260" r:id="rId9"/>
    <p:sldId id="261" r:id="rId10"/>
    <p:sldId id="262" r:id="rId11"/>
    <p:sldId id="377" r:id="rId12"/>
    <p:sldId id="378" r:id="rId13"/>
    <p:sldId id="263" r:id="rId14"/>
    <p:sldId id="325" r:id="rId15"/>
    <p:sldId id="379" r:id="rId16"/>
    <p:sldId id="380" r:id="rId17"/>
    <p:sldId id="381" r:id="rId18"/>
    <p:sldId id="382" r:id="rId19"/>
    <p:sldId id="383" r:id="rId20"/>
    <p:sldId id="384" r:id="rId21"/>
    <p:sldId id="385" r:id="rId22"/>
    <p:sldId id="386" r:id="rId23"/>
    <p:sldId id="317" r:id="rId24"/>
    <p:sldId id="387" r:id="rId25"/>
    <p:sldId id="330" r:id="rId26"/>
    <p:sldId id="316" r:id="rId27"/>
    <p:sldId id="326" r:id="rId28"/>
    <p:sldId id="388" r:id="rId29"/>
    <p:sldId id="389" r:id="rId30"/>
    <p:sldId id="318" r:id="rId31"/>
    <p:sldId id="319" r:id="rId32"/>
    <p:sldId id="331" r:id="rId33"/>
    <p:sldId id="320" r:id="rId34"/>
    <p:sldId id="327" r:id="rId35"/>
    <p:sldId id="264" r:id="rId36"/>
    <p:sldId id="321" r:id="rId37"/>
    <p:sldId id="322" r:id="rId38"/>
    <p:sldId id="332" r:id="rId39"/>
    <p:sldId id="333" r:id="rId40"/>
    <p:sldId id="334" r:id="rId41"/>
    <p:sldId id="335" r:id="rId42"/>
    <p:sldId id="336" r:id="rId43"/>
    <p:sldId id="337" r:id="rId44"/>
    <p:sldId id="338" r:id="rId45"/>
    <p:sldId id="390" r:id="rId46"/>
    <p:sldId id="391" r:id="rId47"/>
    <p:sldId id="392" r:id="rId48"/>
    <p:sldId id="393" r:id="rId49"/>
    <p:sldId id="339" r:id="rId50"/>
    <p:sldId id="323" r:id="rId51"/>
    <p:sldId id="340" r:id="rId52"/>
    <p:sldId id="345" r:id="rId53"/>
    <p:sldId id="341" r:id="rId54"/>
    <p:sldId id="342" r:id="rId55"/>
    <p:sldId id="343" r:id="rId56"/>
    <p:sldId id="344" r:id="rId57"/>
    <p:sldId id="266" r:id="rId58"/>
    <p:sldId id="394" r:id="rId59"/>
    <p:sldId id="267" r:id="rId60"/>
    <p:sldId id="346" r:id="rId61"/>
    <p:sldId id="395" r:id="rId62"/>
    <p:sldId id="396" r:id="rId63"/>
    <p:sldId id="397" r:id="rId64"/>
    <p:sldId id="347" r:id="rId65"/>
    <p:sldId id="398" r:id="rId66"/>
    <p:sldId id="399" r:id="rId67"/>
    <p:sldId id="349" r:id="rId68"/>
    <p:sldId id="348" r:id="rId69"/>
    <p:sldId id="350" r:id="rId70"/>
    <p:sldId id="351" r:id="rId71"/>
    <p:sldId id="360" r:id="rId72"/>
    <p:sldId id="353" r:id="rId73"/>
    <p:sldId id="361" r:id="rId74"/>
    <p:sldId id="362" r:id="rId75"/>
    <p:sldId id="363" r:id="rId76"/>
    <p:sldId id="352" r:id="rId77"/>
    <p:sldId id="401" r:id="rId78"/>
    <p:sldId id="402" r:id="rId79"/>
    <p:sldId id="436" r:id="rId80"/>
    <p:sldId id="437" r:id="rId81"/>
    <p:sldId id="438" r:id="rId82"/>
    <p:sldId id="406" r:id="rId83"/>
    <p:sldId id="407" r:id="rId84"/>
    <p:sldId id="412" r:id="rId85"/>
    <p:sldId id="414" r:id="rId86"/>
    <p:sldId id="415" r:id="rId87"/>
    <p:sldId id="416" r:id="rId88"/>
    <p:sldId id="417" r:id="rId89"/>
    <p:sldId id="418" r:id="rId90"/>
    <p:sldId id="419" r:id="rId91"/>
    <p:sldId id="420" r:id="rId92"/>
    <p:sldId id="421" r:id="rId93"/>
    <p:sldId id="422" r:id="rId94"/>
    <p:sldId id="423" r:id="rId95"/>
    <p:sldId id="424" r:id="rId96"/>
    <p:sldId id="425" r:id="rId97"/>
    <p:sldId id="426" r:id="rId98"/>
    <p:sldId id="427" r:id="rId99"/>
    <p:sldId id="428" r:id="rId100"/>
    <p:sldId id="429" r:id="rId101"/>
    <p:sldId id="430" r:id="rId102"/>
    <p:sldId id="431" r:id="rId103"/>
    <p:sldId id="432" r:id="rId104"/>
    <p:sldId id="433" r:id="rId105"/>
    <p:sldId id="434" r:id="rId106"/>
    <p:sldId id="435" r:id="rId107"/>
    <p:sldId id="369" r:id="rId108"/>
    <p:sldId id="370" r:id="rId109"/>
    <p:sldId id="371" r:id="rId110"/>
    <p:sldId id="372" r:id="rId111"/>
    <p:sldId id="373" r:id="rId112"/>
    <p:sldId id="374" r:id="rId113"/>
    <p:sldId id="375" r:id="rId114"/>
    <p:sldId id="364" r:id="rId115"/>
    <p:sldId id="400" r:id="rId116"/>
    <p:sldId id="365" r:id="rId117"/>
    <p:sldId id="366" r:id="rId118"/>
    <p:sldId id="367" r:id="rId119"/>
    <p:sldId id="368" r:id="rId120"/>
  </p:sldIdLst>
  <p:sldSz cx="9144000" cy="6858000" type="screen4x3"/>
  <p:notesSz cx="6858000" cy="9144000"/>
  <p:defaultTextStyle>
    <a:defPPr>
      <a:defRPr lang="en-US"/>
    </a:defPPr>
    <a:lvl1pPr algn="l" rtl="0" fontAlgn="base">
      <a:spcBef>
        <a:spcPct val="0"/>
      </a:spcBef>
      <a:spcAft>
        <a:spcPct val="0"/>
      </a:spcAft>
      <a:defRPr sz="2800"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800"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800"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800"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800" b="1" kern="1200">
        <a:solidFill>
          <a:schemeClr val="tx1"/>
        </a:solidFill>
        <a:latin typeface="Arial" panose="020B0604020202020204" pitchFamily="34" charset="0"/>
        <a:ea typeface="+mn-ea"/>
        <a:cs typeface="+mn-cs"/>
      </a:defRPr>
    </a:lvl5pPr>
    <a:lvl6pPr marL="2286000" algn="r" defTabSz="914400" rtl="1" eaLnBrk="1" latinLnBrk="0" hangingPunct="1">
      <a:defRPr sz="2800" b="1" kern="1200">
        <a:solidFill>
          <a:schemeClr val="tx1"/>
        </a:solidFill>
        <a:latin typeface="Arial" panose="020B0604020202020204" pitchFamily="34" charset="0"/>
        <a:ea typeface="+mn-ea"/>
        <a:cs typeface="+mn-cs"/>
      </a:defRPr>
    </a:lvl6pPr>
    <a:lvl7pPr marL="2743200" algn="r" defTabSz="914400" rtl="1" eaLnBrk="1" latinLnBrk="0" hangingPunct="1">
      <a:defRPr sz="2800" b="1" kern="1200">
        <a:solidFill>
          <a:schemeClr val="tx1"/>
        </a:solidFill>
        <a:latin typeface="Arial" panose="020B0604020202020204" pitchFamily="34" charset="0"/>
        <a:ea typeface="+mn-ea"/>
        <a:cs typeface="+mn-cs"/>
      </a:defRPr>
    </a:lvl7pPr>
    <a:lvl8pPr marL="3200400" algn="r" defTabSz="914400" rtl="1" eaLnBrk="1" latinLnBrk="0" hangingPunct="1">
      <a:defRPr sz="2800" b="1" kern="1200">
        <a:solidFill>
          <a:schemeClr val="tx1"/>
        </a:solidFill>
        <a:latin typeface="Arial" panose="020B0604020202020204" pitchFamily="34" charset="0"/>
        <a:ea typeface="+mn-ea"/>
        <a:cs typeface="+mn-cs"/>
      </a:defRPr>
    </a:lvl8pPr>
    <a:lvl9pPr marL="3657600" algn="r" defTabSz="914400" rtl="1" eaLnBrk="1" latinLnBrk="0" hangingPunct="1">
      <a:defRPr sz="2800" b="1"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مقطع افتراضي" id="{6FF33D99-A66D-452C-BFC4-BCC98968BE3C}">
          <p14:sldIdLst>
            <p14:sldId id="295"/>
            <p14:sldId id="256"/>
            <p14:sldId id="257"/>
            <p14:sldId id="258"/>
          </p14:sldIdLst>
        </p14:section>
        <p14:section name="مقطع بدون عنوان" id="{A53CBB6E-4044-4D69-9443-0869DAD73B75}">
          <p14:sldIdLst>
            <p14:sldId id="329"/>
            <p14:sldId id="376"/>
            <p14:sldId id="259"/>
            <p14:sldId id="260"/>
            <p14:sldId id="261"/>
            <p14:sldId id="262"/>
            <p14:sldId id="377"/>
            <p14:sldId id="378"/>
            <p14:sldId id="263"/>
            <p14:sldId id="325"/>
            <p14:sldId id="379"/>
            <p14:sldId id="380"/>
            <p14:sldId id="381"/>
            <p14:sldId id="382"/>
            <p14:sldId id="383"/>
            <p14:sldId id="384"/>
            <p14:sldId id="385"/>
            <p14:sldId id="386"/>
            <p14:sldId id="317"/>
            <p14:sldId id="387"/>
            <p14:sldId id="330"/>
            <p14:sldId id="316"/>
            <p14:sldId id="326"/>
            <p14:sldId id="388"/>
            <p14:sldId id="389"/>
            <p14:sldId id="318"/>
            <p14:sldId id="319"/>
            <p14:sldId id="331"/>
            <p14:sldId id="320"/>
            <p14:sldId id="327"/>
            <p14:sldId id="264"/>
            <p14:sldId id="321"/>
            <p14:sldId id="322"/>
            <p14:sldId id="332"/>
            <p14:sldId id="333"/>
            <p14:sldId id="334"/>
            <p14:sldId id="335"/>
            <p14:sldId id="336"/>
            <p14:sldId id="337"/>
            <p14:sldId id="338"/>
            <p14:sldId id="390"/>
            <p14:sldId id="391"/>
            <p14:sldId id="392"/>
            <p14:sldId id="393"/>
            <p14:sldId id="339"/>
          </p14:sldIdLst>
        </p14:section>
        <p14:section name="مقطع بدون عنوان" id="{51362924-3049-4EF1-B303-6ACF53994634}">
          <p14:sldIdLst>
            <p14:sldId id="323"/>
            <p14:sldId id="340"/>
            <p14:sldId id="345"/>
            <p14:sldId id="341"/>
            <p14:sldId id="342"/>
            <p14:sldId id="343"/>
            <p14:sldId id="344"/>
            <p14:sldId id="266"/>
            <p14:sldId id="394"/>
            <p14:sldId id="267"/>
            <p14:sldId id="346"/>
            <p14:sldId id="395"/>
            <p14:sldId id="396"/>
            <p14:sldId id="397"/>
            <p14:sldId id="347"/>
            <p14:sldId id="398"/>
            <p14:sldId id="399"/>
            <p14:sldId id="349"/>
            <p14:sldId id="348"/>
            <p14:sldId id="350"/>
            <p14:sldId id="351"/>
            <p14:sldId id="360"/>
            <p14:sldId id="353"/>
            <p14:sldId id="361"/>
            <p14:sldId id="362"/>
            <p14:sldId id="363"/>
          </p14:sldIdLst>
        </p14:section>
        <p14:section name="مقطع بدون عنوان" id="{D4703B27-6FD0-4019-9B52-1B81EB233C0E}">
          <p14:sldIdLst>
            <p14:sldId id="352"/>
          </p14:sldIdLst>
        </p14:section>
        <p14:section name="مقطع بدون عنوان" id="{128DBF23-E563-453C-BD6E-9825A4B194F4}">
          <p14:sldIdLst>
            <p14:sldId id="401"/>
            <p14:sldId id="402"/>
            <p14:sldId id="436"/>
            <p14:sldId id="437"/>
            <p14:sldId id="438"/>
            <p14:sldId id="406"/>
            <p14:sldId id="407"/>
            <p14:sldId id="412"/>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Lst>
        </p14:section>
        <p14:section name="مقطع بدون عنوان" id="{1D2D0FFF-6BB7-41CB-B974-A6DD89703622}">
          <p14:sldIdLst>
            <p14:sldId id="369"/>
            <p14:sldId id="370"/>
            <p14:sldId id="371"/>
            <p14:sldId id="372"/>
            <p14:sldId id="373"/>
            <p14:sldId id="374"/>
            <p14:sldId id="375"/>
            <p14:sldId id="364"/>
            <p14:sldId id="400"/>
            <p14:sldId id="365"/>
            <p14:sldId id="366"/>
            <p14:sldId id="367"/>
            <p14:sldId id="368"/>
          </p14:sldIdLst>
        </p14:section>
      </p14:sectionLst>
    </p:ext>
    <p:ext uri="{EFAFB233-063F-42B5-8137-9DF3F51BA10A}">
      <p15:sldGuideLst xmlns:p15="http://schemas.microsoft.com/office/powerpoint/2012/main">
        <p15:guide id="1" orient="horz" pos="2208"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56" autoAdjust="0"/>
    <p:restoredTop sz="94660"/>
  </p:normalViewPr>
  <p:slideViewPr>
    <p:cSldViewPr showGuides="1">
      <p:cViewPr varScale="1">
        <p:scale>
          <a:sx n="58" d="100"/>
          <a:sy n="58" d="100"/>
        </p:scale>
        <p:origin x="72" y="420"/>
      </p:cViewPr>
      <p:guideLst>
        <p:guide orient="horz" pos="2208"/>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56.wmf"/><Relationship Id="rId2" Type="http://schemas.openxmlformats.org/officeDocument/2006/relationships/image" Target="../media/image155.wmf"/><Relationship Id="rId1" Type="http://schemas.openxmlformats.org/officeDocument/2006/relationships/image" Target="../media/image15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7.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59.wmf"/><Relationship Id="rId1" Type="http://schemas.openxmlformats.org/officeDocument/2006/relationships/image" Target="../media/image15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62.wmf"/><Relationship Id="rId2" Type="http://schemas.openxmlformats.org/officeDocument/2006/relationships/image" Target="../media/image161.wmf"/><Relationship Id="rId1" Type="http://schemas.openxmlformats.org/officeDocument/2006/relationships/image" Target="../media/image16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65.wmf"/><Relationship Id="rId2" Type="http://schemas.openxmlformats.org/officeDocument/2006/relationships/image" Target="../media/image164.wmf"/><Relationship Id="rId1" Type="http://schemas.openxmlformats.org/officeDocument/2006/relationships/image" Target="../media/image16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66.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68.wmf"/><Relationship Id="rId1" Type="http://schemas.openxmlformats.org/officeDocument/2006/relationships/image" Target="../media/image167.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170.wmf"/><Relationship Id="rId1" Type="http://schemas.openxmlformats.org/officeDocument/2006/relationships/image" Target="../media/image16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42.wmf"/><Relationship Id="rId1" Type="http://schemas.openxmlformats.org/officeDocument/2006/relationships/image" Target="../media/image154.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7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72.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74.wmf"/><Relationship Id="rId1" Type="http://schemas.openxmlformats.org/officeDocument/2006/relationships/image" Target="../media/image17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75.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78.wmf"/><Relationship Id="rId1" Type="http://schemas.openxmlformats.org/officeDocument/2006/relationships/image" Target="../media/image177.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80.wmf"/><Relationship Id="rId1" Type="http://schemas.openxmlformats.org/officeDocument/2006/relationships/image" Target="../media/image179.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87.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89.wmf"/><Relationship Id="rId2" Type="http://schemas.openxmlformats.org/officeDocument/2006/relationships/image" Target="../media/image188.wmf"/><Relationship Id="rId1" Type="http://schemas.openxmlformats.org/officeDocument/2006/relationships/image" Target="../media/image187.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 Id="rId4" Type="http://schemas.openxmlformats.org/officeDocument/2006/relationships/image" Target="../media/image19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198.wmf"/><Relationship Id="rId3" Type="http://schemas.openxmlformats.org/officeDocument/2006/relationships/image" Target="../media/image193.wmf"/><Relationship Id="rId7" Type="http://schemas.openxmlformats.org/officeDocument/2006/relationships/image" Target="../media/image197.wmf"/><Relationship Id="rId2" Type="http://schemas.openxmlformats.org/officeDocument/2006/relationships/image" Target="../media/image191.wmf"/><Relationship Id="rId1" Type="http://schemas.openxmlformats.org/officeDocument/2006/relationships/image" Target="../media/image190.wmf"/><Relationship Id="rId6" Type="http://schemas.openxmlformats.org/officeDocument/2006/relationships/image" Target="../media/image196.wmf"/><Relationship Id="rId5" Type="http://schemas.openxmlformats.org/officeDocument/2006/relationships/image" Target="../media/image195.wmf"/><Relationship Id="rId4" Type="http://schemas.openxmlformats.org/officeDocument/2006/relationships/image" Target="../media/image194.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01.wmf"/><Relationship Id="rId2" Type="http://schemas.openxmlformats.org/officeDocument/2006/relationships/image" Target="../media/image200.wmf"/><Relationship Id="rId1" Type="http://schemas.openxmlformats.org/officeDocument/2006/relationships/image" Target="../media/image199.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0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EC98122-E65E-4501-9145-FF542D909DD5}" type="datetimeFigureOut">
              <a:rPr lang="ar-SA" smtClean="0"/>
              <a:t>03/05/1436</a:t>
            </a:fld>
            <a:endParaRPr lang="ar-SA"/>
          </a:p>
        </p:txBody>
      </p:sp>
      <p:sp>
        <p:nvSpPr>
          <p:cNvPr id="4" name="عنصر نائب لصورة الشريحة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491F384-99AA-4A3E-A478-D6CB2D123080}" type="slidenum">
              <a:rPr lang="ar-SA" smtClean="0"/>
              <a:t>‹#›</a:t>
            </a:fld>
            <a:endParaRPr lang="ar-SA"/>
          </a:p>
        </p:txBody>
      </p:sp>
    </p:spTree>
    <p:extLst>
      <p:ext uri="{BB962C8B-B14F-4D97-AF65-F5344CB8AC3E}">
        <p14:creationId xmlns:p14="http://schemas.microsoft.com/office/powerpoint/2010/main" val="418598375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63584861-7C69-4EE3-80AA-51C67606FA01}" type="slidenum">
              <a:rPr lang="zh-TW" altLang="en-US" sz="1200" b="0">
                <a:ea typeface="PMingLiU" panose="02020500000000000000" pitchFamily="18" charset="-120"/>
              </a:rPr>
              <a:pPr eaLnBrk="1" hangingPunct="1"/>
              <a:t>11</a:t>
            </a:fld>
            <a:endParaRPr lang="en-US" altLang="zh-TW" sz="1200" b="0">
              <a:ea typeface="PMingLiU" panose="02020500000000000000" pitchFamily="18" charset="-120"/>
            </a:endParaRPr>
          </a:p>
        </p:txBody>
      </p:sp>
      <p:sp>
        <p:nvSpPr>
          <p:cNvPr id="655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65539" name="Rectangle 3"/>
          <p:cNvSpPr>
            <a:spLocks noGrp="1" noChangeArrowheads="1"/>
          </p:cNvSpPr>
          <p:nvPr>
            <p:ph type="body" idx="1"/>
          </p:nvPr>
        </p:nvSpPr>
        <p:spPr/>
        <p:txBody>
          <a:bodyPr/>
          <a:lstStyle/>
          <a:p>
            <a:pPr eaLnBrk="1" hangingPunct="1">
              <a:defRPr/>
            </a:pPr>
            <a:r>
              <a:rPr lang="en-US" altLang="zh-TW" smtClean="0">
                <a:ea typeface="新細明體" charset="0"/>
                <a:cs typeface="新細明體" charset="0"/>
              </a:rPr>
              <a:t>Figure 14-2. Caption: Force on, and velocity of, a mass at different positions of its oscillation cycle on a frictionless surface.</a:t>
            </a:r>
          </a:p>
          <a:p>
            <a:pPr eaLnBrk="1" hangingPunct="1">
              <a:defRPr/>
            </a:pPr>
            <a:endParaRPr lang="zh-TW" altLang="en-US" smtClean="0">
              <a:ea typeface="新細明體" charset="0"/>
              <a:cs typeface="新細明體" charset="0"/>
            </a:endParaRPr>
          </a:p>
        </p:txBody>
      </p:sp>
    </p:spTree>
    <p:extLst>
      <p:ext uri="{BB962C8B-B14F-4D97-AF65-F5344CB8AC3E}">
        <p14:creationId xmlns:p14="http://schemas.microsoft.com/office/powerpoint/2010/main" val="3171729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F4E5F382-D7DD-4BF2-A369-89F33F098777}" type="slidenum">
              <a:rPr lang="zh-TW" altLang="en-US" sz="1200" b="0">
                <a:ea typeface="PMingLiU" panose="02020500000000000000" pitchFamily="18" charset="-120"/>
              </a:rPr>
              <a:pPr eaLnBrk="1" hangingPunct="1"/>
              <a:t>47</a:t>
            </a:fld>
            <a:endParaRPr lang="en-US" altLang="zh-TW" sz="1200" b="0">
              <a:ea typeface="PMingLiU" panose="02020500000000000000" pitchFamily="18" charset="-120"/>
            </a:endParaRPr>
          </a:p>
        </p:txBody>
      </p:sp>
      <p:sp>
        <p:nvSpPr>
          <p:cNvPr id="8601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6019"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Solution: a. The tangent of the phase angle is –v</a:t>
            </a:r>
            <a:r>
              <a:rPr lang="en-US" altLang="zh-TW" baseline="-25000" smtClean="0">
                <a:latin typeface="Arial" panose="020B0604020202020204" pitchFamily="34" charset="0"/>
                <a:ea typeface="PMingLiU" panose="02020500000000000000" pitchFamily="18" charset="-120"/>
              </a:rPr>
              <a:t>0</a:t>
            </a:r>
            <a:r>
              <a:rPr lang="en-US" altLang="zh-TW" smtClean="0">
                <a:latin typeface="Arial" panose="020B0604020202020204" pitchFamily="34" charset="0"/>
                <a:ea typeface="PMingLiU" panose="02020500000000000000" pitchFamily="18" charset="-120"/>
              </a:rPr>
              <a:t>/</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ω</a:t>
            </a:r>
            <a:r>
              <a:rPr lang="en-US" altLang="zh-TW" smtClean="0">
                <a:latin typeface="Times New Roman" panose="02020603050405020304" pitchFamily="18" charset="0"/>
                <a:ea typeface="PMingLiU" panose="02020500000000000000" pitchFamily="18" charset="-120"/>
                <a:cs typeface="Times New Roman" panose="02020603050405020304" pitchFamily="18" charset="0"/>
              </a:rPr>
              <a:t>x</a:t>
            </a:r>
            <a:r>
              <a:rPr lang="en-US" altLang="zh-TW" baseline="-25000" smtClean="0">
                <a:latin typeface="Times New Roman" panose="02020603050405020304" pitchFamily="18" charset="0"/>
                <a:ea typeface="PMingLiU" panose="02020500000000000000" pitchFamily="18" charset="-120"/>
                <a:cs typeface="Times New Roman" panose="02020603050405020304" pitchFamily="18" charset="0"/>
              </a:rPr>
              <a:t>0</a:t>
            </a:r>
            <a:r>
              <a:rPr lang="en-US" altLang="zh-TW" smtClean="0">
                <a:latin typeface="Times New Roman" panose="02020603050405020304" pitchFamily="18" charset="0"/>
                <a:ea typeface="PMingLiU" panose="02020500000000000000" pitchFamily="18" charset="-120"/>
                <a:cs typeface="Times New Roman" panose="02020603050405020304" pitchFamily="18" charset="0"/>
              </a:rPr>
              <a:t> = 0.495, giving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φ</a:t>
            </a:r>
            <a:r>
              <a:rPr lang="en-US" altLang="zh-TW" smtClean="0">
                <a:latin typeface="Times New Roman" panose="02020603050405020304" pitchFamily="18" charset="0"/>
                <a:ea typeface="PMingLiU" panose="02020500000000000000" pitchFamily="18" charset="-120"/>
              </a:rPr>
              <a:t> = 3.60 rad.</a:t>
            </a:r>
          </a:p>
          <a:p>
            <a:pPr eaLnBrk="1" hangingPunct="1"/>
            <a:r>
              <a:rPr lang="en-US" altLang="zh-TW" smtClean="0">
                <a:latin typeface="Times New Roman" panose="02020603050405020304" pitchFamily="18" charset="0"/>
                <a:ea typeface="PMingLiU" panose="02020500000000000000" pitchFamily="18" charset="-120"/>
              </a:rPr>
              <a:t>b. A = x</a:t>
            </a:r>
            <a:r>
              <a:rPr lang="en-US" altLang="zh-TW" baseline="-25000" smtClean="0">
                <a:latin typeface="Times New Roman" panose="02020603050405020304" pitchFamily="18" charset="0"/>
                <a:ea typeface="PMingLiU" panose="02020500000000000000" pitchFamily="18" charset="-120"/>
              </a:rPr>
              <a:t>0</a:t>
            </a:r>
            <a:r>
              <a:rPr lang="en-US" altLang="zh-TW" smtClean="0">
                <a:latin typeface="Times New Roman" panose="02020603050405020304" pitchFamily="18" charset="0"/>
                <a:ea typeface="PMingLiU" panose="02020500000000000000" pitchFamily="18" charset="-120"/>
              </a:rPr>
              <a:t>/cos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φ</a:t>
            </a:r>
            <a:r>
              <a:rPr lang="en-US" altLang="zh-TW" smtClean="0">
                <a:latin typeface="Times New Roman" panose="02020603050405020304" pitchFamily="18" charset="0"/>
                <a:ea typeface="PMingLiU" panose="02020500000000000000" pitchFamily="18" charset="-120"/>
              </a:rPr>
              <a:t> = 0.112 m.</a:t>
            </a:r>
          </a:p>
          <a:p>
            <a:pPr eaLnBrk="1" hangingPunct="1"/>
            <a:r>
              <a:rPr lang="en-US" altLang="zh-TW" smtClean="0">
                <a:latin typeface="Times New Roman" panose="02020603050405020304" pitchFamily="18" charset="0"/>
                <a:ea typeface="PMingLiU" panose="02020500000000000000" pitchFamily="18" charset="-120"/>
              </a:rPr>
              <a:t>c. X = (0.112 m)cos(8.08t + 3.60)</a:t>
            </a:r>
            <a:endPar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3738183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70E0FDEE-A162-44F4-8625-5B3D3CFBCA11}" type="slidenum">
              <a:rPr lang="zh-TW" altLang="en-US" sz="1200" b="0">
                <a:ea typeface="PMingLiU" panose="02020500000000000000" pitchFamily="18" charset="-120"/>
              </a:rPr>
              <a:pPr eaLnBrk="1" hangingPunct="1"/>
              <a:t>58</a:t>
            </a:fld>
            <a:endParaRPr lang="en-US" altLang="zh-TW" sz="1200" b="0">
              <a:ea typeface="PMingLiU" panose="02020500000000000000" pitchFamily="18" charset="-120"/>
            </a:endParaRPr>
          </a:p>
        </p:txBody>
      </p:sp>
      <p:sp>
        <p:nvSpPr>
          <p:cNvPr id="911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1139"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Figure 14-11. Caption: Graph of potential energy, U = ½ kx</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K + U = E = constant for any point </a:t>
            </a:r>
            <a:r>
              <a:rPr lang="en-US" altLang="zh-TW" i="1" smtClean="0">
                <a:latin typeface="Arial" panose="020B0604020202020204" pitchFamily="34" charset="0"/>
                <a:ea typeface="PMingLiU" panose="02020500000000000000" pitchFamily="18" charset="-120"/>
              </a:rPr>
              <a:t>x </a:t>
            </a:r>
            <a:r>
              <a:rPr lang="en-US" altLang="zh-TW" smtClean="0">
                <a:latin typeface="Arial" panose="020B0604020202020204" pitchFamily="34" charset="0"/>
                <a:ea typeface="PMingLiU" panose="02020500000000000000" pitchFamily="18" charset="-120"/>
              </a:rPr>
              <a:t>where –A </a:t>
            </a:r>
            <a:r>
              <a:rPr lang="en-US" altLang="zh-TW" smtClean="0">
                <a:latin typeface="Arial" panose="020B0604020202020204" pitchFamily="34" charset="0"/>
                <a:ea typeface="PMingLiU" panose="02020500000000000000" pitchFamily="18" charset="-120"/>
                <a:cs typeface="Arial" panose="020B0604020202020204" pitchFamily="34" charset="0"/>
              </a:rPr>
              <a:t>≤ x ≤ A.</a:t>
            </a:r>
            <a:r>
              <a:rPr lang="en-US" altLang="zh-TW" smtClean="0">
                <a:latin typeface="Arial" panose="020B0604020202020204" pitchFamily="34" charset="0"/>
                <a:ea typeface="PMingLiU" panose="02020500000000000000" pitchFamily="18" charset="-120"/>
              </a:rPr>
              <a:t> Values of </a:t>
            </a:r>
            <a:r>
              <a:rPr lang="en-US" altLang="zh-TW" i="1" smtClean="0">
                <a:latin typeface="Arial" panose="020B0604020202020204" pitchFamily="34" charset="0"/>
                <a:ea typeface="PMingLiU" panose="02020500000000000000" pitchFamily="18" charset="-120"/>
              </a:rPr>
              <a:t>K </a:t>
            </a:r>
            <a:r>
              <a:rPr lang="en-US" altLang="zh-TW" smtClean="0">
                <a:latin typeface="Arial" panose="020B0604020202020204" pitchFamily="34" charset="0"/>
                <a:ea typeface="PMingLiU" panose="02020500000000000000" pitchFamily="18" charset="-120"/>
              </a:rPr>
              <a:t>and </a:t>
            </a:r>
            <a:r>
              <a:rPr lang="en-US" altLang="zh-TW" i="1" smtClean="0">
                <a:latin typeface="Arial" panose="020B0604020202020204" pitchFamily="34" charset="0"/>
                <a:ea typeface="PMingLiU" panose="02020500000000000000" pitchFamily="18" charset="-120"/>
              </a:rPr>
              <a:t>U </a:t>
            </a:r>
            <a:r>
              <a:rPr lang="en-US" altLang="zh-TW" smtClean="0">
                <a:latin typeface="Arial" panose="020B0604020202020204" pitchFamily="34" charset="0"/>
                <a:ea typeface="PMingLiU" panose="02020500000000000000" pitchFamily="18" charset="-120"/>
              </a:rPr>
              <a:t>are indicated for an arbitrary position </a:t>
            </a:r>
            <a:r>
              <a:rPr lang="en-US" altLang="zh-TW" i="1" smtClean="0">
                <a:latin typeface="Arial" panose="020B0604020202020204" pitchFamily="34" charset="0"/>
                <a:ea typeface="PMingLiU" panose="02020500000000000000" pitchFamily="18" charset="-120"/>
              </a:rPr>
              <a:t>x</a:t>
            </a:r>
            <a:r>
              <a:rPr lang="en-US" altLang="zh-TW" smtClean="0">
                <a:latin typeface="Arial" panose="020B0604020202020204" pitchFamily="34" charset="0"/>
                <a:ea typeface="PMingLiU" panose="02020500000000000000" pitchFamily="18" charset="-120"/>
              </a:rPr>
              <a:t>.</a:t>
            </a:r>
          </a:p>
          <a:p>
            <a:pPr eaLnBrk="1" hangingPunct="1"/>
            <a:endParaRPr lang="zh-TW" altLang="en-US" smtClean="0">
              <a:latin typeface="Arial" panose="020B0604020202020204" pitchFamily="34" charset="0"/>
              <a:ea typeface="PMingLiU" panose="02020500000000000000" pitchFamily="18" charset="-120"/>
            </a:endParaRPr>
          </a:p>
        </p:txBody>
      </p:sp>
    </p:spTree>
    <p:extLst>
      <p:ext uri="{BB962C8B-B14F-4D97-AF65-F5344CB8AC3E}">
        <p14:creationId xmlns:p14="http://schemas.microsoft.com/office/powerpoint/2010/main" val="603152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C5D9FF08-F524-4E9F-BDE8-2B24AA985C25}" type="slidenum">
              <a:rPr lang="zh-TW" altLang="en-US" sz="1200" b="0">
                <a:ea typeface="PMingLiU" panose="02020500000000000000" pitchFamily="18" charset="-120"/>
              </a:rPr>
              <a:pPr eaLnBrk="1" hangingPunct="1"/>
              <a:t>61</a:t>
            </a:fld>
            <a:endParaRPr lang="en-US" altLang="zh-TW" sz="1200" b="0">
              <a:ea typeface="PMingLiU" panose="02020500000000000000" pitchFamily="18" charset="-120"/>
            </a:endParaRPr>
          </a:p>
        </p:txBody>
      </p:sp>
      <p:sp>
        <p:nvSpPr>
          <p:cNvPr id="9216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2163"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Solution: a. E = ½ </a:t>
            </a:r>
            <a:r>
              <a:rPr lang="en-US" altLang="zh-TW" i="1" smtClean="0">
                <a:latin typeface="Arial" panose="020B0604020202020204" pitchFamily="34" charset="0"/>
                <a:ea typeface="PMingLiU" panose="02020500000000000000" pitchFamily="18" charset="-120"/>
              </a:rPr>
              <a:t>kA</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 9.80 x 10</a:t>
            </a:r>
            <a:r>
              <a:rPr lang="en-US" altLang="zh-TW" baseline="30000" smtClean="0">
                <a:latin typeface="Arial" panose="020B0604020202020204" pitchFamily="34" charset="0"/>
                <a:ea typeface="PMingLiU" panose="02020500000000000000" pitchFamily="18" charset="-120"/>
              </a:rPr>
              <a:t>-2 </a:t>
            </a:r>
            <a:r>
              <a:rPr lang="en-US" altLang="zh-TW" smtClean="0">
                <a:latin typeface="Arial" panose="020B0604020202020204" pitchFamily="34" charset="0"/>
                <a:ea typeface="PMingLiU" panose="02020500000000000000" pitchFamily="18" charset="-120"/>
              </a:rPr>
              <a:t>J.</a:t>
            </a:r>
          </a:p>
          <a:p>
            <a:pPr eaLnBrk="1" hangingPunct="1"/>
            <a:r>
              <a:rPr lang="en-US" altLang="zh-TW" smtClean="0">
                <a:latin typeface="Arial" panose="020B0604020202020204" pitchFamily="34" charset="0"/>
                <a:ea typeface="PMingLiU" panose="02020500000000000000" pitchFamily="18" charset="-120"/>
              </a:rPr>
              <a:t>b. </a:t>
            </a:r>
            <a:r>
              <a:rPr lang="en-US" altLang="zh-TW" i="1" smtClean="0">
                <a:latin typeface="Arial" panose="020B0604020202020204" pitchFamily="34" charset="0"/>
                <a:ea typeface="PMingLiU" panose="02020500000000000000" pitchFamily="18" charset="-120"/>
              </a:rPr>
              <a:t>U</a:t>
            </a:r>
            <a:r>
              <a:rPr lang="en-US" altLang="zh-TW" smtClean="0">
                <a:latin typeface="Arial" panose="020B0604020202020204" pitchFamily="34" charset="0"/>
                <a:ea typeface="PMingLiU" panose="02020500000000000000" pitchFamily="18" charset="-120"/>
              </a:rPr>
              <a:t> = ½ </a:t>
            </a:r>
            <a:r>
              <a:rPr lang="en-US" altLang="zh-TW" i="1" smtClean="0">
                <a:latin typeface="Arial" panose="020B0604020202020204" pitchFamily="34" charset="0"/>
                <a:ea typeface="PMingLiU" panose="02020500000000000000" pitchFamily="18" charset="-120"/>
              </a:rPr>
              <a:t>kx</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 (9.80 x 10</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J) cos</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8.08t, </a:t>
            </a:r>
            <a:r>
              <a:rPr lang="en-US" altLang="zh-TW" i="1" smtClean="0">
                <a:latin typeface="Arial" panose="020B0604020202020204" pitchFamily="34" charset="0"/>
                <a:ea typeface="PMingLiU" panose="02020500000000000000" pitchFamily="18" charset="-120"/>
              </a:rPr>
              <a:t>K</a:t>
            </a:r>
            <a:r>
              <a:rPr lang="en-US" altLang="zh-TW" smtClean="0">
                <a:latin typeface="Arial" panose="020B0604020202020204" pitchFamily="34" charset="0"/>
                <a:ea typeface="PMingLiU" panose="02020500000000000000" pitchFamily="18" charset="-120"/>
              </a:rPr>
              <a:t> = ½ </a:t>
            </a:r>
            <a:r>
              <a:rPr lang="en-US" altLang="zh-TW" i="1" smtClean="0">
                <a:latin typeface="Arial" panose="020B0604020202020204" pitchFamily="34" charset="0"/>
                <a:ea typeface="PMingLiU" panose="02020500000000000000" pitchFamily="18" charset="-120"/>
              </a:rPr>
              <a:t>mv</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 (9.80 x 10</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J) sin</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8.08</a:t>
            </a:r>
            <a:r>
              <a:rPr lang="en-US" altLang="zh-TW" i="1" smtClean="0">
                <a:latin typeface="Arial" panose="020B0604020202020204" pitchFamily="34" charset="0"/>
                <a:ea typeface="PMingLiU" panose="02020500000000000000" pitchFamily="18" charset="-120"/>
              </a:rPr>
              <a:t>t</a:t>
            </a:r>
            <a:r>
              <a:rPr lang="en-US" altLang="zh-TW" smtClean="0">
                <a:latin typeface="Arial" panose="020B0604020202020204" pitchFamily="34" charset="0"/>
                <a:ea typeface="PMingLiU" panose="02020500000000000000" pitchFamily="18" charset="-120"/>
              </a:rPr>
              <a:t>.</a:t>
            </a:r>
          </a:p>
          <a:p>
            <a:pPr eaLnBrk="1" hangingPunct="1"/>
            <a:r>
              <a:rPr lang="en-US" altLang="zh-TW" smtClean="0">
                <a:latin typeface="Arial" panose="020B0604020202020204" pitchFamily="34" charset="0"/>
                <a:ea typeface="PMingLiU" panose="02020500000000000000" pitchFamily="18" charset="-120"/>
              </a:rPr>
              <a:t>c. </a:t>
            </a:r>
            <a:r>
              <a:rPr lang="en-US" altLang="zh-TW" i="1" smtClean="0">
                <a:latin typeface="Arial" panose="020B0604020202020204" pitchFamily="34" charset="0"/>
                <a:ea typeface="PMingLiU" panose="02020500000000000000" pitchFamily="18" charset="-120"/>
              </a:rPr>
              <a:t>v</a:t>
            </a:r>
            <a:r>
              <a:rPr lang="en-US" altLang="zh-TW" smtClean="0">
                <a:latin typeface="Arial" panose="020B0604020202020204" pitchFamily="34" charset="0"/>
                <a:ea typeface="PMingLiU" panose="02020500000000000000" pitchFamily="18" charset="-120"/>
              </a:rPr>
              <a:t> = 0.70 m/s</a:t>
            </a:r>
          </a:p>
          <a:p>
            <a:pPr eaLnBrk="1" hangingPunct="1"/>
            <a:r>
              <a:rPr lang="en-US" altLang="zh-TW" smtClean="0">
                <a:latin typeface="Arial" panose="020B0604020202020204" pitchFamily="34" charset="0"/>
                <a:ea typeface="PMingLiU" panose="02020500000000000000" pitchFamily="18" charset="-120"/>
              </a:rPr>
              <a:t>d. </a:t>
            </a:r>
            <a:r>
              <a:rPr lang="en-US" altLang="zh-TW" i="1" smtClean="0">
                <a:latin typeface="Arial" panose="020B0604020202020204" pitchFamily="34" charset="0"/>
                <a:ea typeface="PMingLiU" panose="02020500000000000000" pitchFamily="18" charset="-120"/>
              </a:rPr>
              <a:t>U</a:t>
            </a:r>
            <a:r>
              <a:rPr lang="en-US" altLang="zh-TW" smtClean="0">
                <a:latin typeface="Arial" panose="020B0604020202020204" pitchFamily="34" charset="0"/>
                <a:ea typeface="PMingLiU" panose="02020500000000000000" pitchFamily="18" charset="-120"/>
              </a:rPr>
              <a:t> = 2.5 x 10</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J, </a:t>
            </a:r>
            <a:r>
              <a:rPr lang="en-US" altLang="zh-TW" i="1" smtClean="0">
                <a:latin typeface="Arial" panose="020B0604020202020204" pitchFamily="34" charset="0"/>
                <a:ea typeface="PMingLiU" panose="02020500000000000000" pitchFamily="18" charset="-120"/>
              </a:rPr>
              <a:t>K</a:t>
            </a:r>
            <a:r>
              <a:rPr lang="en-US" altLang="zh-TW" smtClean="0">
                <a:latin typeface="Arial" panose="020B0604020202020204" pitchFamily="34" charset="0"/>
                <a:ea typeface="PMingLiU" panose="02020500000000000000" pitchFamily="18" charset="-120"/>
              </a:rPr>
              <a:t> = </a:t>
            </a:r>
            <a:r>
              <a:rPr lang="en-US" altLang="zh-TW" i="1" smtClean="0">
                <a:latin typeface="Arial" panose="020B0604020202020204" pitchFamily="34" charset="0"/>
                <a:ea typeface="PMingLiU" panose="02020500000000000000" pitchFamily="18" charset="-120"/>
              </a:rPr>
              <a:t>E</a:t>
            </a:r>
            <a:r>
              <a:rPr lang="en-US" altLang="zh-TW" smtClean="0">
                <a:latin typeface="Arial" panose="020B0604020202020204" pitchFamily="34" charset="0"/>
                <a:ea typeface="PMingLiU" panose="02020500000000000000" pitchFamily="18" charset="-120"/>
              </a:rPr>
              <a:t> – </a:t>
            </a:r>
            <a:r>
              <a:rPr lang="en-US" altLang="zh-TW" i="1" smtClean="0">
                <a:latin typeface="Arial" panose="020B0604020202020204" pitchFamily="34" charset="0"/>
                <a:ea typeface="PMingLiU" panose="02020500000000000000" pitchFamily="18" charset="-120"/>
              </a:rPr>
              <a:t>U</a:t>
            </a:r>
            <a:r>
              <a:rPr lang="en-US" altLang="zh-TW" smtClean="0">
                <a:latin typeface="Arial" panose="020B0604020202020204" pitchFamily="34" charset="0"/>
                <a:ea typeface="PMingLiU" panose="02020500000000000000" pitchFamily="18" charset="-120"/>
              </a:rPr>
              <a:t> = 7.3 x 10</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J.</a:t>
            </a:r>
          </a:p>
        </p:txBody>
      </p:sp>
    </p:spTree>
    <p:extLst>
      <p:ext uri="{BB962C8B-B14F-4D97-AF65-F5344CB8AC3E}">
        <p14:creationId xmlns:p14="http://schemas.microsoft.com/office/powerpoint/2010/main" val="3564918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EF776445-FBF0-4023-95C5-C4CC4A92BB43}" type="slidenum">
              <a:rPr lang="zh-TW" altLang="en-US" sz="1200" b="0">
                <a:ea typeface="PMingLiU" panose="02020500000000000000" pitchFamily="18" charset="-120"/>
              </a:rPr>
              <a:pPr eaLnBrk="1" hangingPunct="1"/>
              <a:t>65</a:t>
            </a:fld>
            <a:endParaRPr lang="en-US" altLang="zh-TW" sz="1200" b="0">
              <a:ea typeface="PMingLiU" panose="02020500000000000000" pitchFamily="18" charset="-120"/>
            </a:endParaRPr>
          </a:p>
        </p:txBody>
      </p:sp>
      <p:sp>
        <p:nvSpPr>
          <p:cNvPr id="9318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3187" name="Rectangle 3"/>
          <p:cNvSpPr>
            <a:spLocks noGrp="1" noChangeArrowheads="1"/>
          </p:cNvSpPr>
          <p:nvPr>
            <p:ph type="body" idx="1"/>
          </p:nvPr>
        </p:nvSpPr>
        <p:spPr/>
        <p:txBody>
          <a:bodyPr/>
          <a:lstStyle/>
          <a:p>
            <a:pPr eaLnBrk="1" hangingPunct="1">
              <a:defRPr/>
            </a:pPr>
            <a:r>
              <a:rPr lang="en-US" altLang="zh-TW" smtClean="0">
                <a:ea typeface="新細明體" charset="0"/>
                <a:cs typeface="新細明體" charset="0"/>
              </a:rPr>
              <a:t>Figure 14-10, repeated.</a:t>
            </a:r>
          </a:p>
          <a:p>
            <a:pPr eaLnBrk="1" hangingPunct="1">
              <a:defRPr/>
            </a:pPr>
            <a:r>
              <a:rPr lang="en-US" altLang="zh-TW" smtClean="0">
                <a:ea typeface="新細明體" charset="0"/>
                <a:cs typeface="新細明體" charset="0"/>
              </a:rPr>
              <a:t>Solution: a. The total energy is proportional to the square of the amplitude, so it goes up by a factor of 4.</a:t>
            </a:r>
          </a:p>
          <a:p>
            <a:pPr eaLnBrk="1" hangingPunct="1">
              <a:defRPr/>
            </a:pPr>
            <a:r>
              <a:rPr lang="en-US" altLang="zh-TW" smtClean="0">
                <a:ea typeface="新細明體" charset="0"/>
                <a:cs typeface="新細明體" charset="0"/>
              </a:rPr>
              <a:t>b. The velocity is doubled.</a:t>
            </a:r>
          </a:p>
          <a:p>
            <a:pPr eaLnBrk="1" hangingPunct="1">
              <a:defRPr/>
            </a:pPr>
            <a:r>
              <a:rPr lang="en-US" altLang="zh-TW" smtClean="0">
                <a:ea typeface="新細明體" charset="0"/>
                <a:cs typeface="新細明體" charset="0"/>
              </a:rPr>
              <a:t>c. The acceleration is doubled.</a:t>
            </a:r>
          </a:p>
        </p:txBody>
      </p:sp>
    </p:spTree>
    <p:extLst>
      <p:ext uri="{BB962C8B-B14F-4D97-AF65-F5344CB8AC3E}">
        <p14:creationId xmlns:p14="http://schemas.microsoft.com/office/powerpoint/2010/main" val="1562930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6D36CE-B39A-4EE4-A80E-8E30B753C40B}" type="slidenum">
              <a:rPr lang="en-US"/>
              <a:pPr/>
              <a:t>107</a:t>
            </a:fld>
            <a:endParaRPr lang="en-US"/>
          </a:p>
        </p:txBody>
      </p:sp>
      <p:sp>
        <p:nvSpPr>
          <p:cNvPr id="374786" name="Rectangle 2"/>
          <p:cNvSpPr>
            <a:spLocks noGrp="1" noRot="1" noChangeAspect="1" noChangeArrowheads="1" noTextEdit="1"/>
          </p:cNvSpPr>
          <p:nvPr>
            <p:ph type="sldImg"/>
          </p:nvPr>
        </p:nvSpPr>
        <p:spPr>
          <a:ln/>
        </p:spPr>
      </p:sp>
      <p:sp>
        <p:nvSpPr>
          <p:cNvPr id="3747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19397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24B1E4-6241-40D0-AC1C-4DB15E7B1552}" type="slidenum">
              <a:rPr lang="en-US"/>
              <a:pPr/>
              <a:t>108</a:t>
            </a:fld>
            <a:endParaRPr lang="en-US"/>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45830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AE598E-BC80-407B-83B4-ED9F375C1454}" type="slidenum">
              <a:rPr lang="en-US"/>
              <a:pPr/>
              <a:t>109</a:t>
            </a:fld>
            <a:endParaRPr lang="en-US"/>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91854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5C3CF4-99AE-44CD-A7BC-39D53CBBBAA4}" type="slidenum">
              <a:rPr lang="en-US"/>
              <a:pPr/>
              <a:t>110</a:t>
            </a:fld>
            <a:endParaRPr lang="en-US"/>
          </a:p>
        </p:txBody>
      </p:sp>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37485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ABA332-C752-4AB0-B076-CCD229DD465F}" type="slidenum">
              <a:rPr lang="en-US"/>
              <a:pPr/>
              <a:t>111</a:t>
            </a:fld>
            <a:endParaRPr lang="en-US"/>
          </a:p>
        </p:txBody>
      </p:sp>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54412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92F29C-AEDF-47CC-8B4F-8E4E30DDB38A}" type="slidenum">
              <a:rPr lang="en-US"/>
              <a:pPr/>
              <a:t>112</a:t>
            </a:fld>
            <a:endParaRPr lang="en-US"/>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96048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4859F34B-4F25-41B2-9F0D-CC8B2CD63D37}" type="slidenum">
              <a:rPr lang="zh-TW" altLang="en-US" sz="1200" b="0">
                <a:ea typeface="PMingLiU" panose="02020500000000000000" pitchFamily="18" charset="-120"/>
              </a:rPr>
              <a:pPr eaLnBrk="1" hangingPunct="1"/>
              <a:t>12</a:t>
            </a:fld>
            <a:endParaRPr lang="en-US" altLang="zh-TW" sz="1200" b="0">
              <a:ea typeface="PMingLiU" panose="02020500000000000000" pitchFamily="18" charset="-120"/>
            </a:endParaRPr>
          </a:p>
        </p:txBody>
      </p:sp>
      <p:sp>
        <p:nvSpPr>
          <p:cNvPr id="655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65539" name="Rectangle 3"/>
          <p:cNvSpPr>
            <a:spLocks noGrp="1" noChangeArrowheads="1"/>
          </p:cNvSpPr>
          <p:nvPr>
            <p:ph type="body" idx="1"/>
          </p:nvPr>
        </p:nvSpPr>
        <p:spPr/>
        <p:txBody>
          <a:bodyPr/>
          <a:lstStyle/>
          <a:p>
            <a:pPr eaLnBrk="1" hangingPunct="1">
              <a:defRPr/>
            </a:pPr>
            <a:r>
              <a:rPr lang="en-US" altLang="zh-TW" smtClean="0">
                <a:ea typeface="新細明體" charset="0"/>
                <a:cs typeface="新細明體" charset="0"/>
              </a:rPr>
              <a:t>Figure 14-2. Caption: Force on, and velocity of, a mass at different positions of its oscillation cycle on a frictionless surface.</a:t>
            </a:r>
          </a:p>
          <a:p>
            <a:pPr eaLnBrk="1" hangingPunct="1">
              <a:defRPr/>
            </a:pPr>
            <a:endParaRPr lang="zh-TW" altLang="en-US" smtClean="0">
              <a:ea typeface="新細明體" charset="0"/>
              <a:cs typeface="新細明體" charset="0"/>
            </a:endParaRPr>
          </a:p>
        </p:txBody>
      </p:sp>
    </p:spTree>
    <p:extLst>
      <p:ext uri="{BB962C8B-B14F-4D97-AF65-F5344CB8AC3E}">
        <p14:creationId xmlns:p14="http://schemas.microsoft.com/office/powerpoint/2010/main" val="3293932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99BD30-5E8B-43D3-B508-1072AE479632}" type="slidenum">
              <a:rPr lang="en-US"/>
              <a:pPr/>
              <a:t>113</a:t>
            </a:fld>
            <a:endParaRPr lang="en-US"/>
          </a:p>
        </p:txBody>
      </p:sp>
      <p:sp>
        <p:nvSpPr>
          <p:cNvPr id="389122" name="Rectangle 2"/>
          <p:cNvSpPr>
            <a:spLocks noGrp="1" noRot="1" noChangeAspect="1" noChangeArrowheads="1" noTextEdit="1"/>
          </p:cNvSpPr>
          <p:nvPr>
            <p:ph type="sldImg"/>
          </p:nvPr>
        </p:nvSpPr>
        <p:spPr>
          <a:ln/>
        </p:spPr>
      </p:sp>
      <p:sp>
        <p:nvSpPr>
          <p:cNvPr id="3891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98495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A183BB3F-C969-4000-96EA-9C0B7EF8CB56}" type="slidenum">
              <a:rPr lang="zh-TW" altLang="en-US" sz="1200" b="0">
                <a:ea typeface="PMingLiU" panose="02020500000000000000" pitchFamily="18" charset="-120"/>
              </a:rPr>
              <a:pPr eaLnBrk="1" hangingPunct="1"/>
              <a:t>115</a:t>
            </a:fld>
            <a:endParaRPr lang="en-US" altLang="zh-TW" sz="1200" b="0">
              <a:ea typeface="PMingLiU" panose="02020500000000000000" pitchFamily="18" charset="-120"/>
            </a:endParaRPr>
          </a:p>
        </p:txBody>
      </p:sp>
      <p:sp>
        <p:nvSpPr>
          <p:cNvPr id="16691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66915" name="Rectangle 3"/>
          <p:cNvSpPr>
            <a:spLocks noGrp="1" noChangeArrowheads="1"/>
          </p:cNvSpPr>
          <p:nvPr>
            <p:ph type="body" idx="1"/>
          </p:nvPr>
        </p:nvSpPr>
        <p:spPr/>
        <p:txBody>
          <a:bodyPr/>
          <a:lstStyle/>
          <a:p>
            <a:pPr eaLnBrk="1" hangingPunct="1">
              <a:defRPr/>
            </a:pPr>
            <a:r>
              <a:rPr lang="en-US" altLang="zh-TW" smtClean="0">
                <a:ea typeface="新細明體" charset="0"/>
                <a:cs typeface="新細明體" charset="0"/>
              </a:rPr>
              <a:t>Figure 14-4. Caption: Analysis of simple harmonic motion as a side view (b) of circular motion (a).</a:t>
            </a:r>
          </a:p>
        </p:txBody>
      </p:sp>
    </p:spTree>
    <p:extLst>
      <p:ext uri="{BB962C8B-B14F-4D97-AF65-F5344CB8AC3E}">
        <p14:creationId xmlns:p14="http://schemas.microsoft.com/office/powerpoint/2010/main" val="2685409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BEA54A59-DF0C-414F-B650-3E79C4C68983}" type="slidenum">
              <a:rPr lang="zh-TW" altLang="en-US" sz="1200" b="0">
                <a:ea typeface="PMingLiU" panose="02020500000000000000" pitchFamily="18" charset="-120"/>
              </a:rPr>
              <a:pPr eaLnBrk="1" hangingPunct="1"/>
              <a:t>15</a:t>
            </a:fld>
            <a:endParaRPr lang="en-US" altLang="zh-TW" sz="1200" b="0">
              <a:ea typeface="PMingLiU" panose="02020500000000000000" pitchFamily="18" charset="-120"/>
            </a:endParaRPr>
          </a:p>
        </p:txBody>
      </p:sp>
      <p:sp>
        <p:nvSpPr>
          <p:cNvPr id="686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68611"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Figure 14-4. Caption: Photo of a car’s spring. (Also visible is the shock absorber, in blue—see Section 14–7.)</a:t>
            </a:r>
          </a:p>
          <a:p>
            <a:pPr eaLnBrk="1" hangingPunct="1"/>
            <a:r>
              <a:rPr lang="en-US" altLang="zh-TW" smtClean="0">
                <a:latin typeface="Arial" panose="020B0604020202020204" pitchFamily="34" charset="0"/>
                <a:ea typeface="PMingLiU" panose="02020500000000000000" pitchFamily="18" charset="-120"/>
              </a:rPr>
              <a:t>Solution: a. </a:t>
            </a:r>
            <a:r>
              <a:rPr lang="en-US" altLang="zh-TW" i="1" smtClean="0">
                <a:latin typeface="Arial" panose="020B0604020202020204" pitchFamily="34" charset="0"/>
                <a:ea typeface="PMingLiU" panose="02020500000000000000" pitchFamily="18" charset="-120"/>
              </a:rPr>
              <a:t>k </a:t>
            </a:r>
            <a:r>
              <a:rPr lang="en-US" altLang="zh-TW" smtClean="0">
                <a:latin typeface="Arial" panose="020B0604020202020204" pitchFamily="34" charset="0"/>
                <a:ea typeface="PMingLiU" panose="02020500000000000000" pitchFamily="18" charset="-120"/>
              </a:rPr>
              <a:t>=</a:t>
            </a:r>
            <a:r>
              <a:rPr lang="en-US" altLang="zh-TW" i="1" smtClean="0">
                <a:latin typeface="Arial" panose="020B0604020202020204" pitchFamily="34" charset="0"/>
                <a:ea typeface="PMingLiU" panose="02020500000000000000" pitchFamily="18" charset="-120"/>
              </a:rPr>
              <a:t> F/x</a:t>
            </a:r>
            <a:r>
              <a:rPr lang="en-US" altLang="zh-TW" smtClean="0">
                <a:latin typeface="Arial" panose="020B0604020202020204" pitchFamily="34" charset="0"/>
                <a:ea typeface="PMingLiU" panose="02020500000000000000" pitchFamily="18" charset="-120"/>
              </a:rPr>
              <a:t> = 6.5 x 10</a:t>
            </a:r>
            <a:r>
              <a:rPr lang="en-US" altLang="zh-TW" baseline="30000" smtClean="0">
                <a:latin typeface="Arial" panose="020B0604020202020204" pitchFamily="34" charset="0"/>
                <a:ea typeface="PMingLiU" panose="02020500000000000000" pitchFamily="18" charset="-120"/>
              </a:rPr>
              <a:t>4</a:t>
            </a:r>
            <a:r>
              <a:rPr lang="en-US" altLang="zh-TW" smtClean="0">
                <a:latin typeface="Arial" panose="020B0604020202020204" pitchFamily="34" charset="0"/>
                <a:ea typeface="PMingLiU" panose="02020500000000000000" pitchFamily="18" charset="-120"/>
              </a:rPr>
              <a:t> N/m.</a:t>
            </a:r>
          </a:p>
          <a:p>
            <a:pPr eaLnBrk="1" hangingPunct="1"/>
            <a:r>
              <a:rPr lang="en-US" altLang="zh-TW" smtClean="0">
                <a:latin typeface="Arial" panose="020B0604020202020204" pitchFamily="34" charset="0"/>
                <a:ea typeface="PMingLiU" panose="02020500000000000000" pitchFamily="18" charset="-120"/>
              </a:rPr>
              <a:t>b. </a:t>
            </a:r>
            <a:r>
              <a:rPr lang="en-US" altLang="zh-TW" i="1" smtClean="0">
                <a:latin typeface="Arial" panose="020B0604020202020204" pitchFamily="34" charset="0"/>
                <a:ea typeface="PMingLiU" panose="02020500000000000000" pitchFamily="18" charset="-120"/>
              </a:rPr>
              <a:t>x</a:t>
            </a:r>
            <a:r>
              <a:rPr lang="en-US" altLang="zh-TW" smtClean="0">
                <a:latin typeface="Arial" panose="020B0604020202020204" pitchFamily="34" charset="0"/>
                <a:ea typeface="PMingLiU" panose="02020500000000000000" pitchFamily="18" charset="-120"/>
              </a:rPr>
              <a:t> = </a:t>
            </a:r>
            <a:r>
              <a:rPr lang="en-US" altLang="zh-TW" i="1" smtClean="0">
                <a:latin typeface="Arial" panose="020B0604020202020204" pitchFamily="34" charset="0"/>
                <a:ea typeface="PMingLiU" panose="02020500000000000000" pitchFamily="18" charset="-120"/>
              </a:rPr>
              <a:t>F/k</a:t>
            </a:r>
            <a:r>
              <a:rPr lang="en-US" altLang="zh-TW" smtClean="0">
                <a:latin typeface="Arial" panose="020B0604020202020204" pitchFamily="34" charset="0"/>
                <a:ea typeface="PMingLiU" panose="02020500000000000000" pitchFamily="18" charset="-120"/>
              </a:rPr>
              <a:t> = 4.5 cm</a:t>
            </a:r>
          </a:p>
        </p:txBody>
      </p:sp>
    </p:spTree>
    <p:extLst>
      <p:ext uri="{BB962C8B-B14F-4D97-AF65-F5344CB8AC3E}">
        <p14:creationId xmlns:p14="http://schemas.microsoft.com/office/powerpoint/2010/main" val="138302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555F18C6-C023-4AFF-8364-D1DC949678B4}" type="slidenum">
              <a:rPr lang="zh-TW" altLang="en-US" sz="1200" b="0">
                <a:ea typeface="PMingLiU" panose="02020500000000000000" pitchFamily="18" charset="-120"/>
              </a:rPr>
              <a:pPr eaLnBrk="1" hangingPunct="1"/>
              <a:t>18</a:t>
            </a:fld>
            <a:endParaRPr lang="en-US" altLang="zh-TW" sz="1200" b="0">
              <a:ea typeface="PMingLiU" panose="02020500000000000000" pitchFamily="18" charset="-120"/>
            </a:endParaRPr>
          </a:p>
        </p:txBody>
      </p:sp>
      <p:sp>
        <p:nvSpPr>
          <p:cNvPr id="7680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6803"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Figure 14-5. Caption: Sinusoidal nature of SHM as a function of time. In this case, x = A cos (2</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π</a:t>
            </a:r>
            <a:r>
              <a:rPr lang="en-US" altLang="zh-TW" smtClean="0">
                <a:latin typeface="Arial" panose="020B0604020202020204" pitchFamily="34" charset="0"/>
                <a:ea typeface="PMingLiU" panose="02020500000000000000" pitchFamily="18" charset="-120"/>
              </a:rPr>
              <a:t>t/T).</a:t>
            </a:r>
          </a:p>
          <a:p>
            <a:pPr eaLnBrk="1" hangingPunct="1"/>
            <a:endParaRPr lang="zh-TW" altLang="en-US" smtClean="0">
              <a:latin typeface="Arial" panose="020B0604020202020204" pitchFamily="34" charset="0"/>
              <a:ea typeface="PMingLiU" panose="02020500000000000000" pitchFamily="18" charset="-120"/>
            </a:endParaRPr>
          </a:p>
        </p:txBody>
      </p:sp>
    </p:spTree>
    <p:extLst>
      <p:ext uri="{BB962C8B-B14F-4D97-AF65-F5344CB8AC3E}">
        <p14:creationId xmlns:p14="http://schemas.microsoft.com/office/powerpoint/2010/main" val="3273950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99D1AE14-7645-405A-9900-639C67DCA1E5}" type="slidenum">
              <a:rPr lang="zh-TW" altLang="en-US" sz="1200" b="0">
                <a:ea typeface="PMingLiU" panose="02020500000000000000" pitchFamily="18" charset="-120"/>
              </a:rPr>
              <a:pPr eaLnBrk="1" hangingPunct="1"/>
              <a:t>19</a:t>
            </a:fld>
            <a:endParaRPr lang="en-US" altLang="zh-TW" sz="1200" b="0">
              <a:ea typeface="PMingLiU" panose="02020500000000000000" pitchFamily="18" charset="-120"/>
            </a:endParaRPr>
          </a:p>
        </p:txBody>
      </p:sp>
      <p:sp>
        <p:nvSpPr>
          <p:cNvPr id="7782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7827"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Figure 14-6. Caption: Special case of SHM where the mass </a:t>
            </a:r>
            <a:r>
              <a:rPr lang="en-US" altLang="zh-TW" i="1" smtClean="0">
                <a:latin typeface="Arial" panose="020B0604020202020204" pitchFamily="34" charset="0"/>
                <a:ea typeface="PMingLiU" panose="02020500000000000000" pitchFamily="18" charset="-120"/>
              </a:rPr>
              <a:t>m </a:t>
            </a:r>
            <a:r>
              <a:rPr lang="en-US" altLang="zh-TW" smtClean="0">
                <a:latin typeface="Arial" panose="020B0604020202020204" pitchFamily="34" charset="0"/>
                <a:ea typeface="PMingLiU" panose="02020500000000000000" pitchFamily="18" charset="-120"/>
              </a:rPr>
              <a:t>starts, at t = 0, at the equilibrium position x = 0 and has initial velocity toward positive values of x (v &gt; 0 at t = 0).</a:t>
            </a:r>
          </a:p>
          <a:p>
            <a:pPr eaLnBrk="1" hangingPunct="1"/>
            <a:r>
              <a:rPr lang="en-US" altLang="zh-TW" smtClean="0">
                <a:latin typeface="Arial" panose="020B0604020202020204" pitchFamily="34" charset="0"/>
                <a:ea typeface="PMingLiU" panose="02020500000000000000" pitchFamily="18" charset="-120"/>
              </a:rPr>
              <a:t>Figure 14-7. Caption: A plot of x = A cos (</a:t>
            </a:r>
            <a:r>
              <a:rPr lang="el-GR" altLang="ar-SA" smtClean="0">
                <a:latin typeface="Arial" panose="020B0604020202020204" pitchFamily="34" charset="0"/>
                <a:ea typeface="ＭＳ Ｐゴシック" panose="020B0600070205080204" pitchFamily="34" charset="-128"/>
                <a:cs typeface="Arial" panose="020B0604020202020204" pitchFamily="34" charset="0"/>
              </a:rPr>
              <a:t>ω</a:t>
            </a:r>
            <a:r>
              <a:rPr lang="en-US" altLang="zh-TW" smtClean="0">
                <a:latin typeface="Arial" panose="020B0604020202020204" pitchFamily="34" charset="0"/>
                <a:ea typeface="PMingLiU" panose="02020500000000000000" pitchFamily="18" charset="-120"/>
              </a:rPr>
              <a:t>t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φ</a:t>
            </a:r>
            <a:r>
              <a:rPr lang="en-US" altLang="zh-TW" smtClean="0">
                <a:latin typeface="Arial" panose="020B0604020202020204" pitchFamily="34" charset="0"/>
                <a:ea typeface="PMingLiU" panose="02020500000000000000" pitchFamily="18" charset="-120"/>
              </a:rPr>
              <a:t>) when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φ</a:t>
            </a:r>
            <a:r>
              <a:rPr lang="en-US" altLang="zh-TW" smtClean="0">
                <a:latin typeface="Arial" panose="020B0604020202020204" pitchFamily="34" charset="0"/>
                <a:ea typeface="PMingLiU" panose="02020500000000000000" pitchFamily="18" charset="-120"/>
              </a:rPr>
              <a:t> &lt; 0.</a:t>
            </a:r>
          </a:p>
          <a:p>
            <a:pPr eaLnBrk="1" hangingPunct="1"/>
            <a:endParaRPr lang="zh-TW" altLang="en-US" smtClean="0">
              <a:latin typeface="Arial" panose="020B0604020202020204" pitchFamily="34" charset="0"/>
              <a:ea typeface="PMingLiU" panose="02020500000000000000" pitchFamily="18" charset="-120"/>
            </a:endParaRPr>
          </a:p>
        </p:txBody>
      </p:sp>
    </p:spTree>
    <p:extLst>
      <p:ext uri="{BB962C8B-B14F-4D97-AF65-F5344CB8AC3E}">
        <p14:creationId xmlns:p14="http://schemas.microsoft.com/office/powerpoint/2010/main" val="1615190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CBBE158E-19D5-4772-89DE-B5557A424D08}" type="slidenum">
              <a:rPr lang="zh-TW" altLang="en-US" sz="1200" b="0">
                <a:ea typeface="PMingLiU" panose="02020500000000000000" pitchFamily="18" charset="-120"/>
              </a:rPr>
              <a:pPr eaLnBrk="1" hangingPunct="1"/>
              <a:t>21</a:t>
            </a:fld>
            <a:endParaRPr lang="en-US" altLang="zh-TW" sz="1200" b="0">
              <a:ea typeface="PMingLiU" panose="02020500000000000000" pitchFamily="18" charset="-120"/>
            </a:endParaRPr>
          </a:p>
        </p:txBody>
      </p:sp>
      <p:sp>
        <p:nvSpPr>
          <p:cNvPr id="7885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8851" name="Rectangle 3"/>
          <p:cNvSpPr>
            <a:spLocks noGrp="1" noChangeArrowheads="1"/>
          </p:cNvSpPr>
          <p:nvPr>
            <p:ph type="body" idx="1"/>
          </p:nvPr>
        </p:nvSpPr>
        <p:spPr/>
        <p:txBody>
          <a:bodyPr/>
          <a:lstStyle/>
          <a:p>
            <a:pPr eaLnBrk="1" hangingPunct="1">
              <a:defRPr/>
            </a:pPr>
            <a:r>
              <a:rPr lang="en-US" altLang="zh-TW" smtClean="0">
                <a:ea typeface="新細明體" charset="0"/>
                <a:cs typeface="新細明體" charset="0"/>
              </a:rPr>
              <a:t>Solution: Substitution gives T = 0.92 s and f = 1.09 Hz.</a:t>
            </a:r>
          </a:p>
        </p:txBody>
      </p:sp>
    </p:spTree>
    <p:extLst>
      <p:ext uri="{BB962C8B-B14F-4D97-AF65-F5344CB8AC3E}">
        <p14:creationId xmlns:p14="http://schemas.microsoft.com/office/powerpoint/2010/main" val="939038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2C6BE1DF-0E67-4037-AE00-E3DDA67B71CA}" type="slidenum">
              <a:rPr lang="zh-TW" altLang="en-US" sz="1200" b="0">
                <a:ea typeface="PMingLiU" panose="02020500000000000000" pitchFamily="18" charset="-120"/>
              </a:rPr>
              <a:pPr eaLnBrk="1" hangingPunct="1"/>
              <a:t>24</a:t>
            </a:fld>
            <a:endParaRPr lang="en-US" altLang="zh-TW" sz="1200" b="0">
              <a:ea typeface="PMingLiU" panose="02020500000000000000" pitchFamily="18" charset="-120"/>
            </a:endParaRPr>
          </a:p>
        </p:txBody>
      </p:sp>
      <p:sp>
        <p:nvSpPr>
          <p:cNvPr id="7987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9875"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Figure 14-8. Caption: Displacement, </a:t>
            </a:r>
            <a:r>
              <a:rPr lang="en-US" altLang="zh-TW" i="1" smtClean="0">
                <a:latin typeface="Arial" panose="020B0604020202020204" pitchFamily="34" charset="0"/>
                <a:ea typeface="PMingLiU" panose="02020500000000000000" pitchFamily="18" charset="-120"/>
              </a:rPr>
              <a:t>x</a:t>
            </a:r>
            <a:r>
              <a:rPr lang="en-US" altLang="zh-TW" smtClean="0">
                <a:latin typeface="Arial" panose="020B0604020202020204" pitchFamily="34" charset="0"/>
                <a:ea typeface="PMingLiU" panose="02020500000000000000" pitchFamily="18" charset="-120"/>
              </a:rPr>
              <a:t>, velocity, dx/dt, and acceleration, d</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x/dt</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 of a simple harmonic oscillator when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φ</a:t>
            </a:r>
            <a:r>
              <a:rPr lang="en-US" altLang="zh-TW" smtClean="0">
                <a:latin typeface="Arial" panose="020B0604020202020204" pitchFamily="34" charset="0"/>
                <a:ea typeface="PMingLiU" panose="02020500000000000000" pitchFamily="18" charset="-120"/>
              </a:rPr>
              <a:t> = 0.</a:t>
            </a:r>
          </a:p>
          <a:p>
            <a:pPr eaLnBrk="1" hangingPunct="1"/>
            <a:endParaRPr lang="zh-TW" altLang="en-US" smtClean="0">
              <a:latin typeface="Arial" panose="020B0604020202020204" pitchFamily="34" charset="0"/>
              <a:ea typeface="PMingLiU" panose="02020500000000000000" pitchFamily="18" charset="-120"/>
            </a:endParaRPr>
          </a:p>
        </p:txBody>
      </p:sp>
    </p:spTree>
    <p:extLst>
      <p:ext uri="{BB962C8B-B14F-4D97-AF65-F5344CB8AC3E}">
        <p14:creationId xmlns:p14="http://schemas.microsoft.com/office/powerpoint/2010/main" val="3884857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9C11EEAA-E77D-489B-81C3-8D1DA555B6E0}" type="slidenum">
              <a:rPr lang="zh-TW" altLang="en-US" sz="1200" b="0">
                <a:ea typeface="PMingLiU" panose="02020500000000000000" pitchFamily="18" charset="-120"/>
              </a:rPr>
              <a:pPr eaLnBrk="1" hangingPunct="1"/>
              <a:t>28</a:t>
            </a:fld>
            <a:endParaRPr lang="en-US" altLang="zh-TW" sz="1200" b="0">
              <a:ea typeface="PMingLiU" panose="02020500000000000000" pitchFamily="18" charset="-120"/>
            </a:endParaRPr>
          </a:p>
        </p:txBody>
      </p:sp>
      <p:sp>
        <p:nvSpPr>
          <p:cNvPr id="8089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0899"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Solution: Assuming the motion is simple harmonic, the maximum acceleration is </a:t>
            </a:r>
            <a:r>
              <a:rPr lang="el-GR" altLang="ar-SA" smtClean="0">
                <a:latin typeface="Arial" panose="020B0604020202020204" pitchFamily="34" charset="0"/>
                <a:ea typeface="ＭＳ Ｐゴシック" panose="020B0600070205080204" pitchFamily="34" charset="-128"/>
                <a:cs typeface="Arial" panose="020B0604020202020204" pitchFamily="34" charset="0"/>
              </a:rPr>
              <a:t>ω</a:t>
            </a:r>
            <a:r>
              <a:rPr lang="en-US" altLang="zh-TW" baseline="30000" smtClean="0">
                <a:latin typeface="Arial" panose="020B0604020202020204" pitchFamily="34" charset="0"/>
                <a:ea typeface="PMingLiU" panose="02020500000000000000" pitchFamily="18" charset="-120"/>
                <a:cs typeface="Arial" panose="020B0604020202020204" pitchFamily="34" charset="0"/>
              </a:rPr>
              <a:t>2</a:t>
            </a:r>
            <a:r>
              <a:rPr lang="en-US" altLang="zh-TW" smtClean="0">
                <a:latin typeface="Arial" panose="020B0604020202020204" pitchFamily="34" charset="0"/>
                <a:ea typeface="PMingLiU" panose="02020500000000000000" pitchFamily="18" charset="-120"/>
                <a:cs typeface="Arial" panose="020B0604020202020204" pitchFamily="34" charset="0"/>
              </a:rPr>
              <a:t>A, where </a:t>
            </a:r>
            <a:r>
              <a:rPr lang="el-GR" altLang="ar-SA" smtClean="0">
                <a:latin typeface="Arial" panose="020B0604020202020204" pitchFamily="34" charset="0"/>
                <a:ea typeface="ＭＳ Ｐゴシック" panose="020B0600070205080204" pitchFamily="34" charset="-128"/>
                <a:cs typeface="Arial" panose="020B0604020202020204" pitchFamily="34" charset="0"/>
              </a:rPr>
              <a:t>ω</a:t>
            </a:r>
            <a:r>
              <a:rPr lang="en-US" altLang="zh-TW" smtClean="0">
                <a:latin typeface="Arial" panose="020B0604020202020204" pitchFamily="34" charset="0"/>
                <a:ea typeface="PMingLiU" panose="02020500000000000000" pitchFamily="18" charset="-120"/>
              </a:rPr>
              <a:t> = 2</a:t>
            </a:r>
            <a:r>
              <a:rPr lang="el-GR" altLang="ar-SA" smtClean="0">
                <a:latin typeface="Arial" panose="020B0604020202020204" pitchFamily="34" charset="0"/>
                <a:ea typeface="ＭＳ Ｐゴシック" panose="020B0600070205080204" pitchFamily="34" charset="-128"/>
                <a:cs typeface="Arial" panose="020B0604020202020204" pitchFamily="34" charset="0"/>
              </a:rPr>
              <a:t>π</a:t>
            </a:r>
            <a:r>
              <a:rPr lang="en-US" altLang="zh-TW" smtClean="0">
                <a:latin typeface="Arial" panose="020B0604020202020204" pitchFamily="34" charset="0"/>
                <a:ea typeface="PMingLiU" panose="02020500000000000000" pitchFamily="18" charset="-120"/>
              </a:rPr>
              <a:t>f. This gives a = 12 m/s</a:t>
            </a:r>
            <a:r>
              <a:rPr lang="en-US" altLang="zh-TW" baseline="30000" smtClean="0">
                <a:latin typeface="Arial" panose="020B0604020202020204" pitchFamily="34" charset="0"/>
                <a:ea typeface="PMingLiU" panose="02020500000000000000" pitchFamily="18" charset="-120"/>
              </a:rPr>
              <a:t>2</a:t>
            </a:r>
            <a:r>
              <a:rPr lang="en-US" altLang="zh-TW" smtClean="0">
                <a:latin typeface="Arial" panose="020B0604020202020204" pitchFamily="34" charset="0"/>
                <a:ea typeface="PMingLiU" panose="02020500000000000000" pitchFamily="18" charset="-120"/>
              </a:rPr>
              <a:t>.</a:t>
            </a:r>
            <a:endParaRPr lang="el-GR" altLang="ar-SA" smtClean="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38783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fld id="{B3CE9DF9-7983-48CD-9ACD-23F342C0AE2E}" type="slidenum">
              <a:rPr lang="zh-TW" altLang="en-US" sz="1200" b="0">
                <a:ea typeface="PMingLiU" panose="02020500000000000000" pitchFamily="18" charset="-120"/>
              </a:rPr>
              <a:pPr eaLnBrk="1" hangingPunct="1"/>
              <a:t>45</a:t>
            </a:fld>
            <a:endParaRPr lang="en-US" altLang="zh-TW" sz="1200" b="0">
              <a:ea typeface="PMingLiU" panose="02020500000000000000" pitchFamily="18" charset="-120"/>
            </a:endParaRPr>
          </a:p>
        </p:txBody>
      </p:sp>
      <p:sp>
        <p:nvSpPr>
          <p:cNvPr id="849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4995" name="Rectangle 3"/>
          <p:cNvSpPr>
            <a:spLocks noGrp="1" noChangeArrowheads="1"/>
          </p:cNvSpPr>
          <p:nvPr>
            <p:ph type="body" idx="1"/>
          </p:nvPr>
        </p:nvSpPr>
        <p:spPr/>
        <p:txBody>
          <a:bodyPr/>
          <a:lstStyle/>
          <a:p>
            <a:pPr eaLnBrk="1" hangingPunct="1"/>
            <a:r>
              <a:rPr lang="en-US" altLang="zh-TW" smtClean="0">
                <a:latin typeface="Arial" panose="020B0604020202020204" pitchFamily="34" charset="0"/>
                <a:ea typeface="PMingLiU" panose="02020500000000000000" pitchFamily="18" charset="-120"/>
              </a:rPr>
              <a:t>Solution. A. The spring constant is 19.6 N/m, so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ω</a:t>
            </a:r>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 = 8.08/s</a:t>
            </a:r>
            <a:r>
              <a:rPr lang="en-US" altLang="zh-TW" baseline="30000" smtClean="0">
                <a:latin typeface="Times New Roman" panose="02020603050405020304" pitchFamily="18" charset="0"/>
                <a:ea typeface="ＭＳ Ｐゴシック" panose="020B0600070205080204" pitchFamily="34" charset="-128"/>
                <a:cs typeface="Times New Roman" panose="02020603050405020304" pitchFamily="18" charset="0"/>
              </a:rPr>
              <a:t>−1</a:t>
            </a:r>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a:t>
            </a:r>
          </a:p>
          <a:p>
            <a:pPr eaLnBrk="1" hangingPunct="1"/>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b. Since the spring is released from rest, A = 0.100 m.</a:t>
            </a:r>
          </a:p>
          <a:p>
            <a:pPr eaLnBrk="1" hangingPunct="1"/>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c. The maximum velocity is 0.808 m/s</a:t>
            </a:r>
          </a:p>
          <a:p>
            <a:pPr eaLnBrk="1" hangingPunct="1"/>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d. The maximum acceleration occurs when the displacement is maximum, and equals 6.53 m/s</a:t>
            </a:r>
            <a:r>
              <a:rPr lang="en-US" altLang="zh-TW" baseline="30000" smtClean="0">
                <a:latin typeface="Times New Roman" panose="02020603050405020304" pitchFamily="18" charset="0"/>
                <a:ea typeface="ＭＳ Ｐゴシック" panose="020B0600070205080204" pitchFamily="34" charset="-128"/>
                <a:cs typeface="Times New Roman" panose="02020603050405020304" pitchFamily="18" charset="0"/>
              </a:rPr>
              <a:t>2</a:t>
            </a:r>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a:t>
            </a:r>
          </a:p>
          <a:p>
            <a:pPr eaLnBrk="1" hangingPunct="1"/>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e. The period is 0.777 s, and the frequency is 1.29 Hz.</a:t>
            </a:r>
          </a:p>
          <a:p>
            <a:pPr eaLnBrk="1" hangingPunct="1"/>
            <a:r>
              <a:rPr lang="en-US" altLang="zh-TW" smtClean="0">
                <a:latin typeface="Times New Roman" panose="02020603050405020304" pitchFamily="18" charset="0"/>
                <a:ea typeface="ＭＳ Ｐゴシック" panose="020B0600070205080204" pitchFamily="34" charset="-128"/>
                <a:cs typeface="Times New Roman" panose="02020603050405020304" pitchFamily="18" charset="0"/>
              </a:rPr>
              <a:t>f. At t = 0, x = -A; this is a negative cosine. X = (0.100 m)cos (8.08t – </a:t>
            </a:r>
            <a:r>
              <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rPr>
              <a:t>π</a:t>
            </a:r>
            <a:r>
              <a:rPr lang="en-US" altLang="zh-TW" smtClean="0">
                <a:latin typeface="Times New Roman" panose="02020603050405020304" pitchFamily="18" charset="0"/>
                <a:ea typeface="PMingLiU" panose="02020500000000000000" pitchFamily="18" charset="-120"/>
              </a:rPr>
              <a:t>).</a:t>
            </a:r>
          </a:p>
          <a:p>
            <a:pPr eaLnBrk="1" hangingPunct="1"/>
            <a:r>
              <a:rPr lang="en-US" altLang="zh-TW" smtClean="0">
                <a:latin typeface="Times New Roman" panose="02020603050405020304" pitchFamily="18" charset="0"/>
                <a:ea typeface="PMingLiU" panose="02020500000000000000" pitchFamily="18" charset="-120"/>
              </a:rPr>
              <a:t>g. V = dx/dt; at 0.150 s it is 0.756 m/s.</a:t>
            </a:r>
            <a:endParaRPr lang="el-GR" altLang="ar-SA" smtClean="0">
              <a:latin typeface="Times New Roman" panose="02020603050405020304" pitchFamily="18"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528970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0BC1D88-C149-499B-8C3C-379EC8612C84}" type="slidenum">
              <a:rPr lang="en-US" altLang="ar-SA"/>
              <a:pPr/>
              <a:t>‹#›</a:t>
            </a:fld>
            <a:endParaRPr lang="en-US" altLang="ar-SA"/>
          </a:p>
        </p:txBody>
      </p:sp>
    </p:spTree>
    <p:extLst>
      <p:ext uri="{BB962C8B-B14F-4D97-AF65-F5344CB8AC3E}">
        <p14:creationId xmlns:p14="http://schemas.microsoft.com/office/powerpoint/2010/main" val="4020461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1666F37-EA15-4E0B-AFC5-BB6A9A027D77}" type="slidenum">
              <a:rPr lang="en-US" altLang="ar-SA"/>
              <a:pPr/>
              <a:t>‹#›</a:t>
            </a:fld>
            <a:endParaRPr lang="en-US" altLang="ar-SA"/>
          </a:p>
        </p:txBody>
      </p:sp>
    </p:spTree>
    <p:extLst>
      <p:ext uri="{BB962C8B-B14F-4D97-AF65-F5344CB8AC3E}">
        <p14:creationId xmlns:p14="http://schemas.microsoft.com/office/powerpoint/2010/main" val="1690480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C554321-92FE-40BE-8BB3-5A54C30A8413}" type="slidenum">
              <a:rPr lang="en-US" altLang="ar-SA"/>
              <a:pPr/>
              <a:t>‹#›</a:t>
            </a:fld>
            <a:endParaRPr lang="en-US" altLang="ar-SA"/>
          </a:p>
        </p:txBody>
      </p:sp>
    </p:spTree>
    <p:extLst>
      <p:ext uri="{BB962C8B-B14F-4D97-AF65-F5344CB8AC3E}">
        <p14:creationId xmlns:p14="http://schemas.microsoft.com/office/powerpoint/2010/main" val="3165420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0267CFC-2179-468A-A44C-48E3A0B6FDCA}" type="slidenum">
              <a:rPr lang="en-US" altLang="ar-SA"/>
              <a:pPr/>
              <a:t>‹#›</a:t>
            </a:fld>
            <a:endParaRPr lang="en-US" altLang="ar-SA"/>
          </a:p>
        </p:txBody>
      </p:sp>
    </p:spTree>
    <p:extLst>
      <p:ext uri="{BB962C8B-B14F-4D97-AF65-F5344CB8AC3E}">
        <p14:creationId xmlns:p14="http://schemas.microsoft.com/office/powerpoint/2010/main" val="1270222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3C37326-25BB-4F30-889A-97B5A89FAF53}" type="slidenum">
              <a:rPr lang="en-US" altLang="ar-SA"/>
              <a:pPr/>
              <a:t>‹#›</a:t>
            </a:fld>
            <a:endParaRPr lang="en-US" altLang="ar-SA"/>
          </a:p>
        </p:txBody>
      </p:sp>
    </p:spTree>
    <p:extLst>
      <p:ext uri="{BB962C8B-B14F-4D97-AF65-F5344CB8AC3E}">
        <p14:creationId xmlns:p14="http://schemas.microsoft.com/office/powerpoint/2010/main" val="2154615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BABE42E-0519-459C-B026-5E37D9923C3D}" type="slidenum">
              <a:rPr lang="en-US" altLang="ar-SA"/>
              <a:pPr/>
              <a:t>‹#›</a:t>
            </a:fld>
            <a:endParaRPr lang="en-US" altLang="ar-SA"/>
          </a:p>
        </p:txBody>
      </p:sp>
    </p:spTree>
    <p:extLst>
      <p:ext uri="{BB962C8B-B14F-4D97-AF65-F5344CB8AC3E}">
        <p14:creationId xmlns:p14="http://schemas.microsoft.com/office/powerpoint/2010/main" val="3948799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25658179-1562-4A68-9311-B29B812026B3}" type="slidenum">
              <a:rPr lang="en-US" altLang="ar-SA"/>
              <a:pPr/>
              <a:t>‹#›</a:t>
            </a:fld>
            <a:endParaRPr lang="en-US" altLang="ar-SA"/>
          </a:p>
        </p:txBody>
      </p:sp>
    </p:spTree>
    <p:extLst>
      <p:ext uri="{BB962C8B-B14F-4D97-AF65-F5344CB8AC3E}">
        <p14:creationId xmlns:p14="http://schemas.microsoft.com/office/powerpoint/2010/main" val="328769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62BA475D-04C6-45F1-99A0-13D4EE0A7A00}" type="slidenum">
              <a:rPr lang="en-US" altLang="ar-SA"/>
              <a:pPr/>
              <a:t>‹#›</a:t>
            </a:fld>
            <a:endParaRPr lang="en-US" altLang="ar-SA"/>
          </a:p>
        </p:txBody>
      </p:sp>
    </p:spTree>
    <p:extLst>
      <p:ext uri="{BB962C8B-B14F-4D97-AF65-F5344CB8AC3E}">
        <p14:creationId xmlns:p14="http://schemas.microsoft.com/office/powerpoint/2010/main" val="20050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8F20E4C1-91D0-4CBF-B064-1F55CFBEF438}" type="slidenum">
              <a:rPr lang="en-US" altLang="ar-SA"/>
              <a:pPr/>
              <a:t>‹#›</a:t>
            </a:fld>
            <a:endParaRPr lang="en-US" altLang="ar-SA"/>
          </a:p>
        </p:txBody>
      </p:sp>
    </p:spTree>
    <p:extLst>
      <p:ext uri="{BB962C8B-B14F-4D97-AF65-F5344CB8AC3E}">
        <p14:creationId xmlns:p14="http://schemas.microsoft.com/office/powerpoint/2010/main" val="3480150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9B9810D-924B-4556-8393-C7D9FFFB574D}" type="slidenum">
              <a:rPr lang="en-US" altLang="ar-SA"/>
              <a:pPr/>
              <a:t>‹#›</a:t>
            </a:fld>
            <a:endParaRPr lang="en-US" altLang="ar-SA"/>
          </a:p>
        </p:txBody>
      </p:sp>
    </p:spTree>
    <p:extLst>
      <p:ext uri="{BB962C8B-B14F-4D97-AF65-F5344CB8AC3E}">
        <p14:creationId xmlns:p14="http://schemas.microsoft.com/office/powerpoint/2010/main" val="403917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563A1F3-2E0B-4BB9-AF06-88F52914A3C8}" type="slidenum">
              <a:rPr lang="en-US" altLang="ar-SA"/>
              <a:pPr/>
              <a:t>‹#›</a:t>
            </a:fld>
            <a:endParaRPr lang="en-US" altLang="ar-SA"/>
          </a:p>
        </p:txBody>
      </p:sp>
    </p:spTree>
    <p:extLst>
      <p:ext uri="{BB962C8B-B14F-4D97-AF65-F5344CB8AC3E}">
        <p14:creationId xmlns:p14="http://schemas.microsoft.com/office/powerpoint/2010/main" val="140318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ar-SA"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ar-SA" smtClean="0"/>
              <a:t>Click to edit Master text styles</a:t>
            </a:r>
          </a:p>
          <a:p>
            <a:pPr lvl="1"/>
            <a:r>
              <a:rPr lang="en-US" altLang="ar-SA" smtClean="0"/>
              <a:t>Second level</a:t>
            </a:r>
          </a:p>
          <a:p>
            <a:pPr lvl="2"/>
            <a:r>
              <a:rPr lang="en-US" altLang="ar-SA" smtClean="0"/>
              <a:t>Third level</a:t>
            </a:r>
          </a:p>
          <a:p>
            <a:pPr lvl="3"/>
            <a:r>
              <a:rPr lang="en-US" altLang="ar-SA" smtClean="0"/>
              <a:t>Fourth level</a:t>
            </a:r>
          </a:p>
          <a:p>
            <a:pPr lvl="4"/>
            <a:r>
              <a:rPr lang="en-US" altLang="ar-SA"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D3304AAB-FE7F-48B6-B61F-0F5BE5C0A6E0}" type="slidenum">
              <a:rPr lang="en-US" altLang="ar-SA"/>
              <a:pPr/>
              <a:t>‹#›</a:t>
            </a:fld>
            <a:endParaRPr lang="en-US" alt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image" Target="../media/image175.wmf"/></Relationships>
</file>

<file path=ppt/slides/_rels/slide101.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178.wmf"/><Relationship Id="rId5" Type="http://schemas.openxmlformats.org/officeDocument/2006/relationships/oleObject" Target="../embeddings/oleObject38.bin"/><Relationship Id="rId4" Type="http://schemas.openxmlformats.org/officeDocument/2006/relationships/image" Target="../media/image177.wmf"/></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180.wmf"/><Relationship Id="rId5" Type="http://schemas.openxmlformats.org/officeDocument/2006/relationships/oleObject" Target="../embeddings/oleObject40.bin"/><Relationship Id="rId4" Type="http://schemas.openxmlformats.org/officeDocument/2006/relationships/image" Target="../media/image179.wmf"/></Relationships>
</file>

<file path=ppt/slides/_rels/slide104.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85.gi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86.gi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27.vml"/><Relationship Id="rId5" Type="http://schemas.openxmlformats.org/officeDocument/2006/relationships/image" Target="../media/image187.wmf"/><Relationship Id="rId4" Type="http://schemas.openxmlformats.org/officeDocument/2006/relationships/oleObject" Target="../embeddings/oleObject41.bin"/></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10.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notesSlide" Target="../notesSlides/notesSlide17.xml"/><Relationship Id="rId7" Type="http://schemas.openxmlformats.org/officeDocument/2006/relationships/image" Target="../media/image188.wmf"/><Relationship Id="rId2" Type="http://schemas.openxmlformats.org/officeDocument/2006/relationships/slideLayout" Target="../slideLayouts/slideLayout1.xml"/><Relationship Id="rId1" Type="http://schemas.openxmlformats.org/officeDocument/2006/relationships/vmlDrawing" Target="../drawings/vmlDrawing28.vml"/><Relationship Id="rId6" Type="http://schemas.openxmlformats.org/officeDocument/2006/relationships/oleObject" Target="../embeddings/oleObject43.bin"/><Relationship Id="rId5" Type="http://schemas.openxmlformats.org/officeDocument/2006/relationships/image" Target="../media/image187.wmf"/><Relationship Id="rId4" Type="http://schemas.openxmlformats.org/officeDocument/2006/relationships/oleObject" Target="../embeddings/oleObject42.bin"/><Relationship Id="rId9" Type="http://schemas.openxmlformats.org/officeDocument/2006/relationships/image" Target="../media/image189.wmf"/></Relationships>
</file>

<file path=ppt/slides/_rels/slide111.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notesSlide" Target="../notesSlides/notesSlide18.xml"/><Relationship Id="rId7" Type="http://schemas.openxmlformats.org/officeDocument/2006/relationships/image" Target="../media/image191.wmf"/><Relationship Id="rId2" Type="http://schemas.openxmlformats.org/officeDocument/2006/relationships/slideLayout" Target="../slideLayouts/slideLayout1.xml"/><Relationship Id="rId1" Type="http://schemas.openxmlformats.org/officeDocument/2006/relationships/vmlDrawing" Target="../drawings/vmlDrawing29.vml"/><Relationship Id="rId6" Type="http://schemas.openxmlformats.org/officeDocument/2006/relationships/oleObject" Target="../embeddings/oleObject46.bin"/><Relationship Id="rId11" Type="http://schemas.openxmlformats.org/officeDocument/2006/relationships/image" Target="../media/image193.wmf"/><Relationship Id="rId5" Type="http://schemas.openxmlformats.org/officeDocument/2006/relationships/image" Target="../media/image190.wmf"/><Relationship Id="rId10" Type="http://schemas.openxmlformats.org/officeDocument/2006/relationships/oleObject" Target="../embeddings/oleObject48.bin"/><Relationship Id="rId4" Type="http://schemas.openxmlformats.org/officeDocument/2006/relationships/oleObject" Target="../embeddings/oleObject45.bin"/><Relationship Id="rId9" Type="http://schemas.openxmlformats.org/officeDocument/2006/relationships/image" Target="../media/image192.wmf"/></Relationships>
</file>

<file path=ppt/slides/_rels/slide112.xml.rels><?xml version="1.0" encoding="UTF-8" standalone="yes"?>
<Relationships xmlns="http://schemas.openxmlformats.org/package/2006/relationships"><Relationship Id="rId8" Type="http://schemas.openxmlformats.org/officeDocument/2006/relationships/oleObject" Target="../embeddings/oleObject51.bin"/><Relationship Id="rId13" Type="http://schemas.openxmlformats.org/officeDocument/2006/relationships/image" Target="../media/image195.wmf"/><Relationship Id="rId18" Type="http://schemas.openxmlformats.org/officeDocument/2006/relationships/oleObject" Target="../embeddings/oleObject56.bin"/><Relationship Id="rId3" Type="http://schemas.openxmlformats.org/officeDocument/2006/relationships/notesSlide" Target="../notesSlides/notesSlide19.xml"/><Relationship Id="rId7" Type="http://schemas.openxmlformats.org/officeDocument/2006/relationships/image" Target="../media/image191.wmf"/><Relationship Id="rId12" Type="http://schemas.openxmlformats.org/officeDocument/2006/relationships/oleObject" Target="../embeddings/oleObject53.bin"/><Relationship Id="rId17" Type="http://schemas.openxmlformats.org/officeDocument/2006/relationships/image" Target="../media/image197.wmf"/><Relationship Id="rId2" Type="http://schemas.openxmlformats.org/officeDocument/2006/relationships/slideLayout" Target="../slideLayouts/slideLayout1.xml"/><Relationship Id="rId16" Type="http://schemas.openxmlformats.org/officeDocument/2006/relationships/oleObject" Target="../embeddings/oleObject55.bin"/><Relationship Id="rId1" Type="http://schemas.openxmlformats.org/officeDocument/2006/relationships/vmlDrawing" Target="../drawings/vmlDrawing30.vml"/><Relationship Id="rId6" Type="http://schemas.openxmlformats.org/officeDocument/2006/relationships/oleObject" Target="../embeddings/oleObject50.bin"/><Relationship Id="rId11" Type="http://schemas.openxmlformats.org/officeDocument/2006/relationships/image" Target="../media/image194.wmf"/><Relationship Id="rId5" Type="http://schemas.openxmlformats.org/officeDocument/2006/relationships/image" Target="../media/image190.wmf"/><Relationship Id="rId15" Type="http://schemas.openxmlformats.org/officeDocument/2006/relationships/image" Target="../media/image196.wmf"/><Relationship Id="rId10" Type="http://schemas.openxmlformats.org/officeDocument/2006/relationships/oleObject" Target="../embeddings/oleObject52.bin"/><Relationship Id="rId19" Type="http://schemas.openxmlformats.org/officeDocument/2006/relationships/image" Target="../media/image198.wmf"/><Relationship Id="rId4" Type="http://schemas.openxmlformats.org/officeDocument/2006/relationships/oleObject" Target="../embeddings/oleObject49.bin"/><Relationship Id="rId9" Type="http://schemas.openxmlformats.org/officeDocument/2006/relationships/image" Target="../media/image193.wmf"/><Relationship Id="rId14" Type="http://schemas.openxmlformats.org/officeDocument/2006/relationships/oleObject" Target="../embeddings/oleObject54.bin"/></Relationships>
</file>

<file path=ppt/slides/_rels/slide113.xml.rels><?xml version="1.0" encoding="UTF-8" standalone="yes"?>
<Relationships xmlns="http://schemas.openxmlformats.org/package/2006/relationships"><Relationship Id="rId8" Type="http://schemas.openxmlformats.org/officeDocument/2006/relationships/image" Target="../media/image200.wmf"/><Relationship Id="rId3" Type="http://schemas.openxmlformats.org/officeDocument/2006/relationships/notesSlide" Target="../notesSlides/notesSlide20.xml"/><Relationship Id="rId7" Type="http://schemas.openxmlformats.org/officeDocument/2006/relationships/oleObject" Target="../embeddings/oleObject58.bin"/><Relationship Id="rId2" Type="http://schemas.openxmlformats.org/officeDocument/2006/relationships/slideLayout" Target="../slideLayouts/slideLayout1.xml"/><Relationship Id="rId1" Type="http://schemas.openxmlformats.org/officeDocument/2006/relationships/vmlDrawing" Target="../drawings/vmlDrawing31.vml"/><Relationship Id="rId6" Type="http://schemas.openxmlformats.org/officeDocument/2006/relationships/image" Target="../media/image199.wmf"/><Relationship Id="rId5" Type="http://schemas.openxmlformats.org/officeDocument/2006/relationships/oleObject" Target="../embeddings/oleObject57.bin"/><Relationship Id="rId10" Type="http://schemas.openxmlformats.org/officeDocument/2006/relationships/image" Target="../media/image201.wmf"/><Relationship Id="rId4" Type="http://schemas.openxmlformats.org/officeDocument/2006/relationships/image" Target="../media/image1230.png"/><Relationship Id="rId9" Type="http://schemas.openxmlformats.org/officeDocument/2006/relationships/oleObject" Target="../embeddings/oleObject59.bin"/></Relationships>
</file>

<file path=ppt/slides/_rels/slide114.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32.vml"/><Relationship Id="rId6" Type="http://schemas.openxmlformats.org/officeDocument/2006/relationships/image" Target="../media/image204.wmf"/><Relationship Id="rId5" Type="http://schemas.openxmlformats.org/officeDocument/2006/relationships/oleObject" Target="../embeddings/oleObject60.bin"/><Relationship Id="rId4" Type="http://schemas.openxmlformats.org/officeDocument/2006/relationships/image" Target="../media/image205.png"/></Relationships>
</file>

<file path=ppt/slides/_rels/slide11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7.xml"/><Relationship Id="rId4" Type="http://schemas.openxmlformats.org/officeDocument/2006/relationships/image" Target="../media/image210.png"/></Relationships>
</file>

<file path=ppt/slides/_rels/slide118.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image" Target="../media/image211.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4.jpeg"/><Relationship Id="rId7" Type="http://schemas.openxmlformats.org/officeDocument/2006/relationships/image" Target="../media/image218.png"/><Relationship Id="rId2" Type="http://schemas.openxmlformats.org/officeDocument/2006/relationships/image" Target="../media/image213.png"/><Relationship Id="rId1" Type="http://schemas.openxmlformats.org/officeDocument/2006/relationships/slideLayout" Target="../slideLayouts/slideLayout7.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14.jpeg"/><Relationship Id="rId5" Type="http://schemas.openxmlformats.org/officeDocument/2006/relationships/image" Target="../media/image12.wmf"/><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21.emf"/></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24.emf"/><Relationship Id="rId5" Type="http://schemas.openxmlformats.org/officeDocument/2006/relationships/oleObject" Target="../embeddings/oleObject4.bin"/><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2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7.xml"/><Relationship Id="rId4" Type="http://schemas.openxmlformats.org/officeDocument/2006/relationships/image" Target="../media/image47.emf"/></Relationships>
</file>

<file path=ppt/slides/_rels/slide39.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54.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55.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9.emf"/><Relationship Id="rId7" Type="http://schemas.openxmlformats.org/officeDocument/2006/relationships/image" Target="../media/image440.png"/><Relationship Id="rId2" Type="http://schemas.openxmlformats.org/officeDocument/2006/relationships/image" Target="../media/image58.emf"/><Relationship Id="rId1" Type="http://schemas.openxmlformats.org/officeDocument/2006/relationships/slideLayout" Target="../slideLayouts/slideLayout7.xml"/><Relationship Id="rId6" Type="http://schemas.openxmlformats.org/officeDocument/2006/relationships/image" Target="../media/image62.emf"/><Relationship Id="rId5" Type="http://schemas.openxmlformats.org/officeDocument/2006/relationships/image" Target="../media/image61.emf"/><Relationship Id="rId10" Type="http://schemas.openxmlformats.org/officeDocument/2006/relationships/image" Target="../media/image64.emf"/><Relationship Id="rId4" Type="http://schemas.openxmlformats.org/officeDocument/2006/relationships/image" Target="../media/image60.emf"/><Relationship Id="rId9" Type="http://schemas.openxmlformats.org/officeDocument/2006/relationships/image" Target="../media/image63.emf"/></Relationships>
</file>

<file path=ppt/slides/_rels/slide5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7.xml"/><Relationship Id="rId4" Type="http://schemas.openxmlformats.org/officeDocument/2006/relationships/image" Target="../media/image67.emf"/></Relationships>
</file>

<file path=ppt/slides/_rels/slide53.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slideLayout" Target="../slideLayouts/slideLayout7.xml"/><Relationship Id="rId4" Type="http://schemas.openxmlformats.org/officeDocument/2006/relationships/image" Target="../media/image71.emf"/></Relationships>
</file>

<file path=ppt/slides/_rels/slide55.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83.e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84.emf"/></Relationships>
</file>

<file path=ppt/slides/_rels/slide6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6.png"/><Relationship Id="rId7" Type="http://schemas.openxmlformats.org/officeDocument/2006/relationships/image" Target="../media/image71.png"/><Relationship Id="rId2" Type="http://schemas.openxmlformats.org/officeDocument/2006/relationships/image" Target="../media/image85.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2.png"/><Relationship Id="rId4" Type="http://schemas.openxmlformats.org/officeDocument/2006/relationships/image" Target="../media/image87.png"/><Relationship Id="rId9" Type="http://schemas.openxmlformats.org/officeDocument/2006/relationships/image" Target="../media/image91.png"/></Relationships>
</file>

<file path=ppt/slides/_rels/slide6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image" Target="../media/image94.emf"/></Relationships>
</file>

<file path=ppt/slides/_rels/slide6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6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 Id="rId5" Type="http://schemas.openxmlformats.org/officeDocument/2006/relationships/image" Target="../media/image104.png"/><Relationship Id="rId4" Type="http://schemas.openxmlformats.org/officeDocument/2006/relationships/image" Target="../media/image103.pn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image" Target="../media/image105.png"/><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7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 Id="rId4" Type="http://schemas.openxmlformats.org/officeDocument/2006/relationships/image" Target="../media/image900.png"/></Relationships>
</file>

<file path=ppt/slides/_rels/slide7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3.png"/><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7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2.png"/></Relationships>
</file>

<file path=ppt/slides/_rels/slide74.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9.png"/><Relationship Id="rId7" Type="http://schemas.openxmlformats.org/officeDocument/2006/relationships/image" Target="../media/image122.png"/><Relationship Id="rId2" Type="http://schemas.openxmlformats.org/officeDocument/2006/relationships/image" Target="../media/image118.png"/><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2.png"/><Relationship Id="rId9" Type="http://schemas.openxmlformats.org/officeDocument/2006/relationships/image" Target="../media/image124.png"/></Relationships>
</file>

<file path=ppt/slides/_rels/slide7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7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32.emf"/><Relationship Id="rId2" Type="http://schemas.openxmlformats.org/officeDocument/2006/relationships/image" Target="../media/image131.emf"/><Relationship Id="rId1" Type="http://schemas.openxmlformats.org/officeDocument/2006/relationships/slideLayout" Target="../slideLayouts/slideLayout7.xml"/><Relationship Id="rId6" Type="http://schemas.openxmlformats.org/officeDocument/2006/relationships/image" Target="../media/image135.emf"/><Relationship Id="rId5" Type="http://schemas.openxmlformats.org/officeDocument/2006/relationships/image" Target="../media/image134.emf"/><Relationship Id="rId4" Type="http://schemas.openxmlformats.org/officeDocument/2006/relationships/image" Target="../media/image133.emf"/></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image" Target="../media/image136.emf"/><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38.emf"/><Relationship Id="rId1" Type="http://schemas.openxmlformats.org/officeDocument/2006/relationships/slideLayout" Target="../slideLayouts/slideLayout7.xml"/><Relationship Id="rId5" Type="http://schemas.openxmlformats.org/officeDocument/2006/relationships/image" Target="../media/image141.emf"/><Relationship Id="rId4" Type="http://schemas.openxmlformats.org/officeDocument/2006/relationships/image" Target="../media/image140.emf"/></Relationships>
</file>

<file path=ppt/slides/_rels/slide8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142.wmf"/><Relationship Id="rId4" Type="http://schemas.openxmlformats.org/officeDocument/2006/relationships/oleObject" Target="../embeddings/oleObject11.bin"/></Relationships>
</file>

<file path=ppt/slides/_rels/slide8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 Id="rId4" Type="http://schemas.openxmlformats.org/officeDocument/2006/relationships/image" Target="../media/image149.png"/></Relationships>
</file>

<file path=ppt/slides/_rels/slide8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87.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8" Type="http://schemas.openxmlformats.org/officeDocument/2006/relationships/image" Target="../media/image156.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155.wmf"/><Relationship Id="rId5" Type="http://schemas.openxmlformats.org/officeDocument/2006/relationships/oleObject" Target="../embeddings/oleObject13.bin"/><Relationship Id="rId4" Type="http://schemas.openxmlformats.org/officeDocument/2006/relationships/image" Target="../media/image154.wmf"/></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157.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159.wmf"/><Relationship Id="rId5" Type="http://schemas.openxmlformats.org/officeDocument/2006/relationships/oleObject" Target="../embeddings/oleObject17.bin"/><Relationship Id="rId4" Type="http://schemas.openxmlformats.org/officeDocument/2006/relationships/image" Target="../media/image158.wmf"/></Relationships>
</file>

<file path=ppt/slides/_rels/slide91.xml.rels><?xml version="1.0" encoding="UTF-8" standalone="yes"?>
<Relationships xmlns="http://schemas.openxmlformats.org/package/2006/relationships"><Relationship Id="rId8" Type="http://schemas.openxmlformats.org/officeDocument/2006/relationships/image" Target="../media/image162.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161.wmf"/><Relationship Id="rId5" Type="http://schemas.openxmlformats.org/officeDocument/2006/relationships/oleObject" Target="../embeddings/oleObject19.bin"/><Relationship Id="rId4" Type="http://schemas.openxmlformats.org/officeDocument/2006/relationships/image" Target="../media/image160.wmf"/></Relationships>
</file>

<file path=ppt/slides/_rels/slide92.xml.rels><?xml version="1.0" encoding="UTF-8" standalone="yes"?>
<Relationships xmlns="http://schemas.openxmlformats.org/package/2006/relationships"><Relationship Id="rId8" Type="http://schemas.openxmlformats.org/officeDocument/2006/relationships/image" Target="../media/image165.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164.wmf"/><Relationship Id="rId5" Type="http://schemas.openxmlformats.org/officeDocument/2006/relationships/oleObject" Target="../embeddings/oleObject22.bin"/><Relationship Id="rId4" Type="http://schemas.openxmlformats.org/officeDocument/2006/relationships/image" Target="../media/image163.wmf"/></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166.wmf"/></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68.wmf"/><Relationship Id="rId5" Type="http://schemas.openxmlformats.org/officeDocument/2006/relationships/oleObject" Target="../embeddings/oleObject26.bin"/><Relationship Id="rId4" Type="http://schemas.openxmlformats.org/officeDocument/2006/relationships/image" Target="../media/image167.wmf"/></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image" Target="../media/image143.png"/><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70.wmf"/><Relationship Id="rId5" Type="http://schemas.openxmlformats.org/officeDocument/2006/relationships/oleObject" Target="../embeddings/oleObject28.bin"/><Relationship Id="rId4" Type="http://schemas.openxmlformats.org/officeDocument/2006/relationships/image" Target="../media/image169.wmf"/></Relationships>
</file>

<file path=ppt/slides/_rels/slide96.xml.rels><?xml version="1.0" encoding="UTF-8" standalone="yes"?>
<Relationships xmlns="http://schemas.openxmlformats.org/package/2006/relationships"><Relationship Id="rId3" Type="http://schemas.openxmlformats.org/officeDocument/2006/relationships/image" Target="../media/image143.png"/><Relationship Id="rId7" Type="http://schemas.openxmlformats.org/officeDocument/2006/relationships/image" Target="../media/image142.wmf"/><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30.bin"/><Relationship Id="rId5" Type="http://schemas.openxmlformats.org/officeDocument/2006/relationships/image" Target="../media/image154.wmf"/><Relationship Id="rId4" Type="http://schemas.openxmlformats.org/officeDocument/2006/relationships/oleObject" Target="../embeddings/oleObject29.bin"/></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171.wmf"/></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33.bin"/><Relationship Id="rId5" Type="http://schemas.openxmlformats.org/officeDocument/2006/relationships/image" Target="../media/image145.png"/><Relationship Id="rId4" Type="http://schemas.openxmlformats.org/officeDocument/2006/relationships/image" Target="../media/image172.w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174.wmf"/><Relationship Id="rId5" Type="http://schemas.openxmlformats.org/officeDocument/2006/relationships/oleObject" Target="../embeddings/oleObject35.bin"/><Relationship Id="rId4" Type="http://schemas.openxmlformats.org/officeDocument/2006/relationships/image" Target="../media/image173.wmf"/></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0" y="3962400"/>
            <a:ext cx="914400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sz="1800">
                <a:solidFill>
                  <a:srgbClr val="FF3300"/>
                </a:solidFill>
              </a:rPr>
              <a:t>© 2005 Pearson Prentice Hall</a:t>
            </a:r>
          </a:p>
          <a:p>
            <a:pPr eaLnBrk="1" hangingPunct="1">
              <a:spcBef>
                <a:spcPct val="50000"/>
              </a:spcBef>
            </a:pPr>
            <a:r>
              <a:rPr lang="en-US" altLang="ar-SA" sz="1800">
                <a:solidFill>
                  <a:srgbClr val="FF3300"/>
                </a:solidFil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p>
        </p:txBody>
      </p:sp>
      <p:sp>
        <p:nvSpPr>
          <p:cNvPr id="3075" name="Text Box 4"/>
          <p:cNvSpPr txBox="1">
            <a:spLocks noChangeArrowheads="1"/>
          </p:cNvSpPr>
          <p:nvPr/>
        </p:nvSpPr>
        <p:spPr bwMode="auto">
          <a:xfrm>
            <a:off x="4038600" y="609600"/>
            <a:ext cx="403860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2400" dirty="0">
                <a:solidFill>
                  <a:schemeClr val="bg1"/>
                </a:solidFill>
              </a:rPr>
              <a:t>Lecture PowerPoint</a:t>
            </a:r>
            <a:br>
              <a:rPr lang="en-US" altLang="ar-SA" sz="2400" dirty="0">
                <a:solidFill>
                  <a:schemeClr val="bg1"/>
                </a:solidFill>
              </a:rPr>
            </a:br>
            <a:endParaRPr lang="en-US" altLang="ar-SA" sz="2400" dirty="0">
              <a:solidFill>
                <a:schemeClr val="bg1"/>
              </a:solidFill>
            </a:endParaRPr>
          </a:p>
          <a:p>
            <a:pPr algn="ctr" eaLnBrk="1" hangingPunct="1">
              <a:spcBef>
                <a:spcPct val="50000"/>
              </a:spcBef>
            </a:pPr>
            <a:r>
              <a:rPr lang="en-US" altLang="ar-SA" sz="2400" dirty="0">
                <a:solidFill>
                  <a:schemeClr val="bg1"/>
                </a:solidFill>
              </a:rPr>
              <a:t>Chapter 11</a:t>
            </a:r>
          </a:p>
          <a:p>
            <a:pPr algn="ctr" eaLnBrk="1" hangingPunct="1">
              <a:spcBef>
                <a:spcPct val="50000"/>
              </a:spcBef>
            </a:pPr>
            <a:r>
              <a:rPr lang="en-US" altLang="ar-SA" sz="2400" i="1" dirty="0">
                <a:solidFill>
                  <a:schemeClr val="bg1"/>
                </a:solidFill>
              </a:rPr>
              <a:t>Physics: Principles with Applications, 6</a:t>
            </a:r>
            <a:r>
              <a:rPr lang="en-US" altLang="ar-SA" sz="2400" i="1" baseline="30000" dirty="0">
                <a:solidFill>
                  <a:schemeClr val="bg1"/>
                </a:solidFill>
              </a:rPr>
              <a:t>th </a:t>
            </a:r>
            <a:r>
              <a:rPr lang="en-US" altLang="ar-SA" sz="2400" i="1" dirty="0">
                <a:solidFill>
                  <a:schemeClr val="bg1"/>
                </a:solidFill>
              </a:rPr>
              <a:t>edition</a:t>
            </a:r>
          </a:p>
          <a:p>
            <a:pPr algn="ctr" eaLnBrk="1" hangingPunct="1">
              <a:spcBef>
                <a:spcPct val="50000"/>
              </a:spcBef>
            </a:pPr>
            <a:r>
              <a:rPr lang="en-US" altLang="ar-SA" sz="2400" dirty="0" err="1">
                <a:solidFill>
                  <a:schemeClr val="bg1"/>
                </a:solidFill>
              </a:rPr>
              <a:t>Giancoli</a:t>
            </a:r>
            <a:endParaRPr lang="en-US" altLang="ar-SA" sz="2400" dirty="0">
              <a:solidFill>
                <a:schemeClr val="bg1"/>
              </a:solidFill>
            </a:endParaRPr>
          </a:p>
        </p:txBody>
      </p:sp>
      <p:pic>
        <p:nvPicPr>
          <p:cNvPr id="3076" name="Picture 5" descr="0130606200_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350" y="358775"/>
            <a:ext cx="2432050"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11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29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2"/>
          <p:cNvSpPr txBox="1">
            <a:spLocks noChangeArrowheads="1"/>
          </p:cNvSpPr>
          <p:nvPr/>
        </p:nvSpPr>
        <p:spPr bwMode="auto">
          <a:xfrm>
            <a:off x="2971800" y="0"/>
            <a:ext cx="594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1 </a:t>
            </a:r>
            <a:r>
              <a:rPr lang="en-US" altLang="ar-SA" sz="3200" dirty="0">
                <a:solidFill>
                  <a:schemeClr val="accent2"/>
                </a:solidFill>
              </a:rPr>
              <a:t>Simple Harmonic Motion</a:t>
            </a:r>
          </a:p>
        </p:txBody>
      </p:sp>
      <p:sp>
        <p:nvSpPr>
          <p:cNvPr id="10244" name="Text Box 5"/>
          <p:cNvSpPr txBox="1">
            <a:spLocks noChangeArrowheads="1"/>
          </p:cNvSpPr>
          <p:nvPr/>
        </p:nvSpPr>
        <p:spPr bwMode="auto">
          <a:xfrm>
            <a:off x="3200400" y="838200"/>
            <a:ext cx="5943600" cy="564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buFontTx/>
              <a:buChar char="•"/>
            </a:pPr>
            <a:r>
              <a:rPr lang="en-US" altLang="ar-SA" dirty="0">
                <a:solidFill>
                  <a:schemeClr val="accent2"/>
                </a:solidFill>
              </a:rPr>
              <a:t> Displacement is measured from the equilibrium point</a:t>
            </a:r>
          </a:p>
          <a:p>
            <a:pPr eaLnBrk="1" hangingPunct="1">
              <a:spcBef>
                <a:spcPct val="50000"/>
              </a:spcBef>
              <a:buFontTx/>
              <a:buChar char="•"/>
            </a:pPr>
            <a:r>
              <a:rPr lang="en-US" altLang="ar-SA" dirty="0">
                <a:solidFill>
                  <a:schemeClr val="accent2"/>
                </a:solidFill>
              </a:rPr>
              <a:t> Amplitude is the maximum displacement</a:t>
            </a:r>
          </a:p>
          <a:p>
            <a:pPr eaLnBrk="1" hangingPunct="1">
              <a:spcBef>
                <a:spcPct val="50000"/>
              </a:spcBef>
              <a:buFontTx/>
              <a:buChar char="•"/>
            </a:pPr>
            <a:r>
              <a:rPr lang="en-US" altLang="ar-SA" dirty="0">
                <a:solidFill>
                  <a:schemeClr val="accent2"/>
                </a:solidFill>
              </a:rPr>
              <a:t> A cycle is a full to-and-fro motion; this figure shows half a cycle</a:t>
            </a:r>
          </a:p>
          <a:p>
            <a:pPr eaLnBrk="1" hangingPunct="1">
              <a:spcBef>
                <a:spcPct val="50000"/>
              </a:spcBef>
              <a:buFontTx/>
              <a:buChar char="•"/>
            </a:pPr>
            <a:r>
              <a:rPr lang="en-US" altLang="ar-SA" dirty="0">
                <a:solidFill>
                  <a:schemeClr val="accent2"/>
                </a:solidFill>
              </a:rPr>
              <a:t> Period is the time required to complete one cycle</a:t>
            </a:r>
          </a:p>
          <a:p>
            <a:pPr eaLnBrk="1" hangingPunct="1">
              <a:spcBef>
                <a:spcPct val="50000"/>
              </a:spcBef>
              <a:buFontTx/>
              <a:buChar char="•"/>
            </a:pPr>
            <a:r>
              <a:rPr lang="en-US" altLang="ar-SA" dirty="0">
                <a:solidFill>
                  <a:schemeClr val="accent2"/>
                </a:solidFill>
              </a:rPr>
              <a:t> Frequency is the number of cycles completed per second</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228600" y="228600"/>
            <a:ext cx="8686800" cy="6400800"/>
          </a:xfrm>
        </p:spPr>
        <p:txBody>
          <a:bodyPr/>
          <a:lstStyle/>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400" smtClean="0"/>
          </a:p>
          <a:p>
            <a:pPr eaLnBrk="1" hangingPunct="1"/>
            <a:endParaRPr lang="en-US" altLang="ar-SA" sz="2400" smtClean="0"/>
          </a:p>
          <a:p>
            <a:pPr eaLnBrk="1" hangingPunct="1"/>
            <a:r>
              <a:rPr lang="en-US" altLang="ar-SA" sz="2400" smtClean="0"/>
              <a:t>The total energy U remains constant only if the energy losses are neglected.</a:t>
            </a:r>
          </a:p>
          <a:p>
            <a:pPr eaLnBrk="1" hangingPunct="1"/>
            <a:r>
              <a:rPr lang="en-US" altLang="ar-SA" sz="2400" smtClean="0"/>
              <a:t>In actual circuits, there will always be some resistance and so energy will be lost in the form of heat.</a:t>
            </a:r>
          </a:p>
          <a:p>
            <a:pPr eaLnBrk="1" hangingPunct="1"/>
            <a:r>
              <a:rPr lang="en-US" altLang="ar-SA" sz="2400" smtClean="0"/>
              <a:t>Even when the energy losses due to wire resistance are neglected, energy will also be lost in the form of electromagnetic waves radiated by the circuit.</a:t>
            </a:r>
          </a:p>
        </p:txBody>
      </p:sp>
      <p:graphicFrame>
        <p:nvGraphicFramePr>
          <p:cNvPr id="25603" name="Object 2"/>
          <p:cNvGraphicFramePr>
            <a:graphicFrameLocks noChangeAspect="1"/>
          </p:cNvGraphicFramePr>
          <p:nvPr>
            <p:extLst>
              <p:ext uri="{D42A27DB-BD31-4B8C-83A1-F6EECF244321}">
                <p14:modId xmlns:p14="http://schemas.microsoft.com/office/powerpoint/2010/main" val="276816788"/>
              </p:ext>
            </p:extLst>
          </p:nvPr>
        </p:nvGraphicFramePr>
        <p:xfrm>
          <a:off x="1219200" y="228600"/>
          <a:ext cx="6948488" cy="2590800"/>
        </p:xfrm>
        <a:graphic>
          <a:graphicData uri="http://schemas.openxmlformats.org/presentationml/2006/ole">
            <mc:AlternateContent xmlns:mc="http://schemas.openxmlformats.org/markup-compatibility/2006">
              <mc:Choice xmlns:v="urn:schemas-microsoft-com:vml" Requires="v">
                <p:oleObj spid="_x0000_s37898" name="Equation" r:id="rId3" imgW="2070100" imgH="990600" progId="Equation.DSMT4">
                  <p:embed/>
                </p:oleObj>
              </mc:Choice>
              <mc:Fallback>
                <p:oleObj name="Equation" r:id="rId3" imgW="2070100" imgH="990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28600"/>
                        <a:ext cx="6948488" cy="25908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634399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1000" y="228600"/>
            <a:ext cx="8305800" cy="685800"/>
          </a:xfrm>
        </p:spPr>
        <p:txBody>
          <a:bodyPr/>
          <a:lstStyle/>
          <a:p>
            <a:pPr eaLnBrk="1" hangingPunct="1"/>
            <a:r>
              <a:rPr lang="en-US" altLang="ar-SA" smtClean="0"/>
              <a:t>An Oscillatory LC Circuit</a:t>
            </a:r>
          </a:p>
        </p:txBody>
      </p:sp>
      <p:sp>
        <p:nvSpPr>
          <p:cNvPr id="26627" name="Content Placeholder 2"/>
          <p:cNvSpPr>
            <a:spLocks noGrp="1"/>
          </p:cNvSpPr>
          <p:nvPr>
            <p:ph idx="1"/>
          </p:nvPr>
        </p:nvSpPr>
        <p:spPr>
          <a:xfrm>
            <a:off x="228600" y="914400"/>
            <a:ext cx="8686800" cy="5715000"/>
          </a:xfrm>
        </p:spPr>
        <p:txBody>
          <a:bodyPr/>
          <a:lstStyle/>
          <a:p>
            <a:pPr eaLnBrk="1" hangingPunct="1"/>
            <a:r>
              <a:rPr lang="en-US" altLang="ar-SA" sz="2800" smtClean="0"/>
              <a:t>An LC circuit has an inductance of 2.81 mH and a capacitance of 9 pF.  The capacitor is initially charged with a 12 V battery when the switch S</a:t>
            </a:r>
            <a:r>
              <a:rPr lang="en-US" altLang="ar-SA" sz="2800" baseline="-25000" smtClean="0"/>
              <a:t>1</a:t>
            </a:r>
            <a:r>
              <a:rPr lang="en-US" altLang="ar-SA" sz="2800" smtClean="0"/>
              <a:t> is open and switch S</a:t>
            </a:r>
            <a:r>
              <a:rPr lang="en-US" altLang="ar-SA" sz="2800" baseline="-25000" smtClean="0"/>
              <a:t>2</a:t>
            </a:r>
            <a:r>
              <a:rPr lang="en-US" altLang="ar-SA" sz="2800" smtClean="0"/>
              <a:t> is closed.</a:t>
            </a:r>
          </a:p>
          <a:p>
            <a:pPr eaLnBrk="1" hangingPunct="1"/>
            <a:r>
              <a:rPr lang="en-US" altLang="ar-SA" sz="2800" smtClean="0"/>
              <a:t>S</a:t>
            </a:r>
            <a:r>
              <a:rPr lang="en-US" altLang="ar-SA" sz="2800" baseline="-25000" smtClean="0"/>
              <a:t>1</a:t>
            </a:r>
            <a:r>
              <a:rPr lang="en-US" altLang="ar-SA" sz="2800" smtClean="0"/>
              <a:t> is then closed at the same time</a:t>
            </a:r>
          </a:p>
          <a:p>
            <a:pPr eaLnBrk="1" hangingPunct="1">
              <a:buFontTx/>
              <a:buNone/>
            </a:pPr>
            <a:r>
              <a:rPr lang="en-US" altLang="ar-SA" sz="2800" smtClean="0"/>
              <a:t>    that S</a:t>
            </a:r>
            <a:r>
              <a:rPr lang="en-US" altLang="ar-SA" sz="2800" baseline="-25000" smtClean="0"/>
              <a:t>2</a:t>
            </a:r>
            <a:r>
              <a:rPr lang="en-US" altLang="ar-SA" sz="2800" smtClean="0"/>
              <a:t> is opened so that the</a:t>
            </a:r>
          </a:p>
          <a:p>
            <a:pPr eaLnBrk="1" hangingPunct="1">
              <a:buFontTx/>
              <a:buNone/>
            </a:pPr>
            <a:r>
              <a:rPr lang="en-US" altLang="ar-SA" sz="2800" smtClean="0"/>
              <a:t>    capacitor is shorted across the</a:t>
            </a:r>
          </a:p>
          <a:p>
            <a:pPr eaLnBrk="1" hangingPunct="1">
              <a:buFontTx/>
              <a:buNone/>
            </a:pPr>
            <a:r>
              <a:rPr lang="en-US" altLang="ar-SA" sz="2800" smtClean="0"/>
              <a:t>    the inductor.</a:t>
            </a:r>
          </a:p>
          <a:p>
            <a:pPr eaLnBrk="1" hangingPunct="1"/>
            <a:r>
              <a:rPr lang="en-US" altLang="ar-SA" sz="2800" smtClean="0"/>
              <a:t>Find the frequency of the</a:t>
            </a:r>
          </a:p>
          <a:p>
            <a:pPr eaLnBrk="1" hangingPunct="1">
              <a:buFontTx/>
              <a:buNone/>
            </a:pPr>
            <a:r>
              <a:rPr lang="en-US" altLang="ar-SA" sz="2800" smtClean="0"/>
              <a:t>    oscillation.</a:t>
            </a:r>
          </a:p>
        </p:txBody>
      </p:sp>
      <p:pic>
        <p:nvPicPr>
          <p:cNvPr id="266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9263" y="2819400"/>
            <a:ext cx="36147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6048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228600" y="228600"/>
            <a:ext cx="8686800" cy="6400800"/>
          </a:xfrm>
        </p:spPr>
        <p:txBody>
          <a:bodyPr/>
          <a:lstStyle/>
          <a:p>
            <a:pPr eaLnBrk="1" hangingPunct="1"/>
            <a:r>
              <a:rPr lang="en-US" altLang="ar-SA" sz="2800" smtClean="0"/>
              <a:t>Frequency for an LC circuit:  </a:t>
            </a:r>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r>
              <a:rPr lang="en-US" altLang="ar-SA" sz="2800" smtClean="0"/>
              <a:t>What are the maximum values of charge on the capacitor and current in the circuit?</a:t>
            </a:r>
          </a:p>
          <a:p>
            <a:pPr lvl="1" eaLnBrk="1" hangingPunct="1"/>
            <a:r>
              <a:rPr lang="en-US" altLang="ar-SA" sz="2400" smtClean="0"/>
              <a:t>Initial charge on the capacitor equals the maximum charge:</a:t>
            </a:r>
          </a:p>
        </p:txBody>
      </p:sp>
      <p:graphicFrame>
        <p:nvGraphicFramePr>
          <p:cNvPr id="27651" name="Object 2"/>
          <p:cNvGraphicFramePr>
            <a:graphicFrameLocks noChangeAspect="1"/>
          </p:cNvGraphicFramePr>
          <p:nvPr/>
        </p:nvGraphicFramePr>
        <p:xfrm>
          <a:off x="609600" y="838200"/>
          <a:ext cx="7924800" cy="2781300"/>
        </p:xfrm>
        <a:graphic>
          <a:graphicData uri="http://schemas.openxmlformats.org/presentationml/2006/ole">
            <mc:AlternateContent xmlns:mc="http://schemas.openxmlformats.org/markup-compatibility/2006">
              <mc:Choice xmlns:v="urn:schemas-microsoft-com:vml" Requires="v">
                <p:oleObj spid="_x0000_s38930" name="Equation" r:id="rId3" imgW="2895600" imgH="1016000" progId="Equation.DSMT4">
                  <p:embed/>
                </p:oleObj>
              </mc:Choice>
              <mc:Fallback>
                <p:oleObj name="Equation" r:id="rId3" imgW="2895600" imgH="1016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838200"/>
                        <a:ext cx="7924800" cy="278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652" name="Object 3"/>
          <p:cNvGraphicFramePr>
            <a:graphicFrameLocks noChangeAspect="1"/>
          </p:cNvGraphicFramePr>
          <p:nvPr/>
        </p:nvGraphicFramePr>
        <p:xfrm>
          <a:off x="304800" y="5410200"/>
          <a:ext cx="8593138" cy="685800"/>
        </p:xfrm>
        <a:graphic>
          <a:graphicData uri="http://schemas.openxmlformats.org/presentationml/2006/ole">
            <mc:AlternateContent xmlns:mc="http://schemas.openxmlformats.org/markup-compatibility/2006">
              <mc:Choice xmlns:v="urn:schemas-microsoft-com:vml" Requires="v">
                <p:oleObj spid="_x0000_s38931" name="Equation" r:id="rId5" imgW="2705100" imgH="215900" progId="Equation.DSMT4">
                  <p:embed/>
                </p:oleObj>
              </mc:Choice>
              <mc:Fallback>
                <p:oleObj name="Equation" r:id="rId5" imgW="2705100" imgH="2159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5410200"/>
                        <a:ext cx="8593138"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535239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228600"/>
            <a:ext cx="8686800" cy="6400800"/>
          </a:xfrm>
        </p:spPr>
        <p:txBody>
          <a:bodyPr/>
          <a:lstStyle/>
          <a:p>
            <a:pPr eaLnBrk="1" hangingPunct="1"/>
            <a:r>
              <a:rPr lang="en-US" altLang="ar-SA" sz="2800" smtClean="0"/>
              <a:t>Maximum current is related to the maximum charge:</a:t>
            </a:r>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r>
              <a:rPr lang="en-US" altLang="ar-SA" sz="2800" smtClean="0"/>
              <a:t>Determine the charge and current as functions of time.</a:t>
            </a:r>
          </a:p>
        </p:txBody>
      </p:sp>
      <p:graphicFrame>
        <p:nvGraphicFramePr>
          <p:cNvPr id="28675" name="Object 2"/>
          <p:cNvGraphicFramePr>
            <a:graphicFrameLocks noChangeAspect="1"/>
          </p:cNvGraphicFramePr>
          <p:nvPr>
            <p:extLst>
              <p:ext uri="{D42A27DB-BD31-4B8C-83A1-F6EECF244321}">
                <p14:modId xmlns:p14="http://schemas.microsoft.com/office/powerpoint/2010/main" val="90123450"/>
              </p:ext>
            </p:extLst>
          </p:nvPr>
        </p:nvGraphicFramePr>
        <p:xfrm>
          <a:off x="1524000" y="1243012"/>
          <a:ext cx="5410200" cy="1652588"/>
        </p:xfrm>
        <a:graphic>
          <a:graphicData uri="http://schemas.openxmlformats.org/presentationml/2006/ole">
            <mc:AlternateContent xmlns:mc="http://schemas.openxmlformats.org/markup-compatibility/2006">
              <mc:Choice xmlns:v="urn:schemas-microsoft-com:vml" Requires="v">
                <p:oleObj spid="_x0000_s39954" name="Equation" r:id="rId3" imgW="2120900" imgH="647700" progId="Equation.DSMT4">
                  <p:embed/>
                </p:oleObj>
              </mc:Choice>
              <mc:Fallback>
                <p:oleObj name="Equation" r:id="rId3" imgW="2120900" imgH="6477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243012"/>
                        <a:ext cx="5410200" cy="1652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676" name="Object 3"/>
          <p:cNvGraphicFramePr>
            <a:graphicFrameLocks noChangeAspect="1"/>
          </p:cNvGraphicFramePr>
          <p:nvPr>
            <p:extLst>
              <p:ext uri="{D42A27DB-BD31-4B8C-83A1-F6EECF244321}">
                <p14:modId xmlns:p14="http://schemas.microsoft.com/office/powerpoint/2010/main" val="1291495461"/>
              </p:ext>
            </p:extLst>
          </p:nvPr>
        </p:nvGraphicFramePr>
        <p:xfrm>
          <a:off x="449262" y="4114800"/>
          <a:ext cx="8542338" cy="2362200"/>
        </p:xfrm>
        <a:graphic>
          <a:graphicData uri="http://schemas.openxmlformats.org/presentationml/2006/ole">
            <mc:AlternateContent xmlns:mc="http://schemas.openxmlformats.org/markup-compatibility/2006">
              <mc:Choice xmlns:v="urn:schemas-microsoft-com:vml" Requires="v">
                <p:oleObj spid="_x0000_s39955" name="Equation" r:id="rId5" imgW="3352800" imgH="927100" progId="Equation.DSMT4">
                  <p:embed/>
                </p:oleObj>
              </mc:Choice>
              <mc:Fallback>
                <p:oleObj name="Equation" r:id="rId5" imgW="3352800" imgH="9271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262" y="4114800"/>
                        <a:ext cx="8542338"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123597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04800" y="228600"/>
            <a:ext cx="8382000" cy="2057400"/>
          </a:xfrm>
        </p:spPr>
        <p:txBody>
          <a:bodyPr/>
          <a:lstStyle/>
          <a:p>
            <a:pPr eaLnBrk="1" hangingPunct="1"/>
            <a:r>
              <a:rPr lang="en-US" altLang="ar-SA" smtClean="0"/>
              <a:t>Energy Oscillations in the LC Circuit and the Mass-Spring System (harmonic oscillator)</a:t>
            </a:r>
          </a:p>
        </p:txBody>
      </p:sp>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2386013"/>
            <a:ext cx="910907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520291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9144000"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63323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endParaRPr lang="ar-SA" altLang="ar-SA" smtClean="0"/>
          </a:p>
        </p:txBody>
      </p:sp>
      <p:sp>
        <p:nvSpPr>
          <p:cNvPr id="31747" name="Content Placeholder 2"/>
          <p:cNvSpPr>
            <a:spLocks noGrp="1"/>
          </p:cNvSpPr>
          <p:nvPr>
            <p:ph idx="1"/>
          </p:nvPr>
        </p:nvSpPr>
        <p:spPr/>
        <p:txBody>
          <a:bodyPr/>
          <a:lstStyle/>
          <a:p>
            <a:pPr eaLnBrk="1" hangingPunct="1"/>
            <a:endParaRPr lang="ar-SA" altLang="ar-SA" smtClean="0"/>
          </a:p>
        </p:txBody>
      </p:sp>
      <p:pic>
        <p:nvPicPr>
          <p:cNvPr id="317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1600"/>
            <a:ext cx="9144000"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642434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subTitle" idx="1"/>
          </p:nvPr>
        </p:nvSpPr>
        <p:spPr>
          <a:xfrm>
            <a:off x="0" y="5715000"/>
            <a:ext cx="9144000" cy="762000"/>
          </a:xfrm>
        </p:spPr>
        <p:txBody>
          <a:bodyPr/>
          <a:lstStyle/>
          <a:p>
            <a:r>
              <a:rPr lang="en-US" dirty="0" smtClean="0"/>
              <a:t>The </a:t>
            </a:r>
            <a:r>
              <a:rPr lang="en-US" dirty="0"/>
              <a:t>Period and Sinusoidal Nature of SHM</a:t>
            </a:r>
          </a:p>
        </p:txBody>
      </p:sp>
      <p:sp>
        <p:nvSpPr>
          <p:cNvPr id="373763" name="Rectangle 3"/>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3764" name="Rectangle 4"/>
          <p:cNvSpPr>
            <a:spLocks noGrp="1" noChangeArrowheads="1"/>
          </p:cNvSpPr>
          <p:nvPr>
            <p:ph type="ctrTitle"/>
          </p:nvPr>
        </p:nvSpPr>
        <p:spPr>
          <a:xfrm>
            <a:off x="228600" y="381000"/>
            <a:ext cx="8458200" cy="533400"/>
          </a:xfrm>
          <a:noFill/>
          <a:ln/>
        </p:spPr>
        <p:txBody>
          <a:bodyPr/>
          <a:lstStyle/>
          <a:p>
            <a:r>
              <a:rPr lang="en-US" sz="2800" b="1"/>
              <a:t>Vibration and Waves</a:t>
            </a:r>
          </a:p>
        </p:txBody>
      </p:sp>
      <p:pic>
        <p:nvPicPr>
          <p:cNvPr id="373765" name="Picture 5" descr="edgar_swinging_pendulum_hg_cl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05125" y="2038350"/>
            <a:ext cx="3333750"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83147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827" name="Picture 19" descr="SHM and Circ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013075"/>
            <a:ext cx="3962400" cy="3844925"/>
          </a:xfrm>
          <a:prstGeom prst="rect">
            <a:avLst/>
          </a:prstGeom>
          <a:noFill/>
          <a:extLst>
            <a:ext uri="{909E8E84-426E-40DD-AFC4-6F175D3DCCD1}">
              <a14:hiddenFill xmlns:a14="http://schemas.microsoft.com/office/drawing/2010/main">
                <a:solidFill>
                  <a:srgbClr val="FFFFFF"/>
                </a:solidFill>
              </a14:hiddenFill>
            </a:ext>
          </a:extLst>
        </p:spPr>
      </p:pic>
      <p:sp>
        <p:nvSpPr>
          <p:cNvPr id="375810" name="Rectangle 2"/>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5811" name="Rectangle 3"/>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p:sp>
        <p:nvSpPr>
          <p:cNvPr id="375812" name="Rectangle 4"/>
          <p:cNvSpPr>
            <a:spLocks noGrp="1" noChangeArrowheads="1"/>
          </p:cNvSpPr>
          <p:nvPr>
            <p:ph type="subTitle" idx="1"/>
          </p:nvPr>
        </p:nvSpPr>
        <p:spPr>
          <a:xfrm>
            <a:off x="304800" y="1295400"/>
            <a:ext cx="8534400" cy="5181600"/>
          </a:xfrm>
        </p:spPr>
        <p:txBody>
          <a:bodyPr/>
          <a:lstStyle/>
          <a:p>
            <a:pPr algn="l"/>
            <a:r>
              <a:rPr lang="en-US"/>
              <a:t>The Period of an object undergoing SHM is independent of the amplitude</a:t>
            </a:r>
          </a:p>
          <a:p>
            <a:pPr algn="l"/>
            <a:r>
              <a:rPr lang="en-US"/>
              <a:t>Imagine an object traveling in a circular pathway </a:t>
            </a:r>
          </a:p>
          <a:p>
            <a:pPr algn="l"/>
            <a:r>
              <a:rPr lang="en-US"/>
              <a:t>If we look at the motion in </a:t>
            </a:r>
          </a:p>
          <a:p>
            <a:pPr algn="l"/>
            <a:r>
              <a:rPr lang="en-US"/>
              <a:t>     just the x axis, the </a:t>
            </a:r>
          </a:p>
          <a:p>
            <a:pPr algn="l"/>
            <a:r>
              <a:rPr lang="en-US"/>
              <a:t>     motion is analogous </a:t>
            </a:r>
          </a:p>
          <a:p>
            <a:pPr algn="l"/>
            <a:r>
              <a:rPr lang="en-US"/>
              <a:t>     to SHM</a:t>
            </a:r>
          </a:p>
        </p:txBody>
      </p:sp>
      <p:sp>
        <p:nvSpPr>
          <p:cNvPr id="375813" name="Rectangle 5"/>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Tree>
    <p:extLst>
      <p:ext uri="{BB962C8B-B14F-4D97-AF65-F5344CB8AC3E}">
        <p14:creationId xmlns:p14="http://schemas.microsoft.com/office/powerpoint/2010/main" val="22460466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75812">
                                            <p:txEl>
                                              <p:pRg st="0" end="0"/>
                                            </p:txEl>
                                          </p:spTgt>
                                        </p:tgtEl>
                                        <p:attrNameLst>
                                          <p:attrName>style.visibility</p:attrName>
                                        </p:attrNameLst>
                                      </p:cBhvr>
                                      <p:to>
                                        <p:strVal val="visible"/>
                                      </p:to>
                                    </p:set>
                                    <p:animEffect transition="in" filter="diamond(in)">
                                      <p:cBhvr>
                                        <p:cTn id="7" dur="2000"/>
                                        <p:tgtEl>
                                          <p:spTgt spid="37581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75812">
                                            <p:txEl>
                                              <p:pRg st="1" end="1"/>
                                            </p:txEl>
                                          </p:spTgt>
                                        </p:tgtEl>
                                        <p:attrNameLst>
                                          <p:attrName>style.visibility</p:attrName>
                                        </p:attrNameLst>
                                      </p:cBhvr>
                                      <p:to>
                                        <p:strVal val="visible"/>
                                      </p:to>
                                    </p:set>
                                    <p:animEffect transition="in" filter="diamond(in)">
                                      <p:cBhvr>
                                        <p:cTn id="12" dur="2000"/>
                                        <p:tgtEl>
                                          <p:spTgt spid="375812">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75827"/>
                                        </p:tgtEl>
                                        <p:attrNameLst>
                                          <p:attrName>style.visibility</p:attrName>
                                        </p:attrNameLst>
                                      </p:cBhvr>
                                      <p:to>
                                        <p:strVal val="visible"/>
                                      </p:to>
                                    </p:set>
                                    <p:animEffect transition="in" filter="checkerboard(across)">
                                      <p:cBhvr>
                                        <p:cTn id="15" dur="500"/>
                                        <p:tgtEl>
                                          <p:spTgt spid="3758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75812">
                                            <p:txEl>
                                              <p:pRg st="2" end="2"/>
                                            </p:txEl>
                                          </p:spTgt>
                                        </p:tgtEl>
                                        <p:attrNameLst>
                                          <p:attrName>style.visibility</p:attrName>
                                        </p:attrNameLst>
                                      </p:cBhvr>
                                      <p:to>
                                        <p:strVal val="visible"/>
                                      </p:to>
                                    </p:set>
                                    <p:animEffect transition="in" filter="diamond(in)">
                                      <p:cBhvr>
                                        <p:cTn id="20" dur="2000"/>
                                        <p:tgtEl>
                                          <p:spTgt spid="375812">
                                            <p:txEl>
                                              <p:pRg st="2" end="2"/>
                                            </p:txEl>
                                          </p:spTgt>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375812">
                                            <p:txEl>
                                              <p:pRg st="3" end="3"/>
                                            </p:txEl>
                                          </p:spTgt>
                                        </p:tgtEl>
                                        <p:attrNameLst>
                                          <p:attrName>style.visibility</p:attrName>
                                        </p:attrNameLst>
                                      </p:cBhvr>
                                      <p:to>
                                        <p:strVal val="visible"/>
                                      </p:to>
                                    </p:set>
                                    <p:animEffect transition="in" filter="diamond(in)">
                                      <p:cBhvr>
                                        <p:cTn id="23" dur="2000"/>
                                        <p:tgtEl>
                                          <p:spTgt spid="375812">
                                            <p:txEl>
                                              <p:pRg st="3" end="3"/>
                                            </p:txEl>
                                          </p:spTgt>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375812">
                                            <p:txEl>
                                              <p:pRg st="4" end="4"/>
                                            </p:txEl>
                                          </p:spTgt>
                                        </p:tgtEl>
                                        <p:attrNameLst>
                                          <p:attrName>style.visibility</p:attrName>
                                        </p:attrNameLst>
                                      </p:cBhvr>
                                      <p:to>
                                        <p:strVal val="visible"/>
                                      </p:to>
                                    </p:set>
                                    <p:animEffect transition="in" filter="diamond(in)">
                                      <p:cBhvr>
                                        <p:cTn id="26" dur="2000"/>
                                        <p:tgtEl>
                                          <p:spTgt spid="375812">
                                            <p:txEl>
                                              <p:pRg st="4" end="4"/>
                                            </p:txEl>
                                          </p:spTgt>
                                        </p:tgtEl>
                                      </p:cBhvr>
                                    </p:animEffect>
                                  </p:childTnLst>
                                </p:cTn>
                              </p:par>
                              <p:par>
                                <p:cTn id="27" presetID="8" presetClass="entr" presetSubtype="16" fill="hold" grpId="0" nodeType="withEffect">
                                  <p:stCondLst>
                                    <p:cond delay="0"/>
                                  </p:stCondLst>
                                  <p:childTnLst>
                                    <p:set>
                                      <p:cBhvr>
                                        <p:cTn id="28" dur="1" fill="hold">
                                          <p:stCondLst>
                                            <p:cond delay="0"/>
                                          </p:stCondLst>
                                        </p:cTn>
                                        <p:tgtEl>
                                          <p:spTgt spid="375812">
                                            <p:txEl>
                                              <p:pRg st="5" end="5"/>
                                            </p:txEl>
                                          </p:spTgt>
                                        </p:tgtEl>
                                        <p:attrNameLst>
                                          <p:attrName>style.visibility</p:attrName>
                                        </p:attrNameLst>
                                      </p:cBhvr>
                                      <p:to>
                                        <p:strVal val="visible"/>
                                      </p:to>
                                    </p:set>
                                    <p:animEffect transition="in" filter="diamond(in)">
                                      <p:cBhvr>
                                        <p:cTn id="29" dur="2000"/>
                                        <p:tgtEl>
                                          <p:spTgt spid="3758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2"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9" name="Rectangle 3"/>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60" name="Rectangle 4"/>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p:sp>
        <p:nvSpPr>
          <p:cNvPr id="377861" name="Rectangle 5"/>
          <p:cNvSpPr>
            <a:spLocks noGrp="1" noChangeArrowheads="1"/>
          </p:cNvSpPr>
          <p:nvPr>
            <p:ph type="subTitle" idx="1"/>
          </p:nvPr>
        </p:nvSpPr>
        <p:spPr>
          <a:xfrm>
            <a:off x="304800" y="1295400"/>
            <a:ext cx="8534400" cy="5181600"/>
          </a:xfrm>
        </p:spPr>
        <p:txBody>
          <a:bodyPr/>
          <a:lstStyle/>
          <a:p>
            <a:pPr algn="l"/>
            <a:r>
              <a:rPr lang="en-US" dirty="0"/>
              <a:t>As the ball moves the displacement in the x changes</a:t>
            </a:r>
          </a:p>
          <a:p>
            <a:pPr algn="l"/>
            <a:r>
              <a:rPr lang="en-US" dirty="0"/>
              <a:t>The radius is the amplitude</a:t>
            </a:r>
          </a:p>
          <a:p>
            <a:pPr algn="l"/>
            <a:r>
              <a:rPr lang="en-US" dirty="0"/>
              <a:t>The velocity is tangent to the </a:t>
            </a:r>
          </a:p>
          <a:p>
            <a:pPr algn="l"/>
            <a:r>
              <a:rPr lang="en-US" dirty="0"/>
              <a:t>     circle</a:t>
            </a:r>
          </a:p>
          <a:p>
            <a:pPr algn="l"/>
            <a:r>
              <a:rPr lang="en-US" dirty="0"/>
              <a:t>Now looking at Components</a:t>
            </a:r>
          </a:p>
          <a:p>
            <a:pPr algn="l"/>
            <a:r>
              <a:rPr lang="en-US" dirty="0"/>
              <a:t>If we put the angles into the</a:t>
            </a:r>
          </a:p>
          <a:p>
            <a:pPr algn="l"/>
            <a:r>
              <a:rPr lang="en-US" dirty="0"/>
              <a:t>     triangle, we can see </a:t>
            </a:r>
          </a:p>
          <a:p>
            <a:pPr algn="l"/>
            <a:r>
              <a:rPr lang="en-US" dirty="0"/>
              <a:t>     similar triangles</a:t>
            </a:r>
          </a:p>
        </p:txBody>
      </p:sp>
      <p:sp>
        <p:nvSpPr>
          <p:cNvPr id="377862" name="Rectangle 6"/>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
        <p:nvSpPr>
          <p:cNvPr id="377863" name="Oval 7"/>
          <p:cNvSpPr>
            <a:spLocks noChangeArrowheads="1"/>
          </p:cNvSpPr>
          <p:nvPr/>
        </p:nvSpPr>
        <p:spPr bwMode="auto">
          <a:xfrm>
            <a:off x="5667375" y="3171825"/>
            <a:ext cx="3048000" cy="30480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64" name="Oval 8"/>
          <p:cNvSpPr>
            <a:spLocks noChangeArrowheads="1"/>
          </p:cNvSpPr>
          <p:nvPr/>
        </p:nvSpPr>
        <p:spPr bwMode="auto">
          <a:xfrm>
            <a:off x="8596313" y="4572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65" name="Line 9"/>
          <p:cNvSpPr>
            <a:spLocks noChangeShapeType="1"/>
          </p:cNvSpPr>
          <p:nvPr/>
        </p:nvSpPr>
        <p:spPr bwMode="auto">
          <a:xfrm>
            <a:off x="7162800" y="4695825"/>
            <a:ext cx="15240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66" name="Line 10"/>
          <p:cNvSpPr>
            <a:spLocks noChangeShapeType="1"/>
          </p:cNvSpPr>
          <p:nvPr/>
        </p:nvSpPr>
        <p:spPr bwMode="auto">
          <a:xfrm>
            <a:off x="5657850" y="6596063"/>
            <a:ext cx="3048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67" name="Oval 11"/>
          <p:cNvSpPr>
            <a:spLocks noChangeArrowheads="1"/>
          </p:cNvSpPr>
          <p:nvPr/>
        </p:nvSpPr>
        <p:spPr bwMode="auto">
          <a:xfrm>
            <a:off x="8577263"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68" name="Oval 12"/>
          <p:cNvSpPr>
            <a:spLocks noChangeArrowheads="1"/>
          </p:cNvSpPr>
          <p:nvPr/>
        </p:nvSpPr>
        <p:spPr bwMode="auto">
          <a:xfrm>
            <a:off x="7924800" y="3338513"/>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69" name="Oval 13"/>
          <p:cNvSpPr>
            <a:spLocks noChangeArrowheads="1"/>
          </p:cNvSpPr>
          <p:nvPr/>
        </p:nvSpPr>
        <p:spPr bwMode="auto">
          <a:xfrm>
            <a:off x="7924800"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72" name="Line 16"/>
          <p:cNvSpPr>
            <a:spLocks noChangeShapeType="1"/>
          </p:cNvSpPr>
          <p:nvPr/>
        </p:nvSpPr>
        <p:spPr bwMode="auto">
          <a:xfrm>
            <a:off x="7162800" y="4695825"/>
            <a:ext cx="8382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73" name="Line 17"/>
          <p:cNvSpPr>
            <a:spLocks noChangeShapeType="1"/>
          </p:cNvSpPr>
          <p:nvPr/>
        </p:nvSpPr>
        <p:spPr bwMode="auto">
          <a:xfrm flipV="1">
            <a:off x="7162800" y="3505200"/>
            <a:ext cx="838200" cy="1219200"/>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74" name="Text Box 18"/>
          <p:cNvSpPr txBox="1">
            <a:spLocks noChangeArrowheads="1"/>
          </p:cNvSpPr>
          <p:nvPr/>
        </p:nvSpPr>
        <p:spPr bwMode="auto">
          <a:xfrm>
            <a:off x="7086600" y="38100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a:t>
            </a:r>
          </a:p>
        </p:txBody>
      </p:sp>
      <p:sp>
        <p:nvSpPr>
          <p:cNvPr id="377875" name="Line 19"/>
          <p:cNvSpPr>
            <a:spLocks noChangeShapeType="1"/>
          </p:cNvSpPr>
          <p:nvPr/>
        </p:nvSpPr>
        <p:spPr bwMode="auto">
          <a:xfrm flipH="1" flipV="1">
            <a:off x="7010400" y="2805568"/>
            <a:ext cx="1066800" cy="623432"/>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77" name="Text Box 21"/>
          <p:cNvSpPr txBox="1">
            <a:spLocks noChangeArrowheads="1"/>
          </p:cNvSpPr>
          <p:nvPr/>
        </p:nvSpPr>
        <p:spPr bwMode="auto">
          <a:xfrm>
            <a:off x="7010400" y="2392929"/>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a:solidFill>
                  <a:schemeClr val="hlink"/>
                </a:solidFill>
                <a:latin typeface="Times New Roman" pitchFamily="18" charset="0"/>
              </a:rPr>
              <a:t>V</a:t>
            </a:r>
            <a:r>
              <a:rPr lang="en-US" baseline="-25000">
                <a:solidFill>
                  <a:schemeClr val="hlink"/>
                </a:solidFill>
              </a:rPr>
              <a:t>max</a:t>
            </a:r>
          </a:p>
        </p:txBody>
      </p:sp>
      <p:grpSp>
        <p:nvGrpSpPr>
          <p:cNvPr id="377879" name="Group 23"/>
          <p:cNvGrpSpPr>
            <a:grpSpLocks/>
          </p:cNvGrpSpPr>
          <p:nvPr/>
        </p:nvGrpSpPr>
        <p:grpSpPr bwMode="auto">
          <a:xfrm>
            <a:off x="7010400" y="3429000"/>
            <a:ext cx="1066800" cy="1295400"/>
            <a:chOff x="4416" y="2160"/>
            <a:chExt cx="672" cy="816"/>
          </a:xfrm>
        </p:grpSpPr>
        <p:sp>
          <p:nvSpPr>
            <p:cNvPr id="377876" name="Line 20"/>
            <p:cNvSpPr>
              <a:spLocks noChangeShapeType="1"/>
            </p:cNvSpPr>
            <p:nvPr/>
          </p:nvSpPr>
          <p:spPr bwMode="auto">
            <a:xfrm flipH="1">
              <a:off x="4416" y="2160"/>
              <a:ext cx="672"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7878" name="Line 22"/>
            <p:cNvSpPr>
              <a:spLocks noChangeShapeType="1"/>
            </p:cNvSpPr>
            <p:nvPr/>
          </p:nvSpPr>
          <p:spPr bwMode="auto">
            <a:xfrm>
              <a:off x="5040" y="2208"/>
              <a:ext cx="0" cy="768"/>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377880" name="Text Box 24"/>
          <p:cNvSpPr txBox="1">
            <a:spLocks noChangeArrowheads="1"/>
          </p:cNvSpPr>
          <p:nvPr/>
        </p:nvSpPr>
        <p:spPr bwMode="auto">
          <a:xfrm>
            <a:off x="7315200" y="351948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a:solidFill>
                  <a:schemeClr val="hlink"/>
                </a:solidFill>
                <a:latin typeface="Times New Roman" pitchFamily="18" charset="0"/>
              </a:rPr>
              <a:t>V</a:t>
            </a:r>
            <a:endParaRPr lang="en-US" baseline="-25000">
              <a:solidFill>
                <a:schemeClr val="hlink"/>
              </a:solidFill>
            </a:endParaRPr>
          </a:p>
        </p:txBody>
      </p:sp>
      <p:sp>
        <p:nvSpPr>
          <p:cNvPr id="377881" name="Text Box 25"/>
          <p:cNvSpPr txBox="1">
            <a:spLocks noChangeArrowheads="1"/>
          </p:cNvSpPr>
          <p:nvPr/>
        </p:nvSpPr>
        <p:spPr bwMode="auto">
          <a:xfrm>
            <a:off x="8077200" y="3824288"/>
            <a:ext cx="838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baseline="-25000"/>
          </a:p>
        </p:txBody>
      </p:sp>
      <p:graphicFrame>
        <p:nvGraphicFramePr>
          <p:cNvPr id="377882" name="Object 26"/>
          <p:cNvGraphicFramePr>
            <a:graphicFrameLocks noChangeAspect="1"/>
          </p:cNvGraphicFramePr>
          <p:nvPr>
            <p:extLst>
              <p:ext uri="{D42A27DB-BD31-4B8C-83A1-F6EECF244321}">
                <p14:modId xmlns:p14="http://schemas.microsoft.com/office/powerpoint/2010/main" val="2732786313"/>
              </p:ext>
            </p:extLst>
          </p:nvPr>
        </p:nvGraphicFramePr>
        <p:xfrm>
          <a:off x="8077200" y="3886200"/>
          <a:ext cx="914400" cy="381000"/>
        </p:xfrm>
        <a:graphic>
          <a:graphicData uri="http://schemas.openxmlformats.org/presentationml/2006/ole">
            <mc:AlternateContent xmlns:mc="http://schemas.openxmlformats.org/markup-compatibility/2006">
              <mc:Choice xmlns:v="urn:schemas-microsoft-com:vml" Requires="v">
                <p:oleObj spid="_x0000_s6168" name="Equation" r:id="rId4" imgW="609480" imgH="253800" progId="Equation.3">
                  <p:embed/>
                </p:oleObj>
              </mc:Choice>
              <mc:Fallback>
                <p:oleObj name="Equation" r:id="rId4" imgW="609480" imgH="2538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3886200"/>
                        <a:ext cx="914400" cy="381000"/>
                      </a:xfrm>
                      <a:prstGeom prst="rect">
                        <a:avLst/>
                      </a:prstGeom>
                      <a:noFill/>
                      <a:ln>
                        <a:noFill/>
                      </a:ln>
                      <a:effectLst/>
                      <a:extLst/>
                    </p:spPr>
                  </p:pic>
                </p:oleObj>
              </mc:Fallback>
            </mc:AlternateContent>
          </a:graphicData>
        </a:graphic>
      </p:graphicFrame>
      <p:sp>
        <p:nvSpPr>
          <p:cNvPr id="377884" name="Text Box 28"/>
          <p:cNvSpPr txBox="1">
            <a:spLocks noChangeArrowheads="1"/>
          </p:cNvSpPr>
          <p:nvPr/>
        </p:nvSpPr>
        <p:spPr bwMode="auto">
          <a:xfrm>
            <a:off x="6629400" y="280556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solidFill>
                  <a:srgbClr val="FFFF00"/>
                </a:solidFill>
                <a:latin typeface="Symbol" pitchFamily="18" charset="2"/>
              </a:rPr>
              <a:t>q</a:t>
            </a:r>
            <a:endParaRPr lang="en-US" baseline="-25000" dirty="0">
              <a:solidFill>
                <a:srgbClr val="FFFF00"/>
              </a:solidFill>
              <a:latin typeface="Symbol" pitchFamily="18" charset="2"/>
            </a:endParaRPr>
          </a:p>
        </p:txBody>
      </p:sp>
      <p:sp>
        <p:nvSpPr>
          <p:cNvPr id="377885" name="Text Box 29"/>
          <p:cNvSpPr txBox="1">
            <a:spLocks noChangeArrowheads="1"/>
          </p:cNvSpPr>
          <p:nvPr/>
        </p:nvSpPr>
        <p:spPr bwMode="auto">
          <a:xfrm>
            <a:off x="7315200" y="43434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solidFill>
                  <a:srgbClr val="FFFF00"/>
                </a:solidFill>
                <a:latin typeface="Symbol" pitchFamily="18" charset="2"/>
              </a:rPr>
              <a:t>q</a:t>
            </a:r>
            <a:endParaRPr lang="en-US" baseline="-25000">
              <a:solidFill>
                <a:srgbClr val="FFFF00"/>
              </a:solidFill>
              <a:latin typeface="Symbol" pitchFamily="18" charset="2"/>
            </a:endParaRPr>
          </a:p>
        </p:txBody>
      </p:sp>
    </p:spTree>
    <p:extLst>
      <p:ext uri="{BB962C8B-B14F-4D97-AF65-F5344CB8AC3E}">
        <p14:creationId xmlns:p14="http://schemas.microsoft.com/office/powerpoint/2010/main" val="2314587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77861">
                                            <p:txEl>
                                              <p:pRg st="0" end="0"/>
                                            </p:txEl>
                                          </p:spTgt>
                                        </p:tgtEl>
                                        <p:attrNameLst>
                                          <p:attrName>style.visibility</p:attrName>
                                        </p:attrNameLst>
                                      </p:cBhvr>
                                      <p:to>
                                        <p:strVal val="visible"/>
                                      </p:to>
                                    </p:set>
                                    <p:animEffect transition="in" filter="diamond(in)">
                                      <p:cBhvr>
                                        <p:cTn id="7" dur="2000"/>
                                        <p:tgtEl>
                                          <p:spTgt spid="3778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7787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7786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77869"/>
                                        </p:tgtEl>
                                        <p:attrNameLst>
                                          <p:attrName>style.visibility</p:attrName>
                                        </p:attrNameLst>
                                      </p:cBhvr>
                                      <p:to>
                                        <p:strVal val="visible"/>
                                      </p:to>
                                    </p:set>
                                  </p:childTnLst>
                                </p:cTn>
                              </p:par>
                              <p:par>
                                <p:cTn id="16" presetID="3" presetClass="exit" presetSubtype="10" fill="hold" grpId="0" nodeType="withEffect">
                                  <p:stCondLst>
                                    <p:cond delay="0"/>
                                  </p:stCondLst>
                                  <p:childTnLst>
                                    <p:animEffect transition="out" filter="blinds(horizontal)">
                                      <p:cBhvr>
                                        <p:cTn id="17" dur="500"/>
                                        <p:tgtEl>
                                          <p:spTgt spid="377865"/>
                                        </p:tgtEl>
                                      </p:cBhvr>
                                    </p:animEffect>
                                    <p:set>
                                      <p:cBhvr>
                                        <p:cTn id="18" dur="1" fill="hold">
                                          <p:stCondLst>
                                            <p:cond delay="499"/>
                                          </p:stCondLst>
                                        </p:cTn>
                                        <p:tgtEl>
                                          <p:spTgt spid="377865"/>
                                        </p:tgtEl>
                                        <p:attrNameLst>
                                          <p:attrName>style.visibility</p:attrName>
                                        </p:attrNameLst>
                                      </p:cBhvr>
                                      <p:to>
                                        <p:strVal val="hidden"/>
                                      </p:to>
                                    </p:set>
                                  </p:childTnLst>
                                </p:cTn>
                              </p:par>
                              <p:par>
                                <p:cTn id="19" presetID="3" presetClass="exit" presetSubtype="10" fill="hold" grpId="0" nodeType="withEffect">
                                  <p:stCondLst>
                                    <p:cond delay="0"/>
                                  </p:stCondLst>
                                  <p:childTnLst>
                                    <p:animEffect transition="out" filter="blinds(horizontal)">
                                      <p:cBhvr>
                                        <p:cTn id="20" dur="500"/>
                                        <p:tgtEl>
                                          <p:spTgt spid="377864"/>
                                        </p:tgtEl>
                                      </p:cBhvr>
                                    </p:animEffect>
                                    <p:set>
                                      <p:cBhvr>
                                        <p:cTn id="21" dur="1" fill="hold">
                                          <p:stCondLst>
                                            <p:cond delay="499"/>
                                          </p:stCondLst>
                                        </p:cTn>
                                        <p:tgtEl>
                                          <p:spTgt spid="377864"/>
                                        </p:tgtEl>
                                        <p:attrNameLst>
                                          <p:attrName>style.visibility</p:attrName>
                                        </p:attrNameLst>
                                      </p:cBhvr>
                                      <p:to>
                                        <p:strVal val="hidden"/>
                                      </p:to>
                                    </p:set>
                                  </p:childTnLst>
                                </p:cTn>
                              </p:par>
                              <p:par>
                                <p:cTn id="22" presetID="3" presetClass="exit" presetSubtype="10" fill="hold" grpId="0" nodeType="withEffect">
                                  <p:stCondLst>
                                    <p:cond delay="0"/>
                                  </p:stCondLst>
                                  <p:childTnLst>
                                    <p:animEffect transition="out" filter="blinds(horizontal)">
                                      <p:cBhvr>
                                        <p:cTn id="23" dur="500"/>
                                        <p:tgtEl>
                                          <p:spTgt spid="377867"/>
                                        </p:tgtEl>
                                      </p:cBhvr>
                                    </p:animEffect>
                                    <p:set>
                                      <p:cBhvr>
                                        <p:cTn id="24" dur="1" fill="hold">
                                          <p:stCondLst>
                                            <p:cond delay="499"/>
                                          </p:stCondLst>
                                        </p:cTn>
                                        <p:tgtEl>
                                          <p:spTgt spid="377867"/>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377861">
                                            <p:txEl>
                                              <p:pRg st="1" end="1"/>
                                            </p:txEl>
                                          </p:spTgt>
                                        </p:tgtEl>
                                        <p:attrNameLst>
                                          <p:attrName>style.visibility</p:attrName>
                                        </p:attrNameLst>
                                      </p:cBhvr>
                                      <p:to>
                                        <p:strVal val="visible"/>
                                      </p:to>
                                    </p:set>
                                    <p:animEffect transition="in" filter="diamond(in)">
                                      <p:cBhvr>
                                        <p:cTn id="29" dur="2000"/>
                                        <p:tgtEl>
                                          <p:spTgt spid="377861">
                                            <p:txEl>
                                              <p:pRg st="1" end="1"/>
                                            </p:txEl>
                                          </p:spTgt>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377873"/>
                                        </p:tgtEl>
                                        <p:attrNameLst>
                                          <p:attrName>style.visibility</p:attrName>
                                        </p:attrNameLst>
                                      </p:cBhvr>
                                      <p:to>
                                        <p:strVal val="visible"/>
                                      </p:to>
                                    </p:set>
                                    <p:animEffect transition="in" filter="checkerboard(across)">
                                      <p:cBhvr>
                                        <p:cTn id="32" dur="500"/>
                                        <p:tgtEl>
                                          <p:spTgt spid="377873"/>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377874"/>
                                        </p:tgtEl>
                                        <p:attrNameLst>
                                          <p:attrName>style.visibility</p:attrName>
                                        </p:attrNameLst>
                                      </p:cBhvr>
                                      <p:to>
                                        <p:strVal val="visible"/>
                                      </p:to>
                                    </p:set>
                                    <p:animEffect transition="in" filter="checkerboard(across)">
                                      <p:cBhvr>
                                        <p:cTn id="35" dur="500"/>
                                        <p:tgtEl>
                                          <p:spTgt spid="37787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377861">
                                            <p:txEl>
                                              <p:pRg st="2" end="2"/>
                                            </p:txEl>
                                          </p:spTgt>
                                        </p:tgtEl>
                                        <p:attrNameLst>
                                          <p:attrName>style.visibility</p:attrName>
                                        </p:attrNameLst>
                                      </p:cBhvr>
                                      <p:to>
                                        <p:strVal val="visible"/>
                                      </p:to>
                                    </p:set>
                                    <p:animEffect transition="in" filter="diamond(in)">
                                      <p:cBhvr>
                                        <p:cTn id="40" dur="2000"/>
                                        <p:tgtEl>
                                          <p:spTgt spid="377861">
                                            <p:txEl>
                                              <p:pRg st="2" end="2"/>
                                            </p:txEl>
                                          </p:spTgt>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377861">
                                            <p:txEl>
                                              <p:pRg st="3" end="3"/>
                                            </p:txEl>
                                          </p:spTgt>
                                        </p:tgtEl>
                                        <p:attrNameLst>
                                          <p:attrName>style.visibility</p:attrName>
                                        </p:attrNameLst>
                                      </p:cBhvr>
                                      <p:to>
                                        <p:strVal val="visible"/>
                                      </p:to>
                                    </p:set>
                                    <p:animEffect transition="in" filter="diamond(in)">
                                      <p:cBhvr>
                                        <p:cTn id="43" dur="2000"/>
                                        <p:tgtEl>
                                          <p:spTgt spid="377861">
                                            <p:txEl>
                                              <p:pRg st="3" end="3"/>
                                            </p:txEl>
                                          </p:spTgt>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377875"/>
                                        </p:tgtEl>
                                        <p:attrNameLst>
                                          <p:attrName>style.visibility</p:attrName>
                                        </p:attrNameLst>
                                      </p:cBhvr>
                                      <p:to>
                                        <p:strVal val="visible"/>
                                      </p:to>
                                    </p:set>
                                    <p:animEffect transition="in" filter="checkerboard(across)">
                                      <p:cBhvr>
                                        <p:cTn id="46" dur="500"/>
                                        <p:tgtEl>
                                          <p:spTgt spid="377875"/>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77877"/>
                                        </p:tgtEl>
                                        <p:attrNameLst>
                                          <p:attrName>style.visibility</p:attrName>
                                        </p:attrNameLst>
                                      </p:cBhvr>
                                      <p:to>
                                        <p:strVal val="visible"/>
                                      </p:to>
                                    </p:set>
                                    <p:animEffect transition="in" filter="checkerboard(across)">
                                      <p:cBhvr>
                                        <p:cTn id="49" dur="500"/>
                                        <p:tgtEl>
                                          <p:spTgt spid="37787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377861">
                                            <p:txEl>
                                              <p:pRg st="4" end="4"/>
                                            </p:txEl>
                                          </p:spTgt>
                                        </p:tgtEl>
                                        <p:attrNameLst>
                                          <p:attrName>style.visibility</p:attrName>
                                        </p:attrNameLst>
                                      </p:cBhvr>
                                      <p:to>
                                        <p:strVal val="visible"/>
                                      </p:to>
                                    </p:set>
                                    <p:animEffect transition="in" filter="diamond(in)">
                                      <p:cBhvr>
                                        <p:cTn id="54" dur="2000"/>
                                        <p:tgtEl>
                                          <p:spTgt spid="377861">
                                            <p:txEl>
                                              <p:pRg st="4" end="4"/>
                                            </p:txEl>
                                          </p:spTgt>
                                        </p:tgtEl>
                                      </p:cBhvr>
                                    </p:animEffect>
                                  </p:childTnLst>
                                </p:cTn>
                              </p:par>
                              <p:par>
                                <p:cTn id="55" presetID="5" presetClass="entr" presetSubtype="10" fill="hold" nodeType="withEffect">
                                  <p:stCondLst>
                                    <p:cond delay="0"/>
                                  </p:stCondLst>
                                  <p:childTnLst>
                                    <p:set>
                                      <p:cBhvr>
                                        <p:cTn id="56" dur="1" fill="hold">
                                          <p:stCondLst>
                                            <p:cond delay="0"/>
                                          </p:stCondLst>
                                        </p:cTn>
                                        <p:tgtEl>
                                          <p:spTgt spid="377879"/>
                                        </p:tgtEl>
                                        <p:attrNameLst>
                                          <p:attrName>style.visibility</p:attrName>
                                        </p:attrNameLst>
                                      </p:cBhvr>
                                      <p:to>
                                        <p:strVal val="visible"/>
                                      </p:to>
                                    </p:set>
                                    <p:animEffect transition="in" filter="checkerboard(across)">
                                      <p:cBhvr>
                                        <p:cTn id="57" dur="500"/>
                                        <p:tgtEl>
                                          <p:spTgt spid="377879"/>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377880"/>
                                        </p:tgtEl>
                                        <p:attrNameLst>
                                          <p:attrName>style.visibility</p:attrName>
                                        </p:attrNameLst>
                                      </p:cBhvr>
                                      <p:to>
                                        <p:strVal val="visible"/>
                                      </p:to>
                                    </p:set>
                                    <p:animEffect transition="in" filter="checkerboard(across)">
                                      <p:cBhvr>
                                        <p:cTn id="60" dur="500"/>
                                        <p:tgtEl>
                                          <p:spTgt spid="377880"/>
                                        </p:tgtEl>
                                      </p:cBhvr>
                                    </p:animEffect>
                                  </p:childTnLst>
                                </p:cTn>
                              </p:par>
                              <p:par>
                                <p:cTn id="61" presetID="5" presetClass="entr" presetSubtype="10" fill="hold" grpId="0" nodeType="withEffect" nodePh="1">
                                  <p:stCondLst>
                                    <p:cond delay="0"/>
                                  </p:stCondLst>
                                  <p:endCondLst>
                                    <p:cond evt="begin" delay="0">
                                      <p:tn val="61"/>
                                    </p:cond>
                                  </p:endCondLst>
                                  <p:childTnLst>
                                    <p:set>
                                      <p:cBhvr>
                                        <p:cTn id="62" dur="1" fill="hold">
                                          <p:stCondLst>
                                            <p:cond delay="0"/>
                                          </p:stCondLst>
                                        </p:cTn>
                                        <p:tgtEl>
                                          <p:spTgt spid="377881"/>
                                        </p:tgtEl>
                                        <p:attrNameLst>
                                          <p:attrName>style.visibility</p:attrName>
                                        </p:attrNameLst>
                                      </p:cBhvr>
                                      <p:to>
                                        <p:strVal val="visible"/>
                                      </p:to>
                                    </p:set>
                                    <p:animEffect transition="in" filter="checkerboard(across)">
                                      <p:cBhvr>
                                        <p:cTn id="63" dur="500"/>
                                        <p:tgtEl>
                                          <p:spTgt spid="377881"/>
                                        </p:tgtEl>
                                      </p:cBhvr>
                                    </p:animEffect>
                                  </p:childTnLst>
                                </p:cTn>
                              </p:par>
                              <p:par>
                                <p:cTn id="64" presetID="5" presetClass="entr" presetSubtype="10" fill="hold" nodeType="withEffect">
                                  <p:stCondLst>
                                    <p:cond delay="0"/>
                                  </p:stCondLst>
                                  <p:childTnLst>
                                    <p:set>
                                      <p:cBhvr>
                                        <p:cTn id="65" dur="1" fill="hold">
                                          <p:stCondLst>
                                            <p:cond delay="0"/>
                                          </p:stCondLst>
                                        </p:cTn>
                                        <p:tgtEl>
                                          <p:spTgt spid="377882"/>
                                        </p:tgtEl>
                                        <p:attrNameLst>
                                          <p:attrName>style.visibility</p:attrName>
                                        </p:attrNameLst>
                                      </p:cBhvr>
                                      <p:to>
                                        <p:strVal val="visible"/>
                                      </p:to>
                                    </p:set>
                                    <p:animEffect transition="in" filter="checkerboard(across)">
                                      <p:cBhvr>
                                        <p:cTn id="66" dur="500"/>
                                        <p:tgtEl>
                                          <p:spTgt spid="377882"/>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377861">
                                            <p:txEl>
                                              <p:pRg st="5" end="5"/>
                                            </p:txEl>
                                          </p:spTgt>
                                        </p:tgtEl>
                                        <p:attrNameLst>
                                          <p:attrName>style.visibility</p:attrName>
                                        </p:attrNameLst>
                                      </p:cBhvr>
                                      <p:to>
                                        <p:strVal val="visible"/>
                                      </p:to>
                                    </p:set>
                                    <p:animEffect transition="in" filter="diamond(in)">
                                      <p:cBhvr>
                                        <p:cTn id="71" dur="2000"/>
                                        <p:tgtEl>
                                          <p:spTgt spid="377861">
                                            <p:txEl>
                                              <p:pRg st="5" end="5"/>
                                            </p:txEl>
                                          </p:spTgt>
                                        </p:tgtEl>
                                      </p:cBhvr>
                                    </p:animEffect>
                                  </p:childTnLst>
                                </p:cTn>
                              </p:par>
                              <p:par>
                                <p:cTn id="72" presetID="8" presetClass="entr" presetSubtype="16" fill="hold" grpId="0" nodeType="withEffect">
                                  <p:stCondLst>
                                    <p:cond delay="0"/>
                                  </p:stCondLst>
                                  <p:childTnLst>
                                    <p:set>
                                      <p:cBhvr>
                                        <p:cTn id="73" dur="1" fill="hold">
                                          <p:stCondLst>
                                            <p:cond delay="0"/>
                                          </p:stCondLst>
                                        </p:cTn>
                                        <p:tgtEl>
                                          <p:spTgt spid="377861">
                                            <p:txEl>
                                              <p:pRg st="6" end="6"/>
                                            </p:txEl>
                                          </p:spTgt>
                                        </p:tgtEl>
                                        <p:attrNameLst>
                                          <p:attrName>style.visibility</p:attrName>
                                        </p:attrNameLst>
                                      </p:cBhvr>
                                      <p:to>
                                        <p:strVal val="visible"/>
                                      </p:to>
                                    </p:set>
                                    <p:animEffect transition="in" filter="diamond(in)">
                                      <p:cBhvr>
                                        <p:cTn id="74" dur="2000"/>
                                        <p:tgtEl>
                                          <p:spTgt spid="377861">
                                            <p:txEl>
                                              <p:pRg st="6" end="6"/>
                                            </p:txEl>
                                          </p:spTgt>
                                        </p:tgtEl>
                                      </p:cBhvr>
                                    </p:animEffect>
                                  </p:childTnLst>
                                </p:cTn>
                              </p:par>
                              <p:par>
                                <p:cTn id="75" presetID="8" presetClass="entr" presetSubtype="16" fill="hold" grpId="0" nodeType="withEffect">
                                  <p:stCondLst>
                                    <p:cond delay="0"/>
                                  </p:stCondLst>
                                  <p:childTnLst>
                                    <p:set>
                                      <p:cBhvr>
                                        <p:cTn id="76" dur="1" fill="hold">
                                          <p:stCondLst>
                                            <p:cond delay="0"/>
                                          </p:stCondLst>
                                        </p:cTn>
                                        <p:tgtEl>
                                          <p:spTgt spid="377861">
                                            <p:txEl>
                                              <p:pRg st="7" end="7"/>
                                            </p:txEl>
                                          </p:spTgt>
                                        </p:tgtEl>
                                        <p:attrNameLst>
                                          <p:attrName>style.visibility</p:attrName>
                                        </p:attrNameLst>
                                      </p:cBhvr>
                                      <p:to>
                                        <p:strVal val="visible"/>
                                      </p:to>
                                    </p:set>
                                    <p:animEffect transition="in" filter="diamond(in)">
                                      <p:cBhvr>
                                        <p:cTn id="77" dur="2000"/>
                                        <p:tgtEl>
                                          <p:spTgt spid="377861">
                                            <p:txEl>
                                              <p:pRg st="7" end="7"/>
                                            </p:txEl>
                                          </p:spTgt>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377884"/>
                                        </p:tgtEl>
                                        <p:attrNameLst>
                                          <p:attrName>style.visibility</p:attrName>
                                        </p:attrNameLst>
                                      </p:cBhvr>
                                      <p:to>
                                        <p:strVal val="visible"/>
                                      </p:to>
                                    </p:set>
                                    <p:animEffect transition="in" filter="checkerboard(across)">
                                      <p:cBhvr>
                                        <p:cTn id="80" dur="500"/>
                                        <p:tgtEl>
                                          <p:spTgt spid="377884"/>
                                        </p:tgtEl>
                                      </p:cBhvr>
                                    </p:animEffect>
                                  </p:childTnLst>
                                </p:cTn>
                              </p:par>
                              <p:par>
                                <p:cTn id="81" presetID="5" presetClass="entr" presetSubtype="10" fill="hold" grpId="0" nodeType="withEffect">
                                  <p:stCondLst>
                                    <p:cond delay="0"/>
                                  </p:stCondLst>
                                  <p:childTnLst>
                                    <p:set>
                                      <p:cBhvr>
                                        <p:cTn id="82" dur="1" fill="hold">
                                          <p:stCondLst>
                                            <p:cond delay="0"/>
                                          </p:stCondLst>
                                        </p:cTn>
                                        <p:tgtEl>
                                          <p:spTgt spid="377885"/>
                                        </p:tgtEl>
                                        <p:attrNameLst>
                                          <p:attrName>style.visibility</p:attrName>
                                        </p:attrNameLst>
                                      </p:cBhvr>
                                      <p:to>
                                        <p:strVal val="visible"/>
                                      </p:to>
                                    </p:set>
                                    <p:animEffect transition="in" filter="checkerboard(across)">
                                      <p:cBhvr>
                                        <p:cTn id="83" dur="500"/>
                                        <p:tgtEl>
                                          <p:spTgt spid="377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1" grpId="0" build="p"/>
      <p:bldP spid="377864" grpId="0" animBg="1"/>
      <p:bldP spid="377865" grpId="0" animBg="1"/>
      <p:bldP spid="377867" grpId="0" animBg="1"/>
      <p:bldP spid="377868" grpId="0" animBg="1"/>
      <p:bldP spid="377869" grpId="0" animBg="1"/>
      <p:bldP spid="377872" grpId="0" animBg="1"/>
      <p:bldP spid="377873" grpId="0" animBg="1"/>
      <p:bldP spid="377874" grpId="0"/>
      <p:bldP spid="377875" grpId="0" animBg="1"/>
      <p:bldP spid="377877" grpId="0"/>
      <p:bldP spid="377880" grpId="0"/>
      <p:bldP spid="377881" grpId="0"/>
      <p:bldP spid="377884" grpId="0"/>
      <p:bldP spid="3778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533400"/>
            <a:ext cx="2619375" cy="61150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35848" name="Rectangle 8"/>
          <p:cNvSpPr>
            <a:spLocks noGrp="1" noChangeArrowheads="1"/>
          </p:cNvSpPr>
          <p:nvPr>
            <p:ph type="title"/>
          </p:nvPr>
        </p:nvSpPr>
        <p:spPr>
          <a:xfrm>
            <a:off x="1981200" y="0"/>
            <a:ext cx="6705600" cy="715963"/>
          </a:xfrm>
        </p:spPr>
        <p:txBody>
          <a:bodyPr/>
          <a:lstStyle/>
          <a:p>
            <a:pPr eaLnBrk="1" hangingPunct="1">
              <a:defRPr/>
            </a:pPr>
            <a:r>
              <a:rPr lang="en-US" altLang="zh-TW" sz="3600" smtClean="0">
                <a:ea typeface="新細明體" charset="0"/>
                <a:cs typeface="新細明體" charset="0"/>
              </a:rPr>
              <a:t>Oscillations of a Spring</a:t>
            </a:r>
          </a:p>
        </p:txBody>
      </p:sp>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l="8562" t="4539" b="4681"/>
          <a:stretch>
            <a:fillRect/>
          </a:stretch>
        </p:blipFill>
        <p:spPr bwMode="auto">
          <a:xfrm>
            <a:off x="2744788" y="990600"/>
            <a:ext cx="6088062"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90869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907" name="Rectangle 3"/>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p:sp>
        <p:nvSpPr>
          <p:cNvPr id="379908" name="Rectangle 4"/>
          <p:cNvSpPr>
            <a:spLocks noGrp="1" noChangeArrowheads="1"/>
          </p:cNvSpPr>
          <p:nvPr>
            <p:ph type="subTitle" idx="1"/>
          </p:nvPr>
        </p:nvSpPr>
        <p:spPr>
          <a:xfrm>
            <a:off x="304800" y="1295400"/>
            <a:ext cx="8534400" cy="5562600"/>
          </a:xfrm>
        </p:spPr>
        <p:txBody>
          <a:bodyPr/>
          <a:lstStyle/>
          <a:p>
            <a:pPr algn="l"/>
            <a:r>
              <a:rPr lang="en-US" dirty="0"/>
              <a:t>So the opposite/hypotenuse is a constant</a:t>
            </a:r>
          </a:p>
          <a:p>
            <a:pPr algn="l"/>
            <a:endParaRPr lang="en-US" dirty="0"/>
          </a:p>
          <a:p>
            <a:pPr algn="l"/>
            <a:endParaRPr lang="en-US" dirty="0"/>
          </a:p>
          <a:p>
            <a:pPr algn="l"/>
            <a:r>
              <a:rPr lang="en-US" dirty="0"/>
              <a:t>This can be rewritten</a:t>
            </a:r>
          </a:p>
          <a:p>
            <a:pPr algn="l"/>
            <a:endParaRPr lang="en-US" dirty="0"/>
          </a:p>
          <a:p>
            <a:pPr algn="l"/>
            <a:endParaRPr lang="en-US" dirty="0"/>
          </a:p>
          <a:p>
            <a:pPr algn="l"/>
            <a:r>
              <a:rPr lang="en-US" dirty="0"/>
              <a:t>This is the same as the </a:t>
            </a:r>
          </a:p>
          <a:p>
            <a:pPr algn="l"/>
            <a:r>
              <a:rPr lang="en-US" dirty="0"/>
              <a:t>     equation for velocity of</a:t>
            </a:r>
          </a:p>
          <a:p>
            <a:pPr algn="l"/>
            <a:r>
              <a:rPr lang="en-US" dirty="0"/>
              <a:t>     an object in SHM</a:t>
            </a:r>
          </a:p>
        </p:txBody>
      </p:sp>
      <p:sp>
        <p:nvSpPr>
          <p:cNvPr id="379909" name="Rectangle 5"/>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
        <p:nvSpPr>
          <p:cNvPr id="379910" name="Oval 6"/>
          <p:cNvSpPr>
            <a:spLocks noChangeArrowheads="1"/>
          </p:cNvSpPr>
          <p:nvPr/>
        </p:nvSpPr>
        <p:spPr bwMode="auto">
          <a:xfrm>
            <a:off x="5667375" y="3171825"/>
            <a:ext cx="3048000" cy="30480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913" name="Line 9"/>
          <p:cNvSpPr>
            <a:spLocks noChangeShapeType="1"/>
          </p:cNvSpPr>
          <p:nvPr/>
        </p:nvSpPr>
        <p:spPr bwMode="auto">
          <a:xfrm>
            <a:off x="5657850" y="6596063"/>
            <a:ext cx="3048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915" name="Oval 11"/>
          <p:cNvSpPr>
            <a:spLocks noChangeArrowheads="1"/>
          </p:cNvSpPr>
          <p:nvPr/>
        </p:nvSpPr>
        <p:spPr bwMode="auto">
          <a:xfrm>
            <a:off x="7924800" y="3338513"/>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916" name="Oval 12"/>
          <p:cNvSpPr>
            <a:spLocks noChangeArrowheads="1"/>
          </p:cNvSpPr>
          <p:nvPr/>
        </p:nvSpPr>
        <p:spPr bwMode="auto">
          <a:xfrm>
            <a:off x="7924800"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917" name="Line 13"/>
          <p:cNvSpPr>
            <a:spLocks noChangeShapeType="1"/>
          </p:cNvSpPr>
          <p:nvPr/>
        </p:nvSpPr>
        <p:spPr bwMode="auto">
          <a:xfrm>
            <a:off x="7162800" y="4695825"/>
            <a:ext cx="8382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918" name="Line 14"/>
          <p:cNvSpPr>
            <a:spLocks noChangeShapeType="1"/>
          </p:cNvSpPr>
          <p:nvPr/>
        </p:nvSpPr>
        <p:spPr bwMode="auto">
          <a:xfrm flipV="1">
            <a:off x="7162800" y="3505200"/>
            <a:ext cx="838200" cy="1219200"/>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919" name="Text Box 15"/>
          <p:cNvSpPr txBox="1">
            <a:spLocks noChangeArrowheads="1"/>
          </p:cNvSpPr>
          <p:nvPr/>
        </p:nvSpPr>
        <p:spPr bwMode="auto">
          <a:xfrm>
            <a:off x="7086600" y="38100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a:t>
            </a:r>
          </a:p>
        </p:txBody>
      </p:sp>
      <p:sp>
        <p:nvSpPr>
          <p:cNvPr id="379920" name="Line 16"/>
          <p:cNvSpPr>
            <a:spLocks noChangeShapeType="1"/>
          </p:cNvSpPr>
          <p:nvPr/>
        </p:nvSpPr>
        <p:spPr bwMode="auto">
          <a:xfrm flipH="1" flipV="1">
            <a:off x="7086600" y="2697956"/>
            <a:ext cx="990600" cy="731039"/>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921" name="Text Box 17"/>
          <p:cNvSpPr txBox="1">
            <a:spLocks noChangeArrowheads="1"/>
          </p:cNvSpPr>
          <p:nvPr/>
        </p:nvSpPr>
        <p:spPr bwMode="auto">
          <a:xfrm>
            <a:off x="7200900" y="2471057"/>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dirty="0" err="1">
                <a:solidFill>
                  <a:schemeClr val="hlink"/>
                </a:solidFill>
                <a:latin typeface="Times New Roman" pitchFamily="18" charset="0"/>
              </a:rPr>
              <a:t>V</a:t>
            </a:r>
            <a:r>
              <a:rPr lang="en-US" baseline="-25000" dirty="0" err="1">
                <a:solidFill>
                  <a:schemeClr val="hlink"/>
                </a:solidFill>
              </a:rPr>
              <a:t>max</a:t>
            </a:r>
            <a:endParaRPr lang="en-US" baseline="-25000" dirty="0">
              <a:solidFill>
                <a:schemeClr val="hlink"/>
              </a:solidFill>
            </a:endParaRPr>
          </a:p>
        </p:txBody>
      </p:sp>
      <p:grpSp>
        <p:nvGrpSpPr>
          <p:cNvPr id="379922" name="Group 18"/>
          <p:cNvGrpSpPr>
            <a:grpSpLocks/>
          </p:cNvGrpSpPr>
          <p:nvPr/>
        </p:nvGrpSpPr>
        <p:grpSpPr bwMode="auto">
          <a:xfrm>
            <a:off x="7010400" y="3429000"/>
            <a:ext cx="1066800" cy="1295400"/>
            <a:chOff x="4416" y="2160"/>
            <a:chExt cx="672" cy="816"/>
          </a:xfrm>
        </p:grpSpPr>
        <p:sp>
          <p:nvSpPr>
            <p:cNvPr id="379923" name="Line 19"/>
            <p:cNvSpPr>
              <a:spLocks noChangeShapeType="1"/>
            </p:cNvSpPr>
            <p:nvPr/>
          </p:nvSpPr>
          <p:spPr bwMode="auto">
            <a:xfrm flipH="1">
              <a:off x="4416" y="2160"/>
              <a:ext cx="672"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9924" name="Line 20"/>
            <p:cNvSpPr>
              <a:spLocks noChangeShapeType="1"/>
            </p:cNvSpPr>
            <p:nvPr/>
          </p:nvSpPr>
          <p:spPr bwMode="auto">
            <a:xfrm>
              <a:off x="5040" y="2208"/>
              <a:ext cx="0" cy="768"/>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379925" name="Text Box 21"/>
          <p:cNvSpPr txBox="1">
            <a:spLocks noChangeArrowheads="1"/>
          </p:cNvSpPr>
          <p:nvPr/>
        </p:nvSpPr>
        <p:spPr bwMode="auto">
          <a:xfrm>
            <a:off x="7315200" y="3519488"/>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a:solidFill>
                  <a:schemeClr val="hlink"/>
                </a:solidFill>
                <a:latin typeface="Times New Roman" pitchFamily="18" charset="0"/>
              </a:rPr>
              <a:t>V</a:t>
            </a:r>
            <a:endParaRPr lang="en-US" baseline="-25000">
              <a:solidFill>
                <a:schemeClr val="hlink"/>
              </a:solidFill>
            </a:endParaRPr>
          </a:p>
        </p:txBody>
      </p:sp>
      <p:graphicFrame>
        <p:nvGraphicFramePr>
          <p:cNvPr id="379927" name="Object 23"/>
          <p:cNvGraphicFramePr>
            <a:graphicFrameLocks noChangeAspect="1"/>
          </p:cNvGraphicFramePr>
          <p:nvPr>
            <p:extLst>
              <p:ext uri="{D42A27DB-BD31-4B8C-83A1-F6EECF244321}">
                <p14:modId xmlns:p14="http://schemas.microsoft.com/office/powerpoint/2010/main" val="3775030876"/>
              </p:ext>
            </p:extLst>
          </p:nvPr>
        </p:nvGraphicFramePr>
        <p:xfrm>
          <a:off x="8077200" y="3886200"/>
          <a:ext cx="914400" cy="381000"/>
        </p:xfrm>
        <a:graphic>
          <a:graphicData uri="http://schemas.openxmlformats.org/presentationml/2006/ole">
            <mc:AlternateContent xmlns:mc="http://schemas.openxmlformats.org/markup-compatibility/2006">
              <mc:Choice xmlns:v="urn:schemas-microsoft-com:vml" Requires="v">
                <p:oleObj spid="_x0000_s7236" name="Equation" r:id="rId4" imgW="609480" imgH="253800" progId="Equation.3">
                  <p:embed/>
                </p:oleObj>
              </mc:Choice>
              <mc:Fallback>
                <p:oleObj name="Equation" r:id="rId4" imgW="609480" imgH="2538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3886200"/>
                        <a:ext cx="914400" cy="381000"/>
                      </a:xfrm>
                      <a:prstGeom prst="rect">
                        <a:avLst/>
                      </a:prstGeom>
                      <a:noFill/>
                      <a:ln>
                        <a:noFill/>
                      </a:ln>
                      <a:effectLst/>
                      <a:extLst/>
                    </p:spPr>
                  </p:pic>
                </p:oleObj>
              </mc:Fallback>
            </mc:AlternateContent>
          </a:graphicData>
        </a:graphic>
      </p:graphicFrame>
      <p:sp>
        <p:nvSpPr>
          <p:cNvPr id="379928" name="Text Box 24"/>
          <p:cNvSpPr txBox="1">
            <a:spLocks noChangeArrowheads="1"/>
          </p:cNvSpPr>
          <p:nvPr/>
        </p:nvSpPr>
        <p:spPr bwMode="auto">
          <a:xfrm>
            <a:off x="6736443" y="2805113"/>
            <a:ext cx="838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solidFill>
                  <a:srgbClr val="FFFF00"/>
                </a:solidFill>
                <a:latin typeface="Symbol" pitchFamily="18" charset="2"/>
              </a:rPr>
              <a:t>q</a:t>
            </a:r>
            <a:endParaRPr lang="en-US" baseline="-25000" dirty="0">
              <a:solidFill>
                <a:srgbClr val="FFFF00"/>
              </a:solidFill>
              <a:latin typeface="Symbol" pitchFamily="18" charset="2"/>
            </a:endParaRPr>
          </a:p>
        </p:txBody>
      </p:sp>
      <p:sp>
        <p:nvSpPr>
          <p:cNvPr id="379929" name="Text Box 25"/>
          <p:cNvSpPr txBox="1">
            <a:spLocks noChangeArrowheads="1"/>
          </p:cNvSpPr>
          <p:nvPr/>
        </p:nvSpPr>
        <p:spPr bwMode="auto">
          <a:xfrm>
            <a:off x="7315200" y="43434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solidFill>
                  <a:srgbClr val="FFFF00"/>
                </a:solidFill>
                <a:latin typeface="Symbol" pitchFamily="18" charset="2"/>
              </a:rPr>
              <a:t>q</a:t>
            </a:r>
            <a:endParaRPr lang="en-US" baseline="-25000">
              <a:solidFill>
                <a:srgbClr val="FFFF00"/>
              </a:solidFill>
              <a:latin typeface="Symbol" pitchFamily="18" charset="2"/>
            </a:endParaRPr>
          </a:p>
        </p:txBody>
      </p:sp>
      <p:graphicFrame>
        <p:nvGraphicFramePr>
          <p:cNvPr id="379930" name="Object 26"/>
          <p:cNvGraphicFramePr>
            <a:graphicFrameLocks noChangeAspect="1"/>
          </p:cNvGraphicFramePr>
          <p:nvPr/>
        </p:nvGraphicFramePr>
        <p:xfrm>
          <a:off x="1828800" y="1905000"/>
          <a:ext cx="2286000" cy="1046163"/>
        </p:xfrm>
        <a:graphic>
          <a:graphicData uri="http://schemas.openxmlformats.org/presentationml/2006/ole">
            <mc:AlternateContent xmlns:mc="http://schemas.openxmlformats.org/markup-compatibility/2006">
              <mc:Choice xmlns:v="urn:schemas-microsoft-com:vml" Requires="v">
                <p:oleObj spid="_x0000_s7237" name="Equation" r:id="rId6" imgW="1054080" imgH="482400" progId="Equation.3">
                  <p:embed/>
                </p:oleObj>
              </mc:Choice>
              <mc:Fallback>
                <p:oleObj name="Equation" r:id="rId6" imgW="1054080" imgH="482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0" y="1905000"/>
                        <a:ext cx="2286000" cy="1046163"/>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933" name="Object 29"/>
          <p:cNvGraphicFramePr>
            <a:graphicFrameLocks noChangeAspect="1"/>
          </p:cNvGraphicFramePr>
          <p:nvPr/>
        </p:nvGraphicFramePr>
        <p:xfrm>
          <a:off x="1730375" y="3644900"/>
          <a:ext cx="2536825" cy="1155700"/>
        </p:xfrm>
        <a:graphic>
          <a:graphicData uri="http://schemas.openxmlformats.org/presentationml/2006/ole">
            <mc:AlternateContent xmlns:mc="http://schemas.openxmlformats.org/markup-compatibility/2006">
              <mc:Choice xmlns:v="urn:schemas-microsoft-com:vml" Requires="v">
                <p:oleObj spid="_x0000_s7238" name="Equation" r:id="rId8" imgW="1002960" imgH="457200" progId="Equation.3">
                  <p:embed/>
                </p:oleObj>
              </mc:Choice>
              <mc:Fallback>
                <p:oleObj name="Equation" r:id="rId8" imgW="1002960" imgH="4572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30375" y="3644900"/>
                        <a:ext cx="2536825" cy="11557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821657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79908">
                                            <p:txEl>
                                              <p:pRg st="0" end="0"/>
                                            </p:txEl>
                                          </p:spTgt>
                                        </p:tgtEl>
                                        <p:attrNameLst>
                                          <p:attrName>style.visibility</p:attrName>
                                        </p:attrNameLst>
                                      </p:cBhvr>
                                      <p:to>
                                        <p:strVal val="visible"/>
                                      </p:to>
                                    </p:set>
                                    <p:animEffect transition="in" filter="diamond(in)">
                                      <p:cBhvr>
                                        <p:cTn id="7" dur="2000"/>
                                        <p:tgtEl>
                                          <p:spTgt spid="379908">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79930"/>
                                        </p:tgtEl>
                                        <p:attrNameLst>
                                          <p:attrName>style.visibility</p:attrName>
                                        </p:attrNameLst>
                                      </p:cBhvr>
                                      <p:to>
                                        <p:strVal val="visible"/>
                                      </p:to>
                                    </p:set>
                                    <p:animEffect transition="in" filter="checkerboard(across)">
                                      <p:cBhvr>
                                        <p:cTn id="10" dur="500"/>
                                        <p:tgtEl>
                                          <p:spTgt spid="37993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79908">
                                            <p:txEl>
                                              <p:pRg st="3" end="3"/>
                                            </p:txEl>
                                          </p:spTgt>
                                        </p:tgtEl>
                                        <p:attrNameLst>
                                          <p:attrName>style.visibility</p:attrName>
                                        </p:attrNameLst>
                                      </p:cBhvr>
                                      <p:to>
                                        <p:strVal val="visible"/>
                                      </p:to>
                                    </p:set>
                                    <p:animEffect transition="in" filter="diamond(in)">
                                      <p:cBhvr>
                                        <p:cTn id="15" dur="2000"/>
                                        <p:tgtEl>
                                          <p:spTgt spid="379908">
                                            <p:txEl>
                                              <p:pRg st="3" end="3"/>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379933"/>
                                        </p:tgtEl>
                                        <p:attrNameLst>
                                          <p:attrName>style.visibility</p:attrName>
                                        </p:attrNameLst>
                                      </p:cBhvr>
                                      <p:to>
                                        <p:strVal val="visible"/>
                                      </p:to>
                                    </p:set>
                                    <p:animEffect transition="in" filter="checkerboard(across)">
                                      <p:cBhvr>
                                        <p:cTn id="18" dur="500"/>
                                        <p:tgtEl>
                                          <p:spTgt spid="37993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379908">
                                            <p:txEl>
                                              <p:pRg st="6" end="6"/>
                                            </p:txEl>
                                          </p:spTgt>
                                        </p:tgtEl>
                                        <p:attrNameLst>
                                          <p:attrName>style.visibility</p:attrName>
                                        </p:attrNameLst>
                                      </p:cBhvr>
                                      <p:to>
                                        <p:strVal val="visible"/>
                                      </p:to>
                                    </p:set>
                                    <p:animEffect transition="in" filter="diamond(in)">
                                      <p:cBhvr>
                                        <p:cTn id="23" dur="2000"/>
                                        <p:tgtEl>
                                          <p:spTgt spid="379908">
                                            <p:txEl>
                                              <p:pRg st="6" end="6"/>
                                            </p:txEl>
                                          </p:spTgt>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379908">
                                            <p:txEl>
                                              <p:pRg st="7" end="7"/>
                                            </p:txEl>
                                          </p:spTgt>
                                        </p:tgtEl>
                                        <p:attrNameLst>
                                          <p:attrName>style.visibility</p:attrName>
                                        </p:attrNameLst>
                                      </p:cBhvr>
                                      <p:to>
                                        <p:strVal val="visible"/>
                                      </p:to>
                                    </p:set>
                                    <p:animEffect transition="in" filter="diamond(in)">
                                      <p:cBhvr>
                                        <p:cTn id="26" dur="2000"/>
                                        <p:tgtEl>
                                          <p:spTgt spid="379908">
                                            <p:txEl>
                                              <p:pRg st="7" end="7"/>
                                            </p:txEl>
                                          </p:spTgt>
                                        </p:tgtEl>
                                      </p:cBhvr>
                                    </p:animEffect>
                                  </p:childTnLst>
                                </p:cTn>
                              </p:par>
                              <p:par>
                                <p:cTn id="27" presetID="8" presetClass="entr" presetSubtype="16" fill="hold" grpId="0" nodeType="withEffect">
                                  <p:stCondLst>
                                    <p:cond delay="0"/>
                                  </p:stCondLst>
                                  <p:childTnLst>
                                    <p:set>
                                      <p:cBhvr>
                                        <p:cTn id="28" dur="1" fill="hold">
                                          <p:stCondLst>
                                            <p:cond delay="0"/>
                                          </p:stCondLst>
                                        </p:cTn>
                                        <p:tgtEl>
                                          <p:spTgt spid="379908">
                                            <p:txEl>
                                              <p:pRg st="8" end="8"/>
                                            </p:txEl>
                                          </p:spTgt>
                                        </p:tgtEl>
                                        <p:attrNameLst>
                                          <p:attrName>style.visibility</p:attrName>
                                        </p:attrNameLst>
                                      </p:cBhvr>
                                      <p:to>
                                        <p:strVal val="visible"/>
                                      </p:to>
                                    </p:set>
                                    <p:animEffect transition="in" filter="diamond(in)">
                                      <p:cBhvr>
                                        <p:cTn id="29" dur="2000"/>
                                        <p:tgtEl>
                                          <p:spTgt spid="37990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8"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955" name="Rectangle 3"/>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p:sp>
        <p:nvSpPr>
          <p:cNvPr id="381956" name="Rectangle 4"/>
          <p:cNvSpPr>
            <a:spLocks noGrp="1" noChangeArrowheads="1"/>
          </p:cNvSpPr>
          <p:nvPr>
            <p:ph type="subTitle" idx="1"/>
          </p:nvPr>
        </p:nvSpPr>
        <p:spPr>
          <a:xfrm>
            <a:off x="304800" y="1295400"/>
            <a:ext cx="8534400" cy="5562600"/>
          </a:xfrm>
        </p:spPr>
        <p:txBody>
          <a:bodyPr/>
          <a:lstStyle/>
          <a:p>
            <a:pPr algn="l"/>
            <a:r>
              <a:rPr lang="en-US"/>
              <a:t>The period would be the time for one complete revolution</a:t>
            </a:r>
          </a:p>
          <a:p>
            <a:pPr algn="l"/>
            <a:endParaRPr lang="en-US"/>
          </a:p>
          <a:p>
            <a:pPr algn="l"/>
            <a:endParaRPr lang="en-US"/>
          </a:p>
          <a:p>
            <a:pPr algn="l"/>
            <a:endParaRPr lang="en-US"/>
          </a:p>
          <a:p>
            <a:pPr algn="l"/>
            <a:r>
              <a:rPr lang="en-US"/>
              <a:t>The radius is the same as</a:t>
            </a:r>
          </a:p>
          <a:p>
            <a:pPr algn="l"/>
            <a:r>
              <a:rPr lang="en-US"/>
              <a:t>      the amplitude, and the</a:t>
            </a:r>
          </a:p>
          <a:p>
            <a:pPr algn="l"/>
            <a:r>
              <a:rPr lang="en-US"/>
              <a:t>      time for one revolution</a:t>
            </a:r>
          </a:p>
          <a:p>
            <a:pPr algn="l"/>
            <a:r>
              <a:rPr lang="en-US"/>
              <a:t>      is the period</a:t>
            </a:r>
          </a:p>
        </p:txBody>
      </p:sp>
      <p:sp>
        <p:nvSpPr>
          <p:cNvPr id="381957" name="Rectangle 5"/>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
        <p:nvSpPr>
          <p:cNvPr id="381958" name="Oval 6"/>
          <p:cNvSpPr>
            <a:spLocks noChangeArrowheads="1"/>
          </p:cNvSpPr>
          <p:nvPr/>
        </p:nvSpPr>
        <p:spPr bwMode="auto">
          <a:xfrm>
            <a:off x="5667375" y="3171825"/>
            <a:ext cx="3048000" cy="30480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959" name="Oval 7"/>
          <p:cNvSpPr>
            <a:spLocks noChangeArrowheads="1"/>
          </p:cNvSpPr>
          <p:nvPr/>
        </p:nvSpPr>
        <p:spPr bwMode="auto">
          <a:xfrm>
            <a:off x="8596313" y="4572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960" name="Line 8"/>
          <p:cNvSpPr>
            <a:spLocks noChangeShapeType="1"/>
          </p:cNvSpPr>
          <p:nvPr/>
        </p:nvSpPr>
        <p:spPr bwMode="auto">
          <a:xfrm>
            <a:off x="7162800" y="4695825"/>
            <a:ext cx="15240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1961" name="Line 9"/>
          <p:cNvSpPr>
            <a:spLocks noChangeShapeType="1"/>
          </p:cNvSpPr>
          <p:nvPr/>
        </p:nvSpPr>
        <p:spPr bwMode="auto">
          <a:xfrm>
            <a:off x="5657850" y="6596063"/>
            <a:ext cx="3048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1962" name="Oval 10"/>
          <p:cNvSpPr>
            <a:spLocks noChangeArrowheads="1"/>
          </p:cNvSpPr>
          <p:nvPr/>
        </p:nvSpPr>
        <p:spPr bwMode="auto">
          <a:xfrm>
            <a:off x="8577263"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965" name="Line 13"/>
          <p:cNvSpPr>
            <a:spLocks noChangeShapeType="1"/>
          </p:cNvSpPr>
          <p:nvPr/>
        </p:nvSpPr>
        <p:spPr bwMode="auto">
          <a:xfrm>
            <a:off x="7162800" y="4695825"/>
            <a:ext cx="8382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1974" name="Text Box 22"/>
          <p:cNvSpPr txBox="1">
            <a:spLocks noChangeArrowheads="1"/>
          </p:cNvSpPr>
          <p:nvPr/>
        </p:nvSpPr>
        <p:spPr bwMode="auto">
          <a:xfrm>
            <a:off x="8077200" y="3824288"/>
            <a:ext cx="838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baseline="-25000"/>
          </a:p>
        </p:txBody>
      </p:sp>
      <p:graphicFrame>
        <p:nvGraphicFramePr>
          <p:cNvPr id="381980" name="Object 28"/>
          <p:cNvGraphicFramePr>
            <a:graphicFrameLocks noChangeAspect="1"/>
          </p:cNvGraphicFramePr>
          <p:nvPr/>
        </p:nvGraphicFramePr>
        <p:xfrm>
          <a:off x="2438400" y="2362200"/>
          <a:ext cx="1425575" cy="1524000"/>
        </p:xfrm>
        <a:graphic>
          <a:graphicData uri="http://schemas.openxmlformats.org/presentationml/2006/ole">
            <mc:AlternateContent xmlns:mc="http://schemas.openxmlformats.org/markup-compatibility/2006">
              <mc:Choice xmlns:v="urn:schemas-microsoft-com:vml" Requires="v">
                <p:oleObj spid="_x0000_s8282" name="Equation" r:id="rId4" imgW="368280" imgH="393480" progId="Equation.3">
                  <p:embed/>
                </p:oleObj>
              </mc:Choice>
              <mc:Fallback>
                <p:oleObj name="Equation" r:id="rId4" imgW="3682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2362200"/>
                        <a:ext cx="1425575" cy="1524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1981" name="Object 29"/>
          <p:cNvGraphicFramePr>
            <a:graphicFrameLocks noChangeAspect="1"/>
          </p:cNvGraphicFramePr>
          <p:nvPr/>
        </p:nvGraphicFramePr>
        <p:xfrm>
          <a:off x="2168525" y="2362200"/>
          <a:ext cx="1965325" cy="1524000"/>
        </p:xfrm>
        <a:graphic>
          <a:graphicData uri="http://schemas.openxmlformats.org/presentationml/2006/ole">
            <mc:AlternateContent xmlns:mc="http://schemas.openxmlformats.org/markup-compatibility/2006">
              <mc:Choice xmlns:v="urn:schemas-microsoft-com:vml" Requires="v">
                <p:oleObj spid="_x0000_s8283" name="Equation" r:id="rId6" imgW="507960" imgH="393480" progId="Equation.3">
                  <p:embed/>
                </p:oleObj>
              </mc:Choice>
              <mc:Fallback>
                <p:oleObj name="Equation" r:id="rId6" imgW="50796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68525" y="2362200"/>
                        <a:ext cx="1965325" cy="1524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1982" name="Object 30"/>
          <p:cNvGraphicFramePr>
            <a:graphicFrameLocks noChangeAspect="1"/>
          </p:cNvGraphicFramePr>
          <p:nvPr/>
        </p:nvGraphicFramePr>
        <p:xfrm>
          <a:off x="1765300" y="2362200"/>
          <a:ext cx="2703513" cy="1524000"/>
        </p:xfrm>
        <a:graphic>
          <a:graphicData uri="http://schemas.openxmlformats.org/presentationml/2006/ole">
            <mc:AlternateContent xmlns:mc="http://schemas.openxmlformats.org/markup-compatibility/2006">
              <mc:Choice xmlns:v="urn:schemas-microsoft-com:vml" Requires="v">
                <p:oleObj spid="_x0000_s8284" name="Equation" r:id="rId8" imgW="698400" imgH="393480" progId="Equation.3">
                  <p:embed/>
                </p:oleObj>
              </mc:Choice>
              <mc:Fallback>
                <p:oleObj name="Equation" r:id="rId8" imgW="698400" imgH="3934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65300" y="2362200"/>
                        <a:ext cx="2703513" cy="1524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1983" name="Object 31"/>
          <p:cNvGraphicFramePr>
            <a:graphicFrameLocks noChangeAspect="1"/>
          </p:cNvGraphicFramePr>
          <p:nvPr/>
        </p:nvGraphicFramePr>
        <p:xfrm>
          <a:off x="2022475" y="2289175"/>
          <a:ext cx="2163763" cy="1671638"/>
        </p:xfrm>
        <a:graphic>
          <a:graphicData uri="http://schemas.openxmlformats.org/presentationml/2006/ole">
            <mc:AlternateContent xmlns:mc="http://schemas.openxmlformats.org/markup-compatibility/2006">
              <mc:Choice xmlns:v="urn:schemas-microsoft-com:vml" Requires="v">
                <p:oleObj spid="_x0000_s8285" name="Equation" r:id="rId10" imgW="558720" imgH="431640" progId="Equation.3">
                  <p:embed/>
                </p:oleObj>
              </mc:Choice>
              <mc:Fallback>
                <p:oleObj name="Equation" r:id="rId10" imgW="558720" imgH="4316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22475" y="2289175"/>
                        <a:ext cx="2163763" cy="1671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0295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1956">
                                            <p:txEl>
                                              <p:pRg st="0" end="0"/>
                                            </p:txEl>
                                          </p:spTgt>
                                        </p:tgtEl>
                                        <p:attrNameLst>
                                          <p:attrName>style.visibility</p:attrName>
                                        </p:attrNameLst>
                                      </p:cBhvr>
                                      <p:to>
                                        <p:strVal val="visible"/>
                                      </p:to>
                                    </p:set>
                                    <p:animEffect transition="in" filter="diamond(in)">
                                      <p:cBhvr>
                                        <p:cTn id="7" dur="2000"/>
                                        <p:tgtEl>
                                          <p:spTgt spid="381956">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81980"/>
                                        </p:tgtEl>
                                        <p:attrNameLst>
                                          <p:attrName>style.visibility</p:attrName>
                                        </p:attrNameLst>
                                      </p:cBhvr>
                                      <p:to>
                                        <p:strVal val="visible"/>
                                      </p:to>
                                    </p:set>
                                    <p:animEffect transition="in" filter="checkerboard(across)">
                                      <p:cBhvr>
                                        <p:cTn id="10" dur="500"/>
                                        <p:tgtEl>
                                          <p:spTgt spid="38198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381981"/>
                                        </p:tgtEl>
                                        <p:attrNameLst>
                                          <p:attrName>style.visibility</p:attrName>
                                        </p:attrNameLst>
                                      </p:cBhvr>
                                      <p:to>
                                        <p:strVal val="visible"/>
                                      </p:to>
                                    </p:set>
                                    <p:animEffect transition="in" filter="checkerboard(across)">
                                      <p:cBhvr>
                                        <p:cTn id="15" dur="500"/>
                                        <p:tgtEl>
                                          <p:spTgt spid="38198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81956">
                                            <p:txEl>
                                              <p:pRg st="4" end="4"/>
                                            </p:txEl>
                                          </p:spTgt>
                                        </p:tgtEl>
                                        <p:attrNameLst>
                                          <p:attrName>style.visibility</p:attrName>
                                        </p:attrNameLst>
                                      </p:cBhvr>
                                      <p:to>
                                        <p:strVal val="visible"/>
                                      </p:to>
                                    </p:set>
                                    <p:animEffect transition="in" filter="diamond(in)">
                                      <p:cBhvr>
                                        <p:cTn id="20" dur="2000"/>
                                        <p:tgtEl>
                                          <p:spTgt spid="381956">
                                            <p:txEl>
                                              <p:pRg st="4" end="4"/>
                                            </p:txEl>
                                          </p:spTgt>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381956">
                                            <p:txEl>
                                              <p:pRg st="5" end="5"/>
                                            </p:txEl>
                                          </p:spTgt>
                                        </p:tgtEl>
                                        <p:attrNameLst>
                                          <p:attrName>style.visibility</p:attrName>
                                        </p:attrNameLst>
                                      </p:cBhvr>
                                      <p:to>
                                        <p:strVal val="visible"/>
                                      </p:to>
                                    </p:set>
                                    <p:animEffect transition="in" filter="diamond(in)">
                                      <p:cBhvr>
                                        <p:cTn id="23" dur="2000"/>
                                        <p:tgtEl>
                                          <p:spTgt spid="381956">
                                            <p:txEl>
                                              <p:pRg st="5" end="5"/>
                                            </p:txEl>
                                          </p:spTgt>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381956">
                                            <p:txEl>
                                              <p:pRg st="6" end="6"/>
                                            </p:txEl>
                                          </p:spTgt>
                                        </p:tgtEl>
                                        <p:attrNameLst>
                                          <p:attrName>style.visibility</p:attrName>
                                        </p:attrNameLst>
                                      </p:cBhvr>
                                      <p:to>
                                        <p:strVal val="visible"/>
                                      </p:to>
                                    </p:set>
                                    <p:animEffect transition="in" filter="diamond(in)">
                                      <p:cBhvr>
                                        <p:cTn id="26" dur="2000"/>
                                        <p:tgtEl>
                                          <p:spTgt spid="381956">
                                            <p:txEl>
                                              <p:pRg st="6" end="6"/>
                                            </p:txEl>
                                          </p:spTgt>
                                        </p:tgtEl>
                                      </p:cBhvr>
                                    </p:animEffect>
                                  </p:childTnLst>
                                </p:cTn>
                              </p:par>
                              <p:par>
                                <p:cTn id="27" presetID="8" presetClass="entr" presetSubtype="16" fill="hold" grpId="0" nodeType="withEffect">
                                  <p:stCondLst>
                                    <p:cond delay="0"/>
                                  </p:stCondLst>
                                  <p:childTnLst>
                                    <p:set>
                                      <p:cBhvr>
                                        <p:cTn id="28" dur="1" fill="hold">
                                          <p:stCondLst>
                                            <p:cond delay="0"/>
                                          </p:stCondLst>
                                        </p:cTn>
                                        <p:tgtEl>
                                          <p:spTgt spid="381956">
                                            <p:txEl>
                                              <p:pRg st="7" end="7"/>
                                            </p:txEl>
                                          </p:spTgt>
                                        </p:tgtEl>
                                        <p:attrNameLst>
                                          <p:attrName>style.visibility</p:attrName>
                                        </p:attrNameLst>
                                      </p:cBhvr>
                                      <p:to>
                                        <p:strVal val="visible"/>
                                      </p:to>
                                    </p:set>
                                    <p:animEffect transition="in" filter="diamond(in)">
                                      <p:cBhvr>
                                        <p:cTn id="29" dur="2000"/>
                                        <p:tgtEl>
                                          <p:spTgt spid="381956">
                                            <p:txEl>
                                              <p:pRg st="7" end="7"/>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381982"/>
                                        </p:tgtEl>
                                        <p:attrNameLst>
                                          <p:attrName>style.visibility</p:attrName>
                                        </p:attrNameLst>
                                      </p:cBhvr>
                                      <p:to>
                                        <p:strVal val="visible"/>
                                      </p:to>
                                    </p:set>
                                    <p:animEffect transition="in" filter="checkerboard(across)">
                                      <p:cBhvr>
                                        <p:cTn id="34" dur="500"/>
                                        <p:tgtEl>
                                          <p:spTgt spid="38198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nodeType="clickEffect">
                                  <p:stCondLst>
                                    <p:cond delay="0"/>
                                  </p:stCondLst>
                                  <p:childTnLst>
                                    <p:set>
                                      <p:cBhvr>
                                        <p:cTn id="38" dur="1" fill="hold">
                                          <p:stCondLst>
                                            <p:cond delay="0"/>
                                          </p:stCondLst>
                                        </p:cTn>
                                        <p:tgtEl>
                                          <p:spTgt spid="381983"/>
                                        </p:tgtEl>
                                        <p:attrNameLst>
                                          <p:attrName>style.visibility</p:attrName>
                                        </p:attrNameLst>
                                      </p:cBhvr>
                                      <p:to>
                                        <p:strVal val="visible"/>
                                      </p:to>
                                    </p:set>
                                    <p:animEffect transition="in" filter="checkerboard(across)">
                                      <p:cBhvr>
                                        <p:cTn id="39" dur="500"/>
                                        <p:tgtEl>
                                          <p:spTgt spid="381983"/>
                                        </p:tgtEl>
                                      </p:cBhvr>
                                    </p:animEffect>
                                  </p:childTnLst>
                                </p:cTn>
                              </p:par>
                              <p:par>
                                <p:cTn id="40" presetID="3" presetClass="exit" presetSubtype="10" fill="hold" nodeType="withEffect">
                                  <p:stCondLst>
                                    <p:cond delay="0"/>
                                  </p:stCondLst>
                                  <p:childTnLst>
                                    <p:animEffect transition="out" filter="blinds(horizontal)">
                                      <p:cBhvr>
                                        <p:cTn id="41" dur="500"/>
                                        <p:tgtEl>
                                          <p:spTgt spid="381982"/>
                                        </p:tgtEl>
                                      </p:cBhvr>
                                    </p:animEffect>
                                    <p:set>
                                      <p:cBhvr>
                                        <p:cTn id="42" dur="1" fill="hold">
                                          <p:stCondLst>
                                            <p:cond delay="499"/>
                                          </p:stCondLst>
                                        </p:cTn>
                                        <p:tgtEl>
                                          <p:spTgt spid="3819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56"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003" name="Rectangle 3"/>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p:sp>
        <p:nvSpPr>
          <p:cNvPr id="384004" name="Rectangle 4"/>
          <p:cNvSpPr>
            <a:spLocks noGrp="1" noChangeArrowheads="1"/>
          </p:cNvSpPr>
          <p:nvPr>
            <p:ph type="subTitle" idx="1"/>
          </p:nvPr>
        </p:nvSpPr>
        <p:spPr>
          <a:xfrm>
            <a:off x="304800" y="1295400"/>
            <a:ext cx="8534400" cy="5562600"/>
          </a:xfrm>
        </p:spPr>
        <p:txBody>
          <a:bodyPr/>
          <a:lstStyle/>
          <a:p>
            <a:pPr algn="l"/>
            <a:r>
              <a:rPr lang="en-US"/>
              <a:t>Using the previous relationship between maximum velocity and amplitude</a:t>
            </a:r>
          </a:p>
          <a:p>
            <a:pPr algn="l"/>
            <a:endParaRPr lang="en-US"/>
          </a:p>
          <a:p>
            <a:pPr algn="l"/>
            <a:endParaRPr lang="en-US"/>
          </a:p>
          <a:p>
            <a:pPr algn="l"/>
            <a:endParaRPr lang="en-US"/>
          </a:p>
          <a:p>
            <a:pPr algn="l"/>
            <a:endParaRPr lang="en-US"/>
          </a:p>
          <a:p>
            <a:pPr algn="l"/>
            <a:endParaRPr lang="en-US"/>
          </a:p>
          <a:p>
            <a:pPr algn="l"/>
            <a:r>
              <a:rPr lang="en-US"/>
              <a:t>Substitute in the top equation</a:t>
            </a:r>
          </a:p>
        </p:txBody>
      </p:sp>
      <p:sp>
        <p:nvSpPr>
          <p:cNvPr id="384005" name="Rectangle 5"/>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
        <p:nvSpPr>
          <p:cNvPr id="384006" name="Oval 6"/>
          <p:cNvSpPr>
            <a:spLocks noChangeArrowheads="1"/>
          </p:cNvSpPr>
          <p:nvPr/>
        </p:nvSpPr>
        <p:spPr bwMode="auto">
          <a:xfrm>
            <a:off x="5667375" y="3171825"/>
            <a:ext cx="3048000" cy="30480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007" name="Oval 7"/>
          <p:cNvSpPr>
            <a:spLocks noChangeArrowheads="1"/>
          </p:cNvSpPr>
          <p:nvPr/>
        </p:nvSpPr>
        <p:spPr bwMode="auto">
          <a:xfrm>
            <a:off x="8596313" y="4572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008" name="Line 8"/>
          <p:cNvSpPr>
            <a:spLocks noChangeShapeType="1"/>
          </p:cNvSpPr>
          <p:nvPr/>
        </p:nvSpPr>
        <p:spPr bwMode="auto">
          <a:xfrm>
            <a:off x="7162800" y="4695825"/>
            <a:ext cx="15240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4009" name="Line 9"/>
          <p:cNvSpPr>
            <a:spLocks noChangeShapeType="1"/>
          </p:cNvSpPr>
          <p:nvPr/>
        </p:nvSpPr>
        <p:spPr bwMode="auto">
          <a:xfrm>
            <a:off x="5657850" y="6596063"/>
            <a:ext cx="3048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4010" name="Oval 10"/>
          <p:cNvSpPr>
            <a:spLocks noChangeArrowheads="1"/>
          </p:cNvSpPr>
          <p:nvPr/>
        </p:nvSpPr>
        <p:spPr bwMode="auto">
          <a:xfrm>
            <a:off x="8577263"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011" name="Line 11"/>
          <p:cNvSpPr>
            <a:spLocks noChangeShapeType="1"/>
          </p:cNvSpPr>
          <p:nvPr/>
        </p:nvSpPr>
        <p:spPr bwMode="auto">
          <a:xfrm>
            <a:off x="7162800" y="4695825"/>
            <a:ext cx="8382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4012" name="Text Box 12"/>
          <p:cNvSpPr txBox="1">
            <a:spLocks noChangeArrowheads="1"/>
          </p:cNvSpPr>
          <p:nvPr/>
        </p:nvSpPr>
        <p:spPr bwMode="auto">
          <a:xfrm>
            <a:off x="8077200" y="3824288"/>
            <a:ext cx="838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baseline="-25000"/>
          </a:p>
        </p:txBody>
      </p:sp>
      <p:graphicFrame>
        <p:nvGraphicFramePr>
          <p:cNvPr id="384013" name="Object 13"/>
          <p:cNvGraphicFramePr>
            <a:graphicFrameLocks noChangeAspect="1"/>
          </p:cNvGraphicFramePr>
          <p:nvPr/>
        </p:nvGraphicFramePr>
        <p:xfrm>
          <a:off x="2438400" y="2362200"/>
          <a:ext cx="1425575" cy="1524000"/>
        </p:xfrm>
        <a:graphic>
          <a:graphicData uri="http://schemas.openxmlformats.org/presentationml/2006/ole">
            <mc:AlternateContent xmlns:mc="http://schemas.openxmlformats.org/markup-compatibility/2006">
              <mc:Choice xmlns:v="urn:schemas-microsoft-com:vml" Requires="v">
                <p:oleObj spid="_x0000_s9394" name="Equation" r:id="rId4" imgW="368280" imgH="393480" progId="Equation.3">
                  <p:embed/>
                </p:oleObj>
              </mc:Choice>
              <mc:Fallback>
                <p:oleObj name="Equation" r:id="rId4" imgW="3682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2362200"/>
                        <a:ext cx="1425575" cy="1524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4" name="Object 14"/>
          <p:cNvGraphicFramePr>
            <a:graphicFrameLocks noChangeAspect="1"/>
          </p:cNvGraphicFramePr>
          <p:nvPr/>
        </p:nvGraphicFramePr>
        <p:xfrm>
          <a:off x="2168525" y="2362200"/>
          <a:ext cx="1965325" cy="1524000"/>
        </p:xfrm>
        <a:graphic>
          <a:graphicData uri="http://schemas.openxmlformats.org/presentationml/2006/ole">
            <mc:AlternateContent xmlns:mc="http://schemas.openxmlformats.org/markup-compatibility/2006">
              <mc:Choice xmlns:v="urn:schemas-microsoft-com:vml" Requires="v">
                <p:oleObj spid="_x0000_s9395" name="Equation" r:id="rId6" imgW="507960" imgH="393480" progId="Equation.3">
                  <p:embed/>
                </p:oleObj>
              </mc:Choice>
              <mc:Fallback>
                <p:oleObj name="Equation" r:id="rId6" imgW="50796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68525" y="2362200"/>
                        <a:ext cx="1965325" cy="15240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6" name="Object 16"/>
          <p:cNvGraphicFramePr>
            <a:graphicFrameLocks noChangeAspect="1"/>
          </p:cNvGraphicFramePr>
          <p:nvPr/>
        </p:nvGraphicFramePr>
        <p:xfrm>
          <a:off x="2022475" y="2289175"/>
          <a:ext cx="2163763" cy="1671638"/>
        </p:xfrm>
        <a:graphic>
          <a:graphicData uri="http://schemas.openxmlformats.org/presentationml/2006/ole">
            <mc:AlternateContent xmlns:mc="http://schemas.openxmlformats.org/markup-compatibility/2006">
              <mc:Choice xmlns:v="urn:schemas-microsoft-com:vml" Requires="v">
                <p:oleObj spid="_x0000_s9396" name="Equation" r:id="rId8" imgW="558720" imgH="431640" progId="Equation.3">
                  <p:embed/>
                </p:oleObj>
              </mc:Choice>
              <mc:Fallback>
                <p:oleObj name="Equation" r:id="rId8" imgW="558720" imgH="431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22475" y="2289175"/>
                        <a:ext cx="2163763" cy="16716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7" name="Object 17"/>
          <p:cNvGraphicFramePr>
            <a:graphicFrameLocks noChangeAspect="1"/>
          </p:cNvGraphicFramePr>
          <p:nvPr/>
        </p:nvGraphicFramePr>
        <p:xfrm>
          <a:off x="1295400" y="4114800"/>
          <a:ext cx="3687763" cy="935038"/>
        </p:xfrm>
        <a:graphic>
          <a:graphicData uri="http://schemas.openxmlformats.org/presentationml/2006/ole">
            <mc:AlternateContent xmlns:mc="http://schemas.openxmlformats.org/markup-compatibility/2006">
              <mc:Choice xmlns:v="urn:schemas-microsoft-com:vml" Requires="v">
                <p:oleObj spid="_x0000_s9397" name="Equation" r:id="rId10" imgW="952200" imgH="241200" progId="Equation.3">
                  <p:embed/>
                </p:oleObj>
              </mc:Choice>
              <mc:Fallback>
                <p:oleObj name="Equation" r:id="rId10" imgW="952200" imgH="2412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95400" y="4114800"/>
                        <a:ext cx="3687763" cy="9350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8" name="Object 18"/>
          <p:cNvGraphicFramePr>
            <a:graphicFrameLocks noChangeAspect="1"/>
          </p:cNvGraphicFramePr>
          <p:nvPr/>
        </p:nvGraphicFramePr>
        <p:xfrm>
          <a:off x="1663700" y="4114800"/>
          <a:ext cx="2949575" cy="935038"/>
        </p:xfrm>
        <a:graphic>
          <a:graphicData uri="http://schemas.openxmlformats.org/presentationml/2006/ole">
            <mc:AlternateContent xmlns:mc="http://schemas.openxmlformats.org/markup-compatibility/2006">
              <mc:Choice xmlns:v="urn:schemas-microsoft-com:vml" Requires="v">
                <p:oleObj spid="_x0000_s9398" name="Equation" r:id="rId12" imgW="761760" imgH="241200" progId="Equation.3">
                  <p:embed/>
                </p:oleObj>
              </mc:Choice>
              <mc:Fallback>
                <p:oleObj name="Equation" r:id="rId12" imgW="761760" imgH="2412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63700" y="4114800"/>
                        <a:ext cx="2949575" cy="93503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19" name="Object 19"/>
          <p:cNvGraphicFramePr>
            <a:graphicFrameLocks noChangeAspect="1"/>
          </p:cNvGraphicFramePr>
          <p:nvPr/>
        </p:nvGraphicFramePr>
        <p:xfrm>
          <a:off x="2216150" y="4016375"/>
          <a:ext cx="1868488" cy="1131888"/>
        </p:xfrm>
        <a:graphic>
          <a:graphicData uri="http://schemas.openxmlformats.org/presentationml/2006/ole">
            <mc:AlternateContent xmlns:mc="http://schemas.openxmlformats.org/markup-compatibility/2006">
              <mc:Choice xmlns:v="urn:schemas-microsoft-com:vml" Requires="v">
                <p:oleObj spid="_x0000_s9399" name="Equation" r:id="rId14" imgW="482400" imgH="291960" progId="Equation.3">
                  <p:embed/>
                </p:oleObj>
              </mc:Choice>
              <mc:Fallback>
                <p:oleObj name="Equation" r:id="rId14" imgW="482400" imgH="29196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16150" y="4016375"/>
                        <a:ext cx="1868488" cy="1131888"/>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20" name="Object 20"/>
          <p:cNvGraphicFramePr>
            <a:graphicFrameLocks noChangeAspect="1"/>
          </p:cNvGraphicFramePr>
          <p:nvPr/>
        </p:nvGraphicFramePr>
        <p:xfrm>
          <a:off x="1955800" y="4014788"/>
          <a:ext cx="2311400" cy="1181100"/>
        </p:xfrm>
        <a:graphic>
          <a:graphicData uri="http://schemas.openxmlformats.org/presentationml/2006/ole">
            <mc:AlternateContent xmlns:mc="http://schemas.openxmlformats.org/markup-compatibility/2006">
              <mc:Choice xmlns:v="urn:schemas-microsoft-com:vml" Requires="v">
                <p:oleObj spid="_x0000_s9400" name="Equation" r:id="rId16" imgW="596880" imgH="304560" progId="Equation.3">
                  <p:embed/>
                </p:oleObj>
              </mc:Choice>
              <mc:Fallback>
                <p:oleObj name="Equation" r:id="rId16" imgW="596880" imgH="30456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955800" y="4014788"/>
                        <a:ext cx="2311400" cy="11811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4021" name="Object 21"/>
          <p:cNvGraphicFramePr>
            <a:graphicFrameLocks noChangeAspect="1"/>
          </p:cNvGraphicFramePr>
          <p:nvPr/>
        </p:nvGraphicFramePr>
        <p:xfrm>
          <a:off x="1676400" y="2252663"/>
          <a:ext cx="2801938" cy="1720850"/>
        </p:xfrm>
        <a:graphic>
          <a:graphicData uri="http://schemas.openxmlformats.org/presentationml/2006/ole">
            <mc:AlternateContent xmlns:mc="http://schemas.openxmlformats.org/markup-compatibility/2006">
              <mc:Choice xmlns:v="urn:schemas-microsoft-com:vml" Requires="v">
                <p:oleObj spid="_x0000_s9401" name="Equation" r:id="rId18" imgW="723600" imgH="444240" progId="Equation.3">
                  <p:embed/>
                </p:oleObj>
              </mc:Choice>
              <mc:Fallback>
                <p:oleObj name="Equation" r:id="rId18" imgW="723600" imgH="44424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676400" y="2252663"/>
                        <a:ext cx="2801938" cy="1720850"/>
                      </a:xfrm>
                      <a:prstGeom prst="rect">
                        <a:avLst/>
                      </a:pr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37512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84004">
                                            <p:txEl>
                                              <p:pRg st="0" end="0"/>
                                            </p:txEl>
                                          </p:spTgt>
                                        </p:tgtEl>
                                        <p:attrNameLst>
                                          <p:attrName>style.visibility</p:attrName>
                                        </p:attrNameLst>
                                      </p:cBhvr>
                                      <p:to>
                                        <p:strVal val="visible"/>
                                      </p:to>
                                    </p:set>
                                    <p:animEffect transition="in" filter="diamond(in)">
                                      <p:cBhvr>
                                        <p:cTn id="7" dur="2000"/>
                                        <p:tgtEl>
                                          <p:spTgt spid="3840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84017"/>
                                        </p:tgtEl>
                                        <p:attrNameLst>
                                          <p:attrName>style.visibility</p:attrName>
                                        </p:attrNameLst>
                                      </p:cBhvr>
                                      <p:to>
                                        <p:strVal val="visible"/>
                                      </p:to>
                                    </p:set>
                                    <p:animEffect transition="in" filter="checkerboard(across)">
                                      <p:cBhvr>
                                        <p:cTn id="12" dur="500"/>
                                        <p:tgtEl>
                                          <p:spTgt spid="3840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84018"/>
                                        </p:tgtEl>
                                        <p:attrNameLst>
                                          <p:attrName>style.visibility</p:attrName>
                                        </p:attrNameLst>
                                      </p:cBhvr>
                                      <p:to>
                                        <p:strVal val="visible"/>
                                      </p:to>
                                    </p:set>
                                    <p:animEffect transition="in" filter="checkerboard(across)">
                                      <p:cBhvr>
                                        <p:cTn id="17" dur="500"/>
                                        <p:tgtEl>
                                          <p:spTgt spid="384018"/>
                                        </p:tgtEl>
                                      </p:cBhvr>
                                    </p:animEffect>
                                  </p:childTnLst>
                                </p:cTn>
                              </p:par>
                              <p:par>
                                <p:cTn id="18" presetID="3" presetClass="exit" presetSubtype="10" fill="hold" nodeType="withEffect">
                                  <p:stCondLst>
                                    <p:cond delay="0"/>
                                  </p:stCondLst>
                                  <p:childTnLst>
                                    <p:animEffect transition="out" filter="blinds(horizontal)">
                                      <p:cBhvr>
                                        <p:cTn id="19" dur="500"/>
                                        <p:tgtEl>
                                          <p:spTgt spid="384017"/>
                                        </p:tgtEl>
                                      </p:cBhvr>
                                    </p:animEffect>
                                    <p:set>
                                      <p:cBhvr>
                                        <p:cTn id="20" dur="1" fill="hold">
                                          <p:stCondLst>
                                            <p:cond delay="499"/>
                                          </p:stCondLst>
                                        </p:cTn>
                                        <p:tgtEl>
                                          <p:spTgt spid="384017"/>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384019"/>
                                        </p:tgtEl>
                                        <p:attrNameLst>
                                          <p:attrName>style.visibility</p:attrName>
                                        </p:attrNameLst>
                                      </p:cBhvr>
                                      <p:to>
                                        <p:strVal val="visible"/>
                                      </p:to>
                                    </p:set>
                                    <p:animEffect transition="in" filter="checkerboard(across)">
                                      <p:cBhvr>
                                        <p:cTn id="25" dur="500"/>
                                        <p:tgtEl>
                                          <p:spTgt spid="384019"/>
                                        </p:tgtEl>
                                      </p:cBhvr>
                                    </p:animEffect>
                                  </p:childTnLst>
                                </p:cTn>
                              </p:par>
                              <p:par>
                                <p:cTn id="26" presetID="3" presetClass="exit" presetSubtype="10" fill="hold" nodeType="withEffect">
                                  <p:stCondLst>
                                    <p:cond delay="0"/>
                                  </p:stCondLst>
                                  <p:childTnLst>
                                    <p:animEffect transition="out" filter="blinds(horizontal)">
                                      <p:cBhvr>
                                        <p:cTn id="27" dur="500"/>
                                        <p:tgtEl>
                                          <p:spTgt spid="384018"/>
                                        </p:tgtEl>
                                      </p:cBhvr>
                                    </p:animEffect>
                                    <p:set>
                                      <p:cBhvr>
                                        <p:cTn id="28" dur="1" fill="hold">
                                          <p:stCondLst>
                                            <p:cond delay="499"/>
                                          </p:stCondLst>
                                        </p:cTn>
                                        <p:tgtEl>
                                          <p:spTgt spid="384018"/>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384020"/>
                                        </p:tgtEl>
                                        <p:attrNameLst>
                                          <p:attrName>style.visibility</p:attrName>
                                        </p:attrNameLst>
                                      </p:cBhvr>
                                      <p:to>
                                        <p:strVal val="visible"/>
                                      </p:to>
                                    </p:set>
                                    <p:animEffect transition="in" filter="checkerboard(across)">
                                      <p:cBhvr>
                                        <p:cTn id="33" dur="500"/>
                                        <p:tgtEl>
                                          <p:spTgt spid="384020"/>
                                        </p:tgtEl>
                                      </p:cBhvr>
                                    </p:animEffect>
                                  </p:childTnLst>
                                </p:cTn>
                              </p:par>
                              <p:par>
                                <p:cTn id="34" presetID="3" presetClass="exit" presetSubtype="10" fill="hold" nodeType="withEffect">
                                  <p:stCondLst>
                                    <p:cond delay="0"/>
                                  </p:stCondLst>
                                  <p:childTnLst>
                                    <p:animEffect transition="out" filter="blinds(horizontal)">
                                      <p:cBhvr>
                                        <p:cTn id="35" dur="500"/>
                                        <p:tgtEl>
                                          <p:spTgt spid="384019"/>
                                        </p:tgtEl>
                                      </p:cBhvr>
                                    </p:animEffect>
                                    <p:set>
                                      <p:cBhvr>
                                        <p:cTn id="36" dur="1" fill="hold">
                                          <p:stCondLst>
                                            <p:cond delay="499"/>
                                          </p:stCondLst>
                                        </p:cTn>
                                        <p:tgtEl>
                                          <p:spTgt spid="384019"/>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384004">
                                            <p:txEl>
                                              <p:pRg st="6" end="6"/>
                                            </p:txEl>
                                          </p:spTgt>
                                        </p:tgtEl>
                                        <p:attrNameLst>
                                          <p:attrName>style.visibility</p:attrName>
                                        </p:attrNameLst>
                                      </p:cBhvr>
                                      <p:to>
                                        <p:strVal val="visible"/>
                                      </p:to>
                                    </p:set>
                                    <p:animEffect transition="in" filter="diamond(in)">
                                      <p:cBhvr>
                                        <p:cTn id="41" dur="2000"/>
                                        <p:tgtEl>
                                          <p:spTgt spid="384004">
                                            <p:txEl>
                                              <p:pRg st="6" end="6"/>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 presetClass="entr" presetSubtype="10" fill="hold" nodeType="clickEffect">
                                  <p:stCondLst>
                                    <p:cond delay="0"/>
                                  </p:stCondLst>
                                  <p:childTnLst>
                                    <p:set>
                                      <p:cBhvr>
                                        <p:cTn id="45" dur="1" fill="hold">
                                          <p:stCondLst>
                                            <p:cond delay="0"/>
                                          </p:stCondLst>
                                        </p:cTn>
                                        <p:tgtEl>
                                          <p:spTgt spid="384021"/>
                                        </p:tgtEl>
                                        <p:attrNameLst>
                                          <p:attrName>style.visibility</p:attrName>
                                        </p:attrNameLst>
                                      </p:cBhvr>
                                      <p:to>
                                        <p:strVal val="visible"/>
                                      </p:to>
                                    </p:set>
                                    <p:animEffect transition="in" filter="checkerboard(across)">
                                      <p:cBhvr>
                                        <p:cTn id="46" dur="500"/>
                                        <p:tgtEl>
                                          <p:spTgt spid="384021"/>
                                        </p:tgtEl>
                                      </p:cBhvr>
                                    </p:animEffect>
                                  </p:childTnLst>
                                </p:cTn>
                              </p:par>
                              <p:par>
                                <p:cTn id="47" presetID="3" presetClass="exit" presetSubtype="10" fill="hold" nodeType="withEffect">
                                  <p:stCondLst>
                                    <p:cond delay="0"/>
                                  </p:stCondLst>
                                  <p:childTnLst>
                                    <p:animEffect transition="out" filter="blinds(horizontal)">
                                      <p:cBhvr>
                                        <p:cTn id="48" dur="500"/>
                                        <p:tgtEl>
                                          <p:spTgt spid="384016"/>
                                        </p:tgtEl>
                                      </p:cBhvr>
                                    </p:animEffect>
                                    <p:set>
                                      <p:cBhvr>
                                        <p:cTn id="49" dur="1" fill="hold">
                                          <p:stCondLst>
                                            <p:cond delay="499"/>
                                          </p:stCondLst>
                                        </p:cTn>
                                        <p:tgtEl>
                                          <p:spTgt spid="3840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4"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ChangeArrowheads="1"/>
          </p:cNvSpPr>
          <p:nvPr/>
        </p:nvSpPr>
        <p:spPr bwMode="auto">
          <a:xfrm>
            <a:off x="228600" y="304800"/>
            <a:ext cx="8610600" cy="6096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099" name="Rectangle 3"/>
          <p:cNvSpPr>
            <a:spLocks noGrp="1" noChangeArrowheads="1"/>
          </p:cNvSpPr>
          <p:nvPr>
            <p:ph type="ctrTitle"/>
          </p:nvPr>
        </p:nvSpPr>
        <p:spPr>
          <a:xfrm>
            <a:off x="228600" y="304800"/>
            <a:ext cx="8458200" cy="533400"/>
          </a:xfrm>
        </p:spPr>
        <p:txBody>
          <a:bodyPr/>
          <a:lstStyle/>
          <a:p>
            <a:r>
              <a:rPr lang="en-US" sz="2800" b="1" dirty="0" smtClean="0">
                <a:solidFill>
                  <a:srgbClr val="B2B2B2"/>
                </a:solidFill>
              </a:rPr>
              <a:t>  </a:t>
            </a:r>
            <a:r>
              <a:rPr lang="en-US" sz="2800" b="1" dirty="0">
                <a:solidFill>
                  <a:srgbClr val="B2B2B2"/>
                </a:solidFill>
              </a:rPr>
              <a:t>The Period and Sinusoidal Nature of SHM</a:t>
            </a:r>
          </a:p>
        </p:txBody>
      </p:sp>
      <mc:AlternateContent xmlns:mc="http://schemas.openxmlformats.org/markup-compatibility/2006" xmlns:a14="http://schemas.microsoft.com/office/drawing/2010/main">
        <mc:Choice Requires="a14">
          <p:sp>
            <p:nvSpPr>
              <p:cNvPr id="388100" name="Rectangle 4"/>
              <p:cNvSpPr>
                <a:spLocks noGrp="1" noChangeArrowheads="1"/>
              </p:cNvSpPr>
              <p:nvPr>
                <p:ph type="subTitle" idx="1"/>
              </p:nvPr>
            </p:nvSpPr>
            <p:spPr>
              <a:xfrm>
                <a:off x="304800" y="1295400"/>
                <a:ext cx="8534400" cy="5562600"/>
              </a:xfrm>
            </p:spPr>
            <p:txBody>
              <a:bodyPr/>
              <a:lstStyle/>
              <a:p>
                <a:pPr algn="l"/>
                <a:r>
                  <a:rPr lang="en-US" dirty="0" smtClean="0"/>
                  <a:t>Position as a function of time</a:t>
                </a:r>
              </a:p>
              <a:p>
                <a:pPr algn="l"/>
                <a:r>
                  <a:rPr lang="en-US" dirty="0"/>
                  <a:t>x displacement is</a:t>
                </a:r>
              </a:p>
              <a:p>
                <a:pPr algn="l"/>
                <a:endParaRPr lang="en-US" dirty="0"/>
              </a:p>
              <a:p>
                <a:pPr algn="l"/>
                <a:endParaRPr lang="en-US" dirty="0"/>
              </a:p>
              <a:p>
                <a:pPr algn="l"/>
                <a:r>
                  <a:rPr lang="en-US" dirty="0"/>
                  <a:t>You don’t know this, but </a:t>
                </a:r>
              </a:p>
              <a:p>
                <a:pPr algn="l"/>
                <a:endParaRPr lang="en-US" dirty="0"/>
              </a:p>
              <a:p>
                <a:pPr algn="l"/>
                <a:endParaRPr lang="en-US" dirty="0"/>
              </a:p>
              <a:p>
                <a:pPr algn="l"/>
                <a:r>
                  <a:rPr lang="en-US" dirty="0" smtClean="0"/>
                  <a:t>Where </a:t>
                </a:r>
                <a14:m>
                  <m:oMath xmlns:m="http://schemas.openxmlformats.org/officeDocument/2006/math">
                    <m:r>
                      <a:rPr lang="en-US" b="0" i="1" smtClean="0">
                        <a:latin typeface="Cambria Math"/>
                      </a:rPr>
                      <m:t>𝑓</m:t>
                    </m:r>
                  </m:oMath>
                </a14:m>
                <a:r>
                  <a:rPr lang="en-US" dirty="0" smtClean="0"/>
                  <a:t> is the frequency</a:t>
                </a:r>
              </a:p>
              <a:p>
                <a:pPr algn="l"/>
                <a:r>
                  <a:rPr lang="en-US" dirty="0" smtClean="0"/>
                  <a:t>So</a:t>
                </a:r>
                <a:endParaRPr lang="en-US" dirty="0"/>
              </a:p>
            </p:txBody>
          </p:sp>
        </mc:Choice>
        <mc:Fallback xmlns="">
          <p:sp>
            <p:nvSpPr>
              <p:cNvPr id="388100" name="Rectangle 4"/>
              <p:cNvSpPr>
                <a:spLocks noGrp="1" noRot="1" noChangeAspect="1" noMove="1" noResize="1" noEditPoints="1" noAdjustHandles="1" noChangeArrowheads="1" noChangeShapeType="1" noTextEdit="1"/>
              </p:cNvSpPr>
              <p:nvPr>
                <p:ph type="subTitle" idx="1"/>
              </p:nvPr>
            </p:nvSpPr>
            <p:spPr>
              <a:xfrm>
                <a:off x="304800" y="1295400"/>
                <a:ext cx="8534400" cy="5562600"/>
              </a:xfrm>
              <a:blipFill rotWithShape="0">
                <a:blip r:embed="rId4"/>
                <a:stretch>
                  <a:fillRect l="-1786" t="-1425"/>
                </a:stretch>
              </a:blipFill>
            </p:spPr>
            <p:txBody>
              <a:bodyPr/>
              <a:lstStyle/>
              <a:p>
                <a:r>
                  <a:rPr lang="ar-SA">
                    <a:noFill/>
                  </a:rPr>
                  <a:t> </a:t>
                </a:r>
              </a:p>
            </p:txBody>
          </p:sp>
        </mc:Fallback>
      </mc:AlternateContent>
      <p:sp>
        <p:nvSpPr>
          <p:cNvPr id="388101" name="Rectangle 5"/>
          <p:cNvSpPr>
            <a:spLocks noChangeArrowheads="1"/>
          </p:cNvSpPr>
          <p:nvPr/>
        </p:nvSpPr>
        <p:spPr bwMode="auto">
          <a:xfrm>
            <a:off x="8305800" y="6400800"/>
            <a:ext cx="838200" cy="457200"/>
          </a:xfrm>
          <a:prstGeom prst="rect">
            <a:avLst/>
          </a:prstGeom>
          <a:solidFill>
            <a:srgbClr val="8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b="0" dirty="0" smtClean="0">
                <a:solidFill>
                  <a:srgbClr val="B2B2B2"/>
                </a:solidFill>
              </a:rPr>
              <a:t> </a:t>
            </a:r>
            <a:endParaRPr lang="en-US" b="0" dirty="0">
              <a:solidFill>
                <a:srgbClr val="B2B2B2"/>
              </a:solidFill>
            </a:endParaRPr>
          </a:p>
        </p:txBody>
      </p:sp>
      <p:sp>
        <p:nvSpPr>
          <p:cNvPr id="388102" name="Oval 6"/>
          <p:cNvSpPr>
            <a:spLocks noChangeArrowheads="1"/>
          </p:cNvSpPr>
          <p:nvPr/>
        </p:nvSpPr>
        <p:spPr bwMode="auto">
          <a:xfrm>
            <a:off x="5667375" y="3171825"/>
            <a:ext cx="3048000" cy="30480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103" name="Line 7"/>
          <p:cNvSpPr>
            <a:spLocks noChangeShapeType="1"/>
          </p:cNvSpPr>
          <p:nvPr/>
        </p:nvSpPr>
        <p:spPr bwMode="auto">
          <a:xfrm>
            <a:off x="5657850" y="6596063"/>
            <a:ext cx="30480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8104" name="Oval 8"/>
          <p:cNvSpPr>
            <a:spLocks noChangeArrowheads="1"/>
          </p:cNvSpPr>
          <p:nvPr/>
        </p:nvSpPr>
        <p:spPr bwMode="auto">
          <a:xfrm>
            <a:off x="7924800" y="3338513"/>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105" name="Oval 9"/>
          <p:cNvSpPr>
            <a:spLocks noChangeArrowheads="1"/>
          </p:cNvSpPr>
          <p:nvPr/>
        </p:nvSpPr>
        <p:spPr bwMode="auto">
          <a:xfrm>
            <a:off x="7924800" y="6477000"/>
            <a:ext cx="228600" cy="22860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106" name="Line 10"/>
          <p:cNvSpPr>
            <a:spLocks noChangeShapeType="1"/>
          </p:cNvSpPr>
          <p:nvPr/>
        </p:nvSpPr>
        <p:spPr bwMode="auto">
          <a:xfrm>
            <a:off x="7162800" y="4695825"/>
            <a:ext cx="838200" cy="0"/>
          </a:xfrm>
          <a:prstGeom prst="line">
            <a:avLst/>
          </a:prstGeom>
          <a:noFill/>
          <a:ln w="57150">
            <a:solidFill>
              <a:srgbClr val="66FF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8107" name="Line 11"/>
          <p:cNvSpPr>
            <a:spLocks noChangeShapeType="1"/>
          </p:cNvSpPr>
          <p:nvPr/>
        </p:nvSpPr>
        <p:spPr bwMode="auto">
          <a:xfrm flipV="1">
            <a:off x="7162800" y="3505200"/>
            <a:ext cx="838200" cy="1219200"/>
          </a:xfrm>
          <a:prstGeom prst="line">
            <a:avLst/>
          </a:prstGeom>
          <a:noFill/>
          <a:ln w="571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8108" name="Text Box 12"/>
          <p:cNvSpPr txBox="1">
            <a:spLocks noChangeArrowheads="1"/>
          </p:cNvSpPr>
          <p:nvPr/>
        </p:nvSpPr>
        <p:spPr bwMode="auto">
          <a:xfrm>
            <a:off x="7086600" y="38100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a:t>
            </a:r>
          </a:p>
        </p:txBody>
      </p:sp>
      <p:sp>
        <p:nvSpPr>
          <p:cNvPr id="388115" name="Text Box 19"/>
          <p:cNvSpPr txBox="1">
            <a:spLocks noChangeArrowheads="1"/>
          </p:cNvSpPr>
          <p:nvPr/>
        </p:nvSpPr>
        <p:spPr bwMode="auto">
          <a:xfrm>
            <a:off x="8077200" y="3824288"/>
            <a:ext cx="838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baseline="-25000"/>
          </a:p>
        </p:txBody>
      </p:sp>
      <p:sp>
        <p:nvSpPr>
          <p:cNvPr id="388118" name="Text Box 22"/>
          <p:cNvSpPr txBox="1">
            <a:spLocks noChangeArrowheads="1"/>
          </p:cNvSpPr>
          <p:nvPr/>
        </p:nvSpPr>
        <p:spPr bwMode="auto">
          <a:xfrm>
            <a:off x="7315200" y="43434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solidFill>
                  <a:srgbClr val="FFFF00"/>
                </a:solidFill>
                <a:latin typeface="Symbol" pitchFamily="18" charset="2"/>
              </a:rPr>
              <a:t>q</a:t>
            </a:r>
            <a:endParaRPr lang="en-US" baseline="-25000">
              <a:solidFill>
                <a:srgbClr val="FFFF00"/>
              </a:solidFill>
              <a:latin typeface="Symbol" pitchFamily="18" charset="2"/>
            </a:endParaRPr>
          </a:p>
        </p:txBody>
      </p:sp>
      <p:graphicFrame>
        <p:nvGraphicFramePr>
          <p:cNvPr id="388122" name="Object 26"/>
          <p:cNvGraphicFramePr>
            <a:graphicFrameLocks noChangeAspect="1"/>
          </p:cNvGraphicFramePr>
          <p:nvPr/>
        </p:nvGraphicFramePr>
        <p:xfrm>
          <a:off x="1905000" y="2514600"/>
          <a:ext cx="3124200" cy="781050"/>
        </p:xfrm>
        <a:graphic>
          <a:graphicData uri="http://schemas.openxmlformats.org/presentationml/2006/ole">
            <mc:AlternateContent xmlns:mc="http://schemas.openxmlformats.org/markup-compatibility/2006">
              <mc:Choice xmlns:v="urn:schemas-microsoft-com:vml" Requires="v">
                <p:oleObj spid="_x0000_s10308" name="Equation" r:id="rId5" imgW="711000" imgH="177480" progId="Equation.3">
                  <p:embed/>
                </p:oleObj>
              </mc:Choice>
              <mc:Fallback>
                <p:oleObj name="Equation" r:id="rId5" imgW="711000" imgH="177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2514600"/>
                        <a:ext cx="3124200" cy="78105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8123" name="Object 27"/>
          <p:cNvGraphicFramePr>
            <a:graphicFrameLocks noChangeAspect="1"/>
          </p:cNvGraphicFramePr>
          <p:nvPr/>
        </p:nvGraphicFramePr>
        <p:xfrm>
          <a:off x="2371725" y="4192588"/>
          <a:ext cx="2343150" cy="893762"/>
        </p:xfrm>
        <a:graphic>
          <a:graphicData uri="http://schemas.openxmlformats.org/presentationml/2006/ole">
            <mc:AlternateContent xmlns:mc="http://schemas.openxmlformats.org/markup-compatibility/2006">
              <mc:Choice xmlns:v="urn:schemas-microsoft-com:vml" Requires="v">
                <p:oleObj spid="_x0000_s10309" name="Equation" r:id="rId7" imgW="533160" imgH="203040" progId="Equation.3">
                  <p:embed/>
                </p:oleObj>
              </mc:Choice>
              <mc:Fallback>
                <p:oleObj name="Equation" r:id="rId7" imgW="533160" imgH="203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1725" y="4192588"/>
                        <a:ext cx="2343150" cy="893762"/>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8124" name="Object 28"/>
          <p:cNvGraphicFramePr>
            <a:graphicFrameLocks noChangeAspect="1"/>
          </p:cNvGraphicFramePr>
          <p:nvPr/>
        </p:nvGraphicFramePr>
        <p:xfrm>
          <a:off x="1374775" y="2459038"/>
          <a:ext cx="4184650" cy="893762"/>
        </p:xfrm>
        <a:graphic>
          <a:graphicData uri="http://schemas.openxmlformats.org/presentationml/2006/ole">
            <mc:AlternateContent xmlns:mc="http://schemas.openxmlformats.org/markup-compatibility/2006">
              <mc:Choice xmlns:v="urn:schemas-microsoft-com:vml" Requires="v">
                <p:oleObj spid="_x0000_s10310" name="Equation" r:id="rId9" imgW="952200" imgH="203040" progId="Equation.3">
                  <p:embed/>
                </p:oleObj>
              </mc:Choice>
              <mc:Fallback>
                <p:oleObj name="Equation" r:id="rId9" imgW="952200" imgH="203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4775" y="2459038"/>
                        <a:ext cx="4184650" cy="893762"/>
                      </a:xfrm>
                      <a:prstGeom prst="rect">
                        <a:avLst/>
                      </a:pr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7550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81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8100">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8100">
                                            <p:txEl>
                                              <p:pRg st="7" end="7"/>
                                            </p:txEl>
                                          </p:spTgt>
                                        </p:tgtEl>
                                        <p:attrNameLst>
                                          <p:attrName>style.visibility</p:attrName>
                                        </p:attrNameLst>
                                      </p:cBhvr>
                                      <p:to>
                                        <p:strVal val="visible"/>
                                      </p:to>
                                    </p:set>
                                  </p:childTnLst>
                                </p:cTn>
                              </p:par>
                              <p:par>
                                <p:cTn id="13" presetID="5" presetClass="entr" presetSubtype="10" fill="hold" nodeType="withEffect">
                                  <p:stCondLst>
                                    <p:cond delay="0"/>
                                  </p:stCondLst>
                                  <p:childTnLst>
                                    <p:set>
                                      <p:cBhvr>
                                        <p:cTn id="14" dur="1" fill="hold">
                                          <p:stCondLst>
                                            <p:cond delay="0"/>
                                          </p:stCondLst>
                                        </p:cTn>
                                        <p:tgtEl>
                                          <p:spTgt spid="388123"/>
                                        </p:tgtEl>
                                        <p:attrNameLst>
                                          <p:attrName>style.visibility</p:attrName>
                                        </p:attrNameLst>
                                      </p:cBhvr>
                                      <p:to>
                                        <p:strVal val="visible"/>
                                      </p:to>
                                    </p:set>
                                    <p:animEffect transition="in" filter="checkerboard(across)">
                                      <p:cBhvr>
                                        <p:cTn id="15" dur="500"/>
                                        <p:tgtEl>
                                          <p:spTgt spid="38812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88100">
                                            <p:txEl>
                                              <p:pRg st="8" end="8"/>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88100">
                                            <p:txEl>
                                              <p:pRg st="1" end="1"/>
                                            </p:txEl>
                                          </p:spTgt>
                                        </p:tgtEl>
                                        <p:attrNameLst>
                                          <p:attrName>style.visibility</p:attrName>
                                        </p:attrNameLst>
                                      </p:cBhvr>
                                      <p:to>
                                        <p:strVal val="visible"/>
                                      </p:to>
                                    </p:set>
                                  </p:childTnLst>
                                </p:cTn>
                              </p:par>
                              <p:par>
                                <p:cTn id="24" presetID="5" presetClass="entr" presetSubtype="10" fill="hold" nodeType="withEffect">
                                  <p:stCondLst>
                                    <p:cond delay="0"/>
                                  </p:stCondLst>
                                  <p:childTnLst>
                                    <p:set>
                                      <p:cBhvr>
                                        <p:cTn id="25" dur="1" fill="hold">
                                          <p:stCondLst>
                                            <p:cond delay="0"/>
                                          </p:stCondLst>
                                        </p:cTn>
                                        <p:tgtEl>
                                          <p:spTgt spid="388122"/>
                                        </p:tgtEl>
                                        <p:attrNameLst>
                                          <p:attrName>style.visibility</p:attrName>
                                        </p:attrNameLst>
                                      </p:cBhvr>
                                      <p:to>
                                        <p:strVal val="visible"/>
                                      </p:to>
                                    </p:set>
                                    <p:animEffect transition="in" filter="checkerboard(across)">
                                      <p:cBhvr>
                                        <p:cTn id="26" dur="500"/>
                                        <p:tgtEl>
                                          <p:spTgt spid="388122"/>
                                        </p:tgtEl>
                                      </p:cBhvr>
                                    </p:animEffect>
                                  </p:childTnLst>
                                </p:cTn>
                              </p:par>
                              <p:par>
                                <p:cTn id="27" presetID="5" presetClass="entr" presetSubtype="10" fill="hold" nodeType="withEffect">
                                  <p:stCondLst>
                                    <p:cond delay="0"/>
                                  </p:stCondLst>
                                  <p:childTnLst>
                                    <p:set>
                                      <p:cBhvr>
                                        <p:cTn id="28" dur="1" fill="hold">
                                          <p:stCondLst>
                                            <p:cond delay="0"/>
                                          </p:stCondLst>
                                        </p:cTn>
                                        <p:tgtEl>
                                          <p:spTgt spid="388124"/>
                                        </p:tgtEl>
                                        <p:attrNameLst>
                                          <p:attrName>style.visibility</p:attrName>
                                        </p:attrNameLst>
                                      </p:cBhvr>
                                      <p:to>
                                        <p:strVal val="visible"/>
                                      </p:to>
                                    </p:set>
                                    <p:animEffect transition="in" filter="checkerboard(across)">
                                      <p:cBhvr>
                                        <p:cTn id="29" dur="500"/>
                                        <p:tgtEl>
                                          <p:spTgt spid="388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0"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124200" y="0"/>
            <a:ext cx="6019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Period and Sinusoidal Nature of SHM</a:t>
            </a:r>
          </a:p>
        </p:txBody>
      </p:sp>
      <p:pic>
        <p:nvPicPr>
          <p:cNvPr id="16387" name="Picture 4" descr="11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29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5"/>
          <p:cNvSpPr txBox="1">
            <a:spLocks noChangeArrowheads="1"/>
          </p:cNvSpPr>
          <p:nvPr/>
        </p:nvSpPr>
        <p:spPr bwMode="auto">
          <a:xfrm>
            <a:off x="3581400" y="1371600"/>
            <a:ext cx="55626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If we look at the projection onto the </a:t>
            </a:r>
            <a:r>
              <a:rPr lang="en-US" altLang="ar-SA" i="1">
                <a:solidFill>
                  <a:schemeClr val="accent2"/>
                </a:solidFill>
              </a:rPr>
              <a:t>x</a:t>
            </a:r>
            <a:r>
              <a:rPr lang="en-US" altLang="ar-SA">
                <a:solidFill>
                  <a:schemeClr val="accent2"/>
                </a:solidFill>
              </a:rPr>
              <a:t> axis of an object moving in a circle of radius </a:t>
            </a:r>
            <a:r>
              <a:rPr lang="en-US" altLang="ar-SA" i="1">
                <a:solidFill>
                  <a:schemeClr val="accent2"/>
                </a:solidFill>
              </a:rPr>
              <a:t>A</a:t>
            </a:r>
            <a:r>
              <a:rPr lang="en-US" altLang="ar-SA">
                <a:solidFill>
                  <a:schemeClr val="accent2"/>
                </a:solidFill>
              </a:rPr>
              <a:t> at a constant speed </a:t>
            </a:r>
            <a:r>
              <a:rPr lang="en-US" altLang="ar-SA" i="1">
                <a:solidFill>
                  <a:schemeClr val="accent2"/>
                </a:solidFill>
              </a:rPr>
              <a:t>v</a:t>
            </a:r>
            <a:r>
              <a:rPr lang="en-US" altLang="ar-SA" baseline="-25000">
                <a:solidFill>
                  <a:schemeClr val="accent2"/>
                </a:solidFill>
              </a:rPr>
              <a:t>max</a:t>
            </a:r>
            <a:r>
              <a:rPr lang="en-US" altLang="ar-SA">
                <a:solidFill>
                  <a:schemeClr val="accent2"/>
                </a:solidFill>
              </a:rPr>
              <a:t>, we find that the </a:t>
            </a:r>
            <a:r>
              <a:rPr lang="en-US" altLang="ar-SA" i="1">
                <a:solidFill>
                  <a:schemeClr val="accent2"/>
                </a:solidFill>
              </a:rPr>
              <a:t>x</a:t>
            </a:r>
            <a:r>
              <a:rPr lang="en-US" altLang="ar-SA">
                <a:solidFill>
                  <a:schemeClr val="accent2"/>
                </a:solidFill>
              </a:rPr>
              <a:t> component of its velocity varies as:</a:t>
            </a:r>
          </a:p>
        </p:txBody>
      </p:sp>
      <p:pic>
        <p:nvPicPr>
          <p:cNvPr id="1638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038600"/>
            <a:ext cx="32480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7"/>
          <p:cNvSpPr txBox="1">
            <a:spLocks noChangeArrowheads="1"/>
          </p:cNvSpPr>
          <p:nvPr/>
        </p:nvSpPr>
        <p:spPr bwMode="auto">
          <a:xfrm>
            <a:off x="3733800" y="5334000"/>
            <a:ext cx="525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This is identical to SHM.</a:t>
            </a:r>
          </a:p>
        </p:txBody>
      </p:sp>
    </p:spTree>
    <p:extLst>
      <p:ext uri="{BB962C8B-B14F-4D97-AF65-F5344CB8AC3E}">
        <p14:creationId xmlns:p14="http://schemas.microsoft.com/office/powerpoint/2010/main" val="98667859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066800"/>
            <a:ext cx="2771775" cy="56673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29705" name="Rectangle 9"/>
          <p:cNvSpPr>
            <a:spLocks noGrp="1" noChangeArrowheads="1"/>
          </p:cNvSpPr>
          <p:nvPr>
            <p:ph type="title"/>
          </p:nvPr>
        </p:nvSpPr>
        <p:spPr>
          <a:xfrm>
            <a:off x="457200" y="0"/>
            <a:ext cx="8229600" cy="1066800"/>
          </a:xfrm>
        </p:spPr>
        <p:txBody>
          <a:bodyPr/>
          <a:lstStyle/>
          <a:p>
            <a:pPr eaLnBrk="1" hangingPunct="1">
              <a:defRPr/>
            </a:pPr>
            <a:r>
              <a:rPr lang="en-US" altLang="zh-TW" smtClean="0">
                <a:ea typeface="新細明體" charset="0"/>
                <a:cs typeface="新細明體" charset="0"/>
              </a:rPr>
              <a:t>SHO Related to Uniform Circular Motion</a:t>
            </a:r>
          </a:p>
        </p:txBody>
      </p:sp>
      <p:graphicFrame>
        <p:nvGraphicFramePr>
          <p:cNvPr id="73731" name="Object 1"/>
          <p:cNvGraphicFramePr>
            <a:graphicFrameLocks noChangeAspect="1"/>
          </p:cNvGraphicFramePr>
          <p:nvPr/>
        </p:nvGraphicFramePr>
        <p:xfrm>
          <a:off x="3756025" y="1792288"/>
          <a:ext cx="4916488" cy="4037012"/>
        </p:xfrm>
        <a:graphic>
          <a:graphicData uri="http://schemas.openxmlformats.org/presentationml/2006/ole">
            <mc:AlternateContent xmlns:mc="http://schemas.openxmlformats.org/markup-compatibility/2006">
              <mc:Choice xmlns:v="urn:schemas-microsoft-com:vml" Requires="v">
                <p:oleObj spid="_x0000_s21518" name="معادلة" r:id="rId5" imgW="1701720" imgH="1396800" progId="Equation.3">
                  <p:embed/>
                </p:oleObj>
              </mc:Choice>
              <mc:Fallback>
                <p:oleObj name="معادلة" r:id="rId5" imgW="1701720" imgH="1396800" progId="Equation.3">
                  <p:embed/>
                  <p:pic>
                    <p:nvPicPr>
                      <p:cNvPr id="0" name=""/>
                      <p:cNvPicPr>
                        <a:picLocks noChangeAspect="1" noChangeArrowheads="1"/>
                      </p:cNvPicPr>
                      <p:nvPr/>
                    </p:nvPicPr>
                    <p:blipFill>
                      <a:blip r:embed="rId6"/>
                      <a:srcRect/>
                      <a:stretch>
                        <a:fillRect/>
                      </a:stretch>
                    </p:blipFill>
                    <p:spPr bwMode="auto">
                      <a:xfrm>
                        <a:off x="3756025" y="1792288"/>
                        <a:ext cx="4916488" cy="40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7644940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Period and Sinusoidal Nature of SHM</a:t>
            </a:r>
          </a:p>
        </p:txBody>
      </p:sp>
      <p:sp>
        <p:nvSpPr>
          <p:cNvPr id="17411" name="Text Box 3"/>
          <p:cNvSpPr txBox="1">
            <a:spLocks noChangeArrowheads="1"/>
          </p:cNvSpPr>
          <p:nvPr/>
        </p:nvSpPr>
        <p:spPr bwMode="auto">
          <a:xfrm>
            <a:off x="228600" y="914400"/>
            <a:ext cx="8686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Therefore, we can use the period and frequency of a particle moving in a circle to find the period and frequency:</a:t>
            </a:r>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590800"/>
            <a:ext cx="2286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267200"/>
            <a:ext cx="3076575"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55518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Period and Sinusoidal Nature of SHM</a:t>
            </a:r>
          </a:p>
        </p:txBody>
      </p:sp>
      <p:sp>
        <p:nvSpPr>
          <p:cNvPr id="18435" name="Text Box 3"/>
          <p:cNvSpPr txBox="1">
            <a:spLocks noChangeArrowheads="1"/>
          </p:cNvSpPr>
          <p:nvPr/>
        </p:nvSpPr>
        <p:spPr bwMode="auto">
          <a:xfrm>
            <a:off x="228600" y="609600"/>
            <a:ext cx="8686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We can similarly find the position as a function of time:</a:t>
            </a: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905000"/>
            <a:ext cx="22669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200400"/>
            <a:ext cx="25336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343400"/>
            <a:ext cx="27813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78494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Period and Sinusoidal Nature of SHM</a:t>
            </a:r>
          </a:p>
        </p:txBody>
      </p:sp>
      <p:pic>
        <p:nvPicPr>
          <p:cNvPr id="19459" name="Picture 4" descr="11_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4343400"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6" descr="11_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16450"/>
            <a:ext cx="43434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7"/>
          <p:cNvSpPr txBox="1">
            <a:spLocks noChangeArrowheads="1"/>
          </p:cNvSpPr>
          <p:nvPr/>
        </p:nvSpPr>
        <p:spPr bwMode="auto">
          <a:xfrm>
            <a:off x="4724400" y="1600200"/>
            <a:ext cx="3886200" cy="372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The top curve is a graph of the previous equation.</a:t>
            </a:r>
          </a:p>
          <a:p>
            <a:pPr eaLnBrk="1" hangingPunct="1">
              <a:spcBef>
                <a:spcPct val="50000"/>
              </a:spcBef>
            </a:pPr>
            <a:r>
              <a:rPr lang="en-US" altLang="ar-SA">
                <a:solidFill>
                  <a:schemeClr val="accent2"/>
                </a:solidFill>
              </a:rPr>
              <a:t>The bottom curve is the same, but shifted ¼ period so that it is a sine function rather than a cosine.</a:t>
            </a:r>
          </a:p>
        </p:txBody>
      </p:sp>
    </p:spTree>
    <p:extLst>
      <p:ext uri="{BB962C8B-B14F-4D97-AF65-F5344CB8AC3E}">
        <p14:creationId xmlns:p14="http://schemas.microsoft.com/office/powerpoint/2010/main" val="192655632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4038600" y="0"/>
            <a:ext cx="5105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Period and Sinusoidal Nature of SHM</a:t>
            </a:r>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276600"/>
            <a:ext cx="28575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5" descr="11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10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5" name="Group 8"/>
          <p:cNvGrpSpPr>
            <a:grpSpLocks/>
          </p:cNvGrpSpPr>
          <p:nvPr/>
        </p:nvGrpSpPr>
        <p:grpSpPr bwMode="auto">
          <a:xfrm>
            <a:off x="4038600" y="3810000"/>
            <a:ext cx="2524125" cy="1085850"/>
            <a:chOff x="3168" y="1824"/>
            <a:chExt cx="1590" cy="684"/>
          </a:xfrm>
        </p:grpSpPr>
        <p:pic>
          <p:nvPicPr>
            <p:cNvPr id="2049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 y="1968"/>
              <a:ext cx="774"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4" y="1824"/>
              <a:ext cx="774" cy="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486" name="Group 11"/>
          <p:cNvGrpSpPr>
            <a:grpSpLocks/>
          </p:cNvGrpSpPr>
          <p:nvPr/>
        </p:nvGrpSpPr>
        <p:grpSpPr bwMode="auto">
          <a:xfrm>
            <a:off x="4114800" y="5029200"/>
            <a:ext cx="3895725" cy="523875"/>
            <a:chOff x="3168" y="2736"/>
            <a:chExt cx="2454" cy="330"/>
          </a:xfrm>
        </p:grpSpPr>
        <p:pic>
          <p:nvPicPr>
            <p:cNvPr id="2049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8" y="2784"/>
              <a:ext cx="474"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96" y="2736"/>
              <a:ext cx="192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487"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600" y="5638800"/>
            <a:ext cx="2400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Text Box 13"/>
          <p:cNvSpPr txBox="1">
            <a:spLocks noChangeArrowheads="1"/>
          </p:cNvSpPr>
          <p:nvPr/>
        </p:nvSpPr>
        <p:spPr bwMode="auto">
          <a:xfrm>
            <a:off x="4038600" y="1524000"/>
            <a:ext cx="51054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sz="2400">
                <a:solidFill>
                  <a:schemeClr val="accent2"/>
                </a:solidFill>
              </a:rPr>
              <a:t>The velocity and acceleration can be calculated as functions of time; the results are below, and are plotted at left.</a:t>
            </a:r>
          </a:p>
        </p:txBody>
      </p:sp>
    </p:spTree>
    <p:extLst>
      <p:ext uri="{BB962C8B-B14F-4D97-AF65-F5344CB8AC3E}">
        <p14:creationId xmlns:p14="http://schemas.microsoft.com/office/powerpoint/2010/main" val="16444795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Text Box 5"/>
          <p:cNvSpPr txBox="1">
            <a:spLocks noChangeArrowheads="1"/>
          </p:cNvSpPr>
          <p:nvPr/>
        </p:nvSpPr>
        <p:spPr bwMode="auto">
          <a:xfrm>
            <a:off x="685800" y="914400"/>
            <a:ext cx="7772400" cy="5508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FontTx/>
              <a:buChar char="•"/>
              <a:defRPr/>
            </a:pPr>
            <a:r>
              <a:rPr lang="zh-TW" altLang="en-US" sz="3200" dirty="0">
                <a:solidFill>
                  <a:schemeClr val="accent2"/>
                </a:solidFill>
                <a:latin typeface="Arial" charset="0"/>
                <a:ea typeface="新細明體" charset="0"/>
                <a:cs typeface="新細明體" charset="0"/>
              </a:rPr>
              <a:t> </a:t>
            </a:r>
            <a:r>
              <a:rPr lang="en-US" altLang="zh-TW" sz="3200" dirty="0">
                <a:latin typeface="Arial" charset="0"/>
                <a:ea typeface="新細明體" charset="0"/>
                <a:cs typeface="新細明體" charset="0"/>
              </a:rPr>
              <a:t>Displacement</a:t>
            </a:r>
            <a:r>
              <a:rPr lang="en-US" altLang="zh-TW" sz="3200" dirty="0">
                <a:solidFill>
                  <a:schemeClr val="accent2"/>
                </a:solidFill>
                <a:latin typeface="Arial" charset="0"/>
                <a:ea typeface="新細明體" charset="0"/>
                <a:cs typeface="新細明體" charset="0"/>
              </a:rPr>
              <a:t> is measured from the </a:t>
            </a:r>
            <a:r>
              <a:rPr lang="en-US" altLang="zh-TW" sz="3200" dirty="0">
                <a:latin typeface="Arial" charset="0"/>
                <a:ea typeface="新細明體" charset="0"/>
                <a:cs typeface="新細明體" charset="0"/>
              </a:rPr>
              <a:t>equilibrium</a:t>
            </a:r>
            <a:r>
              <a:rPr lang="en-US" altLang="zh-TW" sz="3200" dirty="0">
                <a:solidFill>
                  <a:schemeClr val="accent2"/>
                </a:solidFill>
                <a:latin typeface="Arial" charset="0"/>
                <a:ea typeface="新細明體" charset="0"/>
                <a:cs typeface="新細明體" charset="0"/>
              </a:rPr>
              <a:t> point.</a:t>
            </a:r>
          </a:p>
          <a:p>
            <a:pPr>
              <a:spcBef>
                <a:spcPct val="50000"/>
              </a:spcBef>
              <a:buFontTx/>
              <a:buChar char="•"/>
              <a:defRPr/>
            </a:pPr>
            <a:r>
              <a:rPr lang="en-US" altLang="zh-TW" sz="3200" dirty="0">
                <a:solidFill>
                  <a:schemeClr val="accent2"/>
                </a:solidFill>
                <a:latin typeface="Arial" charset="0"/>
                <a:ea typeface="新細明體" charset="0"/>
                <a:cs typeface="新細明體" charset="0"/>
              </a:rPr>
              <a:t> </a:t>
            </a:r>
            <a:r>
              <a:rPr lang="en-US" altLang="zh-TW" sz="3200" dirty="0">
                <a:solidFill>
                  <a:srgbClr val="FF00FF"/>
                </a:solidFill>
                <a:latin typeface="Arial" charset="0"/>
                <a:ea typeface="新細明體" charset="0"/>
                <a:cs typeface="新細明體" charset="0"/>
              </a:rPr>
              <a:t>Amplitude</a:t>
            </a:r>
            <a:r>
              <a:rPr lang="en-US" altLang="zh-TW" sz="3200" dirty="0">
                <a:solidFill>
                  <a:schemeClr val="accent2"/>
                </a:solidFill>
                <a:latin typeface="Arial" charset="0"/>
                <a:ea typeface="新細明體" charset="0"/>
                <a:cs typeface="新細明體" charset="0"/>
              </a:rPr>
              <a:t> is the </a:t>
            </a:r>
            <a:r>
              <a:rPr lang="en-US" altLang="zh-TW" sz="3200" dirty="0">
                <a:latin typeface="Arial" charset="0"/>
                <a:ea typeface="新細明體" charset="0"/>
                <a:cs typeface="新細明體" charset="0"/>
              </a:rPr>
              <a:t>maximum</a:t>
            </a:r>
            <a:r>
              <a:rPr lang="en-US" altLang="zh-TW" sz="3200" dirty="0">
                <a:solidFill>
                  <a:schemeClr val="accent2"/>
                </a:solidFill>
                <a:latin typeface="Arial" charset="0"/>
                <a:ea typeface="新細明體" charset="0"/>
                <a:cs typeface="新細明體" charset="0"/>
              </a:rPr>
              <a:t> displacement.</a:t>
            </a:r>
          </a:p>
          <a:p>
            <a:pPr>
              <a:spcBef>
                <a:spcPct val="50000"/>
              </a:spcBef>
              <a:buFontTx/>
              <a:buChar char="•"/>
              <a:defRPr/>
            </a:pPr>
            <a:r>
              <a:rPr lang="en-US" altLang="zh-TW" sz="3200" dirty="0">
                <a:solidFill>
                  <a:schemeClr val="accent2"/>
                </a:solidFill>
                <a:latin typeface="Arial" charset="0"/>
                <a:ea typeface="新細明體" charset="0"/>
                <a:cs typeface="新細明體" charset="0"/>
              </a:rPr>
              <a:t> A </a:t>
            </a:r>
            <a:r>
              <a:rPr lang="en-US" altLang="zh-TW" sz="3200" dirty="0">
                <a:latin typeface="Arial" charset="0"/>
                <a:ea typeface="新細明體" charset="0"/>
                <a:cs typeface="新細明體" charset="0"/>
              </a:rPr>
              <a:t>cycle</a:t>
            </a:r>
            <a:r>
              <a:rPr lang="en-US" altLang="zh-TW" sz="3200" dirty="0">
                <a:solidFill>
                  <a:schemeClr val="accent2"/>
                </a:solidFill>
                <a:latin typeface="Arial" charset="0"/>
                <a:ea typeface="新細明體" charset="0"/>
                <a:cs typeface="新細明體" charset="0"/>
              </a:rPr>
              <a:t> is a full to-and-fro motion.</a:t>
            </a:r>
          </a:p>
          <a:p>
            <a:pPr>
              <a:spcBef>
                <a:spcPct val="50000"/>
              </a:spcBef>
              <a:buFontTx/>
              <a:buChar char="•"/>
              <a:defRPr/>
            </a:pPr>
            <a:r>
              <a:rPr lang="en-US" altLang="zh-TW" sz="3200" dirty="0">
                <a:solidFill>
                  <a:schemeClr val="accent2"/>
                </a:solidFill>
                <a:latin typeface="Arial" charset="0"/>
                <a:ea typeface="新細明體" charset="0"/>
                <a:cs typeface="新細明體" charset="0"/>
              </a:rPr>
              <a:t> </a:t>
            </a:r>
            <a:r>
              <a:rPr lang="en-US" altLang="zh-TW" sz="3200" dirty="0">
                <a:solidFill>
                  <a:srgbClr val="FF00FF"/>
                </a:solidFill>
                <a:latin typeface="Arial" charset="0"/>
                <a:ea typeface="新細明體" charset="0"/>
                <a:cs typeface="新細明體" charset="0"/>
              </a:rPr>
              <a:t>Period</a:t>
            </a:r>
            <a:r>
              <a:rPr lang="en-US" altLang="zh-TW" sz="3200" dirty="0">
                <a:solidFill>
                  <a:schemeClr val="accent2"/>
                </a:solidFill>
                <a:latin typeface="Arial" charset="0"/>
                <a:ea typeface="新細明體" charset="0"/>
                <a:cs typeface="新細明體" charset="0"/>
              </a:rPr>
              <a:t> is the </a:t>
            </a:r>
            <a:r>
              <a:rPr lang="en-US" altLang="zh-TW" sz="3200" dirty="0">
                <a:latin typeface="Arial" charset="0"/>
                <a:ea typeface="新細明體" charset="0"/>
                <a:cs typeface="新細明體" charset="0"/>
              </a:rPr>
              <a:t>time</a:t>
            </a:r>
            <a:r>
              <a:rPr lang="en-US" altLang="zh-TW" sz="3200" dirty="0">
                <a:solidFill>
                  <a:schemeClr val="accent2"/>
                </a:solidFill>
                <a:latin typeface="Arial" charset="0"/>
                <a:ea typeface="新細明體" charset="0"/>
                <a:cs typeface="新細明體" charset="0"/>
              </a:rPr>
              <a:t> required to complete one cycle.</a:t>
            </a:r>
          </a:p>
          <a:p>
            <a:pPr>
              <a:spcBef>
                <a:spcPct val="50000"/>
              </a:spcBef>
              <a:buFontTx/>
              <a:buChar char="•"/>
              <a:defRPr/>
            </a:pPr>
            <a:r>
              <a:rPr lang="en-US" altLang="zh-TW" sz="3200" dirty="0">
                <a:solidFill>
                  <a:schemeClr val="accent2"/>
                </a:solidFill>
                <a:latin typeface="Arial" charset="0"/>
                <a:ea typeface="新細明體" charset="0"/>
                <a:cs typeface="新細明體" charset="0"/>
              </a:rPr>
              <a:t> </a:t>
            </a:r>
            <a:r>
              <a:rPr lang="en-US" altLang="zh-TW" sz="3200" dirty="0">
                <a:solidFill>
                  <a:srgbClr val="FF00FF"/>
                </a:solidFill>
                <a:latin typeface="Arial" charset="0"/>
                <a:ea typeface="新細明體" charset="0"/>
                <a:cs typeface="新細明體" charset="0"/>
              </a:rPr>
              <a:t>Frequency</a:t>
            </a:r>
            <a:r>
              <a:rPr lang="en-US" altLang="zh-TW" sz="3200" dirty="0">
                <a:solidFill>
                  <a:schemeClr val="accent2"/>
                </a:solidFill>
                <a:latin typeface="Arial" charset="0"/>
                <a:ea typeface="新細明體" charset="0"/>
                <a:cs typeface="新細明體" charset="0"/>
              </a:rPr>
              <a:t> is the </a:t>
            </a:r>
            <a:r>
              <a:rPr lang="en-US" altLang="zh-TW" sz="3200" dirty="0">
                <a:latin typeface="Arial" charset="0"/>
                <a:ea typeface="新細明體" charset="0"/>
                <a:cs typeface="新細明體" charset="0"/>
              </a:rPr>
              <a:t>number</a:t>
            </a:r>
            <a:r>
              <a:rPr lang="en-US" altLang="zh-TW" sz="3200" dirty="0">
                <a:solidFill>
                  <a:schemeClr val="accent2"/>
                </a:solidFill>
                <a:latin typeface="Arial" charset="0"/>
                <a:ea typeface="新細明體" charset="0"/>
                <a:cs typeface="新細明體" charset="0"/>
              </a:rPr>
              <a:t> of cycles completed per second.</a:t>
            </a:r>
          </a:p>
        </p:txBody>
      </p:sp>
      <p:sp>
        <p:nvSpPr>
          <p:cNvPr id="35848" name="Rectangle 8"/>
          <p:cNvSpPr>
            <a:spLocks noGrp="1" noChangeArrowheads="1"/>
          </p:cNvSpPr>
          <p:nvPr>
            <p:ph type="title"/>
          </p:nvPr>
        </p:nvSpPr>
        <p:spPr>
          <a:xfrm>
            <a:off x="533400" y="0"/>
            <a:ext cx="8153400" cy="914400"/>
          </a:xfrm>
        </p:spPr>
        <p:txBody>
          <a:bodyPr/>
          <a:lstStyle/>
          <a:p>
            <a:pPr eaLnBrk="1" hangingPunct="1">
              <a:defRPr/>
            </a:pPr>
            <a:r>
              <a:rPr lang="en-US" altLang="zh-TW" sz="4000" dirty="0" smtClean="0">
                <a:ea typeface="新細明體" charset="0"/>
                <a:cs typeface="新細明體" charset="0"/>
              </a:rPr>
              <a:t>Oscillations of a Spring</a:t>
            </a:r>
          </a:p>
        </p:txBody>
      </p:sp>
    </p:spTree>
    <p:extLst>
      <p:ext uri="{BB962C8B-B14F-4D97-AF65-F5344CB8AC3E}">
        <p14:creationId xmlns:p14="http://schemas.microsoft.com/office/powerpoint/2010/main" val="301718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52400" y="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a:solidFill>
                  <a:schemeClr val="accent2"/>
                </a:solidFill>
              </a:rPr>
              <a:t>11-1 Simple Harmonic Motion</a:t>
            </a:r>
          </a:p>
        </p:txBody>
      </p:sp>
      <p:pic>
        <p:nvPicPr>
          <p:cNvPr id="11267" name="Picture 4" descr="11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685800"/>
            <a:ext cx="7315200" cy="606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5"/>
          <p:cNvSpPr txBox="1">
            <a:spLocks noChangeArrowheads="1"/>
          </p:cNvSpPr>
          <p:nvPr/>
        </p:nvSpPr>
        <p:spPr bwMode="auto">
          <a:xfrm>
            <a:off x="228600" y="3200400"/>
            <a:ext cx="48006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If the spring is hung vertically, the only change is in the equilibrium position, which is at the point where the spring force equals the gravitational force.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033463"/>
            <a:ext cx="3505200" cy="479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2336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Text Box 5"/>
          <p:cNvSpPr txBox="1">
            <a:spLocks noChangeArrowheads="1"/>
          </p:cNvSpPr>
          <p:nvPr/>
        </p:nvSpPr>
        <p:spPr bwMode="auto">
          <a:xfrm>
            <a:off x="228600" y="1295400"/>
            <a:ext cx="5943600" cy="3935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When a family of four with a total mass of 200 kg step into their 1200-kg car, the car’s springs compress 3.0 cm. (a) What is the spring constant of the car’s springs, assuming they act as a single spring? (b) How far will the car lower if loaded with 300 kg rather than 200 kg?</a:t>
            </a:r>
          </a:p>
        </p:txBody>
      </p:sp>
      <p:pic>
        <p:nvPicPr>
          <p:cNvPr id="675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600200"/>
            <a:ext cx="2478088" cy="4300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67591" name="Rectangle 7"/>
          <p:cNvSpPr>
            <a:spLocks noGrp="1" noChangeArrowheads="1"/>
          </p:cNvSpPr>
          <p:nvPr>
            <p:ph type="title"/>
          </p:nvPr>
        </p:nvSpPr>
        <p:spPr/>
        <p:txBody>
          <a:bodyPr/>
          <a:lstStyle/>
          <a:p>
            <a:pPr eaLnBrk="1" hangingPunct="1">
              <a:defRPr/>
            </a:pPr>
            <a:r>
              <a:rPr lang="en-US" altLang="zh-TW" sz="3600" smtClean="0">
                <a:ea typeface="新細明體" charset="0"/>
                <a:cs typeface="新細明體" charset="0"/>
              </a:rPr>
              <a:t>Oscillations of a Spring</a:t>
            </a:r>
          </a:p>
        </p:txBody>
      </p:sp>
    </p:spTree>
    <p:extLst>
      <p:ext uri="{BB962C8B-B14F-4D97-AF65-F5344CB8AC3E}">
        <p14:creationId xmlns:p14="http://schemas.microsoft.com/office/powerpoint/2010/main" val="2887362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29698" name="Object 3"/>
          <p:cNvGraphicFramePr>
            <a:graphicFrameLocks noChangeAspect="1"/>
          </p:cNvGraphicFramePr>
          <p:nvPr/>
        </p:nvGraphicFramePr>
        <p:xfrm>
          <a:off x="685800" y="1371600"/>
          <a:ext cx="7694613" cy="3810000"/>
        </p:xfrm>
        <a:graphic>
          <a:graphicData uri="http://schemas.openxmlformats.org/presentationml/2006/ole">
            <mc:AlternateContent xmlns:mc="http://schemas.openxmlformats.org/markup-compatibility/2006">
              <mc:Choice xmlns:v="urn:schemas-microsoft-com:vml" Requires="v">
                <p:oleObj spid="_x0000_s11281" name="Equation" r:id="rId3" imgW="2590800" imgH="1282700" progId="Equation.3">
                  <p:embed/>
                </p:oleObj>
              </mc:Choice>
              <mc:Fallback>
                <p:oleObj name="Equation" r:id="rId3" imgW="2590800" imgH="1282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371600"/>
                        <a:ext cx="769461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79124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52400" y="0"/>
            <a:ext cx="87630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endParaRPr lang="zh-TW" altLang="en-US" sz="3200">
              <a:solidFill>
                <a:schemeClr val="accent2"/>
              </a:solidFill>
              <a:latin typeface="Arial" charset="0"/>
              <a:ea typeface="新細明體" charset="0"/>
              <a:cs typeface="新細明體" charset="0"/>
            </a:endParaRPr>
          </a:p>
        </p:txBody>
      </p:sp>
      <p:sp>
        <p:nvSpPr>
          <p:cNvPr id="33799" name="Text Box 7"/>
          <p:cNvSpPr txBox="1">
            <a:spLocks noChangeArrowheads="1"/>
          </p:cNvSpPr>
          <p:nvPr/>
        </p:nvSpPr>
        <p:spPr bwMode="auto">
          <a:xfrm>
            <a:off x="685800" y="990600"/>
            <a:ext cx="7467600" cy="1570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sz="3200">
                <a:solidFill>
                  <a:schemeClr val="accent2"/>
                </a:solidFill>
                <a:ea typeface="PMingLiU" panose="02020500000000000000" pitchFamily="18" charset="-120"/>
              </a:rPr>
              <a:t>Substituting </a:t>
            </a:r>
            <a:r>
              <a:rPr lang="en-US" altLang="zh-TW" sz="3200" i="1">
                <a:solidFill>
                  <a:schemeClr val="accent2"/>
                </a:solidFill>
                <a:latin typeface="Times New Roman" panose="02020603050405020304" pitchFamily="18" charset="0"/>
                <a:ea typeface="PMingLiU" panose="02020500000000000000" pitchFamily="18" charset="-120"/>
              </a:rPr>
              <a:t>F</a:t>
            </a:r>
            <a:r>
              <a:rPr lang="en-US" altLang="zh-TW" sz="3200">
                <a:solidFill>
                  <a:schemeClr val="accent2"/>
                </a:solidFill>
                <a:ea typeface="PMingLiU" panose="02020500000000000000" pitchFamily="18" charset="-120"/>
              </a:rPr>
              <a:t> = </a:t>
            </a:r>
            <a:r>
              <a:rPr lang="en-US" altLang="zh-TW" sz="3200" i="1">
                <a:solidFill>
                  <a:schemeClr val="accent2"/>
                </a:solidFill>
                <a:latin typeface="Times New Roman" panose="02020603050405020304" pitchFamily="18" charset="0"/>
                <a:ea typeface="PMingLiU" panose="02020500000000000000" pitchFamily="18" charset="-120"/>
              </a:rPr>
              <a:t>kx</a:t>
            </a:r>
            <a:r>
              <a:rPr lang="en-US" altLang="zh-TW" sz="3200">
                <a:solidFill>
                  <a:schemeClr val="accent2"/>
                </a:solidFill>
                <a:ea typeface="PMingLiU" panose="02020500000000000000" pitchFamily="18" charset="-120"/>
              </a:rPr>
              <a:t> into Newton’s second law gives the equation of motion:</a:t>
            </a:r>
          </a:p>
        </p:txBody>
      </p:sp>
      <p:sp>
        <p:nvSpPr>
          <p:cNvPr id="33801" name="Text Box 9"/>
          <p:cNvSpPr txBox="1">
            <a:spLocks noChangeArrowheads="1"/>
          </p:cNvSpPr>
          <p:nvPr/>
        </p:nvSpPr>
        <p:spPr bwMode="auto">
          <a:xfrm>
            <a:off x="457200" y="4953000"/>
            <a:ext cx="52578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with solutions of the form:</a:t>
            </a:r>
          </a:p>
        </p:txBody>
      </p:sp>
      <p:sp>
        <p:nvSpPr>
          <p:cNvPr id="33803" name="Rectangle 11"/>
          <p:cNvSpPr>
            <a:spLocks noGrp="1" noChangeArrowheads="1"/>
          </p:cNvSpPr>
          <p:nvPr>
            <p:ph type="title"/>
          </p:nvPr>
        </p:nvSpPr>
        <p:spPr>
          <a:xfrm>
            <a:off x="457200" y="0"/>
            <a:ext cx="8229600" cy="1143000"/>
          </a:xfrm>
        </p:spPr>
        <p:txBody>
          <a:bodyPr/>
          <a:lstStyle/>
          <a:p>
            <a:pPr eaLnBrk="1" hangingPunct="1">
              <a:defRPr/>
            </a:pPr>
            <a:r>
              <a:rPr lang="en-US" altLang="zh-TW" sz="4000" dirty="0" smtClean="0">
                <a:ea typeface="新細明體" charset="0"/>
                <a:cs typeface="新細明體" charset="0"/>
              </a:rPr>
              <a:t>Simple Harmonic Motion</a:t>
            </a:r>
          </a:p>
        </p:txBody>
      </p:sp>
      <p:pic>
        <p:nvPicPr>
          <p:cNvPr id="31749" name="Picture 17" descr="eq_page_372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5638800"/>
            <a:ext cx="3733800"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1750" name="Object 1"/>
          <p:cNvGraphicFramePr>
            <a:graphicFrameLocks noChangeAspect="1"/>
          </p:cNvGraphicFramePr>
          <p:nvPr>
            <p:extLst>
              <p:ext uri="{D42A27DB-BD31-4B8C-83A1-F6EECF244321}">
                <p14:modId xmlns:p14="http://schemas.microsoft.com/office/powerpoint/2010/main" val="3273438530"/>
              </p:ext>
            </p:extLst>
          </p:nvPr>
        </p:nvGraphicFramePr>
        <p:xfrm>
          <a:off x="609600" y="2514600"/>
          <a:ext cx="6354762" cy="2373313"/>
        </p:xfrm>
        <a:graphic>
          <a:graphicData uri="http://schemas.openxmlformats.org/presentationml/2006/ole">
            <mc:AlternateContent xmlns:mc="http://schemas.openxmlformats.org/markup-compatibility/2006">
              <mc:Choice xmlns:v="urn:schemas-microsoft-com:vml" Requires="v">
                <p:oleObj spid="_x0000_s12305" name="معادلة" r:id="rId4" imgW="2311200" imgH="863280" progId="Equation.3">
                  <p:embed/>
                </p:oleObj>
              </mc:Choice>
              <mc:Fallback>
                <p:oleObj name="معادلة" r:id="rId4" imgW="2311200" imgH="863280" progId="Equation.3">
                  <p:embed/>
                  <p:pic>
                    <p:nvPicPr>
                      <p:cNvPr id="0" name=""/>
                      <p:cNvPicPr>
                        <a:picLocks noChangeAspect="1" noChangeArrowheads="1"/>
                      </p:cNvPicPr>
                      <p:nvPr/>
                    </p:nvPicPr>
                    <p:blipFill>
                      <a:blip r:embed="rId5"/>
                      <a:srcRect/>
                      <a:stretch>
                        <a:fillRect/>
                      </a:stretch>
                    </p:blipFill>
                    <p:spPr bwMode="auto">
                      <a:xfrm>
                        <a:off x="609600" y="2514600"/>
                        <a:ext cx="6354762"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51" name="Rectangle 2"/>
          <p:cNvSpPr>
            <a:spLocks noChangeArrowheads="1"/>
          </p:cNvSpPr>
          <p:nvPr/>
        </p:nvSpPr>
        <p:spPr bwMode="auto">
          <a:xfrm>
            <a:off x="2133600" y="3810000"/>
            <a:ext cx="3124200" cy="1143000"/>
          </a:xfrm>
          <a:prstGeom prst="rect">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endParaRPr lang="ar-SA" altLang="ar-SA" sz="2400" b="0">
              <a:solidFill>
                <a:srgbClr val="000000"/>
              </a:solidFill>
            </a:endParaRPr>
          </a:p>
        </p:txBody>
      </p:sp>
      <p:grpSp>
        <p:nvGrpSpPr>
          <p:cNvPr id="10" name="مجموعة 9"/>
          <p:cNvGrpSpPr/>
          <p:nvPr/>
        </p:nvGrpSpPr>
        <p:grpSpPr>
          <a:xfrm>
            <a:off x="6096000" y="3962400"/>
            <a:ext cx="2209800" cy="990600"/>
            <a:chOff x="5410200" y="1905000"/>
            <a:chExt cx="2209800" cy="990600"/>
          </a:xfrm>
        </p:grpSpPr>
        <p:pic>
          <p:nvPicPr>
            <p:cNvPr id="11" name="Picture 11" descr="eq_page_3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8800" y="1905000"/>
              <a:ext cx="17526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
            <p:cNvSpPr>
              <a:spLocks noChangeArrowheads="1"/>
            </p:cNvSpPr>
            <p:nvPr/>
          </p:nvSpPr>
          <p:spPr bwMode="auto">
            <a:xfrm>
              <a:off x="5410200" y="1905000"/>
              <a:ext cx="2209800" cy="990600"/>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endParaRPr lang="ar-SA" altLang="ar-SA" sz="2400" b="0">
                <a:solidFill>
                  <a:srgbClr val="000000"/>
                </a:solidFill>
              </a:endParaRPr>
            </a:p>
          </p:txBody>
        </p:sp>
      </p:grpSp>
    </p:spTree>
    <p:extLst>
      <p:ext uri="{BB962C8B-B14F-4D97-AF65-F5344CB8AC3E}">
        <p14:creationId xmlns:p14="http://schemas.microsoft.com/office/powerpoint/2010/main" val="4246330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743200"/>
            <a:ext cx="4111625" cy="3473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69638" name="Text Box 6"/>
          <p:cNvSpPr txBox="1">
            <a:spLocks noChangeArrowheads="1"/>
          </p:cNvSpPr>
          <p:nvPr/>
        </p:nvSpPr>
        <p:spPr bwMode="auto">
          <a:xfrm>
            <a:off x="304800" y="762000"/>
            <a:ext cx="8229600" cy="946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Substituting, we verify that this solution does indeed satisfy the equation of motion, with:</a:t>
            </a:r>
          </a:p>
        </p:txBody>
      </p:sp>
      <p:sp>
        <p:nvSpPr>
          <p:cNvPr id="69640" name="Text Box 8"/>
          <p:cNvSpPr txBox="1">
            <a:spLocks noChangeArrowheads="1"/>
          </p:cNvSpPr>
          <p:nvPr/>
        </p:nvSpPr>
        <p:spPr bwMode="auto">
          <a:xfrm>
            <a:off x="4724400" y="2895600"/>
            <a:ext cx="4191000" cy="265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The constants </a:t>
            </a:r>
            <a:r>
              <a:rPr lang="en-US" altLang="zh-TW" i="1">
                <a:solidFill>
                  <a:schemeClr val="accent2"/>
                </a:solidFill>
                <a:latin typeface="Times New Roman" panose="02020603050405020304" pitchFamily="18" charset="0"/>
                <a:ea typeface="PMingLiU" panose="02020500000000000000" pitchFamily="18" charset="-120"/>
              </a:rPr>
              <a:t>A</a:t>
            </a:r>
            <a:r>
              <a:rPr lang="en-US" altLang="zh-TW">
                <a:solidFill>
                  <a:schemeClr val="accent2"/>
                </a:solidFill>
                <a:ea typeface="PMingLiU" panose="02020500000000000000" pitchFamily="18" charset="-120"/>
              </a:rPr>
              <a:t> and </a:t>
            </a:r>
            <a:r>
              <a:rPr lang="el-GR" altLang="ar-SA" i="1">
                <a:solidFill>
                  <a:schemeClr val="accent2"/>
                </a:solidFill>
                <a:latin typeface="Times New Roman" panose="02020603050405020304" pitchFamily="18" charset="0"/>
                <a:cs typeface="Times New Roman" panose="02020603050405020304" pitchFamily="18" charset="0"/>
              </a:rPr>
              <a:t>φ</a:t>
            </a:r>
            <a:r>
              <a:rPr lang="en-US" altLang="zh-TW">
                <a:solidFill>
                  <a:schemeClr val="accent2"/>
                </a:solidFill>
                <a:latin typeface="Times New Roman" panose="02020603050405020304" pitchFamily="18" charset="0"/>
                <a:ea typeface="PMingLiU" panose="02020500000000000000" pitchFamily="18" charset="-120"/>
                <a:cs typeface="Times New Roman" panose="02020603050405020304" pitchFamily="18" charset="0"/>
              </a:rPr>
              <a:t> </a:t>
            </a:r>
            <a:r>
              <a:rPr lang="en-US" altLang="zh-TW">
                <a:solidFill>
                  <a:schemeClr val="accent2"/>
                </a:solidFill>
                <a:ea typeface="PMingLiU" panose="02020500000000000000" pitchFamily="18" charset="-120"/>
                <a:cs typeface="Times New Roman" panose="02020603050405020304" pitchFamily="18" charset="0"/>
              </a:rPr>
              <a:t>will be determined by initial conditions; </a:t>
            </a:r>
            <a:r>
              <a:rPr lang="en-US" altLang="zh-TW" i="1">
                <a:solidFill>
                  <a:schemeClr val="accent2"/>
                </a:solidFill>
                <a:latin typeface="Times New Roman" panose="02020603050405020304" pitchFamily="18" charset="0"/>
                <a:ea typeface="PMingLiU" panose="02020500000000000000" pitchFamily="18" charset="-120"/>
                <a:cs typeface="Times New Roman" panose="02020603050405020304" pitchFamily="18" charset="0"/>
              </a:rPr>
              <a:t>A</a:t>
            </a:r>
            <a:r>
              <a:rPr lang="en-US" altLang="zh-TW">
                <a:solidFill>
                  <a:schemeClr val="accent2"/>
                </a:solidFill>
                <a:ea typeface="PMingLiU" panose="02020500000000000000" pitchFamily="18" charset="-120"/>
                <a:cs typeface="Times New Roman" panose="02020603050405020304" pitchFamily="18" charset="0"/>
              </a:rPr>
              <a:t> is the amplitude, and </a:t>
            </a:r>
            <a:r>
              <a:rPr lang="el-GR" altLang="ar-SA" i="1">
                <a:solidFill>
                  <a:srgbClr val="FF00FF"/>
                </a:solidFill>
                <a:latin typeface="Times New Roman" panose="02020603050405020304" pitchFamily="18" charset="0"/>
              </a:rPr>
              <a:t>φ</a:t>
            </a:r>
            <a:r>
              <a:rPr lang="en-US" altLang="zh-TW" i="1">
                <a:solidFill>
                  <a:schemeClr val="accent2"/>
                </a:solidFill>
                <a:ea typeface="PMingLiU" panose="02020500000000000000" pitchFamily="18" charset="-120"/>
              </a:rPr>
              <a:t> </a:t>
            </a:r>
            <a:r>
              <a:rPr lang="en-US" altLang="zh-TW">
                <a:solidFill>
                  <a:schemeClr val="accent2"/>
                </a:solidFill>
                <a:ea typeface="PMingLiU" panose="02020500000000000000" pitchFamily="18" charset="-120"/>
              </a:rPr>
              <a:t>gives the</a:t>
            </a:r>
            <a:r>
              <a:rPr lang="en-US" altLang="zh-TW" i="1">
                <a:solidFill>
                  <a:schemeClr val="accent2"/>
                </a:solidFill>
                <a:ea typeface="PMingLiU" panose="02020500000000000000" pitchFamily="18" charset="-120"/>
              </a:rPr>
              <a:t> </a:t>
            </a:r>
            <a:r>
              <a:rPr lang="en-US" altLang="zh-TW">
                <a:solidFill>
                  <a:srgbClr val="FF00FF"/>
                </a:solidFill>
                <a:ea typeface="PMingLiU" panose="02020500000000000000" pitchFamily="18" charset="-120"/>
              </a:rPr>
              <a:t>phase</a:t>
            </a:r>
            <a:r>
              <a:rPr lang="en-US" altLang="zh-TW">
                <a:solidFill>
                  <a:schemeClr val="accent2"/>
                </a:solidFill>
                <a:ea typeface="PMingLiU" panose="02020500000000000000" pitchFamily="18" charset="-120"/>
              </a:rPr>
              <a:t> of the motion at </a:t>
            </a:r>
            <a:r>
              <a:rPr lang="en-US" altLang="zh-TW" i="1">
                <a:solidFill>
                  <a:srgbClr val="FF6600"/>
                </a:solidFill>
                <a:latin typeface="Times New Roman" panose="02020603050405020304" pitchFamily="18" charset="0"/>
                <a:ea typeface="PMingLiU" panose="02020500000000000000" pitchFamily="18" charset="-120"/>
              </a:rPr>
              <a:t>t</a:t>
            </a:r>
            <a:r>
              <a:rPr lang="en-US" altLang="zh-TW">
                <a:solidFill>
                  <a:srgbClr val="FF6600"/>
                </a:solidFill>
                <a:ea typeface="PMingLiU" panose="02020500000000000000" pitchFamily="18" charset="-120"/>
              </a:rPr>
              <a:t> = 0</a:t>
            </a:r>
            <a:r>
              <a:rPr lang="en-US" altLang="zh-TW">
                <a:solidFill>
                  <a:schemeClr val="accent2"/>
                </a:solidFill>
                <a:ea typeface="PMingLiU" panose="02020500000000000000" pitchFamily="18" charset="-120"/>
              </a:rPr>
              <a:t>.</a:t>
            </a:r>
            <a:endParaRPr lang="el-GR" altLang="ar-SA" i="1">
              <a:solidFill>
                <a:schemeClr val="accent2"/>
              </a:solidFill>
            </a:endParaRPr>
          </a:p>
        </p:txBody>
      </p:sp>
      <p:sp>
        <p:nvSpPr>
          <p:cNvPr id="69641" name="Rectangle 9"/>
          <p:cNvSpPr>
            <a:spLocks noGrp="1" noChangeArrowheads="1"/>
          </p:cNvSpPr>
          <p:nvPr>
            <p:ph type="title"/>
          </p:nvPr>
        </p:nvSpPr>
        <p:spPr>
          <a:xfrm>
            <a:off x="457200" y="76200"/>
            <a:ext cx="8229600" cy="762000"/>
          </a:xfrm>
        </p:spPr>
        <p:txBody>
          <a:bodyPr/>
          <a:lstStyle/>
          <a:p>
            <a:pPr eaLnBrk="1" hangingPunct="1">
              <a:defRPr/>
            </a:pPr>
            <a:r>
              <a:rPr lang="en-US" altLang="zh-TW" sz="3600" smtClean="0">
                <a:ea typeface="新細明體" charset="0"/>
                <a:cs typeface="新細明體" charset="0"/>
              </a:rPr>
              <a:t>Simple Harmonic Motion</a:t>
            </a:r>
          </a:p>
        </p:txBody>
      </p:sp>
      <p:grpSp>
        <p:nvGrpSpPr>
          <p:cNvPr id="2" name="مجموعة 1"/>
          <p:cNvGrpSpPr/>
          <p:nvPr/>
        </p:nvGrpSpPr>
        <p:grpSpPr>
          <a:xfrm>
            <a:off x="5410200" y="1905000"/>
            <a:ext cx="2209800" cy="990600"/>
            <a:chOff x="5410200" y="1905000"/>
            <a:chExt cx="2209800" cy="990600"/>
          </a:xfrm>
        </p:grpSpPr>
        <p:pic>
          <p:nvPicPr>
            <p:cNvPr id="32773" name="Picture 11" descr="eq_page_3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905000"/>
              <a:ext cx="17526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Oval 1"/>
            <p:cNvSpPr>
              <a:spLocks noChangeArrowheads="1"/>
            </p:cNvSpPr>
            <p:nvPr/>
          </p:nvSpPr>
          <p:spPr bwMode="auto">
            <a:xfrm>
              <a:off x="5410200" y="1905000"/>
              <a:ext cx="2209800" cy="990600"/>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endParaRPr lang="ar-SA" altLang="ar-SA" sz="2400" b="0">
                <a:solidFill>
                  <a:srgbClr val="000000"/>
                </a:solidFill>
              </a:endParaRPr>
            </a:p>
          </p:txBody>
        </p:sp>
      </p:grpSp>
    </p:spTree>
    <p:extLst>
      <p:ext uri="{BB962C8B-B14F-4D97-AF65-F5344CB8AC3E}">
        <p14:creationId xmlns:p14="http://schemas.microsoft.com/office/powerpoint/2010/main" val="425101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3"/>
          <p:cNvSpPr txBox="1">
            <a:spLocks noChangeArrowheads="1"/>
          </p:cNvSpPr>
          <p:nvPr/>
        </p:nvSpPr>
        <p:spPr bwMode="auto">
          <a:xfrm>
            <a:off x="381000" y="838200"/>
            <a:ext cx="8229600" cy="946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The velocity can be found by differentiating the displacement:</a:t>
            </a:r>
          </a:p>
        </p:txBody>
      </p:sp>
      <p:pic>
        <p:nvPicPr>
          <p:cNvPr id="706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267200"/>
            <a:ext cx="3703638" cy="2003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706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810000"/>
            <a:ext cx="3814763" cy="24495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70663" name="Text Box 7"/>
          <p:cNvSpPr txBox="1">
            <a:spLocks noChangeArrowheads="1"/>
          </p:cNvSpPr>
          <p:nvPr/>
        </p:nvSpPr>
        <p:spPr bwMode="auto">
          <a:xfrm>
            <a:off x="533400" y="3124200"/>
            <a:ext cx="80772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These figures illustrate the effect of </a:t>
            </a:r>
            <a:r>
              <a:rPr lang="el-GR" altLang="ar-SA" i="1">
                <a:solidFill>
                  <a:schemeClr val="accent2"/>
                </a:solidFill>
                <a:latin typeface="Times New Roman" panose="02020603050405020304" pitchFamily="18" charset="0"/>
                <a:cs typeface="Times New Roman" panose="02020603050405020304" pitchFamily="18" charset="0"/>
              </a:rPr>
              <a:t>φ</a:t>
            </a:r>
            <a:r>
              <a:rPr lang="en-US" altLang="zh-TW">
                <a:solidFill>
                  <a:schemeClr val="accent2"/>
                </a:solidFill>
                <a:latin typeface="Times New Roman" panose="02020603050405020304" pitchFamily="18" charset="0"/>
                <a:ea typeface="PMingLiU" panose="02020500000000000000" pitchFamily="18" charset="-120"/>
                <a:cs typeface="Times New Roman" panose="02020603050405020304" pitchFamily="18" charset="0"/>
              </a:rPr>
              <a:t>:</a:t>
            </a:r>
            <a:endParaRPr lang="el-GR" altLang="ar-SA">
              <a:solidFill>
                <a:schemeClr val="accent2"/>
              </a:solidFill>
              <a:latin typeface="Times New Roman" panose="02020603050405020304" pitchFamily="18" charset="0"/>
              <a:cs typeface="Times New Roman" panose="02020603050405020304" pitchFamily="18" charset="0"/>
            </a:endParaRPr>
          </a:p>
        </p:txBody>
      </p:sp>
      <p:pic>
        <p:nvPicPr>
          <p:cNvPr id="34822" name="Picture 10" descr="eq_page_373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905000"/>
            <a:ext cx="857726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6517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152400" y="152400"/>
            <a:ext cx="876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4800" dirty="0" smtClean="0">
                <a:solidFill>
                  <a:schemeClr val="accent2"/>
                </a:solidFill>
              </a:rPr>
              <a:t>Vibrations </a:t>
            </a:r>
            <a:r>
              <a:rPr lang="en-US" altLang="ar-SA" sz="4800" dirty="0">
                <a:solidFill>
                  <a:schemeClr val="accent2"/>
                </a:solidFill>
              </a:rPr>
              <a:t>and Waves</a:t>
            </a:r>
          </a:p>
        </p:txBody>
      </p:sp>
      <p:pic>
        <p:nvPicPr>
          <p:cNvPr id="4099" name="Picture 6" descr="11_00C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371600"/>
            <a:ext cx="434657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7" name="Rectangle 7"/>
          <p:cNvSpPr>
            <a:spLocks noGrp="1" noChangeArrowheads="1"/>
          </p:cNvSpPr>
          <p:nvPr>
            <p:ph type="title"/>
          </p:nvPr>
        </p:nvSpPr>
        <p:spPr/>
        <p:txBody>
          <a:bodyPr/>
          <a:lstStyle/>
          <a:p>
            <a:pPr eaLnBrk="1" hangingPunct="1">
              <a:defRPr/>
            </a:pPr>
            <a:r>
              <a:rPr lang="en-US" altLang="zh-TW" sz="3600" smtClean="0">
                <a:ea typeface="新細明體" charset="0"/>
                <a:cs typeface="新細明體" charset="0"/>
              </a:rPr>
              <a:t>Simple Harmonic Motion</a:t>
            </a:r>
          </a:p>
        </p:txBody>
      </p:sp>
      <p:sp>
        <p:nvSpPr>
          <p:cNvPr id="71689" name="Text Box 9"/>
          <p:cNvSpPr txBox="1">
            <a:spLocks noChangeArrowheads="1"/>
          </p:cNvSpPr>
          <p:nvPr/>
        </p:nvSpPr>
        <p:spPr bwMode="auto">
          <a:xfrm>
            <a:off x="457200" y="1081088"/>
            <a:ext cx="7467600"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Because                                   then</a:t>
            </a:r>
          </a:p>
        </p:txBody>
      </p:sp>
      <p:pic>
        <p:nvPicPr>
          <p:cNvPr id="36867" name="Picture 12" descr="eq_page_3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1062038"/>
            <a:ext cx="319087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13" descr="eq_page_374_1"/>
          <p:cNvPicPr>
            <a:picLocks noChangeAspect="1" noChangeArrowheads="1"/>
          </p:cNvPicPr>
          <p:nvPr/>
        </p:nvPicPr>
        <p:blipFill>
          <a:blip r:embed="rId3">
            <a:extLst>
              <a:ext uri="{28A0092B-C50C-407E-A947-70E740481C1C}">
                <a14:useLocalDpi xmlns:a14="http://schemas.microsoft.com/office/drawing/2010/main" val="0"/>
              </a:ext>
            </a:extLst>
          </a:blip>
          <a:srcRect b="2928"/>
          <a:stretch>
            <a:fillRect/>
          </a:stretch>
        </p:blipFill>
        <p:spPr bwMode="auto">
          <a:xfrm>
            <a:off x="2667000" y="2286000"/>
            <a:ext cx="27908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0192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Text Box 3"/>
          <p:cNvSpPr txBox="1">
            <a:spLocks noChangeArrowheads="1"/>
          </p:cNvSpPr>
          <p:nvPr/>
        </p:nvSpPr>
        <p:spPr bwMode="auto">
          <a:xfrm>
            <a:off x="838200" y="1219200"/>
            <a:ext cx="7239000" cy="265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Determine the period and frequency of a car whose mass is 1400 kg and whose shock absorbers have a spring constant of 6.5 x 10</a:t>
            </a:r>
            <a:r>
              <a:rPr lang="en-US" altLang="zh-TW" baseline="30000">
                <a:solidFill>
                  <a:schemeClr val="accent2"/>
                </a:solidFill>
                <a:latin typeface="Arial" charset="0"/>
                <a:ea typeface="新細明體" charset="0"/>
                <a:cs typeface="新細明體" charset="0"/>
              </a:rPr>
              <a:t>4</a:t>
            </a:r>
            <a:r>
              <a:rPr lang="en-US" altLang="zh-TW">
                <a:solidFill>
                  <a:schemeClr val="accent2"/>
                </a:solidFill>
                <a:latin typeface="Arial" charset="0"/>
                <a:ea typeface="新細明體" charset="0"/>
                <a:cs typeface="新細明體" charset="0"/>
              </a:rPr>
              <a:t> N/m after hitting a bump. Assume the shock absorbers are poor, so the car really oscillates up and down.</a:t>
            </a:r>
          </a:p>
        </p:txBody>
      </p:sp>
      <p:sp>
        <p:nvSpPr>
          <p:cNvPr id="72708" name="Rectangle 4"/>
          <p:cNvSpPr>
            <a:spLocks noGrp="1" noChangeArrowheads="1"/>
          </p:cNvSpPr>
          <p:nvPr>
            <p:ph type="title"/>
          </p:nvPr>
        </p:nvSpPr>
        <p:spPr/>
        <p:txBody>
          <a:bodyPr/>
          <a:lstStyle/>
          <a:p>
            <a:pPr eaLnBrk="1" hangingPunct="1">
              <a:defRPr/>
            </a:pPr>
            <a:r>
              <a:rPr lang="en-US" altLang="zh-TW" sz="3600" smtClean="0">
                <a:ea typeface="新細明體" charset="0"/>
                <a:cs typeface="新細明體" charset="0"/>
              </a:rPr>
              <a:t>Simple Harmonic Motion</a:t>
            </a:r>
          </a:p>
        </p:txBody>
      </p:sp>
    </p:spTree>
    <p:extLst>
      <p:ext uri="{BB962C8B-B14F-4D97-AF65-F5344CB8AC3E}">
        <p14:creationId xmlns:p14="http://schemas.microsoft.com/office/powerpoint/2010/main" val="4201359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39938" name="Object 1"/>
          <p:cNvGraphicFramePr>
            <a:graphicFrameLocks noChangeAspect="1"/>
          </p:cNvGraphicFramePr>
          <p:nvPr/>
        </p:nvGraphicFramePr>
        <p:xfrm>
          <a:off x="704850" y="1295400"/>
          <a:ext cx="7620000" cy="2552700"/>
        </p:xfrm>
        <a:graphic>
          <a:graphicData uri="http://schemas.openxmlformats.org/presentationml/2006/ole">
            <mc:AlternateContent xmlns:mc="http://schemas.openxmlformats.org/markup-compatibility/2006">
              <mc:Choice xmlns:v="urn:schemas-microsoft-com:vml" Requires="v">
                <p:oleObj spid="_x0000_s13328" name="Equation" r:id="rId3" imgW="2501900" imgH="838200" progId="Equation.3">
                  <p:embed/>
                </p:oleObj>
              </mc:Choice>
              <mc:Fallback>
                <p:oleObj name="Equation" r:id="rId3" imgW="2501900" imgH="838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 y="1295400"/>
                        <a:ext cx="76200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84130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7" y="1676305"/>
            <a:ext cx="4010787" cy="3505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6379" r="5624"/>
          <a:stretch/>
        </p:blipFill>
        <p:spPr bwMode="auto">
          <a:xfrm>
            <a:off x="4114800" y="66680"/>
            <a:ext cx="4894502" cy="5772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مستطيل 1"/>
          <p:cNvSpPr/>
          <p:nvPr/>
        </p:nvSpPr>
        <p:spPr>
          <a:xfrm>
            <a:off x="304800" y="5638800"/>
            <a:ext cx="7339397" cy="830997"/>
          </a:xfrm>
          <a:prstGeom prst="rect">
            <a:avLst/>
          </a:prstGeom>
        </p:spPr>
        <p:txBody>
          <a:bodyPr wrap="square">
            <a:spAutoFit/>
          </a:bodyPr>
          <a:lstStyle/>
          <a:p>
            <a:r>
              <a:rPr lang="en-US" sz="2400" b="0" i="1" dirty="0">
                <a:solidFill>
                  <a:srgbClr val="231F20"/>
                </a:solidFill>
                <a:latin typeface="Constantia" panose="02030602050306030303" pitchFamily="18" charset="0"/>
              </a:rPr>
              <a:t>ω </a:t>
            </a:r>
            <a:r>
              <a:rPr lang="en-US" sz="2400" b="0" dirty="0">
                <a:solidFill>
                  <a:srgbClr val="231F20"/>
                </a:solidFill>
                <a:latin typeface="Constantia" panose="02030602050306030303" pitchFamily="18" charset="0"/>
              </a:rPr>
              <a:t>is the </a:t>
            </a:r>
            <a:r>
              <a:rPr lang="en-US" sz="2400" i="1" dirty="0">
                <a:solidFill>
                  <a:srgbClr val="231F20"/>
                </a:solidFill>
                <a:latin typeface="Constantia" panose="02030602050306030303" pitchFamily="18" charset="0"/>
              </a:rPr>
              <a:t>angular frequency</a:t>
            </a:r>
            <a:r>
              <a:rPr lang="en-US" sz="2400" b="0" i="1" dirty="0">
                <a:solidFill>
                  <a:srgbClr val="231F20"/>
                </a:solidFill>
                <a:latin typeface="Constantia" panose="02030602050306030303" pitchFamily="18" charset="0"/>
              </a:rPr>
              <a:t> </a:t>
            </a:r>
            <a:r>
              <a:rPr lang="en-US" sz="2400" b="0" dirty="0">
                <a:solidFill>
                  <a:srgbClr val="231F20"/>
                </a:solidFill>
                <a:latin typeface="Constantia" panose="02030602050306030303" pitchFamily="18" charset="0"/>
              </a:rPr>
              <a:t>of the oscillator, with units of rad </a:t>
            </a:r>
            <a:r>
              <a:rPr lang="en-US" sz="2400" b="0" dirty="0" smtClean="0">
                <a:solidFill>
                  <a:srgbClr val="231F20"/>
                </a:solidFill>
                <a:latin typeface="Constantia" panose="02030602050306030303" pitchFamily="18" charset="0"/>
              </a:rPr>
              <a:t>s</a:t>
            </a:r>
            <a:r>
              <a:rPr lang="en-US" sz="2400" b="0" baseline="30000" dirty="0" smtClean="0">
                <a:solidFill>
                  <a:srgbClr val="231F20"/>
                </a:solidFill>
                <a:latin typeface="Constantia" panose="02030602050306030303" pitchFamily="18" charset="0"/>
              </a:rPr>
              <a:t>-1</a:t>
            </a:r>
            <a:endParaRPr lang="ar-SA" sz="2400" baseline="30000" dirty="0">
              <a:latin typeface="Constantia" panose="02030602050306030303" pitchFamily="18" charset="0"/>
            </a:endParaRPr>
          </a:p>
        </p:txBody>
      </p:sp>
    </p:spTree>
    <p:extLst>
      <p:ext uri="{BB962C8B-B14F-4D97-AF65-F5344CB8AC3E}">
        <p14:creationId xmlns:p14="http://schemas.microsoft.com/office/powerpoint/2010/main" val="3419987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762000"/>
            <a:ext cx="3476625" cy="5845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graphicFrame>
        <p:nvGraphicFramePr>
          <p:cNvPr id="43011" name="Object 1"/>
          <p:cNvGraphicFramePr>
            <a:graphicFrameLocks noChangeAspect="1"/>
          </p:cNvGraphicFramePr>
          <p:nvPr/>
        </p:nvGraphicFramePr>
        <p:xfrm>
          <a:off x="3843338" y="1371600"/>
          <a:ext cx="4886325" cy="4648200"/>
        </p:xfrm>
        <a:graphic>
          <a:graphicData uri="http://schemas.openxmlformats.org/presentationml/2006/ole">
            <mc:AlternateContent xmlns:mc="http://schemas.openxmlformats.org/markup-compatibility/2006">
              <mc:Choice xmlns:v="urn:schemas-microsoft-com:vml" Requires="v">
                <p:oleObj spid="_x0000_s14352" name="Equation" r:id="rId5" imgW="1562100" imgH="1485900" progId="Equation.3">
                  <p:embed/>
                </p:oleObj>
              </mc:Choice>
              <mc:Fallback>
                <p:oleObj name="Equation" r:id="rId5" imgW="1562100" imgH="1485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3338" y="1371600"/>
                        <a:ext cx="488632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08381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2606"/>
          <a:stretch/>
        </p:blipFill>
        <p:spPr bwMode="auto">
          <a:xfrm>
            <a:off x="76207" y="2458998"/>
            <a:ext cx="4010787" cy="609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6379" r="5624" b="58914"/>
          <a:stretch/>
        </p:blipFill>
        <p:spPr bwMode="auto">
          <a:xfrm>
            <a:off x="3886200" y="1458878"/>
            <a:ext cx="4894502" cy="2371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مستطيل 1"/>
          <p:cNvSpPr/>
          <p:nvPr/>
        </p:nvSpPr>
        <p:spPr>
          <a:xfrm>
            <a:off x="304800" y="3969603"/>
            <a:ext cx="8686800" cy="830997"/>
          </a:xfrm>
          <a:prstGeom prst="rect">
            <a:avLst/>
          </a:prstGeom>
        </p:spPr>
        <p:txBody>
          <a:bodyPr wrap="square">
            <a:spAutoFit/>
          </a:bodyPr>
          <a:lstStyle/>
          <a:p>
            <a:r>
              <a:rPr lang="en-US" sz="2400" b="0" dirty="0">
                <a:solidFill>
                  <a:srgbClr val="231F20"/>
                </a:solidFill>
                <a:latin typeface="Constantia" panose="02030602050306030303" pitchFamily="18" charset="0"/>
              </a:rPr>
              <a:t>A is a </a:t>
            </a:r>
            <a:r>
              <a:rPr lang="en-US" sz="2400" i="1" dirty="0">
                <a:solidFill>
                  <a:srgbClr val="231F20"/>
                </a:solidFill>
                <a:latin typeface="Constantia" panose="02030602050306030303" pitchFamily="18" charset="0"/>
              </a:rPr>
              <a:t>amplitude</a:t>
            </a:r>
            <a:r>
              <a:rPr lang="en-US" sz="2400" b="0" dirty="0">
                <a:solidFill>
                  <a:srgbClr val="231F20"/>
                </a:solidFill>
                <a:latin typeface="Constantia" panose="02030602050306030303" pitchFamily="18" charset="0"/>
              </a:rPr>
              <a:t>: the maximum value of the position of the particle in either the positive or negative x direction.</a:t>
            </a:r>
            <a:endParaRPr lang="ar-SA" sz="2400" b="0" dirty="0">
              <a:solidFill>
                <a:srgbClr val="231F20"/>
              </a:solidFill>
              <a:latin typeface="Constantia" panose="02030602050306030303" pitchFamily="18" charset="0"/>
            </a:endParaRPr>
          </a:p>
        </p:txBody>
      </p:sp>
    </p:spTree>
    <p:extLst>
      <p:ext uri="{BB962C8B-B14F-4D97-AF65-F5344CB8AC3E}">
        <p14:creationId xmlns:p14="http://schemas.microsoft.com/office/powerpoint/2010/main" val="2824529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4988" y="123825"/>
            <a:ext cx="5534025" cy="661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3649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2462213"/>
            <a:ext cx="3467100"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00077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ext Box 3"/>
          <p:cNvSpPr txBox="1">
            <a:spLocks noChangeArrowheads="1"/>
          </p:cNvSpPr>
          <p:nvPr/>
        </p:nvSpPr>
        <p:spPr bwMode="auto">
          <a:xfrm>
            <a:off x="1143000" y="1143000"/>
            <a:ext cx="6858000" cy="3295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A vibrating floor.</a:t>
            </a:r>
          </a:p>
          <a:p>
            <a:pPr eaLnBrk="1" hangingPunct="1">
              <a:spcBef>
                <a:spcPct val="50000"/>
              </a:spcBef>
            </a:pPr>
            <a:r>
              <a:rPr lang="en-US" altLang="zh-TW">
                <a:solidFill>
                  <a:schemeClr val="accent2"/>
                </a:solidFill>
                <a:ea typeface="PMingLiU" panose="02020500000000000000" pitchFamily="18" charset="-120"/>
              </a:rPr>
              <a:t>A large motor in a factory causes the floor to vibrate at a frequency of 10 Hz. The amplitude of the floor’s motion near the motor is about 3.0 mm. Estimate the maximum acceleration of the floor near the motor.</a:t>
            </a:r>
          </a:p>
        </p:txBody>
      </p:sp>
      <p:sp>
        <p:nvSpPr>
          <p:cNvPr id="74756" name="Rectangle 4"/>
          <p:cNvSpPr>
            <a:spLocks noGrp="1" noChangeArrowheads="1"/>
          </p:cNvSpPr>
          <p:nvPr>
            <p:ph type="title"/>
          </p:nvPr>
        </p:nvSpPr>
        <p:spPr/>
        <p:txBody>
          <a:bodyPr/>
          <a:lstStyle/>
          <a:p>
            <a:pPr eaLnBrk="1" hangingPunct="1">
              <a:defRPr/>
            </a:pPr>
            <a:r>
              <a:rPr lang="en-US" altLang="zh-TW" sz="3600" smtClean="0">
                <a:ea typeface="新細明體" charset="0"/>
                <a:cs typeface="新細明體" charset="0"/>
              </a:rPr>
              <a:t>Simple Harmonic Motion</a:t>
            </a:r>
          </a:p>
        </p:txBody>
      </p:sp>
    </p:spTree>
    <p:extLst>
      <p:ext uri="{BB962C8B-B14F-4D97-AF65-F5344CB8AC3E}">
        <p14:creationId xmlns:p14="http://schemas.microsoft.com/office/powerpoint/2010/main" val="4440547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sp>
        <p:nvSpPr>
          <p:cNvPr id="47106" name="Rectangle 1"/>
          <p:cNvSpPr>
            <a:spLocks noChangeArrowheads="1"/>
          </p:cNvSpPr>
          <p:nvPr/>
        </p:nvSpPr>
        <p:spPr bwMode="auto">
          <a:xfrm>
            <a:off x="609600" y="1219200"/>
            <a:ext cx="7239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TW">
                <a:solidFill>
                  <a:schemeClr val="accent2"/>
                </a:solidFill>
                <a:ea typeface="PMingLiU" panose="02020500000000000000" pitchFamily="18" charset="-120"/>
              </a:rPr>
              <a:t>Assuming the motion is simple harmonic,</a:t>
            </a:r>
            <a:endParaRPr lang="en-US" altLang="ar-SA">
              <a:solidFill>
                <a:schemeClr val="accent2"/>
              </a:solidFill>
            </a:endParaRPr>
          </a:p>
        </p:txBody>
      </p:sp>
      <p:graphicFrame>
        <p:nvGraphicFramePr>
          <p:cNvPr id="47107" name="Object 3"/>
          <p:cNvGraphicFramePr>
            <a:graphicFrameLocks noChangeAspect="1"/>
          </p:cNvGraphicFramePr>
          <p:nvPr/>
        </p:nvGraphicFramePr>
        <p:xfrm>
          <a:off x="735013" y="2209800"/>
          <a:ext cx="6889750" cy="1504950"/>
        </p:xfrm>
        <a:graphic>
          <a:graphicData uri="http://schemas.openxmlformats.org/presentationml/2006/ole">
            <mc:AlternateContent xmlns:mc="http://schemas.openxmlformats.org/markup-compatibility/2006">
              <mc:Choice xmlns:v="urn:schemas-microsoft-com:vml" Requires="v">
                <p:oleObj spid="_x0000_s15376" name="Equation" r:id="rId3" imgW="2616200" imgH="571500" progId="Equation.3">
                  <p:embed/>
                </p:oleObj>
              </mc:Choice>
              <mc:Fallback>
                <p:oleObj name="Equation" r:id="rId3" imgW="2616200" imgH="571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013" y="2209800"/>
                        <a:ext cx="688975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4543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228600" y="914400"/>
            <a:ext cx="84582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buFontTx/>
              <a:buChar char="•"/>
            </a:pPr>
            <a:endParaRPr lang="en-US" altLang="zh-TW" dirty="0" smtClean="0">
              <a:ea typeface="新細明體" charset="0"/>
              <a:cs typeface="新細明體" charset="0"/>
            </a:endParaRPr>
          </a:p>
          <a:p>
            <a:pPr eaLnBrk="1" hangingPunct="1">
              <a:spcBef>
                <a:spcPct val="50000"/>
              </a:spcBef>
              <a:buFontTx/>
              <a:buChar char="•"/>
            </a:pPr>
            <a:r>
              <a:rPr lang="en-US" dirty="0" smtClean="0">
                <a:ea typeface="新細明體" charset="0"/>
                <a:cs typeface="新細明體" charset="0"/>
              </a:rPr>
              <a:t> </a:t>
            </a:r>
            <a:r>
              <a:rPr lang="en-US" dirty="0">
                <a:ea typeface="新細明體" charset="0"/>
                <a:cs typeface="新細明體" charset="0"/>
              </a:rPr>
              <a:t>Physical </a:t>
            </a:r>
            <a:r>
              <a:rPr lang="en-US" dirty="0">
                <a:solidFill>
                  <a:srgbClr val="00B050"/>
                </a:solidFill>
                <a:ea typeface="新細明體" charset="0"/>
                <a:cs typeface="新細明體" charset="0"/>
              </a:rPr>
              <a:t>Characteristics</a:t>
            </a:r>
            <a:r>
              <a:rPr lang="en-US" dirty="0">
                <a:ea typeface="新細明體" charset="0"/>
                <a:cs typeface="新細明體" charset="0"/>
              </a:rPr>
              <a:t> of Simple Harmonic Oscillators </a:t>
            </a:r>
          </a:p>
          <a:p>
            <a:pPr eaLnBrk="1" hangingPunct="1">
              <a:spcBef>
                <a:spcPct val="50000"/>
              </a:spcBef>
              <a:buFontTx/>
              <a:buChar char="•"/>
            </a:pPr>
            <a:r>
              <a:rPr lang="en-US" altLang="zh-TW" dirty="0" smtClean="0">
                <a:ea typeface="新細明體" charset="0"/>
                <a:cs typeface="新細明體" charset="0"/>
              </a:rPr>
              <a:t>A mass on a </a:t>
            </a:r>
            <a:r>
              <a:rPr lang="en-US" altLang="zh-TW" dirty="0" smtClean="0">
                <a:solidFill>
                  <a:srgbClr val="00B050"/>
                </a:solidFill>
                <a:ea typeface="新細明體" charset="0"/>
                <a:cs typeface="新細明體" charset="0"/>
              </a:rPr>
              <a:t>Spring</a:t>
            </a:r>
          </a:p>
          <a:p>
            <a:pPr eaLnBrk="1" hangingPunct="1">
              <a:spcBef>
                <a:spcPct val="50000"/>
              </a:spcBef>
              <a:buFontTx/>
              <a:buChar char="•"/>
            </a:pPr>
            <a:r>
              <a:rPr lang="en-US" altLang="ar-SA" dirty="0"/>
              <a:t>The </a:t>
            </a:r>
            <a:r>
              <a:rPr lang="en-US" altLang="ar-SA" dirty="0" smtClean="0">
                <a:solidFill>
                  <a:srgbClr val="00B050"/>
                </a:solidFill>
              </a:rPr>
              <a:t>Pendulum</a:t>
            </a:r>
            <a:endParaRPr lang="en-US" altLang="ar-SA" dirty="0">
              <a:solidFill>
                <a:srgbClr val="00B050"/>
              </a:solidFill>
            </a:endParaRPr>
          </a:p>
          <a:p>
            <a:pPr eaLnBrk="1" hangingPunct="1">
              <a:spcBef>
                <a:spcPct val="50000"/>
              </a:spcBef>
              <a:buFontTx/>
              <a:buChar char="•"/>
            </a:pPr>
            <a:r>
              <a:rPr lang="en-US" altLang="ar-SA" dirty="0" smtClean="0">
                <a:solidFill>
                  <a:srgbClr val="00B050"/>
                </a:solidFill>
              </a:rPr>
              <a:t>Energy</a:t>
            </a:r>
            <a:r>
              <a:rPr lang="en-US" altLang="ar-SA" dirty="0" smtClean="0"/>
              <a:t> </a:t>
            </a:r>
            <a:r>
              <a:rPr lang="en-US" altLang="ar-SA" dirty="0"/>
              <a:t>in the Simple Harmonic Oscillator</a:t>
            </a:r>
          </a:p>
          <a:p>
            <a:pPr eaLnBrk="1" hangingPunct="1">
              <a:spcBef>
                <a:spcPct val="50000"/>
              </a:spcBef>
              <a:buFontTx/>
              <a:buChar char="•"/>
            </a:pPr>
            <a:r>
              <a:rPr lang="en-US" altLang="ar-SA" dirty="0">
                <a:solidFill>
                  <a:srgbClr val="FF0000"/>
                </a:solidFill>
              </a:rPr>
              <a:t>The Period and Sinusoidal Nature of </a:t>
            </a:r>
            <a:r>
              <a:rPr lang="en-US" altLang="ar-SA" dirty="0" smtClean="0">
                <a:solidFill>
                  <a:srgbClr val="FF0000"/>
                </a:solidFill>
              </a:rPr>
              <a:t>SHM</a:t>
            </a:r>
          </a:p>
          <a:p>
            <a:pPr eaLnBrk="1" hangingPunct="1">
              <a:spcBef>
                <a:spcPct val="50000"/>
              </a:spcBef>
              <a:buFontTx/>
              <a:buChar char="•"/>
            </a:pPr>
            <a:r>
              <a:rPr lang="en-US" dirty="0" smtClean="0"/>
              <a:t>Oscillations </a:t>
            </a:r>
            <a:r>
              <a:rPr lang="en-US" dirty="0"/>
              <a:t>in Electrical Circuits: Similarities in </a:t>
            </a:r>
            <a:r>
              <a:rPr lang="en-US" dirty="0" smtClean="0"/>
              <a:t>Physics</a:t>
            </a:r>
            <a:endParaRPr lang="en-US" altLang="ar-SA" dirty="0"/>
          </a:p>
        </p:txBody>
      </p:sp>
      <p:sp>
        <p:nvSpPr>
          <p:cNvPr id="5" name="مستطيل 4"/>
          <p:cNvSpPr/>
          <p:nvPr/>
        </p:nvSpPr>
        <p:spPr>
          <a:xfrm>
            <a:off x="1600200" y="238780"/>
            <a:ext cx="5943600" cy="523220"/>
          </a:xfrm>
          <a:prstGeom prst="rect">
            <a:avLst/>
          </a:prstGeom>
        </p:spPr>
        <p:txBody>
          <a:bodyPr wrap="square">
            <a:spAutoFit/>
          </a:bodyPr>
          <a:lstStyle/>
          <a:p>
            <a:r>
              <a:rPr lang="en-US" dirty="0"/>
              <a:t>1 </a:t>
            </a:r>
            <a:r>
              <a:rPr lang="en-US" dirty="0">
                <a:solidFill>
                  <a:srgbClr val="00B050"/>
                </a:solidFill>
              </a:rPr>
              <a:t>S</a:t>
            </a:r>
            <a:r>
              <a:rPr lang="en-US" dirty="0"/>
              <a:t>IMPLE </a:t>
            </a:r>
            <a:r>
              <a:rPr lang="en-US" dirty="0">
                <a:solidFill>
                  <a:srgbClr val="00B050"/>
                </a:solidFill>
              </a:rPr>
              <a:t>H</a:t>
            </a:r>
            <a:r>
              <a:rPr lang="en-US" dirty="0"/>
              <a:t>ARMONIC </a:t>
            </a:r>
            <a:r>
              <a:rPr lang="en-US" dirty="0" smtClean="0">
                <a:solidFill>
                  <a:srgbClr val="00B050"/>
                </a:solidFill>
              </a:rPr>
              <a:t>M</a:t>
            </a:r>
            <a:r>
              <a:rPr lang="en-US" dirty="0" smtClean="0"/>
              <a:t>OTION</a:t>
            </a:r>
            <a:endParaRPr lang="ar-S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066800"/>
            <a:ext cx="329565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338137"/>
            <a:ext cx="8972550"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632" y="2362200"/>
            <a:ext cx="5505450" cy="3419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37086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2025" y="1676400"/>
            <a:ext cx="2695575"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صورة 2"/>
          <p:cNvPicPr>
            <a:picLocks noChangeAspect="1"/>
          </p:cNvPicPr>
          <p:nvPr/>
        </p:nvPicPr>
        <p:blipFill>
          <a:blip r:embed="rId3"/>
          <a:stretch>
            <a:fillRect/>
          </a:stretch>
        </p:blipFill>
        <p:spPr>
          <a:xfrm>
            <a:off x="381000" y="719128"/>
            <a:ext cx="3880200" cy="2252672"/>
          </a:xfrm>
          <a:prstGeom prst="rect">
            <a:avLst/>
          </a:prstGeom>
        </p:spPr>
      </p:pic>
      <p:sp>
        <p:nvSpPr>
          <p:cNvPr id="4" name="مستطيل 3"/>
          <p:cNvSpPr/>
          <p:nvPr/>
        </p:nvSpPr>
        <p:spPr>
          <a:xfrm>
            <a:off x="381000" y="3318808"/>
            <a:ext cx="8153400" cy="2246769"/>
          </a:xfrm>
          <a:prstGeom prst="rect">
            <a:avLst/>
          </a:prstGeom>
        </p:spPr>
        <p:txBody>
          <a:bodyPr wrap="square">
            <a:spAutoFit/>
          </a:bodyPr>
          <a:lstStyle/>
          <a:p>
            <a:pPr algn="just"/>
            <a:r>
              <a:rPr lang="en-US" sz="2000" b="0" dirty="0">
                <a:latin typeface="Constantia" panose="02030602050306030303" pitchFamily="18" charset="0"/>
              </a:rPr>
              <a:t>The constant angle </a:t>
            </a:r>
            <a:r>
              <a:rPr lang="en-US" sz="3200" dirty="0" smtClean="0">
                <a:latin typeface="Constantia" panose="02030602050306030303" pitchFamily="18" charset="0"/>
                <a:sym typeface="Symbol" panose="05050102010706020507" pitchFamily="18" charset="2"/>
              </a:rPr>
              <a:t></a:t>
            </a:r>
            <a:r>
              <a:rPr lang="en-US" sz="2400" b="0" dirty="0" smtClean="0">
                <a:latin typeface="Constantia" panose="02030602050306030303" pitchFamily="18" charset="0"/>
                <a:sym typeface="Symbol" panose="05050102010706020507" pitchFamily="18" charset="2"/>
              </a:rPr>
              <a:t> </a:t>
            </a:r>
            <a:r>
              <a:rPr lang="en-US" sz="2000" b="0" dirty="0" smtClean="0">
                <a:latin typeface="Constantia" panose="02030602050306030303" pitchFamily="18" charset="0"/>
              </a:rPr>
              <a:t>is </a:t>
            </a:r>
            <a:r>
              <a:rPr lang="en-US" sz="2000" b="0" dirty="0">
                <a:latin typeface="Constantia" panose="02030602050306030303" pitchFamily="18" charset="0"/>
              </a:rPr>
              <a:t>called the </a:t>
            </a:r>
            <a:r>
              <a:rPr lang="en-US" sz="2000" dirty="0">
                <a:latin typeface="Constantia" panose="02030602050306030303" pitchFamily="18" charset="0"/>
              </a:rPr>
              <a:t>phase </a:t>
            </a:r>
            <a:r>
              <a:rPr lang="en-US" sz="2000" dirty="0" smtClean="0">
                <a:latin typeface="Constantia" panose="02030602050306030303" pitchFamily="18" charset="0"/>
              </a:rPr>
              <a:t>constant </a:t>
            </a:r>
            <a:r>
              <a:rPr lang="en-US" sz="2000" b="0" dirty="0">
                <a:latin typeface="Constantia" panose="02030602050306030303" pitchFamily="18" charset="0"/>
              </a:rPr>
              <a:t>which has units of radians</a:t>
            </a:r>
            <a:r>
              <a:rPr lang="en-US" sz="2000" b="0" dirty="0" smtClean="0">
                <a:latin typeface="Constantia" panose="02030602050306030303" pitchFamily="18" charset="0"/>
              </a:rPr>
              <a:t> </a:t>
            </a:r>
            <a:r>
              <a:rPr lang="en-US" sz="2000" b="0" dirty="0">
                <a:latin typeface="Constantia" panose="02030602050306030303" pitchFamily="18" charset="0"/>
              </a:rPr>
              <a:t>(or initial phase angle) and</a:t>
            </a:r>
            <a:r>
              <a:rPr lang="en-US" sz="2000" b="0" dirty="0" smtClean="0">
                <a:latin typeface="Constantia" panose="02030602050306030303" pitchFamily="18" charset="0"/>
              </a:rPr>
              <a:t>, along </a:t>
            </a:r>
            <a:r>
              <a:rPr lang="en-US" sz="2000" b="0" dirty="0">
                <a:latin typeface="Constantia" panose="02030602050306030303" pitchFamily="18" charset="0"/>
              </a:rPr>
              <a:t>with the amplitude A, is determined uniquely by the position and velocity </a:t>
            </a:r>
            <a:r>
              <a:rPr lang="en-US" sz="2000" b="0" dirty="0" smtClean="0">
                <a:latin typeface="Constantia" panose="02030602050306030303" pitchFamily="18" charset="0"/>
              </a:rPr>
              <a:t>of the </a:t>
            </a:r>
            <a:r>
              <a:rPr lang="en-US" sz="2000" b="0" dirty="0">
                <a:latin typeface="Constantia" panose="02030602050306030303" pitchFamily="18" charset="0"/>
              </a:rPr>
              <a:t>particle at t =</a:t>
            </a:r>
            <a:r>
              <a:rPr lang="en-US" sz="2000" b="0" dirty="0" smtClean="0">
                <a:latin typeface="Constantia" panose="02030602050306030303" pitchFamily="18" charset="0"/>
              </a:rPr>
              <a:t> </a:t>
            </a:r>
            <a:r>
              <a:rPr lang="en-US" sz="2000" b="0" dirty="0">
                <a:latin typeface="Constantia" panose="02030602050306030303" pitchFamily="18" charset="0"/>
              </a:rPr>
              <a:t>0. If the particle is at its maximum position x =</a:t>
            </a:r>
            <a:r>
              <a:rPr lang="en-US" sz="2000" b="0" dirty="0" smtClean="0">
                <a:latin typeface="Constantia" panose="02030602050306030303" pitchFamily="18" charset="0"/>
              </a:rPr>
              <a:t> </a:t>
            </a:r>
            <a:r>
              <a:rPr lang="en-US" sz="2000" b="0" dirty="0">
                <a:latin typeface="Constantia" panose="02030602050306030303" pitchFamily="18" charset="0"/>
              </a:rPr>
              <a:t>A at t =</a:t>
            </a:r>
            <a:r>
              <a:rPr lang="en-US" sz="2000" b="0" dirty="0" smtClean="0">
                <a:latin typeface="Constantia" panose="02030602050306030303" pitchFamily="18" charset="0"/>
              </a:rPr>
              <a:t> </a:t>
            </a:r>
            <a:r>
              <a:rPr lang="en-US" sz="2000" b="0" dirty="0">
                <a:latin typeface="Constantia" panose="02030602050306030303" pitchFamily="18" charset="0"/>
              </a:rPr>
              <a:t>0, </a:t>
            </a:r>
            <a:r>
              <a:rPr lang="en-US" sz="2000" b="0" dirty="0" smtClean="0">
                <a:latin typeface="Constantia" panose="02030602050306030303" pitchFamily="18" charset="0"/>
              </a:rPr>
              <a:t>the phase </a:t>
            </a:r>
            <a:r>
              <a:rPr lang="en-US" sz="2000" b="0" dirty="0">
                <a:latin typeface="Constantia" panose="02030602050306030303" pitchFamily="18" charset="0"/>
              </a:rPr>
              <a:t>constant is </a:t>
            </a:r>
            <a:r>
              <a:rPr lang="en-US" sz="2000" dirty="0">
                <a:latin typeface="Constantia" panose="02030602050306030303" pitchFamily="18" charset="0"/>
                <a:sym typeface="Symbol" panose="05050102010706020507" pitchFamily="18" charset="2"/>
              </a:rPr>
              <a:t></a:t>
            </a:r>
            <a:r>
              <a:rPr lang="en-US" sz="2000" b="0" dirty="0" smtClean="0">
                <a:latin typeface="Constantia" panose="02030602050306030303" pitchFamily="18" charset="0"/>
              </a:rPr>
              <a:t> = 0 </a:t>
            </a:r>
            <a:r>
              <a:rPr lang="en-US" sz="2000" b="0" dirty="0">
                <a:latin typeface="Constantia" panose="02030602050306030303" pitchFamily="18" charset="0"/>
              </a:rPr>
              <a:t>and the graphical representation of the motion is shown </a:t>
            </a:r>
            <a:r>
              <a:rPr lang="en-US" sz="2000" b="0" dirty="0" smtClean="0">
                <a:latin typeface="Constantia" panose="02030602050306030303" pitchFamily="18" charset="0"/>
              </a:rPr>
              <a:t>in Figure. </a:t>
            </a:r>
            <a:r>
              <a:rPr lang="en-US" sz="2000" b="0" dirty="0">
                <a:latin typeface="Constantia" panose="02030602050306030303" pitchFamily="18" charset="0"/>
              </a:rPr>
              <a:t>The quantity </a:t>
            </a:r>
            <a:r>
              <a:rPr lang="en-US" b="0" dirty="0" smtClean="0">
                <a:latin typeface="Constantia" panose="02030602050306030303" pitchFamily="18" charset="0"/>
              </a:rPr>
              <a:t>(</a:t>
            </a:r>
            <a:r>
              <a:rPr lang="en-US" b="0" dirty="0" smtClean="0">
                <a:latin typeface="Constantia" panose="02030602050306030303" pitchFamily="18" charset="0"/>
                <a:sym typeface="Symbol" panose="05050102010706020507" pitchFamily="18" charset="2"/>
              </a:rPr>
              <a:t></a:t>
            </a:r>
            <a:r>
              <a:rPr lang="en-US" b="0" dirty="0" smtClean="0">
                <a:latin typeface="Constantia" panose="02030602050306030303" pitchFamily="18" charset="0"/>
              </a:rPr>
              <a:t>t +</a:t>
            </a:r>
            <a:r>
              <a:rPr lang="en-US" b="0" dirty="0" smtClean="0">
                <a:latin typeface="Constantia" panose="02030602050306030303" pitchFamily="18" charset="0"/>
                <a:sym typeface="Symbol" panose="05050102010706020507" pitchFamily="18" charset="2"/>
              </a:rPr>
              <a:t></a:t>
            </a:r>
            <a:r>
              <a:rPr lang="en-US" b="0" dirty="0" smtClean="0">
                <a:latin typeface="Constantia" panose="02030602050306030303" pitchFamily="18" charset="0"/>
              </a:rPr>
              <a:t>)</a:t>
            </a:r>
            <a:r>
              <a:rPr lang="en-US" sz="2000" b="0" dirty="0" smtClean="0">
                <a:latin typeface="Constantia" panose="02030602050306030303" pitchFamily="18" charset="0"/>
              </a:rPr>
              <a:t> </a:t>
            </a:r>
            <a:r>
              <a:rPr lang="en-US" sz="2000" b="0" dirty="0">
                <a:latin typeface="Constantia" panose="02030602050306030303" pitchFamily="18" charset="0"/>
              </a:rPr>
              <a:t>is called the </a:t>
            </a:r>
            <a:r>
              <a:rPr lang="en-US" sz="2400" dirty="0">
                <a:latin typeface="Constantia" panose="02030602050306030303" pitchFamily="18" charset="0"/>
              </a:rPr>
              <a:t>phase of the motion</a:t>
            </a:r>
            <a:endParaRPr lang="ar-SA" sz="2000" dirty="0">
              <a:latin typeface="Constantia" panose="02030602050306030303" pitchFamily="18" charset="0"/>
            </a:endParaRPr>
          </a:p>
        </p:txBody>
      </p:sp>
    </p:spTree>
    <p:extLst>
      <p:ext uri="{BB962C8B-B14F-4D97-AF65-F5344CB8AC3E}">
        <p14:creationId xmlns:p14="http://schemas.microsoft.com/office/powerpoint/2010/main" val="3663708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2100" y="4362450"/>
            <a:ext cx="5905500"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8457" y="5031774"/>
            <a:ext cx="4200525"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6325" y="5698523"/>
            <a:ext cx="292417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1676400"/>
            <a:ext cx="2695575"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صورة 8"/>
          <p:cNvPicPr>
            <a:picLocks noChangeAspect="1"/>
          </p:cNvPicPr>
          <p:nvPr/>
        </p:nvPicPr>
        <p:blipFill>
          <a:blip r:embed="rId6"/>
          <a:stretch>
            <a:fillRect/>
          </a:stretch>
        </p:blipFill>
        <p:spPr>
          <a:xfrm>
            <a:off x="381000" y="719128"/>
            <a:ext cx="3880200" cy="2252672"/>
          </a:xfrm>
          <a:prstGeom prst="rect">
            <a:avLst/>
          </a:prstGeom>
        </p:spPr>
      </p:pic>
    </p:spTree>
    <p:extLst>
      <p:ext uri="{BB962C8B-B14F-4D97-AF65-F5344CB8AC3E}">
        <p14:creationId xmlns:p14="http://schemas.microsoft.com/office/powerpoint/2010/main" val="26411384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5557" y="2059974"/>
            <a:ext cx="4200525"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r="3765" b="24213"/>
          <a:stretch/>
        </p:blipFill>
        <p:spPr bwMode="auto">
          <a:xfrm>
            <a:off x="175006" y="457200"/>
            <a:ext cx="8816594" cy="730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2105025"/>
            <a:ext cx="5029200" cy="444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57333"/>
          <a:stretch/>
        </p:blipFill>
        <p:spPr bwMode="auto">
          <a:xfrm>
            <a:off x="3605213" y="1219201"/>
            <a:ext cx="19335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4175" y="1284459"/>
            <a:ext cx="581025"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36198" b="775"/>
          <a:stretch/>
        </p:blipFill>
        <p:spPr bwMode="auto">
          <a:xfrm>
            <a:off x="3248025" y="1600200"/>
            <a:ext cx="2009775" cy="46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42800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5063" y="2905125"/>
            <a:ext cx="4333875"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833562"/>
            <a:ext cx="329565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1104899"/>
            <a:ext cx="8972550"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9726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52400" y="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 1 </a:t>
            </a:r>
            <a:r>
              <a:rPr lang="en-US" altLang="ar-SA" sz="3200" dirty="0">
                <a:solidFill>
                  <a:schemeClr val="accent2"/>
                </a:solidFill>
              </a:rPr>
              <a:t>Simple Harmonic Motion</a:t>
            </a:r>
          </a:p>
        </p:txBody>
      </p:sp>
      <p:sp>
        <p:nvSpPr>
          <p:cNvPr id="12291" name="Text Box 5"/>
          <p:cNvSpPr txBox="1">
            <a:spLocks noChangeArrowheads="1"/>
          </p:cNvSpPr>
          <p:nvPr/>
        </p:nvSpPr>
        <p:spPr bwMode="auto">
          <a:xfrm>
            <a:off x="990600" y="1828800"/>
            <a:ext cx="72390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dirty="0">
                <a:solidFill>
                  <a:schemeClr val="accent2"/>
                </a:solidFill>
              </a:rPr>
              <a:t>Any vibrating system where the restoring force is proportional to the negative of the displacement is in simple harmonic motion (SHM), and is often called a simple harmonic oscillator.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57200"/>
            <a:ext cx="8371523" cy="1999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0"/>
            <a:ext cx="8347234" cy="761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42059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 y="76200"/>
            <a:ext cx="7224713" cy="6731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58065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p:cNvPicPr>
            <a:picLocks noChangeAspect="1"/>
          </p:cNvPicPr>
          <p:nvPr/>
        </p:nvPicPr>
        <p:blipFill>
          <a:blip r:embed="rId2"/>
          <a:stretch>
            <a:fillRect/>
          </a:stretch>
        </p:blipFill>
        <p:spPr>
          <a:xfrm>
            <a:off x="304800" y="855928"/>
            <a:ext cx="1523069" cy="515672"/>
          </a:xfrm>
          <a:prstGeom prst="rect">
            <a:avLst/>
          </a:prstGeom>
        </p:spPr>
      </p:pic>
      <p:pic>
        <p:nvPicPr>
          <p:cNvPr id="11" name="صورة 10"/>
          <p:cNvPicPr>
            <a:picLocks noChangeAspect="1"/>
          </p:cNvPicPr>
          <p:nvPr/>
        </p:nvPicPr>
        <p:blipFill>
          <a:blip r:embed="rId3"/>
          <a:stretch>
            <a:fillRect/>
          </a:stretch>
        </p:blipFill>
        <p:spPr>
          <a:xfrm>
            <a:off x="381000" y="304800"/>
            <a:ext cx="2756030" cy="597094"/>
          </a:xfrm>
          <a:prstGeom prst="rect">
            <a:avLst/>
          </a:prstGeom>
        </p:spPr>
      </p:pic>
      <p:sp>
        <p:nvSpPr>
          <p:cNvPr id="12" name="مستطيل 11"/>
          <p:cNvSpPr/>
          <p:nvPr/>
        </p:nvSpPr>
        <p:spPr>
          <a:xfrm>
            <a:off x="381000" y="1492508"/>
            <a:ext cx="8458200" cy="4832092"/>
          </a:xfrm>
          <a:prstGeom prst="rect">
            <a:avLst/>
          </a:prstGeom>
        </p:spPr>
        <p:txBody>
          <a:bodyPr wrap="square">
            <a:spAutoFit/>
          </a:bodyPr>
          <a:lstStyle/>
          <a:p>
            <a:pPr algn="just"/>
            <a:r>
              <a:rPr lang="en-US" sz="2200" b="0" dirty="0">
                <a:solidFill>
                  <a:srgbClr val="000000"/>
                </a:solidFill>
                <a:latin typeface="Constantia" panose="02030602050306030303" pitchFamily="18" charset="0"/>
              </a:rPr>
              <a:t>An object oscillates with simple harmonic motion along </a:t>
            </a:r>
            <a:r>
              <a:rPr lang="en-US" sz="2200" b="0" dirty="0" smtClean="0">
                <a:solidFill>
                  <a:srgbClr val="000000"/>
                </a:solidFill>
                <a:latin typeface="Constantia" panose="02030602050306030303" pitchFamily="18" charset="0"/>
              </a:rPr>
              <a:t>the </a:t>
            </a:r>
            <a:r>
              <a:rPr lang="en-US" sz="2200" b="0" i="1" dirty="0" smtClean="0">
                <a:solidFill>
                  <a:srgbClr val="000000"/>
                </a:solidFill>
                <a:latin typeface="Constantia" panose="02030602050306030303" pitchFamily="18" charset="0"/>
              </a:rPr>
              <a:t>x </a:t>
            </a:r>
            <a:r>
              <a:rPr lang="en-US" sz="2200" b="0" dirty="0">
                <a:solidFill>
                  <a:srgbClr val="000000"/>
                </a:solidFill>
                <a:latin typeface="Constantia" panose="02030602050306030303" pitchFamily="18" charset="0"/>
              </a:rPr>
              <a:t>axis. Its position varies with time according to the </a:t>
            </a:r>
            <a:r>
              <a:rPr lang="en-US" sz="2200" b="0" dirty="0" smtClean="0">
                <a:solidFill>
                  <a:srgbClr val="000000"/>
                </a:solidFill>
                <a:latin typeface="Constantia" panose="02030602050306030303" pitchFamily="18" charset="0"/>
              </a:rPr>
              <a:t>equation </a:t>
            </a:r>
          </a:p>
          <a:p>
            <a:pPr algn="just"/>
            <a:endParaRPr lang="en-US" sz="2200" b="0" dirty="0">
              <a:solidFill>
                <a:srgbClr val="000000"/>
              </a:solidFill>
              <a:latin typeface="Constantia" panose="02030602050306030303" pitchFamily="18" charset="0"/>
            </a:endParaRPr>
          </a:p>
          <a:p>
            <a:pPr algn="just"/>
            <a:endParaRPr lang="en-US" sz="2200" b="0" dirty="0" smtClean="0">
              <a:solidFill>
                <a:srgbClr val="000000"/>
              </a:solidFill>
              <a:latin typeface="Constantia" panose="02030602050306030303" pitchFamily="18" charset="0"/>
            </a:endParaRPr>
          </a:p>
          <a:p>
            <a:pPr algn="just"/>
            <a:endParaRPr lang="en-US" sz="2200" b="0" dirty="0">
              <a:solidFill>
                <a:srgbClr val="000000"/>
              </a:solidFill>
              <a:latin typeface="Constantia" panose="02030602050306030303" pitchFamily="18" charset="0"/>
            </a:endParaRPr>
          </a:p>
          <a:p>
            <a:pPr algn="just"/>
            <a:endParaRPr lang="en-US" sz="2200" b="0" dirty="0" smtClean="0">
              <a:solidFill>
                <a:srgbClr val="000000"/>
              </a:solidFill>
              <a:latin typeface="Constantia" panose="02030602050306030303" pitchFamily="18" charset="0"/>
            </a:endParaRPr>
          </a:p>
          <a:p>
            <a:pPr algn="just"/>
            <a:r>
              <a:rPr lang="en-US" sz="2200" b="0" dirty="0" smtClean="0">
                <a:solidFill>
                  <a:srgbClr val="000000"/>
                </a:solidFill>
                <a:latin typeface="Constantia" panose="02030602050306030303" pitchFamily="18" charset="0"/>
              </a:rPr>
              <a:t>where </a:t>
            </a:r>
            <a:r>
              <a:rPr lang="en-US" sz="2200" b="0" i="1" dirty="0">
                <a:solidFill>
                  <a:srgbClr val="000000"/>
                </a:solidFill>
                <a:latin typeface="Constantia" panose="02030602050306030303" pitchFamily="18" charset="0"/>
              </a:rPr>
              <a:t>t </a:t>
            </a:r>
            <a:r>
              <a:rPr lang="en-US" sz="2200" b="0" dirty="0">
                <a:solidFill>
                  <a:srgbClr val="000000"/>
                </a:solidFill>
                <a:latin typeface="Constantia" panose="02030602050306030303" pitchFamily="18" charset="0"/>
              </a:rPr>
              <a:t>is in seconds and the angles in the parentheses </a:t>
            </a:r>
            <a:r>
              <a:rPr lang="en-US" sz="2200" b="0" dirty="0" smtClean="0">
                <a:solidFill>
                  <a:srgbClr val="000000"/>
                </a:solidFill>
                <a:latin typeface="Constantia" panose="02030602050306030303" pitchFamily="18" charset="0"/>
              </a:rPr>
              <a:t>are in </a:t>
            </a:r>
            <a:r>
              <a:rPr lang="en-US" sz="2200" b="0" dirty="0">
                <a:solidFill>
                  <a:srgbClr val="000000"/>
                </a:solidFill>
                <a:latin typeface="Constantia" panose="02030602050306030303" pitchFamily="18" charset="0"/>
              </a:rPr>
              <a:t>radians.</a:t>
            </a:r>
          </a:p>
          <a:p>
            <a:pPr marL="457200" indent="-457200" algn="just">
              <a:buAutoNum type="alphaUcParenBoth"/>
            </a:pPr>
            <a:r>
              <a:rPr lang="en-US" sz="2200" b="0" dirty="0" smtClean="0">
                <a:solidFill>
                  <a:srgbClr val="000000"/>
                </a:solidFill>
                <a:latin typeface="Constantia" panose="02030602050306030303" pitchFamily="18" charset="0"/>
              </a:rPr>
              <a:t>Determine </a:t>
            </a:r>
            <a:r>
              <a:rPr lang="en-US" sz="2200" b="0" dirty="0">
                <a:solidFill>
                  <a:srgbClr val="000000"/>
                </a:solidFill>
                <a:latin typeface="Constantia" panose="02030602050306030303" pitchFamily="18" charset="0"/>
              </a:rPr>
              <a:t>the amplitude, frequency, and period of </a:t>
            </a:r>
            <a:r>
              <a:rPr lang="en-US" sz="2200" b="0" dirty="0" smtClean="0">
                <a:solidFill>
                  <a:srgbClr val="000000"/>
                </a:solidFill>
                <a:latin typeface="Constantia" panose="02030602050306030303" pitchFamily="18" charset="0"/>
              </a:rPr>
              <a:t>the motion.</a:t>
            </a:r>
          </a:p>
          <a:p>
            <a:pPr algn="just"/>
            <a:r>
              <a:rPr lang="en-US" sz="2200" b="0" dirty="0">
                <a:solidFill>
                  <a:srgbClr val="000000"/>
                </a:solidFill>
                <a:latin typeface="Constantia" panose="02030602050306030303" pitchFamily="18" charset="0"/>
              </a:rPr>
              <a:t>(B) Calculate the velocity and acceleration of the object </a:t>
            </a:r>
            <a:r>
              <a:rPr lang="en-US" sz="2200" b="0" dirty="0" smtClean="0">
                <a:solidFill>
                  <a:srgbClr val="000000"/>
                </a:solidFill>
                <a:latin typeface="Constantia" panose="02030602050306030303" pitchFamily="18" charset="0"/>
              </a:rPr>
              <a:t>at any </a:t>
            </a:r>
            <a:r>
              <a:rPr lang="en-US" sz="2200" b="0" dirty="0">
                <a:solidFill>
                  <a:srgbClr val="000000"/>
                </a:solidFill>
                <a:latin typeface="Constantia" panose="02030602050306030303" pitchFamily="18" charset="0"/>
              </a:rPr>
              <a:t>time t</a:t>
            </a:r>
            <a:r>
              <a:rPr lang="en-US" sz="2200" b="0" dirty="0" smtClean="0">
                <a:solidFill>
                  <a:srgbClr val="000000"/>
                </a:solidFill>
                <a:latin typeface="Constantia" panose="02030602050306030303" pitchFamily="18" charset="0"/>
              </a:rPr>
              <a:t>.</a:t>
            </a:r>
          </a:p>
          <a:p>
            <a:pPr algn="just"/>
            <a:r>
              <a:rPr lang="en-US" sz="2200" b="0" dirty="0">
                <a:solidFill>
                  <a:srgbClr val="000000"/>
                </a:solidFill>
                <a:latin typeface="Constantia" panose="02030602050306030303" pitchFamily="18" charset="0"/>
              </a:rPr>
              <a:t>(C) Using the results of part (B), determine the position,</a:t>
            </a:r>
          </a:p>
          <a:p>
            <a:pPr algn="just"/>
            <a:r>
              <a:rPr lang="en-US" sz="2200" b="0" dirty="0">
                <a:solidFill>
                  <a:srgbClr val="000000"/>
                </a:solidFill>
                <a:latin typeface="Constantia" panose="02030602050306030303" pitchFamily="18" charset="0"/>
              </a:rPr>
              <a:t>velocity, and acceleration of the object at t = 1.00 s.</a:t>
            </a:r>
          </a:p>
          <a:p>
            <a:pPr algn="just"/>
            <a:r>
              <a:rPr lang="en-US" sz="2200" b="0" dirty="0" smtClean="0">
                <a:solidFill>
                  <a:srgbClr val="000000"/>
                </a:solidFill>
                <a:latin typeface="Constantia" panose="02030602050306030303" pitchFamily="18" charset="0"/>
              </a:rPr>
              <a:t>(</a:t>
            </a:r>
            <a:r>
              <a:rPr lang="en-US" sz="2200" b="0" dirty="0">
                <a:solidFill>
                  <a:srgbClr val="000000"/>
                </a:solidFill>
                <a:latin typeface="Constantia" panose="02030602050306030303" pitchFamily="18" charset="0"/>
              </a:rPr>
              <a:t>D) Determine the maximum speed and maximum acceleration </a:t>
            </a:r>
            <a:r>
              <a:rPr lang="en-US" sz="2200" b="0" dirty="0" smtClean="0">
                <a:solidFill>
                  <a:srgbClr val="000000"/>
                </a:solidFill>
                <a:latin typeface="Constantia" panose="02030602050306030303" pitchFamily="18" charset="0"/>
              </a:rPr>
              <a:t>of the object</a:t>
            </a:r>
            <a:endParaRPr lang="en-US" sz="2200" b="0" dirty="0">
              <a:solidFill>
                <a:srgbClr val="000000"/>
              </a:solidFill>
              <a:latin typeface="Constantia" panose="02030602050306030303" pitchFamily="18" charset="0"/>
            </a:endParaRPr>
          </a:p>
          <a:p>
            <a:pPr algn="just"/>
            <a:r>
              <a:rPr lang="en-US" sz="2200" b="0" dirty="0">
                <a:solidFill>
                  <a:srgbClr val="000000"/>
                </a:solidFill>
                <a:latin typeface="Constantia" panose="02030602050306030303" pitchFamily="18" charset="0"/>
              </a:rPr>
              <a:t>(E) Find the displacement of the object between t =0 </a:t>
            </a:r>
            <a:r>
              <a:rPr lang="en-US" sz="2200" b="0" dirty="0" smtClean="0">
                <a:solidFill>
                  <a:srgbClr val="000000"/>
                </a:solidFill>
                <a:latin typeface="Constantia" panose="02030602050306030303" pitchFamily="18" charset="0"/>
              </a:rPr>
              <a:t>and t </a:t>
            </a:r>
            <a:r>
              <a:rPr lang="en-US" sz="2200" b="0" dirty="0">
                <a:solidFill>
                  <a:srgbClr val="000000"/>
                </a:solidFill>
                <a:latin typeface="Constantia" panose="02030602050306030303" pitchFamily="18" charset="0"/>
              </a:rPr>
              <a:t>=1.00 s.</a:t>
            </a:r>
            <a:endParaRPr lang="ar-SA" sz="2200" b="0" dirty="0">
              <a:solidFill>
                <a:srgbClr val="000000"/>
              </a:solidFill>
              <a:latin typeface="Constantia" panose="02030602050306030303" pitchFamily="18" charset="0"/>
            </a:endParaRPr>
          </a:p>
        </p:txBody>
      </p:sp>
      <p:pic>
        <p:nvPicPr>
          <p:cNvPr id="13" name="صورة 12"/>
          <p:cNvPicPr>
            <a:picLocks noChangeAspect="1"/>
          </p:cNvPicPr>
          <p:nvPr/>
        </p:nvPicPr>
        <p:blipFill>
          <a:blip r:embed="rId4"/>
          <a:stretch>
            <a:fillRect/>
          </a:stretch>
        </p:blipFill>
        <p:spPr>
          <a:xfrm>
            <a:off x="2514600" y="2601909"/>
            <a:ext cx="3154929" cy="750891"/>
          </a:xfrm>
          <a:prstGeom prst="rect">
            <a:avLst/>
          </a:prstGeom>
        </p:spPr>
      </p:pic>
    </p:spTree>
    <p:extLst>
      <p:ext uri="{BB962C8B-B14F-4D97-AF65-F5344CB8AC3E}">
        <p14:creationId xmlns:p14="http://schemas.microsoft.com/office/powerpoint/2010/main" val="9769127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stretch>
            <a:fillRect/>
          </a:stretch>
        </p:blipFill>
        <p:spPr>
          <a:xfrm>
            <a:off x="1054436" y="307828"/>
            <a:ext cx="7035128" cy="6242344"/>
          </a:xfrm>
          <a:prstGeom prst="rect">
            <a:avLst/>
          </a:prstGeom>
        </p:spPr>
      </p:pic>
    </p:spTree>
    <p:extLst>
      <p:ext uri="{BB962C8B-B14F-4D97-AF65-F5344CB8AC3E}">
        <p14:creationId xmlns:p14="http://schemas.microsoft.com/office/powerpoint/2010/main" val="2687177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228600" y="133826"/>
            <a:ext cx="8686800" cy="664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buFontTx/>
              <a:buChar char="•"/>
            </a:pPr>
            <a:r>
              <a:rPr lang="en-US" altLang="ar-SA" sz="2400" dirty="0">
                <a:solidFill>
                  <a:srgbClr val="00B050"/>
                </a:solidFill>
              </a:rPr>
              <a:t>Damped</a:t>
            </a:r>
            <a:r>
              <a:rPr lang="en-US" altLang="ar-SA" sz="2400" dirty="0"/>
              <a:t> Harmonic Motion</a:t>
            </a:r>
          </a:p>
          <a:p>
            <a:pPr eaLnBrk="1" hangingPunct="1">
              <a:spcBef>
                <a:spcPct val="50000"/>
              </a:spcBef>
              <a:buFontTx/>
              <a:buChar char="•"/>
            </a:pPr>
            <a:r>
              <a:rPr lang="en-US" altLang="ar-SA" sz="2400" dirty="0">
                <a:solidFill>
                  <a:srgbClr val="00B050"/>
                </a:solidFill>
              </a:rPr>
              <a:t>Forced</a:t>
            </a:r>
            <a:r>
              <a:rPr lang="en-US" altLang="ar-SA" sz="2400" dirty="0"/>
              <a:t> Vibrations; Resonance</a:t>
            </a:r>
          </a:p>
          <a:p>
            <a:pPr eaLnBrk="1" hangingPunct="1">
              <a:spcBef>
                <a:spcPct val="50000"/>
              </a:spcBef>
              <a:buFontTx/>
              <a:buChar char="•"/>
            </a:pPr>
            <a:r>
              <a:rPr lang="en-US" altLang="ar-SA" sz="2400" dirty="0"/>
              <a:t>Wave </a:t>
            </a:r>
            <a:r>
              <a:rPr lang="en-US" altLang="ar-SA" sz="2400" dirty="0">
                <a:solidFill>
                  <a:srgbClr val="00B050"/>
                </a:solidFill>
              </a:rPr>
              <a:t>Motion</a:t>
            </a:r>
          </a:p>
          <a:p>
            <a:pPr eaLnBrk="1" hangingPunct="1">
              <a:spcBef>
                <a:spcPct val="50000"/>
              </a:spcBef>
              <a:buFontTx/>
              <a:buChar char="•"/>
            </a:pPr>
            <a:r>
              <a:rPr lang="en-US" altLang="ar-SA" sz="2400" dirty="0"/>
              <a:t>Types of Waves: Transverse and Longitudinal</a:t>
            </a:r>
          </a:p>
          <a:p>
            <a:pPr eaLnBrk="1" hangingPunct="1">
              <a:spcBef>
                <a:spcPct val="50000"/>
              </a:spcBef>
              <a:buFontTx/>
              <a:buChar char="•"/>
            </a:pPr>
            <a:r>
              <a:rPr lang="en-US" altLang="ar-SA" sz="2400" dirty="0" smtClean="0"/>
              <a:t>Energy </a:t>
            </a:r>
            <a:r>
              <a:rPr lang="en-US" altLang="ar-SA" sz="2400" dirty="0"/>
              <a:t>Transported by Waves</a:t>
            </a:r>
          </a:p>
          <a:p>
            <a:pPr eaLnBrk="1" hangingPunct="1">
              <a:spcBef>
                <a:spcPct val="50000"/>
              </a:spcBef>
              <a:buFontTx/>
              <a:buChar char="•"/>
            </a:pPr>
            <a:r>
              <a:rPr lang="en-US" altLang="ar-SA" sz="2400" dirty="0"/>
              <a:t>Intensity Related to Amplitude and Frequency</a:t>
            </a:r>
          </a:p>
          <a:p>
            <a:pPr eaLnBrk="1" hangingPunct="1">
              <a:spcBef>
                <a:spcPct val="50000"/>
              </a:spcBef>
              <a:buFontTx/>
              <a:buChar char="•"/>
            </a:pPr>
            <a:r>
              <a:rPr lang="en-US" altLang="ar-SA" sz="2400" dirty="0"/>
              <a:t>Reflection and Transmission of Waves</a:t>
            </a:r>
          </a:p>
          <a:p>
            <a:pPr eaLnBrk="1" hangingPunct="1">
              <a:spcBef>
                <a:spcPct val="50000"/>
              </a:spcBef>
              <a:buFontTx/>
              <a:buChar char="•"/>
            </a:pPr>
            <a:r>
              <a:rPr lang="en-US" altLang="ar-SA" sz="2400" dirty="0"/>
              <a:t>Interference; Principle of Superposition</a:t>
            </a:r>
          </a:p>
          <a:p>
            <a:pPr eaLnBrk="1" hangingPunct="1">
              <a:spcBef>
                <a:spcPct val="50000"/>
              </a:spcBef>
              <a:buFontTx/>
              <a:buChar char="•"/>
            </a:pPr>
            <a:r>
              <a:rPr lang="en-US" altLang="ar-SA" sz="2400" dirty="0"/>
              <a:t>Standing Waves; </a:t>
            </a:r>
            <a:r>
              <a:rPr lang="en-US" altLang="ar-SA" sz="2400" dirty="0">
                <a:solidFill>
                  <a:srgbClr val="00B050"/>
                </a:solidFill>
              </a:rPr>
              <a:t>Resonance</a:t>
            </a:r>
          </a:p>
          <a:p>
            <a:pPr eaLnBrk="1" hangingPunct="1">
              <a:spcBef>
                <a:spcPct val="50000"/>
              </a:spcBef>
              <a:buFontTx/>
              <a:buChar char="•"/>
            </a:pPr>
            <a:r>
              <a:rPr lang="en-US" altLang="ar-SA" sz="2400" dirty="0"/>
              <a:t>Refraction</a:t>
            </a:r>
          </a:p>
          <a:p>
            <a:pPr eaLnBrk="1" hangingPunct="1">
              <a:spcBef>
                <a:spcPct val="50000"/>
              </a:spcBef>
              <a:buFontTx/>
              <a:buChar char="•"/>
            </a:pPr>
            <a:r>
              <a:rPr lang="en-US" altLang="ar-SA" sz="2400" dirty="0"/>
              <a:t>Diffraction</a:t>
            </a:r>
          </a:p>
          <a:p>
            <a:pPr eaLnBrk="1" hangingPunct="1">
              <a:spcBef>
                <a:spcPct val="50000"/>
              </a:spcBef>
              <a:buFontTx/>
              <a:buChar char="•"/>
            </a:pPr>
            <a:r>
              <a:rPr lang="en-US" altLang="ar-SA" sz="2400" dirty="0"/>
              <a:t>Mathematical Representation of a Traveling Wave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rotWithShape="1">
          <a:blip r:embed="rId2"/>
          <a:srcRect b="38327"/>
          <a:stretch/>
        </p:blipFill>
        <p:spPr>
          <a:xfrm>
            <a:off x="981909" y="260334"/>
            <a:ext cx="7180182" cy="5149866"/>
          </a:xfrm>
          <a:prstGeom prst="rect">
            <a:avLst/>
          </a:prstGeom>
        </p:spPr>
      </p:pic>
    </p:spTree>
    <p:extLst>
      <p:ext uri="{BB962C8B-B14F-4D97-AF65-F5344CB8AC3E}">
        <p14:creationId xmlns:p14="http://schemas.microsoft.com/office/powerpoint/2010/main" val="18093751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rotWithShape="1">
          <a:blip r:embed="rId2"/>
          <a:srcRect t="60951"/>
          <a:stretch/>
        </p:blipFill>
        <p:spPr>
          <a:xfrm>
            <a:off x="981909" y="381000"/>
            <a:ext cx="7180182" cy="3260733"/>
          </a:xfrm>
          <a:prstGeom prst="rect">
            <a:avLst/>
          </a:prstGeom>
        </p:spPr>
      </p:pic>
      <p:pic>
        <p:nvPicPr>
          <p:cNvPr id="3" name="صورة 2"/>
          <p:cNvPicPr>
            <a:picLocks noChangeAspect="1"/>
          </p:cNvPicPr>
          <p:nvPr/>
        </p:nvPicPr>
        <p:blipFill>
          <a:blip r:embed="rId3"/>
          <a:stretch>
            <a:fillRect/>
          </a:stretch>
        </p:blipFill>
        <p:spPr>
          <a:xfrm>
            <a:off x="1368444" y="3505200"/>
            <a:ext cx="6708756" cy="3274969"/>
          </a:xfrm>
          <a:prstGeom prst="rect">
            <a:avLst/>
          </a:prstGeom>
        </p:spPr>
      </p:pic>
    </p:spTree>
    <p:extLst>
      <p:ext uri="{BB962C8B-B14F-4D97-AF65-F5344CB8AC3E}">
        <p14:creationId xmlns:p14="http://schemas.microsoft.com/office/powerpoint/2010/main" val="41742127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054436" y="1076812"/>
            <a:ext cx="7035128" cy="4704375"/>
          </a:xfrm>
          <a:prstGeom prst="rect">
            <a:avLst/>
          </a:prstGeom>
        </p:spPr>
      </p:pic>
    </p:spTree>
    <p:extLst>
      <p:ext uri="{BB962C8B-B14F-4D97-AF65-F5344CB8AC3E}">
        <p14:creationId xmlns:p14="http://schemas.microsoft.com/office/powerpoint/2010/main" val="37086300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054436" y="583757"/>
            <a:ext cx="7035128" cy="5690485"/>
          </a:xfrm>
          <a:prstGeom prst="rect">
            <a:avLst/>
          </a:prstGeom>
        </p:spPr>
      </p:pic>
    </p:spTree>
    <p:extLst>
      <p:ext uri="{BB962C8B-B14F-4D97-AF65-F5344CB8AC3E}">
        <p14:creationId xmlns:p14="http://schemas.microsoft.com/office/powerpoint/2010/main" val="12922739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193514" y="187533"/>
            <a:ext cx="6655086" cy="6594267"/>
          </a:xfrm>
          <a:prstGeom prst="rect">
            <a:avLst/>
          </a:prstGeom>
        </p:spPr>
      </p:pic>
    </p:spTree>
    <p:extLst>
      <p:ext uri="{BB962C8B-B14F-4D97-AF65-F5344CB8AC3E}">
        <p14:creationId xmlns:p14="http://schemas.microsoft.com/office/powerpoint/2010/main" val="13849522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Text Box 5"/>
          <p:cNvSpPr txBox="1">
            <a:spLocks noChangeArrowheads="1"/>
          </p:cNvSpPr>
          <p:nvPr/>
        </p:nvSpPr>
        <p:spPr bwMode="auto">
          <a:xfrm>
            <a:off x="228600" y="762000"/>
            <a:ext cx="8382000" cy="5021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sz="2400">
                <a:solidFill>
                  <a:schemeClr val="accent2"/>
                </a:solidFill>
                <a:ea typeface="PMingLiU" panose="02020500000000000000" pitchFamily="18" charset="-120"/>
              </a:rPr>
              <a:t>Spring calculations.</a:t>
            </a:r>
          </a:p>
          <a:p>
            <a:pPr eaLnBrk="1" hangingPunct="1">
              <a:spcBef>
                <a:spcPct val="50000"/>
              </a:spcBef>
            </a:pPr>
            <a:r>
              <a:rPr lang="en-US" altLang="zh-TW" sz="2400">
                <a:solidFill>
                  <a:schemeClr val="accent2"/>
                </a:solidFill>
                <a:ea typeface="PMingLiU" panose="02020500000000000000" pitchFamily="18" charset="-120"/>
              </a:rPr>
              <a:t>A spring stretches 0.150 m when a 0.300-kg mass is gently attached to it. The spring is then set up horizontally with the 0.300-kg mass resting on a frictionless table. The mass is pushed so that the spring is compressed 0.100 m from the equilibrium point, and released from rest. Determine: (a) the spring stiffness constant </a:t>
            </a:r>
            <a:r>
              <a:rPr lang="en-US" altLang="zh-TW" sz="2400" i="1">
                <a:solidFill>
                  <a:schemeClr val="accent2"/>
                </a:solidFill>
                <a:latin typeface="Times New Roman" panose="02020603050405020304" pitchFamily="18" charset="0"/>
                <a:ea typeface="PMingLiU" panose="02020500000000000000" pitchFamily="18" charset="-120"/>
              </a:rPr>
              <a:t>k</a:t>
            </a:r>
            <a:r>
              <a:rPr lang="en-US" altLang="zh-TW" sz="2400">
                <a:solidFill>
                  <a:schemeClr val="accent2"/>
                </a:solidFill>
                <a:ea typeface="PMingLiU" panose="02020500000000000000" pitchFamily="18" charset="-120"/>
              </a:rPr>
              <a:t> and angular frequency </a:t>
            </a:r>
            <a:r>
              <a:rPr lang="el-GR" altLang="ar-SA" sz="2400" i="1">
                <a:solidFill>
                  <a:schemeClr val="accent2"/>
                </a:solidFill>
                <a:latin typeface="Times New Roman" panose="02020603050405020304" pitchFamily="18" charset="0"/>
                <a:cs typeface="Times New Roman" panose="02020603050405020304" pitchFamily="18" charset="0"/>
              </a:rPr>
              <a:t>ω</a:t>
            </a:r>
            <a:r>
              <a:rPr lang="en-US" altLang="zh-TW" sz="2400">
                <a:solidFill>
                  <a:schemeClr val="accent2"/>
                </a:solidFill>
                <a:ea typeface="PMingLiU" panose="02020500000000000000" pitchFamily="18" charset="-120"/>
                <a:cs typeface="Times New Roman" panose="02020603050405020304" pitchFamily="18" charset="0"/>
              </a:rPr>
              <a:t>;</a:t>
            </a:r>
            <a:r>
              <a:rPr lang="en-US" altLang="zh-TW" sz="2400">
                <a:solidFill>
                  <a:schemeClr val="accent2"/>
                </a:solidFill>
                <a:ea typeface="PMingLiU" panose="02020500000000000000" pitchFamily="18" charset="-120"/>
              </a:rPr>
              <a:t> (b) the amplitude of the horizontal oscillation </a:t>
            </a:r>
            <a:r>
              <a:rPr lang="en-US" altLang="zh-TW" sz="2400" i="1">
                <a:solidFill>
                  <a:schemeClr val="accent2"/>
                </a:solidFill>
                <a:latin typeface="Times New Roman" panose="02020603050405020304" pitchFamily="18" charset="0"/>
                <a:ea typeface="PMingLiU" panose="02020500000000000000" pitchFamily="18" charset="-120"/>
              </a:rPr>
              <a:t>A</a:t>
            </a:r>
            <a:r>
              <a:rPr lang="en-US" altLang="zh-TW" sz="2400">
                <a:solidFill>
                  <a:schemeClr val="accent2"/>
                </a:solidFill>
                <a:ea typeface="PMingLiU" panose="02020500000000000000" pitchFamily="18" charset="-120"/>
              </a:rPr>
              <a:t>; (c) the magnitude of the maximum velocity </a:t>
            </a:r>
            <a:r>
              <a:rPr lang="en-US" altLang="zh-TW" sz="2400" i="1">
                <a:solidFill>
                  <a:schemeClr val="accent2"/>
                </a:solidFill>
                <a:latin typeface="Times New Roman" panose="02020603050405020304" pitchFamily="18" charset="0"/>
                <a:ea typeface="PMingLiU" panose="02020500000000000000" pitchFamily="18" charset="-120"/>
              </a:rPr>
              <a:t>v</a:t>
            </a:r>
            <a:r>
              <a:rPr lang="en-US" altLang="zh-TW" sz="2400" baseline="-25000">
                <a:solidFill>
                  <a:schemeClr val="accent2"/>
                </a:solidFill>
                <a:latin typeface="Times New Roman" panose="02020603050405020304" pitchFamily="18" charset="0"/>
                <a:ea typeface="PMingLiU" panose="02020500000000000000" pitchFamily="18" charset="-120"/>
              </a:rPr>
              <a:t>max</a:t>
            </a:r>
            <a:r>
              <a:rPr lang="en-US" altLang="zh-TW" sz="2400">
                <a:solidFill>
                  <a:schemeClr val="accent2"/>
                </a:solidFill>
                <a:ea typeface="PMingLiU" panose="02020500000000000000" pitchFamily="18" charset="-120"/>
              </a:rPr>
              <a:t>; (d) the magnitude of the maximum acceleration </a:t>
            </a:r>
            <a:r>
              <a:rPr lang="en-US" altLang="zh-TW" sz="2400" i="1">
                <a:solidFill>
                  <a:schemeClr val="accent2"/>
                </a:solidFill>
                <a:latin typeface="Times New Roman" panose="02020603050405020304" pitchFamily="18" charset="0"/>
                <a:ea typeface="PMingLiU" panose="02020500000000000000" pitchFamily="18" charset="-120"/>
              </a:rPr>
              <a:t>a</a:t>
            </a:r>
            <a:r>
              <a:rPr lang="en-US" altLang="zh-TW" sz="2400" baseline="-25000">
                <a:solidFill>
                  <a:schemeClr val="accent2"/>
                </a:solidFill>
                <a:latin typeface="Times New Roman" panose="02020603050405020304" pitchFamily="18" charset="0"/>
                <a:ea typeface="PMingLiU" panose="02020500000000000000" pitchFamily="18" charset="-120"/>
              </a:rPr>
              <a:t>max</a:t>
            </a:r>
            <a:r>
              <a:rPr lang="en-US" altLang="zh-TW" sz="2400">
                <a:solidFill>
                  <a:schemeClr val="accent2"/>
                </a:solidFill>
                <a:ea typeface="PMingLiU" panose="02020500000000000000" pitchFamily="18" charset="-120"/>
              </a:rPr>
              <a:t> of the mass; (e) the period </a:t>
            </a:r>
            <a:r>
              <a:rPr lang="en-US" altLang="zh-TW" sz="2400" i="1">
                <a:solidFill>
                  <a:schemeClr val="accent2"/>
                </a:solidFill>
                <a:latin typeface="Times New Roman" panose="02020603050405020304" pitchFamily="18" charset="0"/>
                <a:ea typeface="PMingLiU" panose="02020500000000000000" pitchFamily="18" charset="-120"/>
              </a:rPr>
              <a:t>T</a:t>
            </a:r>
            <a:r>
              <a:rPr lang="en-US" altLang="zh-TW" sz="2400">
                <a:solidFill>
                  <a:schemeClr val="accent2"/>
                </a:solidFill>
                <a:ea typeface="PMingLiU" panose="02020500000000000000" pitchFamily="18" charset="-120"/>
              </a:rPr>
              <a:t> and frequency </a:t>
            </a:r>
            <a:r>
              <a:rPr lang="en-US" altLang="zh-TW" sz="2400" i="1">
                <a:solidFill>
                  <a:schemeClr val="accent2"/>
                </a:solidFill>
                <a:latin typeface="Times New Roman" panose="02020603050405020304" pitchFamily="18" charset="0"/>
                <a:ea typeface="PMingLiU" panose="02020500000000000000" pitchFamily="18" charset="-120"/>
              </a:rPr>
              <a:t>f</a:t>
            </a:r>
            <a:r>
              <a:rPr lang="en-US" altLang="zh-TW" sz="2400">
                <a:solidFill>
                  <a:schemeClr val="accent2"/>
                </a:solidFill>
                <a:ea typeface="PMingLiU" panose="02020500000000000000" pitchFamily="18" charset="-120"/>
              </a:rPr>
              <a:t>; (f) the displacement </a:t>
            </a:r>
            <a:r>
              <a:rPr lang="en-US" altLang="zh-TW" sz="2400" i="1">
                <a:solidFill>
                  <a:schemeClr val="accent2"/>
                </a:solidFill>
                <a:latin typeface="Times New Roman" panose="02020603050405020304" pitchFamily="18" charset="0"/>
                <a:ea typeface="PMingLiU" panose="02020500000000000000" pitchFamily="18" charset="-120"/>
              </a:rPr>
              <a:t>x</a:t>
            </a:r>
            <a:r>
              <a:rPr lang="en-US" altLang="zh-TW" sz="2400">
                <a:solidFill>
                  <a:schemeClr val="accent2"/>
                </a:solidFill>
                <a:ea typeface="PMingLiU" panose="02020500000000000000" pitchFamily="18" charset="-120"/>
              </a:rPr>
              <a:t> as a function of time; and (g) the velocity at </a:t>
            </a:r>
            <a:r>
              <a:rPr lang="en-US" altLang="zh-TW" sz="2400" i="1">
                <a:solidFill>
                  <a:schemeClr val="accent2"/>
                </a:solidFill>
                <a:latin typeface="Times New Roman" panose="02020603050405020304" pitchFamily="18" charset="0"/>
                <a:ea typeface="PMingLiU" panose="02020500000000000000" pitchFamily="18" charset="-120"/>
              </a:rPr>
              <a:t>t</a:t>
            </a:r>
            <a:r>
              <a:rPr lang="en-US" altLang="zh-TW" sz="2400">
                <a:solidFill>
                  <a:schemeClr val="accent2"/>
                </a:solidFill>
                <a:ea typeface="PMingLiU" panose="02020500000000000000" pitchFamily="18" charset="-120"/>
              </a:rPr>
              <a:t> = 0.150 s.</a:t>
            </a:r>
          </a:p>
        </p:txBody>
      </p:sp>
    </p:spTree>
    <p:extLst>
      <p:ext uri="{BB962C8B-B14F-4D97-AF65-F5344CB8AC3E}">
        <p14:creationId xmlns:p14="http://schemas.microsoft.com/office/powerpoint/2010/main" val="2487306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
            <a:ext cx="8229600" cy="1143000"/>
          </a:xfrm>
        </p:spPr>
        <p:txBody>
          <a:bodyPr/>
          <a:lstStyle/>
          <a:p>
            <a:pPr algn="l" eaLnBrk="1" hangingPunct="1">
              <a:defRPr/>
            </a:pPr>
            <a:r>
              <a:rPr lang="en-US" sz="4000" dirty="0" smtClean="0">
                <a:cs typeface="+mj-cs"/>
              </a:rPr>
              <a:t>Solution:</a:t>
            </a:r>
          </a:p>
        </p:txBody>
      </p:sp>
      <p:graphicFrame>
        <p:nvGraphicFramePr>
          <p:cNvPr id="54274" name="Object 1"/>
          <p:cNvGraphicFramePr>
            <a:graphicFrameLocks noChangeAspect="1"/>
          </p:cNvGraphicFramePr>
          <p:nvPr/>
        </p:nvGraphicFramePr>
        <p:xfrm>
          <a:off x="558800" y="1217613"/>
          <a:ext cx="6756400" cy="4171950"/>
        </p:xfrm>
        <a:graphic>
          <a:graphicData uri="http://schemas.openxmlformats.org/presentationml/2006/ole">
            <mc:AlternateContent xmlns:mc="http://schemas.openxmlformats.org/markup-compatibility/2006">
              <mc:Choice xmlns:v="urn:schemas-microsoft-com:vml" Requires="v">
                <p:oleObj spid="_x0000_s16399" name="Equation" r:id="rId3" imgW="2590800" imgH="1600200" progId="Equation.3">
                  <p:embed/>
                </p:oleObj>
              </mc:Choice>
              <mc:Fallback>
                <p:oleObj name="Equation" r:id="rId3" imgW="2590800" imgH="1600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1217613"/>
                        <a:ext cx="67564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7291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Text Box 3"/>
          <p:cNvSpPr txBox="1">
            <a:spLocks noChangeArrowheads="1"/>
          </p:cNvSpPr>
          <p:nvPr/>
        </p:nvSpPr>
        <p:spPr bwMode="auto">
          <a:xfrm>
            <a:off x="685800" y="762000"/>
            <a:ext cx="7620000" cy="414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Spring is started with a push.</a:t>
            </a:r>
          </a:p>
          <a:p>
            <a:pPr eaLnBrk="1" hangingPunct="1">
              <a:spcBef>
                <a:spcPct val="50000"/>
              </a:spcBef>
            </a:pPr>
            <a:r>
              <a:rPr lang="en-US" altLang="zh-TW">
                <a:solidFill>
                  <a:schemeClr val="accent2"/>
                </a:solidFill>
                <a:ea typeface="PMingLiU" panose="02020500000000000000" pitchFamily="18" charset="-120"/>
              </a:rPr>
              <a:t>Suppose the spring of the former example  (where </a:t>
            </a:r>
            <a:r>
              <a:rPr lang="el-GR" altLang="ar-SA">
                <a:solidFill>
                  <a:schemeClr val="accent2"/>
                </a:solidFill>
                <a:latin typeface="Times New Roman" panose="02020603050405020304" pitchFamily="18" charset="0"/>
                <a:cs typeface="Times New Roman" panose="02020603050405020304" pitchFamily="18" charset="0"/>
              </a:rPr>
              <a:t>ω</a:t>
            </a:r>
            <a:r>
              <a:rPr lang="en-US" altLang="zh-TW">
                <a:solidFill>
                  <a:schemeClr val="accent2"/>
                </a:solidFill>
                <a:latin typeface="Times New Roman" panose="02020603050405020304" pitchFamily="18" charset="0"/>
                <a:ea typeface="PMingLiU" panose="02020500000000000000" pitchFamily="18" charset="-120"/>
                <a:cs typeface="Times New Roman" panose="02020603050405020304" pitchFamily="18" charset="0"/>
              </a:rPr>
              <a:t> </a:t>
            </a:r>
            <a:r>
              <a:rPr lang="en-US" altLang="zh-TW">
                <a:solidFill>
                  <a:schemeClr val="accent2"/>
                </a:solidFill>
                <a:ea typeface="PMingLiU" panose="02020500000000000000" pitchFamily="18" charset="-120"/>
                <a:cs typeface="Times New Roman" panose="02020603050405020304" pitchFamily="18" charset="0"/>
              </a:rPr>
              <a:t>= 8.08 s</a:t>
            </a:r>
            <a:r>
              <a:rPr lang="en-US" altLang="zh-TW" baseline="30000">
                <a:solidFill>
                  <a:schemeClr val="accent2"/>
                </a:solidFill>
                <a:ea typeface="PMingLiU" panose="02020500000000000000" pitchFamily="18" charset="-120"/>
                <a:cs typeface="Times New Roman" panose="02020603050405020304" pitchFamily="18" charset="0"/>
              </a:rPr>
              <a:t>-1</a:t>
            </a:r>
            <a:r>
              <a:rPr lang="en-US" altLang="zh-TW">
                <a:solidFill>
                  <a:schemeClr val="accent2"/>
                </a:solidFill>
                <a:ea typeface="PMingLiU" panose="02020500000000000000" pitchFamily="18" charset="-120"/>
                <a:cs typeface="Times New Roman" panose="02020603050405020304" pitchFamily="18" charset="0"/>
              </a:rPr>
              <a:t>)</a:t>
            </a:r>
            <a:r>
              <a:rPr lang="en-US" altLang="zh-TW">
                <a:solidFill>
                  <a:schemeClr val="accent2"/>
                </a:solidFill>
                <a:ea typeface="PMingLiU" panose="02020500000000000000" pitchFamily="18" charset="-120"/>
              </a:rPr>
              <a:t> is compressed 0.100 m from equilibrium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baseline="-25000">
                <a:solidFill>
                  <a:schemeClr val="accent2"/>
                </a:solidFill>
                <a:latin typeface="Times New Roman" panose="02020603050405020304" pitchFamily="18" charset="0"/>
                <a:ea typeface="PMingLiU" panose="02020500000000000000" pitchFamily="18" charset="-120"/>
              </a:rPr>
              <a:t>0</a:t>
            </a:r>
            <a:r>
              <a:rPr lang="en-US" altLang="zh-TW">
                <a:solidFill>
                  <a:schemeClr val="accent2"/>
                </a:solidFill>
                <a:ea typeface="PMingLiU" panose="02020500000000000000" pitchFamily="18" charset="-120"/>
              </a:rPr>
              <a:t> = -0.100 m) but is given a shove to create a velocity in the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a:solidFill>
                  <a:schemeClr val="accent2"/>
                </a:solidFill>
                <a:ea typeface="PMingLiU" panose="02020500000000000000" pitchFamily="18" charset="-120"/>
              </a:rPr>
              <a:t> direction of </a:t>
            </a:r>
            <a:r>
              <a:rPr lang="en-US" altLang="zh-TW" i="1">
                <a:solidFill>
                  <a:schemeClr val="accent2"/>
                </a:solidFill>
                <a:latin typeface="Times New Roman" panose="02020603050405020304" pitchFamily="18" charset="0"/>
                <a:ea typeface="PMingLiU" panose="02020500000000000000" pitchFamily="18" charset="-120"/>
              </a:rPr>
              <a:t>v</a:t>
            </a:r>
            <a:r>
              <a:rPr lang="en-US" altLang="zh-TW" baseline="-25000">
                <a:solidFill>
                  <a:schemeClr val="accent2"/>
                </a:solidFill>
                <a:latin typeface="Times New Roman" panose="02020603050405020304" pitchFamily="18" charset="0"/>
                <a:ea typeface="PMingLiU" panose="02020500000000000000" pitchFamily="18" charset="-120"/>
              </a:rPr>
              <a:t>0</a:t>
            </a:r>
            <a:r>
              <a:rPr lang="en-US" altLang="zh-TW">
                <a:solidFill>
                  <a:schemeClr val="accent2"/>
                </a:solidFill>
                <a:ea typeface="PMingLiU" panose="02020500000000000000" pitchFamily="18" charset="-120"/>
              </a:rPr>
              <a:t> = 0.400 m/s. Determine (a) the phase angle </a:t>
            </a:r>
            <a:r>
              <a:rPr lang="el-GR" altLang="ar-SA" i="1">
                <a:solidFill>
                  <a:schemeClr val="accent2"/>
                </a:solidFill>
                <a:latin typeface="Times New Roman" panose="02020603050405020304" pitchFamily="18" charset="0"/>
                <a:cs typeface="Times New Roman" panose="02020603050405020304" pitchFamily="18" charset="0"/>
              </a:rPr>
              <a:t>φ</a:t>
            </a:r>
            <a:r>
              <a:rPr lang="en-US" altLang="zh-TW">
                <a:solidFill>
                  <a:schemeClr val="accent2"/>
                </a:solidFill>
                <a:latin typeface="Times New Roman" panose="02020603050405020304" pitchFamily="18" charset="0"/>
                <a:ea typeface="PMingLiU" panose="02020500000000000000" pitchFamily="18" charset="-120"/>
              </a:rPr>
              <a:t>,</a:t>
            </a:r>
            <a:r>
              <a:rPr lang="en-US" altLang="zh-TW">
                <a:solidFill>
                  <a:schemeClr val="accent2"/>
                </a:solidFill>
                <a:ea typeface="PMingLiU" panose="02020500000000000000" pitchFamily="18" charset="-120"/>
              </a:rPr>
              <a:t> (b) the amplitude </a:t>
            </a:r>
            <a:r>
              <a:rPr lang="en-US" altLang="zh-TW" i="1">
                <a:solidFill>
                  <a:schemeClr val="accent2"/>
                </a:solidFill>
                <a:latin typeface="Times New Roman" panose="02020603050405020304" pitchFamily="18" charset="0"/>
                <a:ea typeface="PMingLiU" panose="02020500000000000000" pitchFamily="18" charset="-120"/>
              </a:rPr>
              <a:t>A</a:t>
            </a:r>
            <a:r>
              <a:rPr lang="en-US" altLang="zh-TW">
                <a:solidFill>
                  <a:schemeClr val="accent2"/>
                </a:solidFill>
                <a:ea typeface="PMingLiU" panose="02020500000000000000" pitchFamily="18" charset="-120"/>
              </a:rPr>
              <a:t>, and (c) the displacement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a:solidFill>
                  <a:schemeClr val="accent2"/>
                </a:solidFill>
                <a:ea typeface="PMingLiU" panose="02020500000000000000" pitchFamily="18" charset="-120"/>
              </a:rPr>
              <a:t> as a function of time,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a:solidFill>
                  <a:schemeClr val="accent2"/>
                </a:solidFill>
                <a:ea typeface="PMingLiU" panose="02020500000000000000" pitchFamily="18" charset="-120"/>
              </a:rPr>
              <a:t>(</a:t>
            </a:r>
            <a:r>
              <a:rPr lang="en-US" altLang="zh-TW" i="1">
                <a:solidFill>
                  <a:schemeClr val="accent2"/>
                </a:solidFill>
                <a:latin typeface="Times New Roman" panose="02020603050405020304" pitchFamily="18" charset="0"/>
                <a:ea typeface="PMingLiU" panose="02020500000000000000" pitchFamily="18" charset="-120"/>
              </a:rPr>
              <a:t>t</a:t>
            </a:r>
            <a:r>
              <a:rPr lang="en-US" altLang="zh-TW">
                <a:solidFill>
                  <a:schemeClr val="accent2"/>
                </a:solidFill>
                <a:ea typeface="PMingLiU" panose="02020500000000000000" pitchFamily="18" charset="-120"/>
              </a:rPr>
              <a:t>).</a:t>
            </a:r>
          </a:p>
        </p:txBody>
      </p:sp>
    </p:spTree>
    <p:extLst>
      <p:ext uri="{BB962C8B-B14F-4D97-AF65-F5344CB8AC3E}">
        <p14:creationId xmlns:p14="http://schemas.microsoft.com/office/powerpoint/2010/main" val="2890410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57346" name="Object 1"/>
          <p:cNvGraphicFramePr>
            <a:graphicFrameLocks noChangeAspect="1"/>
          </p:cNvGraphicFramePr>
          <p:nvPr/>
        </p:nvGraphicFramePr>
        <p:xfrm>
          <a:off x="685800" y="1244600"/>
          <a:ext cx="7273925" cy="4089400"/>
        </p:xfrm>
        <a:graphic>
          <a:graphicData uri="http://schemas.openxmlformats.org/presentationml/2006/ole">
            <mc:AlternateContent xmlns:mc="http://schemas.openxmlformats.org/markup-compatibility/2006">
              <mc:Choice xmlns:v="urn:schemas-microsoft-com:vml" Requires="v">
                <p:oleObj spid="_x0000_s17423" name="Equation" r:id="rId3" imgW="2755900" imgH="1549400" progId="Equation.3">
                  <p:embed/>
                </p:oleObj>
              </mc:Choice>
              <mc:Fallback>
                <p:oleObj name="Equation" r:id="rId3" imgW="2755900" imgH="1549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244600"/>
                        <a:ext cx="7273925"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72492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454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0"/>
            <a:ext cx="8229600" cy="762000"/>
          </a:xfrm>
        </p:spPr>
        <p:txBody>
          <a:bodyPr/>
          <a:lstStyle/>
          <a:p>
            <a:r>
              <a:rPr lang="en-US" sz="3600" b="1" dirty="0" smtClean="0"/>
              <a:t>SIMPLE </a:t>
            </a:r>
            <a:r>
              <a:rPr lang="en-US" sz="3600" b="1" dirty="0"/>
              <a:t>HARMONIC MOTION</a:t>
            </a:r>
            <a:endParaRPr lang="ar-SA" sz="3600" dirty="0"/>
          </a:p>
        </p:txBody>
      </p:sp>
      <p:sp>
        <p:nvSpPr>
          <p:cNvPr id="3" name="عنصر نائب للمحتوى 2"/>
          <p:cNvSpPr>
            <a:spLocks noGrp="1"/>
          </p:cNvSpPr>
          <p:nvPr>
            <p:ph idx="1"/>
          </p:nvPr>
        </p:nvSpPr>
        <p:spPr>
          <a:xfrm>
            <a:off x="76200" y="609600"/>
            <a:ext cx="8991600" cy="6172200"/>
          </a:xfrm>
        </p:spPr>
        <p:txBody>
          <a:bodyPr/>
          <a:lstStyle/>
          <a:p>
            <a:r>
              <a:rPr lang="en-US" sz="2400" kern="1200" dirty="0"/>
              <a:t>1.1 Physical Characteristics of Simple Harmonic </a:t>
            </a:r>
            <a:r>
              <a:rPr lang="en-US" sz="2400" kern="1200" dirty="0" smtClean="0"/>
              <a:t>Oscillators</a:t>
            </a:r>
          </a:p>
          <a:p>
            <a:r>
              <a:rPr lang="en-US" sz="2400" dirty="0"/>
              <a:t>1.2 A Mass on a </a:t>
            </a:r>
            <a:r>
              <a:rPr lang="en-US" sz="2400" dirty="0" smtClean="0"/>
              <a:t>Spring</a:t>
            </a:r>
            <a:endParaRPr lang="en-US" sz="2400" dirty="0"/>
          </a:p>
          <a:p>
            <a:pPr lvl="1"/>
            <a:r>
              <a:rPr lang="en-US" sz="1800" dirty="0"/>
              <a:t>1.2.1 A mass on a horizontal </a:t>
            </a:r>
            <a:r>
              <a:rPr lang="en-US" sz="1800" dirty="0" smtClean="0"/>
              <a:t>spring</a:t>
            </a:r>
            <a:endParaRPr lang="en-US" sz="1800" dirty="0"/>
          </a:p>
          <a:p>
            <a:pPr lvl="1"/>
            <a:r>
              <a:rPr lang="en-US" sz="1800" dirty="0"/>
              <a:t>1.2.2 A mass on a vertical spring </a:t>
            </a:r>
          </a:p>
          <a:p>
            <a:pPr lvl="1"/>
            <a:r>
              <a:rPr lang="en-US" sz="1800" dirty="0"/>
              <a:t>1.2.3 Displacement, velocity and acceleration in </a:t>
            </a:r>
            <a:r>
              <a:rPr lang="en-US" sz="1800" dirty="0" smtClean="0"/>
              <a:t>simple harmonic </a:t>
            </a:r>
            <a:r>
              <a:rPr lang="en-US" sz="1800" dirty="0"/>
              <a:t>motion </a:t>
            </a:r>
          </a:p>
          <a:p>
            <a:pPr lvl="1"/>
            <a:r>
              <a:rPr lang="en-US" sz="1800" dirty="0"/>
              <a:t>1.2.4 General solutions for simple harmonic motion and </a:t>
            </a:r>
            <a:r>
              <a:rPr lang="en-US" sz="1800" dirty="0" smtClean="0"/>
              <a:t>the phase </a:t>
            </a:r>
            <a:r>
              <a:rPr lang="en-US" sz="1800" dirty="0"/>
              <a:t>angle </a:t>
            </a:r>
            <a:r>
              <a:rPr lang="el-GR" sz="1800" i="1" dirty="0"/>
              <a:t>φ </a:t>
            </a:r>
            <a:endParaRPr lang="el-GR" sz="1800" dirty="0"/>
          </a:p>
          <a:p>
            <a:pPr lvl="1"/>
            <a:r>
              <a:rPr lang="en-US" sz="1800" dirty="0"/>
              <a:t>1.2.5 The energy of a simple harmonic oscillator </a:t>
            </a:r>
          </a:p>
          <a:p>
            <a:pPr lvl="1"/>
            <a:r>
              <a:rPr lang="en-US" sz="1800" dirty="0">
                <a:solidFill>
                  <a:srgbClr val="FF0000"/>
                </a:solidFill>
              </a:rPr>
              <a:t>1.2.6 The physics of small vibrations </a:t>
            </a:r>
          </a:p>
          <a:p>
            <a:r>
              <a:rPr lang="en-US" sz="2400" dirty="0"/>
              <a:t>1.3 The Pendulum </a:t>
            </a:r>
          </a:p>
          <a:p>
            <a:pPr lvl="1"/>
            <a:r>
              <a:rPr lang="en-US" sz="1800" dirty="0"/>
              <a:t>1.3.1 The simple pendulum </a:t>
            </a:r>
          </a:p>
          <a:p>
            <a:pPr lvl="1"/>
            <a:r>
              <a:rPr lang="en-US" sz="1800" dirty="0"/>
              <a:t>1.3.2 The energy of a simple pendulum </a:t>
            </a:r>
          </a:p>
          <a:p>
            <a:pPr lvl="1"/>
            <a:r>
              <a:rPr lang="en-US" sz="1800" dirty="0"/>
              <a:t>1.3.3 The physical pendulum </a:t>
            </a:r>
          </a:p>
          <a:p>
            <a:pPr lvl="1"/>
            <a:r>
              <a:rPr lang="en-US" sz="1800" dirty="0">
                <a:solidFill>
                  <a:srgbClr val="FF0000"/>
                </a:solidFill>
              </a:rPr>
              <a:t>1.3.4 Numerical solution of simple harmonic </a:t>
            </a:r>
            <a:r>
              <a:rPr lang="en-US" sz="1800" dirty="0" smtClean="0">
                <a:solidFill>
                  <a:srgbClr val="FF0000"/>
                </a:solidFill>
              </a:rPr>
              <a:t>motion</a:t>
            </a:r>
            <a:endParaRPr lang="en-US" sz="1800" dirty="0">
              <a:solidFill>
                <a:srgbClr val="FF0000"/>
              </a:solidFill>
            </a:endParaRPr>
          </a:p>
          <a:p>
            <a:r>
              <a:rPr lang="en-US" sz="2400" dirty="0"/>
              <a:t>1.4 Oscillations in Electrical Circuits: Similarities in Physics </a:t>
            </a:r>
          </a:p>
          <a:p>
            <a:pPr lvl="1"/>
            <a:r>
              <a:rPr lang="en-US" sz="1800" dirty="0"/>
              <a:t>1.4.1 The </a:t>
            </a:r>
            <a:r>
              <a:rPr lang="en-US" sz="1800" i="1" dirty="0"/>
              <a:t>LC </a:t>
            </a:r>
            <a:r>
              <a:rPr lang="en-US" sz="1800" dirty="0"/>
              <a:t>circuit </a:t>
            </a:r>
          </a:p>
          <a:p>
            <a:pPr lvl="1"/>
            <a:r>
              <a:rPr lang="en-US" sz="1800" dirty="0"/>
              <a:t>1.4.2 Similarities in physics </a:t>
            </a:r>
          </a:p>
          <a:p>
            <a:r>
              <a:rPr lang="en-US" sz="2400" dirty="0"/>
              <a:t>PROBLEMS 1</a:t>
            </a:r>
            <a:endParaRPr lang="ar-SA" sz="2400" dirty="0"/>
          </a:p>
        </p:txBody>
      </p:sp>
    </p:spTree>
    <p:extLst>
      <p:ext uri="{BB962C8B-B14F-4D97-AF65-F5344CB8AC3E}">
        <p14:creationId xmlns:p14="http://schemas.microsoft.com/office/powerpoint/2010/main" val="25595924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8600" y="1219200"/>
            <a:ext cx="8686800" cy="523220"/>
          </a:xfrm>
          <a:prstGeom prst="rect">
            <a:avLst/>
          </a:prstGeom>
        </p:spPr>
        <p:txBody>
          <a:bodyPr wrap="square">
            <a:spAutoFit/>
          </a:bodyPr>
          <a:lstStyle/>
          <a:p>
            <a:r>
              <a:rPr lang="en-US" dirty="0"/>
              <a:t>1.2.5 The energy of a simple harmonic oscillator</a:t>
            </a:r>
            <a:endParaRPr lang="ar-SA" dirty="0"/>
          </a:p>
        </p:txBody>
      </p:sp>
      <p:pic>
        <p:nvPicPr>
          <p:cNvPr id="3" name="صورة 2"/>
          <p:cNvPicPr>
            <a:picLocks noChangeAspect="1"/>
          </p:cNvPicPr>
          <p:nvPr/>
        </p:nvPicPr>
        <p:blipFill>
          <a:blip r:embed="rId2"/>
          <a:stretch>
            <a:fillRect/>
          </a:stretch>
        </p:blipFill>
        <p:spPr>
          <a:xfrm>
            <a:off x="155624" y="2541164"/>
            <a:ext cx="8835976" cy="2869036"/>
          </a:xfrm>
          <a:prstGeom prst="rect">
            <a:avLst/>
          </a:prstGeom>
        </p:spPr>
      </p:pic>
      <p:pic>
        <p:nvPicPr>
          <p:cNvPr id="4" name="صورة 3"/>
          <p:cNvPicPr>
            <a:picLocks noChangeAspect="1"/>
          </p:cNvPicPr>
          <p:nvPr/>
        </p:nvPicPr>
        <p:blipFill>
          <a:blip r:embed="rId3"/>
          <a:stretch>
            <a:fillRect/>
          </a:stretch>
        </p:blipFill>
        <p:spPr>
          <a:xfrm>
            <a:off x="3103326" y="5492287"/>
            <a:ext cx="2937347" cy="832313"/>
          </a:xfrm>
          <a:prstGeom prst="rect">
            <a:avLst/>
          </a:prstGeom>
        </p:spPr>
      </p:pic>
    </p:spTree>
    <p:extLst>
      <p:ext uri="{BB962C8B-B14F-4D97-AF65-F5344CB8AC3E}">
        <p14:creationId xmlns:p14="http://schemas.microsoft.com/office/powerpoint/2010/main" val="4558065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70901" y="457200"/>
            <a:ext cx="8896899" cy="714342"/>
          </a:xfrm>
          <a:prstGeom prst="rect">
            <a:avLst/>
          </a:prstGeom>
        </p:spPr>
      </p:pic>
      <p:pic>
        <p:nvPicPr>
          <p:cNvPr id="3" name="صورة 2"/>
          <p:cNvPicPr>
            <a:picLocks noChangeAspect="1"/>
          </p:cNvPicPr>
          <p:nvPr/>
        </p:nvPicPr>
        <p:blipFill>
          <a:blip r:embed="rId3"/>
          <a:stretch>
            <a:fillRect/>
          </a:stretch>
        </p:blipFill>
        <p:spPr>
          <a:xfrm>
            <a:off x="283179" y="1263067"/>
            <a:ext cx="8556021" cy="365675"/>
          </a:xfrm>
          <a:prstGeom prst="rect">
            <a:avLst/>
          </a:prstGeom>
        </p:spPr>
      </p:pic>
      <p:pic>
        <p:nvPicPr>
          <p:cNvPr id="4" name="صورة 3"/>
          <p:cNvPicPr>
            <a:picLocks noChangeAspect="1"/>
          </p:cNvPicPr>
          <p:nvPr/>
        </p:nvPicPr>
        <p:blipFill>
          <a:blip r:embed="rId4"/>
          <a:stretch>
            <a:fillRect/>
          </a:stretch>
        </p:blipFill>
        <p:spPr>
          <a:xfrm>
            <a:off x="381000" y="1781142"/>
            <a:ext cx="471426" cy="289500"/>
          </a:xfrm>
          <a:prstGeom prst="rect">
            <a:avLst/>
          </a:prstGeom>
        </p:spPr>
      </p:pic>
      <p:grpSp>
        <p:nvGrpSpPr>
          <p:cNvPr id="15" name="مجموعة 14"/>
          <p:cNvGrpSpPr/>
          <p:nvPr/>
        </p:nvGrpSpPr>
        <p:grpSpPr>
          <a:xfrm>
            <a:off x="571596" y="2286000"/>
            <a:ext cx="6896004" cy="3626166"/>
            <a:chOff x="457200" y="1552706"/>
            <a:chExt cx="6896004" cy="3626166"/>
          </a:xfrm>
        </p:grpSpPr>
        <p:pic>
          <p:nvPicPr>
            <p:cNvPr id="8" name="صورة 7"/>
            <p:cNvPicPr>
              <a:picLocks noChangeAspect="1"/>
            </p:cNvPicPr>
            <p:nvPr/>
          </p:nvPicPr>
          <p:blipFill rotWithShape="1">
            <a:blip r:embed="rId5"/>
            <a:srcRect b="62661"/>
            <a:stretch/>
          </p:blipFill>
          <p:spPr>
            <a:xfrm>
              <a:off x="457200" y="1552706"/>
              <a:ext cx="6563702" cy="1952494"/>
            </a:xfrm>
            <a:prstGeom prst="rect">
              <a:avLst/>
            </a:prstGeom>
          </p:spPr>
        </p:pic>
        <p:pic>
          <p:nvPicPr>
            <p:cNvPr id="6" name="صورة 5"/>
            <p:cNvPicPr>
              <a:picLocks noChangeAspect="1"/>
            </p:cNvPicPr>
            <p:nvPr/>
          </p:nvPicPr>
          <p:blipFill>
            <a:blip r:embed="rId6"/>
            <a:stretch>
              <a:fillRect/>
            </a:stretch>
          </p:blipFill>
          <p:spPr>
            <a:xfrm>
              <a:off x="3891451" y="1752600"/>
              <a:ext cx="652744" cy="289500"/>
            </a:xfrm>
            <a:prstGeom prst="rect">
              <a:avLst/>
            </a:prstGeom>
          </p:spPr>
        </p:pic>
        <p:sp>
          <p:nvSpPr>
            <p:cNvPr id="10" name="شكل بيضاوي 9"/>
            <p:cNvSpPr/>
            <p:nvPr/>
          </p:nvSpPr>
          <p:spPr bwMode="auto">
            <a:xfrm>
              <a:off x="4038600" y="2438400"/>
              <a:ext cx="1143000" cy="4572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ar-SA" sz="2800" b="1" i="0" u="none" strike="noStrike" cap="none" normalizeH="0" baseline="0" smtClean="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11" name="مربع نص 10"/>
                <p:cNvSpPr txBox="1"/>
                <p:nvPr/>
              </p:nvSpPr>
              <p:spPr>
                <a:xfrm>
                  <a:off x="5943600" y="2372041"/>
                  <a:ext cx="888064" cy="518796"/>
                </a:xfrm>
                <a:prstGeom prst="rect">
                  <a:avLst/>
                </a:prstGeom>
                <a:noFill/>
                <a:ln>
                  <a:solidFill>
                    <a:srgbClr val="FF0000"/>
                  </a:solidFill>
                </a:ln>
              </p:spPr>
              <p:txBody>
                <a:bodyPr wrap="none" lIns="0" tIns="0" rIns="0" bIns="0" rtlCol="1">
                  <a:spAutoFit/>
                </a:bodyPr>
                <a:lstStyle/>
                <a:p>
                  <a:pPr/>
                  <a14:m>
                    <m:oMathPara xmlns:m="http://schemas.openxmlformats.org/officeDocument/2006/math">
                      <m:oMathParaPr>
                        <m:jc m:val="centerGroup"/>
                      </m:oMathParaPr>
                      <m:oMath xmlns:m="http://schemas.openxmlformats.org/officeDocument/2006/math">
                        <m:box>
                          <m:boxPr>
                            <m:ctrlPr>
                              <a:rPr lang="ar-SA" i="1" smtClean="0">
                                <a:latin typeface="Cambria Math" panose="02040503050406030204" pitchFamily="18" charset="0"/>
                              </a:rPr>
                            </m:ctrlPr>
                          </m:boxPr>
                          <m:e>
                            <m:argPr>
                              <m:argSz m:val="-1"/>
                            </m:argPr>
                            <m:f>
                              <m:fPr>
                                <m:ctrlPr>
                                  <a:rPr lang="ar-SA" i="1" smtClean="0">
                                    <a:latin typeface="Cambria Math" panose="02040503050406030204" pitchFamily="18" charset="0"/>
                                  </a:rPr>
                                </m:ctrlPr>
                              </m:fPr>
                              <m:num>
                                <m:r>
                                  <a:rPr lang="ar-SA" b="1" i="1" smtClean="0">
                                    <a:latin typeface="Cambria Math" panose="02040503050406030204" pitchFamily="18" charset="0"/>
                                  </a:rPr>
                                  <m:t>𝟏</m:t>
                                </m:r>
                              </m:num>
                              <m:den>
                                <m:r>
                                  <a:rPr lang="en-US" b="1" i="1" smtClean="0">
                                    <a:latin typeface="Cambria Math" panose="02040503050406030204" pitchFamily="18" charset="0"/>
                                  </a:rPr>
                                  <m:t>𝒅𝒕</m:t>
                                </m:r>
                              </m:den>
                            </m:f>
                            <m:r>
                              <a:rPr lang="ar-SA" b="1" i="1" smtClean="0">
                                <a:latin typeface="Cambria Math" panose="02040503050406030204" pitchFamily="18" charset="0"/>
                              </a:rPr>
                              <m:t>=</m:t>
                            </m:r>
                            <m:box>
                              <m:boxPr>
                                <m:ctrlPr>
                                  <a:rPr lang="ar-SA" b="1" i="1" smtClean="0">
                                    <a:latin typeface="Cambria Math" panose="02040503050406030204" pitchFamily="18" charset="0"/>
                                  </a:rPr>
                                </m:ctrlPr>
                              </m:boxPr>
                              <m:e>
                                <m:f>
                                  <m:fPr>
                                    <m:ctrlPr>
                                      <a:rPr lang="ar-SA" b="1" i="1" smtClean="0">
                                        <a:latin typeface="Cambria Math" panose="02040503050406030204" pitchFamily="18" charset="0"/>
                                      </a:rPr>
                                    </m:ctrlPr>
                                  </m:fPr>
                                  <m:num>
                                    <m:r>
                                      <a:rPr lang="en-US" b="1" i="1" smtClean="0">
                                        <a:latin typeface="Cambria Math" panose="02040503050406030204" pitchFamily="18" charset="0"/>
                                      </a:rPr>
                                      <m:t>𝒗</m:t>
                                    </m:r>
                                  </m:num>
                                  <m:den>
                                    <m:r>
                                      <a:rPr lang="en-US" b="1" i="1" smtClean="0">
                                        <a:latin typeface="Cambria Math" panose="02040503050406030204" pitchFamily="18" charset="0"/>
                                      </a:rPr>
                                      <m:t>𝒅𝒙</m:t>
                                    </m:r>
                                  </m:den>
                                </m:f>
                              </m:e>
                            </m:box>
                          </m:e>
                        </m:box>
                      </m:oMath>
                    </m:oMathPara>
                  </a14:m>
                  <a:endParaRPr lang="ar-SA" dirty="0"/>
                </a:p>
              </p:txBody>
            </p:sp>
          </mc:Choice>
          <mc:Fallback xmlns="">
            <p:sp>
              <p:nvSpPr>
                <p:cNvPr id="11" name="مربع نص 10"/>
                <p:cNvSpPr txBox="1">
                  <a:spLocks noRot="1" noChangeAspect="1" noMove="1" noResize="1" noEditPoints="1" noAdjustHandles="1" noChangeArrowheads="1" noChangeShapeType="1" noTextEdit="1"/>
                </p:cNvSpPr>
                <p:nvPr/>
              </p:nvSpPr>
              <p:spPr>
                <a:xfrm>
                  <a:off x="5943600" y="2372041"/>
                  <a:ext cx="888064" cy="518796"/>
                </a:xfrm>
                <a:prstGeom prst="rect">
                  <a:avLst/>
                </a:prstGeom>
                <a:blipFill rotWithShape="0">
                  <a:blip r:embed="rId7"/>
                  <a:stretch>
                    <a:fillRect/>
                  </a:stretch>
                </a:blipFill>
                <a:ln>
                  <a:solidFill>
                    <a:srgbClr val="FF0000"/>
                  </a:solidFill>
                </a:ln>
              </p:spPr>
              <p:txBody>
                <a:bodyPr/>
                <a:lstStyle/>
                <a:p>
                  <a:r>
                    <a:rPr lang="ar-SA">
                      <a:noFill/>
                    </a:rPr>
                    <a:t> </a:t>
                  </a:r>
                </a:p>
              </p:txBody>
            </p:sp>
          </mc:Fallback>
        </mc:AlternateContent>
        <mc:AlternateContent xmlns:mc="http://schemas.openxmlformats.org/markup-compatibility/2006" xmlns:a14="http://schemas.microsoft.com/office/drawing/2010/main">
          <mc:Choice Requires="a14">
            <p:sp>
              <p:nvSpPr>
                <p:cNvPr id="12" name="مربع نص 11"/>
                <p:cNvSpPr txBox="1"/>
                <p:nvPr/>
              </p:nvSpPr>
              <p:spPr>
                <a:xfrm>
                  <a:off x="6096000" y="1718383"/>
                  <a:ext cx="1257204" cy="421397"/>
                </a:xfrm>
                <a:prstGeom prst="rect">
                  <a:avLst/>
                </a:prstGeom>
                <a:solidFill>
                  <a:schemeClr val="bg1"/>
                </a:solidFill>
                <a:ln>
                  <a:noFill/>
                </a:ln>
              </p:spPr>
              <p:txBody>
                <a:bodyPr wrap="none" lIns="0" tIns="0" rIns="0" bIns="0" rtlCol="1">
                  <a:spAutoFit/>
                </a:bodyPr>
                <a:lstStyle/>
                <a:p>
                  <a:r>
                    <a:rPr lang="en-US" sz="2400" b="0" dirty="0" smtClean="0"/>
                    <a:t>  = </a:t>
                  </a:r>
                  <a14:m>
                    <m:oMath xmlns:m="http://schemas.openxmlformats.org/officeDocument/2006/math">
                      <m:r>
                        <a:rPr lang="en-US" sz="2400" b="0" i="1" smtClean="0">
                          <a:latin typeface="Cambria Math" panose="02040503050406030204" pitchFamily="18" charset="0"/>
                        </a:rPr>
                        <m:t>𝑚</m:t>
                      </m:r>
                      <m:r>
                        <a:rPr lang="en-US" sz="2400" b="0" i="1" smtClean="0">
                          <a:latin typeface="Cambria Math" panose="02040503050406030204" pitchFamily="18" charset="0"/>
                        </a:rPr>
                        <m:t> </m:t>
                      </m:r>
                      <m:box>
                        <m:boxPr>
                          <m:ctrlPr>
                            <a:rPr lang="ar-SA" sz="2400" b="0" i="1" smtClean="0">
                              <a:latin typeface="Cambria Math" panose="02040503050406030204" pitchFamily="18" charset="0"/>
                            </a:rPr>
                          </m:ctrlPr>
                        </m:boxPr>
                        <m:e>
                          <m:argPr>
                            <m:argSz m:val="-1"/>
                          </m:argPr>
                          <m:f>
                            <m:fPr>
                              <m:ctrlPr>
                                <a:rPr lang="ar-SA" sz="2400" b="0" i="1">
                                  <a:latin typeface="Cambria Math" panose="02040503050406030204" pitchFamily="18" charset="0"/>
                                </a:rPr>
                              </m:ctrlPr>
                            </m:fPr>
                            <m:num>
                              <m:r>
                                <a:rPr lang="en-US" sz="2400" b="0" i="1" smtClean="0">
                                  <a:latin typeface="Cambria Math" panose="02040503050406030204" pitchFamily="18" charset="0"/>
                                </a:rPr>
                                <m:t>𝑑𝑣</m:t>
                              </m:r>
                            </m:num>
                            <m:den>
                              <m:r>
                                <a:rPr lang="en-US" sz="2400" b="0" i="1" smtClean="0">
                                  <a:latin typeface="Cambria Math" panose="02040503050406030204" pitchFamily="18" charset="0"/>
                                </a:rPr>
                                <m:t>1</m:t>
                              </m:r>
                            </m:den>
                          </m:f>
                          <m:r>
                            <a:rPr lang="ar-SA" sz="2400" b="0" i="1" smtClean="0">
                              <a:latin typeface="Cambria Math" panose="02040503050406030204" pitchFamily="18" charset="0"/>
                            </a:rPr>
                            <m:t> </m:t>
                          </m:r>
                          <m:f>
                            <m:fPr>
                              <m:ctrlPr>
                                <a:rPr lang="ar-SA" sz="2400" b="0" i="1" smtClean="0">
                                  <a:latin typeface="Cambria Math" panose="02040503050406030204" pitchFamily="18" charset="0"/>
                                </a:rPr>
                              </m:ctrlPr>
                            </m:fPr>
                            <m:num>
                              <m:r>
                                <a:rPr lang="ar-SA" sz="2400" b="0" i="1" smtClean="0">
                                  <a:latin typeface="Cambria Math" panose="02040503050406030204" pitchFamily="18" charset="0"/>
                                </a:rPr>
                                <m:t>1</m:t>
                              </m:r>
                            </m:num>
                            <m:den>
                              <m:r>
                                <a:rPr lang="en-US" sz="2400" b="0" i="1" smtClean="0">
                                  <a:latin typeface="Cambria Math" panose="02040503050406030204" pitchFamily="18" charset="0"/>
                                </a:rPr>
                                <m:t>𝑑𝑡</m:t>
                              </m:r>
                            </m:den>
                          </m:f>
                        </m:e>
                      </m:box>
                    </m:oMath>
                  </a14:m>
                  <a:endParaRPr lang="ar-SA" sz="2400" b="0" dirty="0"/>
                </a:p>
              </p:txBody>
            </p:sp>
          </mc:Choice>
          <mc:Fallback xmlns="">
            <p:sp>
              <p:nvSpPr>
                <p:cNvPr id="12" name="مربع نص 11"/>
                <p:cNvSpPr txBox="1">
                  <a:spLocks noRot="1" noChangeAspect="1" noMove="1" noResize="1" noEditPoints="1" noAdjustHandles="1" noChangeArrowheads="1" noChangeShapeType="1" noTextEdit="1"/>
                </p:cNvSpPr>
                <p:nvPr/>
              </p:nvSpPr>
              <p:spPr>
                <a:xfrm>
                  <a:off x="6096000" y="1718383"/>
                  <a:ext cx="1257204" cy="421397"/>
                </a:xfrm>
                <a:prstGeom prst="rect">
                  <a:avLst/>
                </a:prstGeom>
                <a:blipFill rotWithShape="0">
                  <a:blip r:embed="rId8"/>
                  <a:stretch>
                    <a:fillRect l="-1456" t="-18841" r="-4369" b="-34783"/>
                  </a:stretch>
                </a:blipFill>
                <a:ln>
                  <a:noFill/>
                </a:ln>
              </p:spPr>
              <p:txBody>
                <a:bodyPr/>
                <a:lstStyle/>
                <a:p>
                  <a:r>
                    <a:rPr lang="ar-SA">
                      <a:noFill/>
                    </a:rPr>
                    <a:t> </a:t>
                  </a:r>
                </a:p>
              </p:txBody>
            </p:sp>
          </mc:Fallback>
        </mc:AlternateContent>
        <p:pic>
          <p:nvPicPr>
            <p:cNvPr id="13" name="صورة 12"/>
            <p:cNvPicPr>
              <a:picLocks noChangeAspect="1"/>
            </p:cNvPicPr>
            <p:nvPr/>
          </p:nvPicPr>
          <p:blipFill>
            <a:blip r:embed="rId9"/>
            <a:stretch>
              <a:fillRect/>
            </a:stretch>
          </p:blipFill>
          <p:spPr>
            <a:xfrm>
              <a:off x="457200" y="3505200"/>
              <a:ext cx="6781283" cy="1673672"/>
            </a:xfrm>
            <a:prstGeom prst="rect">
              <a:avLst/>
            </a:prstGeom>
          </p:spPr>
        </p:pic>
      </p:grpSp>
      <p:pic>
        <p:nvPicPr>
          <p:cNvPr id="16" name="صورة 15"/>
          <p:cNvPicPr>
            <a:picLocks noChangeAspect="1"/>
          </p:cNvPicPr>
          <p:nvPr/>
        </p:nvPicPr>
        <p:blipFill>
          <a:blip r:embed="rId10"/>
          <a:stretch>
            <a:fillRect/>
          </a:stretch>
        </p:blipFill>
        <p:spPr>
          <a:xfrm>
            <a:off x="1981200" y="5829454"/>
            <a:ext cx="3698882" cy="904688"/>
          </a:xfrm>
          <a:prstGeom prst="rect">
            <a:avLst/>
          </a:prstGeom>
        </p:spPr>
      </p:pic>
    </p:spTree>
    <p:extLst>
      <p:ext uri="{BB962C8B-B14F-4D97-AF65-F5344CB8AC3E}">
        <p14:creationId xmlns:p14="http://schemas.microsoft.com/office/powerpoint/2010/main" val="23988396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838200" y="2612653"/>
            <a:ext cx="3481300" cy="2035547"/>
          </a:xfrm>
          <a:prstGeom prst="rect">
            <a:avLst/>
          </a:prstGeom>
        </p:spPr>
      </p:pic>
      <p:pic>
        <p:nvPicPr>
          <p:cNvPr id="4" name="صورة 3"/>
          <p:cNvPicPr>
            <a:picLocks noChangeAspect="1"/>
          </p:cNvPicPr>
          <p:nvPr/>
        </p:nvPicPr>
        <p:blipFill>
          <a:blip r:embed="rId3"/>
          <a:stretch>
            <a:fillRect/>
          </a:stretch>
        </p:blipFill>
        <p:spPr>
          <a:xfrm>
            <a:off x="4603711" y="2792227"/>
            <a:ext cx="4387889" cy="506625"/>
          </a:xfrm>
          <a:prstGeom prst="rect">
            <a:avLst/>
          </a:prstGeom>
        </p:spPr>
      </p:pic>
      <p:pic>
        <p:nvPicPr>
          <p:cNvPr id="5" name="صورة 4"/>
          <p:cNvPicPr>
            <a:picLocks noChangeAspect="1"/>
          </p:cNvPicPr>
          <p:nvPr/>
        </p:nvPicPr>
        <p:blipFill>
          <a:blip r:embed="rId4"/>
          <a:stretch>
            <a:fillRect/>
          </a:stretch>
        </p:blipFill>
        <p:spPr>
          <a:xfrm>
            <a:off x="4791909" y="3935227"/>
            <a:ext cx="3590091" cy="579000"/>
          </a:xfrm>
          <a:prstGeom prst="rect">
            <a:avLst/>
          </a:prstGeom>
        </p:spPr>
      </p:pic>
    </p:spTree>
    <p:extLst>
      <p:ext uri="{BB962C8B-B14F-4D97-AF65-F5344CB8AC3E}">
        <p14:creationId xmlns:p14="http://schemas.microsoft.com/office/powerpoint/2010/main" val="41403366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صورة 7"/>
          <p:cNvPicPr>
            <a:picLocks noChangeAspect="1"/>
          </p:cNvPicPr>
          <p:nvPr/>
        </p:nvPicPr>
        <p:blipFill>
          <a:blip r:embed="rId2"/>
          <a:stretch>
            <a:fillRect/>
          </a:stretch>
        </p:blipFill>
        <p:spPr>
          <a:xfrm>
            <a:off x="419824" y="1143000"/>
            <a:ext cx="8304352" cy="4460110"/>
          </a:xfrm>
          <a:prstGeom prst="rect">
            <a:avLst/>
          </a:prstGeom>
        </p:spPr>
      </p:pic>
    </p:spTree>
    <p:extLst>
      <p:ext uri="{BB962C8B-B14F-4D97-AF65-F5344CB8AC3E}">
        <p14:creationId xmlns:p14="http://schemas.microsoft.com/office/powerpoint/2010/main" val="19124840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203446" y="535195"/>
            <a:ext cx="8711954" cy="2082229"/>
          </a:xfrm>
          <a:prstGeom prst="rect">
            <a:avLst/>
          </a:prstGeom>
        </p:spPr>
      </p:pic>
      <p:pic>
        <p:nvPicPr>
          <p:cNvPr id="3" name="صورة 2"/>
          <p:cNvPicPr>
            <a:picLocks noChangeAspect="1"/>
          </p:cNvPicPr>
          <p:nvPr/>
        </p:nvPicPr>
        <p:blipFill>
          <a:blip r:embed="rId3"/>
          <a:stretch>
            <a:fillRect/>
          </a:stretch>
        </p:blipFill>
        <p:spPr>
          <a:xfrm>
            <a:off x="1090699" y="2667000"/>
            <a:ext cx="6962601" cy="687563"/>
          </a:xfrm>
          <a:prstGeom prst="rect">
            <a:avLst/>
          </a:prstGeom>
        </p:spPr>
      </p:pic>
      <p:pic>
        <p:nvPicPr>
          <p:cNvPr id="4" name="صورة 3"/>
          <p:cNvPicPr>
            <a:picLocks noChangeAspect="1"/>
          </p:cNvPicPr>
          <p:nvPr/>
        </p:nvPicPr>
        <p:blipFill>
          <a:blip r:embed="rId4"/>
          <a:stretch>
            <a:fillRect/>
          </a:stretch>
        </p:blipFill>
        <p:spPr>
          <a:xfrm>
            <a:off x="1725311" y="3505200"/>
            <a:ext cx="5693377" cy="3220688"/>
          </a:xfrm>
          <a:prstGeom prst="rect">
            <a:avLst/>
          </a:prstGeom>
        </p:spPr>
      </p:pic>
    </p:spTree>
    <p:extLst>
      <p:ext uri="{BB962C8B-B14F-4D97-AF65-F5344CB8AC3E}">
        <p14:creationId xmlns:p14="http://schemas.microsoft.com/office/powerpoint/2010/main" val="153399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689048" y="457200"/>
            <a:ext cx="5765904" cy="3247828"/>
          </a:xfrm>
          <a:prstGeom prst="rect">
            <a:avLst/>
          </a:prstGeom>
        </p:spPr>
      </p:pic>
    </p:spTree>
    <p:extLst>
      <p:ext uri="{BB962C8B-B14F-4D97-AF65-F5344CB8AC3E}">
        <p14:creationId xmlns:p14="http://schemas.microsoft.com/office/powerpoint/2010/main" val="5829924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401692" y="1135617"/>
            <a:ext cx="8340616" cy="4586766"/>
          </a:xfrm>
          <a:prstGeom prst="rect">
            <a:avLst/>
          </a:prstGeom>
        </p:spPr>
      </p:pic>
    </p:spTree>
    <p:extLst>
      <p:ext uri="{BB962C8B-B14F-4D97-AF65-F5344CB8AC3E}">
        <p14:creationId xmlns:p14="http://schemas.microsoft.com/office/powerpoint/2010/main" val="6751762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505200" y="0"/>
            <a:ext cx="5638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 </a:t>
            </a:r>
            <a:r>
              <a:rPr lang="en-US" altLang="ar-SA" sz="3200" dirty="0">
                <a:solidFill>
                  <a:schemeClr val="accent2"/>
                </a:solidFill>
              </a:rPr>
              <a:t>Energy in the Simple Harmonic Oscillator</a:t>
            </a:r>
          </a:p>
        </p:txBody>
      </p:sp>
      <p:pic>
        <p:nvPicPr>
          <p:cNvPr id="14339" name="Picture 4" descr="11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29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5"/>
          <p:cNvSpPr txBox="1">
            <a:spLocks noChangeArrowheads="1"/>
          </p:cNvSpPr>
          <p:nvPr/>
        </p:nvSpPr>
        <p:spPr bwMode="auto">
          <a:xfrm>
            <a:off x="3810000" y="1143000"/>
            <a:ext cx="4343400" cy="286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If the mass is at the limits of its motion, the energy is all potential.</a:t>
            </a:r>
          </a:p>
          <a:p>
            <a:pPr eaLnBrk="1" hangingPunct="1">
              <a:spcBef>
                <a:spcPct val="50000"/>
              </a:spcBef>
            </a:pPr>
            <a:r>
              <a:rPr lang="en-US" altLang="ar-SA">
                <a:solidFill>
                  <a:schemeClr val="accent2"/>
                </a:solidFill>
              </a:rPr>
              <a:t>If the mass is at the equilibrium point, the energy is all kinetic.</a:t>
            </a:r>
          </a:p>
        </p:txBody>
      </p:sp>
      <p:sp>
        <p:nvSpPr>
          <p:cNvPr id="14341" name="Text Box 6"/>
          <p:cNvSpPr txBox="1">
            <a:spLocks noChangeArrowheads="1"/>
          </p:cNvSpPr>
          <p:nvPr/>
        </p:nvSpPr>
        <p:spPr bwMode="auto">
          <a:xfrm>
            <a:off x="3886200" y="4114800"/>
            <a:ext cx="47244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We know what the potential energy is at the turning points:</a:t>
            </a:r>
          </a:p>
        </p:txBody>
      </p:sp>
      <p:grpSp>
        <p:nvGrpSpPr>
          <p:cNvPr id="14342" name="Group 11"/>
          <p:cNvGrpSpPr>
            <a:grpSpLocks/>
          </p:cNvGrpSpPr>
          <p:nvPr/>
        </p:nvGrpSpPr>
        <p:grpSpPr bwMode="auto">
          <a:xfrm>
            <a:off x="3810000" y="5638800"/>
            <a:ext cx="1704975" cy="504825"/>
            <a:chOff x="2400" y="3600"/>
            <a:chExt cx="1074" cy="318"/>
          </a:xfrm>
        </p:grpSpPr>
        <p:pic>
          <p:nvPicPr>
            <p:cNvPr id="1434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0" y="3600"/>
              <a:ext cx="46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 y="3600"/>
              <a:ext cx="546"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9" name="Picture 5"/>
          <p:cNvPicPr>
            <a:picLocks noChangeAspect="1" noChangeArrowheads="1"/>
          </p:cNvPicPr>
          <p:nvPr/>
        </p:nvPicPr>
        <p:blipFill>
          <a:blip r:embed="rId3">
            <a:extLst>
              <a:ext uri="{28A0092B-C50C-407E-A947-70E740481C1C}">
                <a14:useLocalDpi xmlns:a14="http://schemas.microsoft.com/office/drawing/2010/main" val="0"/>
              </a:ext>
            </a:extLst>
          </a:blip>
          <a:srcRect t="6004"/>
          <a:stretch>
            <a:fillRect/>
          </a:stretch>
        </p:blipFill>
        <p:spPr bwMode="auto">
          <a:xfrm>
            <a:off x="2209800" y="2276475"/>
            <a:ext cx="4419600" cy="43576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88070" name="Text Box 6"/>
          <p:cNvSpPr txBox="1">
            <a:spLocks noChangeArrowheads="1"/>
          </p:cNvSpPr>
          <p:nvPr/>
        </p:nvSpPr>
        <p:spPr bwMode="auto">
          <a:xfrm>
            <a:off x="685800" y="914400"/>
            <a:ext cx="7696200" cy="13731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a:solidFill>
                  <a:schemeClr val="accent2"/>
                </a:solidFill>
                <a:latin typeface="Arial" charset="0"/>
                <a:ea typeface="新細明體" charset="0"/>
                <a:cs typeface="新細明體" charset="0"/>
              </a:rPr>
              <a:t>This graph shows the potential energy function of a spring. The total energy is constant.</a:t>
            </a:r>
          </a:p>
        </p:txBody>
      </p:sp>
      <p:sp>
        <p:nvSpPr>
          <p:cNvPr id="88071" name="Rectangle 7"/>
          <p:cNvSpPr>
            <a:spLocks noGrp="1" noChangeArrowheads="1"/>
          </p:cNvSpPr>
          <p:nvPr>
            <p:ph type="title"/>
          </p:nvPr>
        </p:nvSpPr>
        <p:spPr>
          <a:xfrm>
            <a:off x="0" y="0"/>
            <a:ext cx="9144000" cy="715963"/>
          </a:xfrm>
        </p:spPr>
        <p:txBody>
          <a:bodyPr/>
          <a:lstStyle/>
          <a:p>
            <a:pPr eaLnBrk="1" hangingPunct="1">
              <a:defRPr/>
            </a:pPr>
            <a:r>
              <a:rPr lang="en-US" altLang="zh-TW" smtClean="0">
                <a:ea typeface="新細明體" charset="0"/>
                <a:cs typeface="新細明體" charset="0"/>
              </a:rPr>
              <a:t>Energy in the SHO</a:t>
            </a:r>
          </a:p>
        </p:txBody>
      </p:sp>
    </p:spTree>
    <p:extLst>
      <p:ext uri="{BB962C8B-B14F-4D97-AF65-F5344CB8AC3E}">
        <p14:creationId xmlns:p14="http://schemas.microsoft.com/office/powerpoint/2010/main" val="37964446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Energy </a:t>
            </a:r>
            <a:r>
              <a:rPr lang="en-US" altLang="ar-SA" sz="3200" dirty="0">
                <a:solidFill>
                  <a:schemeClr val="accent2"/>
                </a:solidFill>
              </a:rPr>
              <a:t>in the Simple Harmonic Oscillator</a:t>
            </a:r>
          </a:p>
        </p:txBody>
      </p:sp>
      <p:sp>
        <p:nvSpPr>
          <p:cNvPr id="15363" name="Text Box 10"/>
          <p:cNvSpPr txBox="1">
            <a:spLocks noChangeArrowheads="1"/>
          </p:cNvSpPr>
          <p:nvPr/>
        </p:nvSpPr>
        <p:spPr bwMode="auto">
          <a:xfrm>
            <a:off x="228600" y="990600"/>
            <a:ext cx="81534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The total energy is, therefore</a:t>
            </a:r>
          </a:p>
          <a:p>
            <a:pPr eaLnBrk="1" hangingPunct="1">
              <a:spcBef>
                <a:spcPct val="50000"/>
              </a:spcBef>
            </a:pPr>
            <a:r>
              <a:rPr lang="en-US" altLang="ar-SA">
                <a:solidFill>
                  <a:schemeClr val="accent2"/>
                </a:solidFill>
              </a:rPr>
              <a:t>And we can write:</a:t>
            </a:r>
          </a:p>
        </p:txBody>
      </p:sp>
      <p:pic>
        <p:nvPicPr>
          <p:cNvPr id="1536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0"/>
            <a:ext cx="36385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12"/>
          <p:cNvSpPr txBox="1">
            <a:spLocks noChangeArrowheads="1"/>
          </p:cNvSpPr>
          <p:nvPr/>
        </p:nvSpPr>
        <p:spPr bwMode="auto">
          <a:xfrm>
            <a:off x="5486400" y="2362200"/>
            <a:ext cx="106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2000"/>
              <a:t>(11-4c)</a:t>
            </a:r>
          </a:p>
        </p:txBody>
      </p:sp>
      <p:sp>
        <p:nvSpPr>
          <p:cNvPr id="15366" name="Text Box 13"/>
          <p:cNvSpPr txBox="1">
            <a:spLocks noChangeArrowheads="1"/>
          </p:cNvSpPr>
          <p:nvPr/>
        </p:nvSpPr>
        <p:spPr bwMode="auto">
          <a:xfrm>
            <a:off x="381000" y="2971800"/>
            <a:ext cx="8153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This can be solved for the velocity as a function of position:</a:t>
            </a:r>
          </a:p>
        </p:txBody>
      </p:sp>
      <p:pic>
        <p:nvPicPr>
          <p:cNvPr id="1536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038600"/>
            <a:ext cx="37338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066800"/>
            <a:ext cx="8667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 Box 18"/>
          <p:cNvSpPr txBox="1">
            <a:spLocks noChangeArrowheads="1"/>
          </p:cNvSpPr>
          <p:nvPr/>
        </p:nvSpPr>
        <p:spPr bwMode="auto">
          <a:xfrm>
            <a:off x="533400" y="5562600"/>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where</a:t>
            </a:r>
          </a:p>
        </p:txBody>
      </p:sp>
      <p:pic>
        <p:nvPicPr>
          <p:cNvPr id="15371"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5562600"/>
            <a:ext cx="2800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eaLnBrk="1" hangingPunct="1">
              <a:defRPr/>
            </a:pPr>
            <a:r>
              <a:rPr lang="en-US" altLang="zh-TW" sz="4000" dirty="0" smtClean="0">
                <a:ea typeface="新細明體" charset="0"/>
                <a:cs typeface="新細明體" charset="0"/>
              </a:rPr>
              <a:t>Oscillatory Motion</a:t>
            </a:r>
            <a:endParaRPr lang="en-US" sz="4000" dirty="0" smtClean="0">
              <a:cs typeface="+mj-cs"/>
            </a:endParaRPr>
          </a:p>
        </p:txBody>
      </p:sp>
      <p:sp>
        <p:nvSpPr>
          <p:cNvPr id="3" name="Rectangle 2"/>
          <p:cNvSpPr/>
          <p:nvPr/>
        </p:nvSpPr>
        <p:spPr>
          <a:xfrm>
            <a:off x="533400" y="1143000"/>
            <a:ext cx="8001000" cy="5078413"/>
          </a:xfrm>
          <a:prstGeom prst="rect">
            <a:avLst/>
          </a:prstGeom>
        </p:spPr>
        <p:txBody>
          <a:bodyPr>
            <a:spAutoFit/>
          </a:bodyPr>
          <a:lstStyle/>
          <a:p>
            <a:pPr>
              <a:defRPr/>
            </a:pPr>
            <a:r>
              <a:rPr lang="en-US" sz="3600" dirty="0">
                <a:solidFill>
                  <a:schemeClr val="accent2"/>
                </a:solidFill>
                <a:ea typeface="ＭＳ Ｐゴシック" charset="0"/>
                <a:cs typeface="Arial" pitchFamily="34" charset="0"/>
              </a:rPr>
              <a:t>Motion which is </a:t>
            </a:r>
            <a:r>
              <a:rPr lang="en-US" sz="3600" dirty="0">
                <a:solidFill>
                  <a:srgbClr val="FF00FF"/>
                </a:solidFill>
                <a:ea typeface="ＭＳ Ｐゴシック" charset="0"/>
                <a:cs typeface="Arial" pitchFamily="34" charset="0"/>
              </a:rPr>
              <a:t>periodic in time</a:t>
            </a:r>
            <a:r>
              <a:rPr lang="en-US" sz="3600" dirty="0">
                <a:solidFill>
                  <a:schemeClr val="accent2"/>
                </a:solidFill>
                <a:ea typeface="ＭＳ Ｐゴシック" charset="0"/>
                <a:cs typeface="Arial" pitchFamily="34" charset="0"/>
              </a:rPr>
              <a:t>, that is, motion that repeats itself in time.</a:t>
            </a:r>
          </a:p>
          <a:p>
            <a:pPr>
              <a:defRPr/>
            </a:pPr>
            <a:endParaRPr lang="en-US" sz="3600" dirty="0">
              <a:ea typeface="ＭＳ Ｐゴシック" charset="0"/>
              <a:cs typeface="Arial" pitchFamily="34" charset="0"/>
            </a:endParaRPr>
          </a:p>
          <a:p>
            <a:pPr>
              <a:defRPr/>
            </a:pPr>
            <a:r>
              <a:rPr lang="en-US" sz="3600" dirty="0">
                <a:solidFill>
                  <a:srgbClr val="FF6600"/>
                </a:solidFill>
                <a:ea typeface="ＭＳ Ｐゴシック" charset="0"/>
                <a:cs typeface="Arial" pitchFamily="34" charset="0"/>
              </a:rPr>
              <a:t>Examples</a:t>
            </a:r>
            <a:r>
              <a:rPr lang="en-US" sz="3600" dirty="0">
                <a:solidFill>
                  <a:srgbClr val="333399"/>
                </a:solidFill>
                <a:ea typeface="ＭＳ Ｐゴシック" charset="0"/>
                <a:cs typeface="Arial" pitchFamily="34" charset="0"/>
              </a:rPr>
              <a:t>: </a:t>
            </a:r>
          </a:p>
          <a:p>
            <a:pPr marL="514350" indent="-514350">
              <a:buFont typeface="Arial" pitchFamily="34" charset="0"/>
              <a:buChar char="•"/>
              <a:defRPr/>
            </a:pPr>
            <a:r>
              <a:rPr lang="en-US" sz="3600" dirty="0">
                <a:solidFill>
                  <a:srgbClr val="333399"/>
                </a:solidFill>
                <a:ea typeface="ＭＳ Ｐゴシック" charset="0"/>
                <a:cs typeface="Arial" pitchFamily="34" charset="0"/>
              </a:rPr>
              <a:t>Power line oscillates when the wind blows past it</a:t>
            </a:r>
          </a:p>
          <a:p>
            <a:pPr marL="514350" indent="-514350">
              <a:buFont typeface="Arial" pitchFamily="34" charset="0"/>
              <a:buChar char="•"/>
              <a:defRPr/>
            </a:pPr>
            <a:r>
              <a:rPr lang="en-US" sz="3600" dirty="0">
                <a:solidFill>
                  <a:srgbClr val="333399"/>
                </a:solidFill>
                <a:ea typeface="ＭＳ Ｐゴシック" charset="0"/>
                <a:cs typeface="Arial" pitchFamily="34" charset="0"/>
              </a:rPr>
              <a:t>Earthquake oscillations move buildings</a:t>
            </a:r>
          </a:p>
        </p:txBody>
      </p:sp>
    </p:spTree>
    <p:extLst>
      <p:ext uri="{BB962C8B-B14F-4D97-AF65-F5344CB8AC3E}">
        <p14:creationId xmlns:p14="http://schemas.microsoft.com/office/powerpoint/2010/main" val="5145998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381000" y="46582"/>
            <a:ext cx="8351495" cy="6735218"/>
          </a:xfrm>
          <a:prstGeom prst="rect">
            <a:avLst/>
          </a:prstGeom>
        </p:spPr>
      </p:pic>
    </p:spTree>
    <p:extLst>
      <p:ext uri="{BB962C8B-B14F-4D97-AF65-F5344CB8AC3E}">
        <p14:creationId xmlns:p14="http://schemas.microsoft.com/office/powerpoint/2010/main" val="42423763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Text Box 3"/>
          <p:cNvSpPr txBox="1">
            <a:spLocks noChangeArrowheads="1"/>
          </p:cNvSpPr>
          <p:nvPr/>
        </p:nvSpPr>
        <p:spPr bwMode="auto">
          <a:xfrm>
            <a:off x="457200" y="762000"/>
            <a:ext cx="8153400" cy="414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8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a:solidFill>
                  <a:schemeClr val="accent2"/>
                </a:solidFill>
                <a:ea typeface="PMingLiU" panose="02020500000000000000" pitchFamily="18" charset="-120"/>
              </a:rPr>
              <a:t>Energy calculations.</a:t>
            </a:r>
          </a:p>
          <a:p>
            <a:pPr eaLnBrk="1" hangingPunct="1">
              <a:spcBef>
                <a:spcPct val="50000"/>
              </a:spcBef>
            </a:pPr>
            <a:r>
              <a:rPr lang="en-US" altLang="zh-TW">
                <a:solidFill>
                  <a:schemeClr val="accent2"/>
                </a:solidFill>
                <a:ea typeface="PMingLiU" panose="02020500000000000000" pitchFamily="18" charset="-120"/>
              </a:rPr>
              <a:t>For the simple harmonic oscillation where </a:t>
            </a:r>
            <a:r>
              <a:rPr lang="en-US" altLang="zh-TW" i="1">
                <a:solidFill>
                  <a:schemeClr val="accent2"/>
                </a:solidFill>
                <a:latin typeface="Times New Roman" panose="02020603050405020304" pitchFamily="18" charset="0"/>
                <a:ea typeface="PMingLiU" panose="02020500000000000000" pitchFamily="18" charset="-120"/>
              </a:rPr>
              <a:t>k</a:t>
            </a:r>
            <a:r>
              <a:rPr lang="en-US" altLang="zh-TW">
                <a:solidFill>
                  <a:schemeClr val="accent2"/>
                </a:solidFill>
                <a:ea typeface="PMingLiU" panose="02020500000000000000" pitchFamily="18" charset="-120"/>
              </a:rPr>
              <a:t> = 19.6 N/m, </a:t>
            </a:r>
            <a:r>
              <a:rPr lang="en-US" altLang="zh-TW" i="1">
                <a:solidFill>
                  <a:schemeClr val="accent2"/>
                </a:solidFill>
                <a:latin typeface="Times New Roman" panose="02020603050405020304" pitchFamily="18" charset="0"/>
                <a:ea typeface="PMingLiU" panose="02020500000000000000" pitchFamily="18" charset="-120"/>
              </a:rPr>
              <a:t>A</a:t>
            </a:r>
            <a:r>
              <a:rPr lang="en-US" altLang="zh-TW">
                <a:solidFill>
                  <a:schemeClr val="accent2"/>
                </a:solidFill>
                <a:ea typeface="PMingLiU" panose="02020500000000000000" pitchFamily="18" charset="-120"/>
              </a:rPr>
              <a:t> = 0.100 m,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a:solidFill>
                  <a:schemeClr val="accent2"/>
                </a:solidFill>
                <a:ea typeface="PMingLiU" panose="02020500000000000000" pitchFamily="18" charset="-120"/>
              </a:rPr>
              <a:t> = -(0.100 m) cos 8.08</a:t>
            </a:r>
            <a:r>
              <a:rPr lang="en-US" altLang="zh-TW" i="1">
                <a:solidFill>
                  <a:schemeClr val="accent2"/>
                </a:solidFill>
                <a:latin typeface="Times New Roman" panose="02020603050405020304" pitchFamily="18" charset="0"/>
                <a:ea typeface="PMingLiU" panose="02020500000000000000" pitchFamily="18" charset="-120"/>
              </a:rPr>
              <a:t>t</a:t>
            </a:r>
            <a:r>
              <a:rPr lang="en-US" altLang="zh-TW">
                <a:solidFill>
                  <a:schemeClr val="accent2"/>
                </a:solidFill>
                <a:ea typeface="PMingLiU" panose="02020500000000000000" pitchFamily="18" charset="-120"/>
              </a:rPr>
              <a:t>, and </a:t>
            </a:r>
            <a:r>
              <a:rPr lang="en-US" altLang="zh-TW" i="1">
                <a:solidFill>
                  <a:schemeClr val="accent2"/>
                </a:solidFill>
                <a:latin typeface="Times New Roman" panose="02020603050405020304" pitchFamily="18" charset="0"/>
                <a:ea typeface="PMingLiU" panose="02020500000000000000" pitchFamily="18" charset="-120"/>
              </a:rPr>
              <a:t>v</a:t>
            </a:r>
            <a:r>
              <a:rPr lang="en-US" altLang="zh-TW">
                <a:solidFill>
                  <a:schemeClr val="accent2"/>
                </a:solidFill>
                <a:ea typeface="PMingLiU" panose="02020500000000000000" pitchFamily="18" charset="-120"/>
              </a:rPr>
              <a:t> = (0.808 m/s) sin 8.08</a:t>
            </a:r>
            <a:r>
              <a:rPr lang="en-US" altLang="zh-TW" i="1">
                <a:solidFill>
                  <a:schemeClr val="accent2"/>
                </a:solidFill>
                <a:latin typeface="Times New Roman" panose="02020603050405020304" pitchFamily="18" charset="0"/>
                <a:ea typeface="PMingLiU" panose="02020500000000000000" pitchFamily="18" charset="-120"/>
              </a:rPr>
              <a:t>t</a:t>
            </a:r>
            <a:r>
              <a:rPr lang="en-US" altLang="zh-TW">
                <a:solidFill>
                  <a:schemeClr val="accent2"/>
                </a:solidFill>
                <a:ea typeface="PMingLiU" panose="02020500000000000000" pitchFamily="18" charset="-120"/>
              </a:rPr>
              <a:t>, determine (a) the total energy, (b) the kinetic and potential energies as a function of time, (c) the velocity when the mass is 0.050 m from equilibrium, (d) the kinetic and potential energies at half amplitude (</a:t>
            </a:r>
            <a:r>
              <a:rPr lang="en-US" altLang="zh-TW" i="1">
                <a:solidFill>
                  <a:schemeClr val="accent2"/>
                </a:solidFill>
                <a:latin typeface="Times New Roman" panose="02020603050405020304" pitchFamily="18" charset="0"/>
                <a:ea typeface="PMingLiU" panose="02020500000000000000" pitchFamily="18" charset="-120"/>
              </a:rPr>
              <a:t>x</a:t>
            </a:r>
            <a:r>
              <a:rPr lang="en-US" altLang="zh-TW">
                <a:solidFill>
                  <a:schemeClr val="accent2"/>
                </a:solidFill>
                <a:ea typeface="PMingLiU" panose="02020500000000000000" pitchFamily="18" charset="-120"/>
              </a:rPr>
              <a:t> = </a:t>
            </a:r>
            <a:r>
              <a:rPr lang="en-US" altLang="zh-TW">
                <a:solidFill>
                  <a:schemeClr val="accent2"/>
                </a:solidFill>
                <a:ea typeface="PMingLiU" panose="02020500000000000000" pitchFamily="18" charset="-120"/>
                <a:cs typeface="Arial" panose="020B0604020202020204" pitchFamily="34" charset="0"/>
              </a:rPr>
              <a:t>± </a:t>
            </a:r>
            <a:r>
              <a:rPr lang="en-US" altLang="zh-TW" i="1">
                <a:solidFill>
                  <a:schemeClr val="accent2"/>
                </a:solidFill>
                <a:latin typeface="Times New Roman" panose="02020603050405020304" pitchFamily="18" charset="0"/>
                <a:ea typeface="PMingLiU" panose="02020500000000000000" pitchFamily="18" charset="-120"/>
                <a:cs typeface="Arial" panose="020B0604020202020204" pitchFamily="34" charset="0"/>
              </a:rPr>
              <a:t>A</a:t>
            </a:r>
            <a:r>
              <a:rPr lang="en-US" altLang="zh-TW">
                <a:solidFill>
                  <a:schemeClr val="accent2"/>
                </a:solidFill>
                <a:ea typeface="PMingLiU" panose="02020500000000000000" pitchFamily="18" charset="-120"/>
                <a:cs typeface="Arial" panose="020B0604020202020204" pitchFamily="34" charset="0"/>
              </a:rPr>
              <a:t>/2).</a:t>
            </a:r>
          </a:p>
        </p:txBody>
      </p:sp>
      <p:sp>
        <p:nvSpPr>
          <p:cNvPr id="89092" name="Rectangle 4"/>
          <p:cNvSpPr>
            <a:spLocks noGrp="1" noChangeArrowheads="1"/>
          </p:cNvSpPr>
          <p:nvPr>
            <p:ph type="title"/>
          </p:nvPr>
        </p:nvSpPr>
        <p:spPr>
          <a:xfrm>
            <a:off x="0" y="0"/>
            <a:ext cx="9144000" cy="715963"/>
          </a:xfrm>
        </p:spPr>
        <p:txBody>
          <a:bodyPr/>
          <a:lstStyle/>
          <a:p>
            <a:pPr eaLnBrk="1" hangingPunct="1">
              <a:defRPr/>
            </a:pPr>
            <a:r>
              <a:rPr lang="en-US" altLang="zh-TW" smtClean="0">
                <a:ea typeface="新細明體" charset="0"/>
                <a:cs typeface="新細明體" charset="0"/>
              </a:rPr>
              <a:t>Energy in the SHO</a:t>
            </a:r>
          </a:p>
        </p:txBody>
      </p:sp>
    </p:spTree>
    <p:extLst>
      <p:ext uri="{BB962C8B-B14F-4D97-AF65-F5344CB8AC3E}">
        <p14:creationId xmlns:p14="http://schemas.microsoft.com/office/powerpoint/2010/main" val="41589100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66562" name="Object 1"/>
          <p:cNvGraphicFramePr>
            <a:graphicFrameLocks noChangeAspect="1"/>
          </p:cNvGraphicFramePr>
          <p:nvPr/>
        </p:nvGraphicFramePr>
        <p:xfrm>
          <a:off x="609600" y="1447800"/>
          <a:ext cx="7945438" cy="2438400"/>
        </p:xfrm>
        <a:graphic>
          <a:graphicData uri="http://schemas.openxmlformats.org/presentationml/2006/ole">
            <mc:AlternateContent xmlns:mc="http://schemas.openxmlformats.org/markup-compatibility/2006">
              <mc:Choice xmlns:v="urn:schemas-microsoft-com:vml" Requires="v">
                <p:oleObj spid="_x0000_s18446" name="Equation" r:id="rId3" imgW="3352800" imgH="1028700" progId="Equation.3">
                  <p:embed/>
                </p:oleObj>
              </mc:Choice>
              <mc:Fallback>
                <p:oleObj name="Equation" r:id="rId3" imgW="3352800" imgH="1028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447800"/>
                        <a:ext cx="794543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09971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67586" name="Object 1"/>
          <p:cNvGraphicFramePr>
            <a:graphicFrameLocks noChangeAspect="1"/>
          </p:cNvGraphicFramePr>
          <p:nvPr/>
        </p:nvGraphicFramePr>
        <p:xfrm>
          <a:off x="757238" y="1371600"/>
          <a:ext cx="7572375" cy="4295775"/>
        </p:xfrm>
        <a:graphic>
          <a:graphicData uri="http://schemas.openxmlformats.org/presentationml/2006/ole">
            <mc:AlternateContent xmlns:mc="http://schemas.openxmlformats.org/markup-compatibility/2006">
              <mc:Choice xmlns:v="urn:schemas-microsoft-com:vml" Requires="v">
                <p:oleObj spid="_x0000_s19470" name="Equation" r:id="rId3" imgW="3200400" imgH="1816100" progId="Equation.3">
                  <p:embed/>
                </p:oleObj>
              </mc:Choice>
              <mc:Fallback>
                <p:oleObj name="Equation" r:id="rId3" imgW="3200400" imgH="1816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238" y="1371600"/>
                        <a:ext cx="7572375" cy="429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373973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0"/>
            <a:ext cx="2838450"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3458" t="19067" b="12727"/>
          <a:stretch/>
        </p:blipFill>
        <p:spPr bwMode="auto">
          <a:xfrm>
            <a:off x="2028825" y="4038600"/>
            <a:ext cx="4919662" cy="714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1925" y="3714750"/>
            <a:ext cx="120015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724400"/>
            <a:ext cx="8534400" cy="1211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3537" y="5819775"/>
            <a:ext cx="1323975"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15809" y="1214927"/>
            <a:ext cx="65" cy="430887"/>
          </a:xfrm>
          <a:prstGeom prst="rect">
            <a:avLst/>
          </a:prstGeom>
          <a:noFill/>
        </p:spPr>
        <p:txBody>
          <a:bodyPr wrap="none" lIns="0" tIns="0" rIns="0" bIns="0" rtlCol="0">
            <a:spAutoFit/>
          </a:bodyPr>
          <a:lstStyle/>
          <a:p>
            <a:endParaRPr lang="en-US" i="1" dirty="0" smtClean="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4" name="TextBox 3"/>
              <p:cNvSpPr txBox="1"/>
              <p:nvPr/>
            </p:nvSpPr>
            <p:spPr>
              <a:xfrm>
                <a:off x="1295400" y="1196955"/>
                <a:ext cx="2756652" cy="61754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a:rPr>
                            <m:t>𝐹</m:t>
                          </m:r>
                        </m:e>
                        <m:sub>
                          <m:r>
                            <a:rPr lang="en-US" sz="2000" b="0" i="1" smtClean="0">
                              <a:latin typeface="Cambria Math"/>
                            </a:rPr>
                            <m:t>𝑡</m:t>
                          </m:r>
                        </m:sub>
                        <m:sup/>
                      </m:sSubSup>
                      <m:r>
                        <a:rPr lang="en-US" sz="2000" b="0" i="1" smtClean="0">
                          <a:latin typeface="Cambria Math"/>
                        </a:rPr>
                        <m:t>=−</m:t>
                      </m:r>
                      <m:r>
                        <a:rPr lang="en-US" sz="2000" b="0" i="1" smtClean="0">
                          <a:latin typeface="Cambria Math"/>
                        </a:rPr>
                        <m:t>𝑚</m:t>
                      </m:r>
                      <m:r>
                        <m:rPr>
                          <m:sty m:val="p"/>
                        </m:rPr>
                        <a:rPr lang="en-US" sz="2000" b="0" i="0" smtClean="0">
                          <a:latin typeface="Cambria Math"/>
                        </a:rPr>
                        <m:t>g</m:t>
                      </m:r>
                      <m:r>
                        <a:rPr lang="en-US" sz="2000" b="0" i="1" smtClean="0">
                          <a:latin typeface="Cambria Math"/>
                        </a:rPr>
                        <m:t> </m:t>
                      </m:r>
                      <m:r>
                        <m:rPr>
                          <m:sty m:val="p"/>
                        </m:rPr>
                        <a:rPr lang="en-US" sz="2000" b="0" i="0" smtClean="0">
                          <a:latin typeface="Cambria Math"/>
                        </a:rPr>
                        <m:t>sin</m:t>
                      </m:r>
                      <m:r>
                        <a:rPr lang="en-US" sz="2000" b="0" i="1" smtClean="0">
                          <a:latin typeface="Cambria Math"/>
                          <a:ea typeface="Cambria Math"/>
                        </a:rPr>
                        <m:t>𝜃</m:t>
                      </m:r>
                      <m:r>
                        <a:rPr lang="en-US" sz="2000" b="0" i="1" smtClean="0">
                          <a:latin typeface="Cambria Math"/>
                          <a:ea typeface="Cambria Math"/>
                        </a:rPr>
                        <m:t>=</m:t>
                      </m:r>
                      <m:r>
                        <a:rPr lang="en-US" sz="2000" b="0" i="1" smtClean="0">
                          <a:latin typeface="Cambria Math"/>
                          <a:ea typeface="Cambria Math"/>
                        </a:rPr>
                        <m:t>𝑚</m:t>
                      </m:r>
                      <m:r>
                        <a:rPr lang="en-US" sz="2000" b="0" i="1" smtClean="0">
                          <a:latin typeface="Cambria Math"/>
                          <a:ea typeface="Cambria Math"/>
                        </a:rPr>
                        <m:t> </m:t>
                      </m:r>
                      <m:f>
                        <m:fPr>
                          <m:ctrlPr>
                            <a:rPr lang="en-US" sz="2000" b="0" i="1" smtClean="0">
                              <a:latin typeface="Cambria Math" panose="02040503050406030204" pitchFamily="18" charset="0"/>
                              <a:ea typeface="Cambria Math"/>
                            </a:rPr>
                          </m:ctrlPr>
                        </m:fPr>
                        <m:num>
                          <m:sSup>
                            <m:sSupPr>
                              <m:ctrlPr>
                                <a:rPr lang="en-US" sz="2000" b="0" i="1" smtClean="0">
                                  <a:latin typeface="Cambria Math" panose="02040503050406030204" pitchFamily="18" charset="0"/>
                                  <a:ea typeface="Cambria Math"/>
                                </a:rPr>
                              </m:ctrlPr>
                            </m:sSupPr>
                            <m:e>
                              <m:r>
                                <a:rPr lang="en-US" sz="2000" b="0" i="1" smtClean="0">
                                  <a:latin typeface="Cambria Math"/>
                                  <a:ea typeface="Cambria Math"/>
                                </a:rPr>
                                <m:t>𝑑</m:t>
                              </m:r>
                            </m:e>
                            <m:sup>
                              <m:r>
                                <a:rPr lang="en-US" sz="2000" b="0" i="1" smtClean="0">
                                  <a:latin typeface="Cambria Math"/>
                                  <a:ea typeface="Cambria Math"/>
                                </a:rPr>
                                <m:t>2</m:t>
                              </m:r>
                            </m:sup>
                          </m:sSup>
                          <m:r>
                            <a:rPr lang="en-US" sz="2000" b="0" i="1" smtClean="0">
                              <a:latin typeface="Cambria Math"/>
                              <a:ea typeface="Cambria Math"/>
                            </a:rPr>
                            <m:t>𝑥</m:t>
                          </m:r>
                        </m:num>
                        <m:den>
                          <m:sSup>
                            <m:sSupPr>
                              <m:ctrlPr>
                                <a:rPr lang="en-US" sz="2000" b="0" i="1" smtClean="0">
                                  <a:latin typeface="Cambria Math" panose="02040503050406030204" pitchFamily="18" charset="0"/>
                                  <a:ea typeface="Cambria Math"/>
                                </a:rPr>
                              </m:ctrlPr>
                            </m:sSupPr>
                            <m:e>
                              <m:r>
                                <a:rPr lang="en-US" sz="2000" b="0" i="1" smtClean="0">
                                  <a:latin typeface="Cambria Math"/>
                                  <a:ea typeface="Cambria Math"/>
                                </a:rPr>
                                <m:t>𝑑𝑡</m:t>
                              </m:r>
                            </m:e>
                            <m:sup>
                              <m:r>
                                <a:rPr lang="en-US" sz="2000" b="0" i="1" smtClean="0">
                                  <a:latin typeface="Cambria Math"/>
                                  <a:ea typeface="Cambria Math"/>
                                </a:rPr>
                                <m:t>2</m:t>
                              </m:r>
                            </m:sup>
                          </m:sSup>
                        </m:den>
                      </m:f>
                    </m:oMath>
                  </m:oMathPara>
                </a14:m>
                <a:endParaRPr lang="en-US" b="0" i="1" dirty="0" smtClean="0">
                  <a:latin typeface="Cambria Math" panose="02040503050406030204"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295400" y="1196955"/>
                <a:ext cx="2756652" cy="617541"/>
              </a:xfrm>
              <a:prstGeom prst="rect">
                <a:avLst/>
              </a:prstGeom>
              <a:blipFill rotWithShape="1">
                <a:blip r:embed="rId7"/>
                <a:stretch>
                  <a:fillRect/>
                </a:stretch>
              </a:blipFill>
            </p:spPr>
            <p:txBody>
              <a:bodyPr/>
              <a:lstStyle/>
              <a:p>
                <a:r>
                  <a:rPr lang="en-US">
                    <a:noFill/>
                  </a:rPr>
                  <a:t> </a:t>
                </a:r>
              </a:p>
            </p:txBody>
          </p:sp>
        </mc:Fallback>
      </mc:AlternateContent>
      <p:grpSp>
        <p:nvGrpSpPr>
          <p:cNvPr id="8" name="Group 7"/>
          <p:cNvGrpSpPr/>
          <p:nvPr/>
        </p:nvGrpSpPr>
        <p:grpSpPr>
          <a:xfrm>
            <a:off x="130302" y="1981200"/>
            <a:ext cx="8785098" cy="1696212"/>
            <a:chOff x="130302" y="1981200"/>
            <a:chExt cx="8785098" cy="1696212"/>
          </a:xfrm>
        </p:grpSpPr>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302" y="1981200"/>
              <a:ext cx="8785098" cy="1696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4299" r="5982" b="1755"/>
            <a:stretch/>
          </p:blipFill>
          <p:spPr bwMode="auto">
            <a:xfrm>
              <a:off x="182880" y="2621280"/>
              <a:ext cx="1097280" cy="32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rotWithShape="1">
            <a:blip r:embed="rId10">
              <a:extLst>
                <a:ext uri="{28A0092B-C50C-407E-A947-70E740481C1C}">
                  <a14:useLocalDpi xmlns:a14="http://schemas.microsoft.com/office/drawing/2010/main" val="0"/>
                </a:ext>
              </a:extLst>
            </a:blip>
            <a:srcRect l="21360" t="25707" r="8191" b="42375"/>
            <a:stretch/>
          </p:blipFill>
          <p:spPr>
            <a:xfrm>
              <a:off x="1280161" y="2621280"/>
              <a:ext cx="777240" cy="274320"/>
            </a:xfrm>
            <a:prstGeom prst="rect">
              <a:avLst/>
            </a:prstGeom>
          </p:spPr>
        </p:pic>
      </p:grpSp>
    </p:spTree>
    <p:extLst>
      <p:ext uri="{BB962C8B-B14F-4D97-AF65-F5344CB8AC3E}">
        <p14:creationId xmlns:p14="http://schemas.microsoft.com/office/powerpoint/2010/main" val="6057438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Text Box 3"/>
          <p:cNvSpPr txBox="1">
            <a:spLocks noChangeArrowheads="1"/>
          </p:cNvSpPr>
          <p:nvPr/>
        </p:nvSpPr>
        <p:spPr bwMode="auto">
          <a:xfrm>
            <a:off x="3810000" y="762000"/>
            <a:ext cx="4648200" cy="41862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ltLang="zh-TW" dirty="0">
                <a:solidFill>
                  <a:schemeClr val="accent2"/>
                </a:solidFill>
                <a:latin typeface="Arial" charset="0"/>
                <a:ea typeface="新細明體" charset="0"/>
                <a:cs typeface="新細明體" charset="0"/>
              </a:rPr>
              <a:t>Doubling the amplitude.</a:t>
            </a:r>
          </a:p>
          <a:p>
            <a:pPr>
              <a:spcBef>
                <a:spcPct val="50000"/>
              </a:spcBef>
              <a:defRPr/>
            </a:pPr>
            <a:r>
              <a:rPr lang="en-US" altLang="zh-TW" dirty="0">
                <a:solidFill>
                  <a:schemeClr val="accent2"/>
                </a:solidFill>
                <a:latin typeface="Arial" charset="0"/>
                <a:ea typeface="新細明體" charset="0"/>
                <a:cs typeface="新細明體" charset="0"/>
              </a:rPr>
              <a:t>Suppose this spring is stretched twice as far (to </a:t>
            </a:r>
            <a:r>
              <a:rPr lang="en-US" altLang="zh-TW" i="1" dirty="0">
                <a:solidFill>
                  <a:schemeClr val="accent2"/>
                </a:solidFill>
                <a:latin typeface="Times New Roman" charset="0"/>
                <a:ea typeface="新細明體" charset="0"/>
                <a:cs typeface="新細明體" charset="0"/>
              </a:rPr>
              <a:t>x</a:t>
            </a:r>
            <a:r>
              <a:rPr lang="en-US" altLang="zh-TW" dirty="0">
                <a:solidFill>
                  <a:schemeClr val="accent2"/>
                </a:solidFill>
                <a:latin typeface="Arial" charset="0"/>
                <a:ea typeface="新細明體" charset="0"/>
                <a:cs typeface="新細明體" charset="0"/>
              </a:rPr>
              <a:t> = 2</a:t>
            </a:r>
            <a:r>
              <a:rPr lang="en-US" altLang="zh-TW" i="1" dirty="0">
                <a:solidFill>
                  <a:schemeClr val="accent2"/>
                </a:solidFill>
                <a:latin typeface="Times New Roman" charset="0"/>
                <a:ea typeface="新細明體" charset="0"/>
                <a:cs typeface="新細明體" charset="0"/>
              </a:rPr>
              <a:t>A</a:t>
            </a:r>
            <a:r>
              <a:rPr lang="en-US" altLang="zh-TW" dirty="0">
                <a:solidFill>
                  <a:schemeClr val="accent2"/>
                </a:solidFill>
                <a:latin typeface="Arial" charset="0"/>
                <a:ea typeface="新細明體" charset="0"/>
                <a:cs typeface="新細明體" charset="0"/>
              </a:rPr>
              <a:t>).What happens to (a) the energy of the system, (b) the maximum velocity of the oscillating mass, (c) the maximum acceleration of the mass?</a:t>
            </a:r>
          </a:p>
        </p:txBody>
      </p:sp>
      <p:pic>
        <p:nvPicPr>
          <p:cNvPr id="90116" name="Picture 4"/>
          <p:cNvPicPr>
            <a:picLocks noChangeAspect="1" noChangeArrowheads="1"/>
          </p:cNvPicPr>
          <p:nvPr/>
        </p:nvPicPr>
        <p:blipFill>
          <a:blip r:embed="rId3">
            <a:extLst>
              <a:ext uri="{28A0092B-C50C-407E-A947-70E740481C1C}">
                <a14:useLocalDpi xmlns:a14="http://schemas.microsoft.com/office/drawing/2010/main" val="0"/>
              </a:ext>
            </a:extLst>
          </a:blip>
          <a:srcRect b="937"/>
          <a:stretch>
            <a:fillRect/>
          </a:stretch>
        </p:blipFill>
        <p:spPr bwMode="auto">
          <a:xfrm>
            <a:off x="457200" y="663575"/>
            <a:ext cx="3079750" cy="6038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90117" name="Rectangle 5"/>
          <p:cNvSpPr>
            <a:spLocks noGrp="1" noChangeArrowheads="1"/>
          </p:cNvSpPr>
          <p:nvPr>
            <p:ph type="title"/>
          </p:nvPr>
        </p:nvSpPr>
        <p:spPr>
          <a:xfrm>
            <a:off x="0" y="0"/>
            <a:ext cx="9144000" cy="715963"/>
          </a:xfrm>
        </p:spPr>
        <p:txBody>
          <a:bodyPr/>
          <a:lstStyle/>
          <a:p>
            <a:pPr eaLnBrk="1" hangingPunct="1">
              <a:defRPr/>
            </a:pPr>
            <a:r>
              <a:rPr lang="en-US" altLang="zh-TW" smtClean="0">
                <a:ea typeface="新細明體" charset="0"/>
                <a:cs typeface="新細明體" charset="0"/>
              </a:rPr>
              <a:t>Energy in the SHO</a:t>
            </a:r>
          </a:p>
        </p:txBody>
      </p:sp>
    </p:spTree>
    <p:extLst>
      <p:ext uri="{BB962C8B-B14F-4D97-AF65-F5344CB8AC3E}">
        <p14:creationId xmlns:p14="http://schemas.microsoft.com/office/powerpoint/2010/main" val="8356482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algn="l" eaLnBrk="1" hangingPunct="1">
              <a:defRPr/>
            </a:pPr>
            <a:r>
              <a:rPr lang="en-US" sz="4000" dirty="0" smtClean="0">
                <a:cs typeface="+mj-cs"/>
              </a:rPr>
              <a:t>Solution:</a:t>
            </a:r>
          </a:p>
        </p:txBody>
      </p:sp>
      <p:graphicFrame>
        <p:nvGraphicFramePr>
          <p:cNvPr id="70658" name="Object 3"/>
          <p:cNvGraphicFramePr>
            <a:graphicFrameLocks noChangeAspect="1"/>
          </p:cNvGraphicFramePr>
          <p:nvPr/>
        </p:nvGraphicFramePr>
        <p:xfrm>
          <a:off x="846138" y="1828800"/>
          <a:ext cx="6667500" cy="2590800"/>
        </p:xfrm>
        <a:graphic>
          <a:graphicData uri="http://schemas.openxmlformats.org/presentationml/2006/ole">
            <mc:AlternateContent xmlns:mc="http://schemas.openxmlformats.org/markup-compatibility/2006">
              <mc:Choice xmlns:v="urn:schemas-microsoft-com:vml" Requires="v">
                <p:oleObj spid="_x0000_s20494" name="Equation" r:id="rId3" imgW="2222500" imgH="863600" progId="Equation.3">
                  <p:embed/>
                </p:oleObj>
              </mc:Choice>
              <mc:Fallback>
                <p:oleObj name="Equation" r:id="rId3" imgW="2222500" imgH="863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138" y="1828800"/>
                        <a:ext cx="66675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50389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Simple Pendulum</a:t>
            </a:r>
          </a:p>
        </p:txBody>
      </p:sp>
      <p:pic>
        <p:nvPicPr>
          <p:cNvPr id="22531" name="Picture 4" descr="11_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09600"/>
            <a:ext cx="34226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 Box 5"/>
          <p:cNvSpPr txBox="1">
            <a:spLocks noChangeArrowheads="1"/>
          </p:cNvSpPr>
          <p:nvPr/>
        </p:nvSpPr>
        <p:spPr bwMode="auto">
          <a:xfrm>
            <a:off x="3505200" y="762000"/>
            <a:ext cx="54102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dirty="0">
                <a:solidFill>
                  <a:schemeClr val="accent2"/>
                </a:solidFill>
              </a:rPr>
              <a:t>In order to be in SHM, the restoring force must be proportional to the negative of the displacement. Here we have:</a:t>
            </a:r>
          </a:p>
        </p:txBody>
      </p:sp>
      <p:pic>
        <p:nvPicPr>
          <p:cNvPr id="2253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590800"/>
            <a:ext cx="25527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7"/>
          <p:cNvSpPr txBox="1">
            <a:spLocks noChangeArrowheads="1"/>
          </p:cNvSpPr>
          <p:nvPr/>
        </p:nvSpPr>
        <p:spPr bwMode="auto">
          <a:xfrm>
            <a:off x="3581400" y="2971800"/>
            <a:ext cx="533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which is proportional to sin </a:t>
            </a:r>
            <a:r>
              <a:rPr lang="el-GR" altLang="ar-SA" i="1">
                <a:solidFill>
                  <a:schemeClr val="accent2"/>
                </a:solidFill>
                <a:cs typeface="Arial" panose="020B0604020202020204" pitchFamily="34" charset="0"/>
              </a:rPr>
              <a:t>θ</a:t>
            </a:r>
            <a:r>
              <a:rPr lang="en-US" altLang="ar-SA">
                <a:solidFill>
                  <a:schemeClr val="accent2"/>
                </a:solidFill>
                <a:cs typeface="Arial" panose="020B0604020202020204" pitchFamily="34" charset="0"/>
              </a:rPr>
              <a:t> and not to </a:t>
            </a:r>
            <a:r>
              <a:rPr lang="el-GR" altLang="ar-SA" i="1">
                <a:solidFill>
                  <a:schemeClr val="accent2"/>
                </a:solidFill>
                <a:cs typeface="Arial" panose="020B0604020202020204" pitchFamily="34" charset="0"/>
              </a:rPr>
              <a:t>θ</a:t>
            </a:r>
            <a:r>
              <a:rPr lang="en-US" altLang="ar-SA">
                <a:solidFill>
                  <a:schemeClr val="accent2"/>
                </a:solidFill>
                <a:cs typeface="Arial" panose="020B0604020202020204" pitchFamily="34" charset="0"/>
              </a:rPr>
              <a:t> itself.</a:t>
            </a:r>
            <a:endParaRPr lang="el-GR" altLang="ar-SA">
              <a:solidFill>
                <a:schemeClr val="accent2"/>
              </a:solidFill>
              <a:cs typeface="Arial" panose="020B0604020202020204" pitchFamily="34" charset="0"/>
            </a:endParaRPr>
          </a:p>
        </p:txBody>
      </p:sp>
      <p:sp>
        <p:nvSpPr>
          <p:cNvPr id="22535" name="Text Box 8"/>
          <p:cNvSpPr txBox="1">
            <a:spLocks noChangeArrowheads="1"/>
          </p:cNvSpPr>
          <p:nvPr/>
        </p:nvSpPr>
        <p:spPr bwMode="auto">
          <a:xfrm>
            <a:off x="2286000" y="4724400"/>
            <a:ext cx="35814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However, if the angle is small, </a:t>
            </a:r>
          </a:p>
          <a:p>
            <a:pPr eaLnBrk="1" hangingPunct="1"/>
            <a:r>
              <a:rPr lang="en-US" altLang="ar-SA">
                <a:solidFill>
                  <a:schemeClr val="accent2"/>
                </a:solidFill>
              </a:rPr>
              <a:t>sin </a:t>
            </a:r>
            <a:r>
              <a:rPr lang="el-GR" altLang="ar-SA" i="1">
                <a:solidFill>
                  <a:schemeClr val="accent2"/>
                </a:solidFill>
              </a:rPr>
              <a:t>θ</a:t>
            </a:r>
            <a:r>
              <a:rPr lang="en-US" altLang="ar-SA">
                <a:solidFill>
                  <a:schemeClr val="accent2"/>
                </a:solidFill>
              </a:rPr>
              <a:t> </a:t>
            </a:r>
            <a:r>
              <a:rPr lang="en-US" altLang="ar-SA">
                <a:solidFill>
                  <a:schemeClr val="accent2"/>
                </a:solidFill>
                <a:cs typeface="Arial" panose="020B0604020202020204" pitchFamily="34" charset="0"/>
              </a:rPr>
              <a:t>≈ </a:t>
            </a:r>
            <a:r>
              <a:rPr lang="el-GR" altLang="ar-SA" i="1">
                <a:solidFill>
                  <a:schemeClr val="accent2"/>
                </a:solidFill>
              </a:rPr>
              <a:t>θ</a:t>
            </a:r>
            <a:r>
              <a:rPr lang="en-US" altLang="ar-SA">
                <a:solidFill>
                  <a:schemeClr val="accent2"/>
                </a:solidFill>
              </a:rPr>
              <a:t>.</a:t>
            </a:r>
            <a:endParaRPr lang="en-US" altLang="ar-SA" i="1">
              <a:solidFill>
                <a:schemeClr val="accent2"/>
              </a:solidFill>
            </a:endParaRPr>
          </a:p>
        </p:txBody>
      </p:sp>
      <p:pic>
        <p:nvPicPr>
          <p:cNvPr id="22536" name="Picture 10" descr="11_T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886200"/>
            <a:ext cx="27749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44636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0500" y="3505200"/>
            <a:ext cx="8496300" cy="657740"/>
            <a:chOff x="190500" y="3505200"/>
            <a:chExt cx="8496300" cy="65774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3505200"/>
              <a:ext cx="8496300" cy="655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3886200"/>
              <a:ext cx="2209800" cy="276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81000"/>
            <a:ext cx="672465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74248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The </a:t>
            </a:r>
            <a:r>
              <a:rPr lang="en-US" altLang="ar-SA" sz="3200" dirty="0">
                <a:solidFill>
                  <a:schemeClr val="accent2"/>
                </a:solidFill>
              </a:rPr>
              <a:t>Simple Pendulum</a:t>
            </a:r>
          </a:p>
        </p:txBody>
      </p:sp>
      <p:sp>
        <p:nvSpPr>
          <p:cNvPr id="23555" name="Text Box 3"/>
          <p:cNvSpPr txBox="1">
            <a:spLocks noChangeArrowheads="1"/>
          </p:cNvSpPr>
          <p:nvPr/>
        </p:nvSpPr>
        <p:spPr bwMode="auto">
          <a:xfrm>
            <a:off x="457200" y="6858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Therefore, for small angles, we have:</a:t>
            </a: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447800"/>
            <a:ext cx="22669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7" name="Group 9"/>
          <p:cNvGrpSpPr>
            <a:grpSpLocks/>
          </p:cNvGrpSpPr>
          <p:nvPr/>
        </p:nvGrpSpPr>
        <p:grpSpPr bwMode="auto">
          <a:xfrm>
            <a:off x="685800" y="2286000"/>
            <a:ext cx="2790825" cy="519113"/>
            <a:chOff x="480" y="1675"/>
            <a:chExt cx="1758" cy="327"/>
          </a:xfrm>
        </p:grpSpPr>
        <p:sp>
          <p:nvSpPr>
            <p:cNvPr id="23563" name="Text Box 5"/>
            <p:cNvSpPr txBox="1">
              <a:spLocks noChangeArrowheads="1"/>
            </p:cNvSpPr>
            <p:nvPr/>
          </p:nvSpPr>
          <p:spPr bwMode="auto">
            <a:xfrm>
              <a:off x="480" y="1675"/>
              <a:ext cx="8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where</a:t>
              </a:r>
            </a:p>
          </p:txBody>
        </p:sp>
        <p:pic>
          <p:nvPicPr>
            <p:cNvPr id="2356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 y="1728"/>
              <a:ext cx="7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8" name="Text Box 7"/>
          <p:cNvSpPr txBox="1">
            <a:spLocks noChangeArrowheads="1"/>
          </p:cNvSpPr>
          <p:nvPr/>
        </p:nvSpPr>
        <p:spPr bwMode="auto">
          <a:xfrm>
            <a:off x="685800" y="3124200"/>
            <a:ext cx="7848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a:solidFill>
                  <a:schemeClr val="accent2"/>
                </a:solidFill>
              </a:rPr>
              <a:t>The period and frequency are:</a:t>
            </a:r>
          </a:p>
        </p:txBody>
      </p:sp>
      <p:pic>
        <p:nvPicPr>
          <p:cNvPr id="2355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733800"/>
            <a:ext cx="2276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5334000"/>
            <a:ext cx="22383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5538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52400" y="30480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1 </a:t>
            </a:r>
            <a:r>
              <a:rPr lang="en-US" altLang="ar-SA" sz="3200" dirty="0">
                <a:solidFill>
                  <a:schemeClr val="accent2"/>
                </a:solidFill>
              </a:rPr>
              <a:t>Simple Harmonic Motion</a:t>
            </a:r>
          </a:p>
        </p:txBody>
      </p:sp>
      <p:pic>
        <p:nvPicPr>
          <p:cNvPr id="7171" name="Picture 4" descr="11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71575"/>
            <a:ext cx="4095750"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5"/>
          <p:cNvSpPr txBox="1">
            <a:spLocks noChangeArrowheads="1"/>
          </p:cNvSpPr>
          <p:nvPr/>
        </p:nvSpPr>
        <p:spPr bwMode="auto">
          <a:xfrm>
            <a:off x="4419600" y="1143000"/>
            <a:ext cx="44196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dirty="0">
                <a:solidFill>
                  <a:schemeClr val="accent2"/>
                </a:solidFill>
              </a:rPr>
              <a:t>If an object </a:t>
            </a:r>
            <a:r>
              <a:rPr lang="en-US" altLang="ar-SA" dirty="0">
                <a:solidFill>
                  <a:srgbClr val="00B050"/>
                </a:solidFill>
              </a:rPr>
              <a:t>vibrates</a:t>
            </a:r>
            <a:r>
              <a:rPr lang="en-US" altLang="ar-SA" dirty="0">
                <a:solidFill>
                  <a:schemeClr val="accent2"/>
                </a:solidFill>
              </a:rPr>
              <a:t> or oscillates back and forth over the same path, each cycle taking the same amount of time, the motion is called </a:t>
            </a:r>
            <a:r>
              <a:rPr lang="en-US" altLang="ar-SA" dirty="0">
                <a:solidFill>
                  <a:srgbClr val="00B050"/>
                </a:solidFill>
              </a:rPr>
              <a:t>periodic</a:t>
            </a:r>
            <a:r>
              <a:rPr lang="en-US" altLang="ar-SA" dirty="0">
                <a:solidFill>
                  <a:schemeClr val="accent2"/>
                </a:solidFill>
              </a:rPr>
              <a:t>. The </a:t>
            </a:r>
            <a:r>
              <a:rPr lang="en-US" altLang="ar-SA" dirty="0">
                <a:solidFill>
                  <a:srgbClr val="00B050"/>
                </a:solidFill>
              </a:rPr>
              <a:t>mass</a:t>
            </a:r>
            <a:r>
              <a:rPr lang="en-US" altLang="ar-SA" dirty="0">
                <a:solidFill>
                  <a:schemeClr val="accent2"/>
                </a:solidFill>
              </a:rPr>
              <a:t> and </a:t>
            </a:r>
            <a:r>
              <a:rPr lang="en-US" altLang="ar-SA" dirty="0">
                <a:solidFill>
                  <a:srgbClr val="00B050"/>
                </a:solidFill>
              </a:rPr>
              <a:t>spring</a:t>
            </a:r>
            <a:r>
              <a:rPr lang="en-US" altLang="ar-SA" dirty="0">
                <a:solidFill>
                  <a:schemeClr val="accent2"/>
                </a:solidFill>
              </a:rPr>
              <a:t> system is a useful model for a periodic system.</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09600"/>
            <a:ext cx="457200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95400"/>
            <a:ext cx="4410075" cy="398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447800"/>
            <a:ext cx="2247900"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4579" y="1981200"/>
            <a:ext cx="2009775"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9837" y="2748439"/>
            <a:ext cx="6426518" cy="451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10805" y="3571875"/>
            <a:ext cx="1095375" cy="77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5460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39827" y="690568"/>
            <a:ext cx="8699373" cy="4710113"/>
            <a:chOff x="139827" y="690568"/>
            <a:chExt cx="8699373" cy="4710113"/>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27" y="690568"/>
              <a:ext cx="8699373" cy="4710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2388567"/>
              <a:ext cx="581025"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3581400"/>
              <a:ext cx="58102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4953000"/>
              <a:ext cx="581025" cy="44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2766358" y="1676400"/>
                  <a:ext cx="2915606" cy="57618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a:rPr>
                          <m:t>𝐾</m:t>
                        </m:r>
                        <m:r>
                          <a:rPr lang="en-US" sz="2000" b="0" i="1" smtClean="0">
                            <a:latin typeface="Cambria Math"/>
                          </a:rPr>
                          <m:t>=</m:t>
                        </m:r>
                        <m:f>
                          <m:fPr>
                            <m:ctrlPr>
                              <a:rPr lang="en-US" sz="2000" b="0" i="1" smtClean="0">
                                <a:latin typeface="Cambria Math" panose="02040503050406030204" pitchFamily="18" charset="0"/>
                              </a:rPr>
                            </m:ctrlPr>
                          </m:fPr>
                          <m:num>
                            <m:r>
                              <a:rPr lang="en-US" sz="2000" b="0" i="1" smtClean="0">
                                <a:latin typeface="Cambria Math"/>
                              </a:rPr>
                              <m:t>1</m:t>
                            </m:r>
                          </m:num>
                          <m:den>
                            <m:r>
                              <a:rPr lang="en-US" sz="2000" b="0" i="1" smtClean="0">
                                <a:latin typeface="Cambria Math"/>
                              </a:rPr>
                              <m:t>2</m:t>
                            </m:r>
                          </m:den>
                        </m:f>
                        <m:r>
                          <a:rPr lang="en-US" sz="2000" b="0" i="1" smtClean="0">
                            <a:latin typeface="Cambria Math"/>
                          </a:rPr>
                          <m:t>𝑚</m:t>
                        </m:r>
                        <m:sSup>
                          <m:sSupPr>
                            <m:ctrlPr>
                              <a:rPr lang="en-US" sz="2000" b="0" i="1" smtClean="0">
                                <a:latin typeface="Cambria Math" panose="02040503050406030204" pitchFamily="18" charset="0"/>
                              </a:rPr>
                            </m:ctrlPr>
                          </m:sSupPr>
                          <m:e>
                            <m:r>
                              <a:rPr lang="en-US" sz="2000" b="0" i="1" smtClean="0">
                                <a:latin typeface="Cambria Math"/>
                              </a:rPr>
                              <m:t>𝑣</m:t>
                            </m:r>
                          </m:e>
                          <m:sup>
                            <m:r>
                              <a:rPr lang="en-US" sz="2000" b="0" i="1" smtClean="0">
                                <a:latin typeface="Cambria Math"/>
                              </a:rPr>
                              <m:t>2</m:t>
                            </m:r>
                          </m:sup>
                        </m:sSup>
                        <m:r>
                          <a:rPr lang="en-US" sz="2000" b="0" i="1" smtClean="0">
                            <a:latin typeface="Cambria Math"/>
                          </a:rPr>
                          <m:t>,  </m:t>
                        </m:r>
                        <m:r>
                          <a:rPr lang="en-US" sz="2000" b="0" i="1" smtClean="0">
                            <a:latin typeface="Cambria Math"/>
                          </a:rPr>
                          <m:t>𝑈</m:t>
                        </m:r>
                        <m:r>
                          <a:rPr lang="en-US" sz="2000" b="0" i="1" smtClean="0">
                            <a:latin typeface="Cambria Math"/>
                          </a:rPr>
                          <m:t>=</m:t>
                        </m:r>
                        <m:r>
                          <a:rPr lang="en-US" sz="2000" b="0" i="1" smtClean="0">
                            <a:latin typeface="Cambria Math"/>
                          </a:rPr>
                          <m:t>𝑚𝑔𝑦</m:t>
                        </m:r>
                      </m:oMath>
                    </m:oMathPara>
                  </a14:m>
                  <a:endParaRPr lang="en-US" sz="2000" b="0" i="1" dirty="0" smtClean="0">
                    <a:latin typeface="Cambria Math" panose="02040503050406030204" pitchFamily="18"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766358" y="1676400"/>
                  <a:ext cx="2915606" cy="576183"/>
                </a:xfrm>
                <a:prstGeom prst="rect">
                  <a:avLst/>
                </a:prstGeom>
                <a:blipFill rotWithShape="1">
                  <a:blip r:embed="rId4"/>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4154101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833438" y="247650"/>
            <a:ext cx="7477125" cy="6362700"/>
            <a:chOff x="833438" y="247650"/>
            <a:chExt cx="7477125" cy="6362700"/>
          </a:xfrm>
        </p:grpSpPr>
        <p:grpSp>
          <p:nvGrpSpPr>
            <p:cNvPr id="2" name="Group 1"/>
            <p:cNvGrpSpPr/>
            <p:nvPr/>
          </p:nvGrpSpPr>
          <p:grpSpPr>
            <a:xfrm>
              <a:off x="833438" y="247650"/>
              <a:ext cx="7477125" cy="6362700"/>
              <a:chOff x="833438" y="247650"/>
              <a:chExt cx="7477125" cy="636270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438" y="247650"/>
                <a:ext cx="7477125" cy="636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8575" y="1219200"/>
                <a:ext cx="581025" cy="44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8575" y="3205159"/>
                <a:ext cx="581025" cy="44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8574" y="4800600"/>
                <a:ext cx="581025" cy="44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6029319"/>
                <a:ext cx="581025" cy="44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290760"/>
              <a:ext cx="581025" cy="223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3438" y="2819400"/>
              <a:ext cx="2114550" cy="514350"/>
            </a:xfrm>
            <a:prstGeom prst="rect">
              <a:avLst/>
            </a:prstGeom>
            <a:noFill/>
            <a:ln w="9525">
              <a:solidFill>
                <a:srgbClr val="00B050"/>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bwMode="auto">
            <a:xfrm>
              <a:off x="2667000" y="2290760"/>
              <a:ext cx="838200" cy="223840"/>
            </a:xfrm>
            <a:prstGeom prst="rect">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321345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4800" y="1676400"/>
            <a:ext cx="7981950" cy="2943224"/>
            <a:chOff x="304800" y="533401"/>
            <a:chExt cx="7981950" cy="2943224"/>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762000"/>
              <a:ext cx="7429500"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7583"/>
            <a:stretch/>
          </p:blipFill>
          <p:spPr bwMode="auto">
            <a:xfrm>
              <a:off x="304800" y="533401"/>
              <a:ext cx="2028825" cy="525966"/>
            </a:xfrm>
            <a:prstGeom prst="rect">
              <a:avLst/>
            </a:prstGeom>
            <a:noFill/>
            <a:ln w="9525">
              <a:solidFill>
                <a:srgbClr val="00B050"/>
              </a:solidFill>
              <a:miter lim="800000"/>
              <a:headEnd/>
              <a:tailEnd/>
            </a:ln>
            <a:extLst>
              <a:ext uri="{909E8E84-426E-40DD-AFC4-6F175D3DCCD1}">
                <a14:hiddenFill xmlns:a14="http://schemas.microsoft.com/office/drawing/2010/main">
                  <a:solidFill>
                    <a:schemeClr val="accent1"/>
                  </a:solidFill>
                </a14:hiddenFill>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1914524"/>
              <a:ext cx="742950" cy="1562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2788" y="4876799"/>
            <a:ext cx="2638425"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17009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23913" y="762000"/>
            <a:ext cx="7496175" cy="5619750"/>
            <a:chOff x="823913" y="762000"/>
            <a:chExt cx="7496175" cy="561975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3" y="762000"/>
              <a:ext cx="749617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04950"/>
              <a:ext cx="129540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1504950"/>
              <a:ext cx="928688"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9013" y="2819400"/>
              <a:ext cx="208597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0588" y="4686300"/>
              <a:ext cx="7362825" cy="125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7736" y="2588895"/>
              <a:ext cx="2839403" cy="230505"/>
            </a:xfrm>
            <a:prstGeom prst="rect">
              <a:avLst/>
            </a:prstGeom>
            <a:noFill/>
            <a:ln w="9525">
              <a:solidFill>
                <a:srgbClr val="00B050"/>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72" t="-1705" r="5985" b="67225"/>
            <a:stretch/>
          </p:blipFill>
          <p:spPr bwMode="auto">
            <a:xfrm>
              <a:off x="3412273" y="1752599"/>
              <a:ext cx="1962615" cy="578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5943600"/>
              <a:ext cx="746760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72150" y="4143375"/>
              <a:ext cx="62865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6994699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3925" y="2305050"/>
            <a:ext cx="7762875" cy="2247900"/>
            <a:chOff x="923925" y="2305050"/>
            <a:chExt cx="7762875" cy="224790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2305050"/>
              <a:ext cx="7296150" cy="224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1975" y="4038600"/>
              <a:ext cx="504825"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925" y="4267200"/>
              <a:ext cx="581025" cy="204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6113274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9600"/>
            <a:ext cx="31718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29215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85800" y="685800"/>
            <a:ext cx="7772400"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altLang="ar-SA" b="0" kern="0" smtClean="0"/>
              <a:t>Oscillations in an LC Circuit</a:t>
            </a:r>
            <a:endParaRPr lang="en-US" altLang="ar-SA" b="0" kern="0"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590800"/>
            <a:ext cx="36480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62001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
            <a:ext cx="914400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36950"/>
            <a:ext cx="9144000"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160707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273165" y="381000"/>
            <a:ext cx="8794635" cy="2185544"/>
          </a:xfrm>
          <a:prstGeom prst="rect">
            <a:avLst/>
          </a:prstGeom>
        </p:spPr>
      </p:pic>
      <p:pic>
        <p:nvPicPr>
          <p:cNvPr id="4" name="صورة 3"/>
          <p:cNvPicPr>
            <a:picLocks noChangeAspect="1"/>
          </p:cNvPicPr>
          <p:nvPr/>
        </p:nvPicPr>
        <p:blipFill>
          <a:blip r:embed="rId3"/>
          <a:stretch>
            <a:fillRect/>
          </a:stretch>
        </p:blipFill>
        <p:spPr>
          <a:xfrm>
            <a:off x="291299" y="2561586"/>
            <a:ext cx="8760548" cy="867414"/>
          </a:xfrm>
          <a:prstGeom prst="rect">
            <a:avLst/>
          </a:prstGeom>
        </p:spPr>
      </p:pic>
      <p:pic>
        <p:nvPicPr>
          <p:cNvPr id="5" name="صورة 4"/>
          <p:cNvPicPr>
            <a:picLocks noChangeAspect="1"/>
          </p:cNvPicPr>
          <p:nvPr/>
        </p:nvPicPr>
        <p:blipFill>
          <a:blip r:embed="rId4"/>
          <a:stretch>
            <a:fillRect/>
          </a:stretch>
        </p:blipFill>
        <p:spPr>
          <a:xfrm>
            <a:off x="3719806" y="3597731"/>
            <a:ext cx="1704387" cy="669469"/>
          </a:xfrm>
          <a:prstGeom prst="rect">
            <a:avLst/>
          </a:prstGeom>
        </p:spPr>
      </p:pic>
      <p:pic>
        <p:nvPicPr>
          <p:cNvPr id="6" name="صورة 5"/>
          <p:cNvPicPr>
            <a:picLocks noChangeAspect="1"/>
          </p:cNvPicPr>
          <p:nvPr/>
        </p:nvPicPr>
        <p:blipFill>
          <a:blip r:embed="rId5"/>
          <a:stretch>
            <a:fillRect/>
          </a:stretch>
        </p:blipFill>
        <p:spPr>
          <a:xfrm>
            <a:off x="3647279" y="4267200"/>
            <a:ext cx="1849441" cy="741844"/>
          </a:xfrm>
          <a:prstGeom prst="rect">
            <a:avLst/>
          </a:prstGeom>
        </p:spPr>
      </p:pic>
      <p:pic>
        <p:nvPicPr>
          <p:cNvPr id="7" name="صورة 6"/>
          <p:cNvPicPr>
            <a:picLocks noChangeAspect="1"/>
          </p:cNvPicPr>
          <p:nvPr/>
        </p:nvPicPr>
        <p:blipFill>
          <a:blip r:embed="rId6"/>
          <a:stretch>
            <a:fillRect/>
          </a:stretch>
        </p:blipFill>
        <p:spPr>
          <a:xfrm>
            <a:off x="3719806" y="5029200"/>
            <a:ext cx="1704387" cy="669469"/>
          </a:xfrm>
          <a:prstGeom prst="rect">
            <a:avLst/>
          </a:prstGeom>
        </p:spPr>
      </p:pic>
    </p:spTree>
    <p:extLst>
      <p:ext uri="{BB962C8B-B14F-4D97-AF65-F5344CB8AC3E}">
        <p14:creationId xmlns:p14="http://schemas.microsoft.com/office/powerpoint/2010/main" val="62646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52400" y="30480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1 </a:t>
            </a:r>
            <a:r>
              <a:rPr lang="en-US" altLang="ar-SA" sz="3200" dirty="0">
                <a:solidFill>
                  <a:schemeClr val="accent2"/>
                </a:solidFill>
              </a:rPr>
              <a:t>Simple Harmonic Motion</a:t>
            </a:r>
          </a:p>
        </p:txBody>
      </p:sp>
      <p:sp>
        <p:nvSpPr>
          <p:cNvPr id="8195" name="Text Box 3"/>
          <p:cNvSpPr txBox="1">
            <a:spLocks noChangeArrowheads="1"/>
          </p:cNvSpPr>
          <p:nvPr/>
        </p:nvSpPr>
        <p:spPr bwMode="auto">
          <a:xfrm>
            <a:off x="609600" y="914400"/>
            <a:ext cx="8001000" cy="372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pPr>
            <a:r>
              <a:rPr lang="en-US" altLang="ar-SA" dirty="0">
                <a:solidFill>
                  <a:schemeClr val="accent2"/>
                </a:solidFill>
              </a:rPr>
              <a:t>We assume that the surface is </a:t>
            </a:r>
            <a:r>
              <a:rPr lang="en-US" altLang="ar-SA" dirty="0">
                <a:solidFill>
                  <a:srgbClr val="00B050"/>
                </a:solidFill>
              </a:rPr>
              <a:t>frictionless</a:t>
            </a:r>
            <a:r>
              <a:rPr lang="en-US" altLang="ar-SA" dirty="0">
                <a:solidFill>
                  <a:schemeClr val="accent2"/>
                </a:solidFill>
              </a:rPr>
              <a:t>. There is a point where the spring is neither stretched nor compressed; this is the </a:t>
            </a:r>
            <a:r>
              <a:rPr lang="en-US" altLang="ar-SA" dirty="0">
                <a:solidFill>
                  <a:srgbClr val="00B050"/>
                </a:solidFill>
              </a:rPr>
              <a:t>equilibrium position</a:t>
            </a:r>
            <a:r>
              <a:rPr lang="en-US" altLang="ar-SA" dirty="0">
                <a:solidFill>
                  <a:schemeClr val="accent2"/>
                </a:solidFill>
              </a:rPr>
              <a:t>. We measure </a:t>
            </a:r>
            <a:r>
              <a:rPr lang="en-US" altLang="ar-SA" dirty="0">
                <a:solidFill>
                  <a:srgbClr val="00B050"/>
                </a:solidFill>
              </a:rPr>
              <a:t>displacement</a:t>
            </a:r>
            <a:r>
              <a:rPr lang="en-US" altLang="ar-SA" dirty="0">
                <a:solidFill>
                  <a:schemeClr val="accent2"/>
                </a:solidFill>
              </a:rPr>
              <a:t> from that point (</a:t>
            </a:r>
            <a:r>
              <a:rPr lang="en-US" altLang="ar-SA" i="1" dirty="0">
                <a:solidFill>
                  <a:schemeClr val="accent2"/>
                </a:solidFill>
              </a:rPr>
              <a:t>x</a:t>
            </a:r>
            <a:r>
              <a:rPr lang="en-US" altLang="ar-SA" dirty="0">
                <a:solidFill>
                  <a:schemeClr val="accent2"/>
                </a:solidFill>
              </a:rPr>
              <a:t> = 0 on the previous figure).</a:t>
            </a:r>
          </a:p>
          <a:p>
            <a:pPr eaLnBrk="1" hangingPunct="1">
              <a:spcBef>
                <a:spcPct val="50000"/>
              </a:spcBef>
            </a:pPr>
            <a:r>
              <a:rPr lang="en-US" altLang="ar-SA" dirty="0">
                <a:solidFill>
                  <a:schemeClr val="accent2"/>
                </a:solidFill>
              </a:rPr>
              <a:t>The </a:t>
            </a:r>
            <a:r>
              <a:rPr lang="en-US" altLang="ar-SA" dirty="0">
                <a:solidFill>
                  <a:srgbClr val="00B050"/>
                </a:solidFill>
              </a:rPr>
              <a:t>force exerted</a:t>
            </a:r>
            <a:r>
              <a:rPr lang="en-US" altLang="ar-SA" dirty="0">
                <a:solidFill>
                  <a:schemeClr val="accent2"/>
                </a:solidFill>
              </a:rPr>
              <a:t> by the spring depends on the </a:t>
            </a:r>
            <a:r>
              <a:rPr lang="en-US" altLang="ar-SA" dirty="0">
                <a:solidFill>
                  <a:srgbClr val="00B050"/>
                </a:solidFill>
              </a:rPr>
              <a:t>displacement</a:t>
            </a:r>
            <a:r>
              <a:rPr lang="en-US" altLang="ar-SA" dirty="0">
                <a:solidFill>
                  <a:schemeClr val="accent2"/>
                </a:solidFill>
              </a:rPr>
              <a:t>:</a:t>
            </a: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5029200"/>
            <a:ext cx="16668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5"/>
          <p:cNvSpPr txBox="1">
            <a:spLocks noChangeArrowheads="1"/>
          </p:cNvSpPr>
          <p:nvPr/>
        </p:nvSpPr>
        <p:spPr bwMode="auto">
          <a:xfrm>
            <a:off x="6629400" y="5029200"/>
            <a:ext cx="106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2000"/>
              <a:t>(11-1)</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79605" y="873584"/>
            <a:ext cx="8888195" cy="2174416"/>
          </a:xfrm>
          <a:prstGeom prst="rect">
            <a:avLst/>
          </a:prstGeom>
        </p:spPr>
      </p:pic>
      <p:pic>
        <p:nvPicPr>
          <p:cNvPr id="3" name="صورة 2"/>
          <p:cNvPicPr>
            <a:picLocks noChangeAspect="1"/>
          </p:cNvPicPr>
          <p:nvPr/>
        </p:nvPicPr>
        <p:blipFill>
          <a:blip r:embed="rId3"/>
          <a:stretch>
            <a:fillRect/>
          </a:stretch>
        </p:blipFill>
        <p:spPr>
          <a:xfrm>
            <a:off x="2124210" y="3641503"/>
            <a:ext cx="4895579" cy="2759297"/>
          </a:xfrm>
          <a:prstGeom prst="rect">
            <a:avLst/>
          </a:prstGeom>
        </p:spPr>
      </p:pic>
    </p:spTree>
    <p:extLst>
      <p:ext uri="{BB962C8B-B14F-4D97-AF65-F5344CB8AC3E}">
        <p14:creationId xmlns:p14="http://schemas.microsoft.com/office/powerpoint/2010/main" val="40998646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stretch>
            <a:fillRect/>
          </a:stretch>
        </p:blipFill>
        <p:spPr>
          <a:xfrm>
            <a:off x="145154" y="762000"/>
            <a:ext cx="8922646" cy="1263396"/>
          </a:xfrm>
          <a:prstGeom prst="rect">
            <a:avLst/>
          </a:prstGeom>
        </p:spPr>
      </p:pic>
      <p:pic>
        <p:nvPicPr>
          <p:cNvPr id="3" name="صورة 2"/>
          <p:cNvPicPr>
            <a:picLocks noChangeAspect="1"/>
          </p:cNvPicPr>
          <p:nvPr/>
        </p:nvPicPr>
        <p:blipFill>
          <a:blip r:embed="rId3"/>
          <a:stretch>
            <a:fillRect/>
          </a:stretch>
        </p:blipFill>
        <p:spPr>
          <a:xfrm>
            <a:off x="3393434" y="2251542"/>
            <a:ext cx="2357131" cy="678516"/>
          </a:xfrm>
          <a:prstGeom prst="rect">
            <a:avLst/>
          </a:prstGeom>
        </p:spPr>
      </p:pic>
      <p:pic>
        <p:nvPicPr>
          <p:cNvPr id="4" name="صورة 3"/>
          <p:cNvPicPr>
            <a:picLocks noChangeAspect="1"/>
          </p:cNvPicPr>
          <p:nvPr/>
        </p:nvPicPr>
        <p:blipFill>
          <a:blip r:embed="rId4"/>
          <a:stretch>
            <a:fillRect/>
          </a:stretch>
        </p:blipFill>
        <p:spPr>
          <a:xfrm>
            <a:off x="3520357" y="3028144"/>
            <a:ext cx="2103286" cy="705656"/>
          </a:xfrm>
          <a:prstGeom prst="rect">
            <a:avLst/>
          </a:prstGeom>
        </p:spPr>
      </p:pic>
      <p:pic>
        <p:nvPicPr>
          <p:cNvPr id="5" name="صورة 4"/>
          <p:cNvPicPr>
            <a:picLocks noChangeAspect="1"/>
          </p:cNvPicPr>
          <p:nvPr/>
        </p:nvPicPr>
        <p:blipFill>
          <a:blip r:embed="rId5"/>
          <a:stretch>
            <a:fillRect/>
          </a:stretch>
        </p:blipFill>
        <p:spPr>
          <a:xfrm>
            <a:off x="110704" y="3838012"/>
            <a:ext cx="8957096" cy="962588"/>
          </a:xfrm>
          <a:prstGeom prst="rect">
            <a:avLst/>
          </a:prstGeom>
        </p:spPr>
      </p:pic>
    </p:spTree>
    <p:extLst>
      <p:ext uri="{BB962C8B-B14F-4D97-AF65-F5344CB8AC3E}">
        <p14:creationId xmlns:p14="http://schemas.microsoft.com/office/powerpoint/2010/main" val="24246370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52400"/>
            <a:ext cx="39624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ct 5"/>
          <p:cNvGraphicFramePr>
            <a:graphicFrameLocks noChangeAspect="1"/>
          </p:cNvGraphicFramePr>
          <p:nvPr>
            <p:extLst>
              <p:ext uri="{D42A27DB-BD31-4B8C-83A1-F6EECF244321}">
                <p14:modId xmlns:p14="http://schemas.microsoft.com/office/powerpoint/2010/main" val="2096802876"/>
              </p:ext>
            </p:extLst>
          </p:nvPr>
        </p:nvGraphicFramePr>
        <p:xfrm>
          <a:off x="3048000" y="4572000"/>
          <a:ext cx="3071812" cy="1249363"/>
        </p:xfrm>
        <a:graphic>
          <a:graphicData uri="http://schemas.openxmlformats.org/presentationml/2006/ole">
            <mc:AlternateContent xmlns:mc="http://schemas.openxmlformats.org/markup-compatibility/2006">
              <mc:Choice xmlns:v="urn:schemas-microsoft-com:vml" Requires="v">
                <p:oleObj spid="_x0000_s22538" name="Equation" r:id="rId4" imgW="1091726" imgH="444307" progId="Equation.DSMT4">
                  <p:embed/>
                </p:oleObj>
              </mc:Choice>
              <mc:Fallback>
                <p:oleObj name="Equation" r:id="rId4" imgW="1091726" imgH="444307"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4572000"/>
                        <a:ext cx="3071812" cy="1249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338638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Content Placeholder 2"/>
              <p:cNvSpPr txBox="1">
                <a:spLocks/>
              </p:cNvSpPr>
              <p:nvPr/>
            </p:nvSpPr>
            <p:spPr>
              <a:xfrm>
                <a:off x="228600" y="228600"/>
                <a:ext cx="8686800" cy="6400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r>
                  <a:rPr lang="en-US" altLang="ar-SA" sz="2800" b="0" kern="0" dirty="0" smtClean="0"/>
                  <a:t>When the energy stored in the capacitor has its maximum value,  </a:t>
                </a:r>
                <a14:m>
                  <m:oMath xmlns:m="http://schemas.openxmlformats.org/officeDocument/2006/math">
                    <m:box>
                      <m:boxPr>
                        <m:ctrlPr>
                          <a:rPr lang="en-US" altLang="ar-SA" sz="2800" b="0" i="1" kern="0" smtClean="0">
                            <a:latin typeface="Cambria Math" panose="02040503050406030204" pitchFamily="18" charset="0"/>
                          </a:rPr>
                        </m:ctrlPr>
                      </m:boxPr>
                      <m:e>
                        <m:argPr>
                          <m:argSz m:val="-1"/>
                        </m:argPr>
                        <m:f>
                          <m:fPr>
                            <m:ctrlPr>
                              <a:rPr lang="en-US" altLang="ar-SA" sz="2800" b="0" i="1" kern="0" smtClean="0">
                                <a:latin typeface="Cambria Math" panose="02040503050406030204" pitchFamily="18" charset="0"/>
                              </a:rPr>
                            </m:ctrlPr>
                          </m:fPr>
                          <m:num>
                            <m:r>
                              <a:rPr lang="en-US" altLang="ar-SA" sz="2800" b="0" i="1" kern="0" smtClean="0">
                                <a:latin typeface="Cambria Math" panose="02040503050406030204" pitchFamily="18" charset="0"/>
                              </a:rPr>
                              <m:t>1</m:t>
                            </m:r>
                          </m:num>
                          <m:den>
                            <m:r>
                              <a:rPr lang="en-US" altLang="ar-SA" sz="2800" b="0" i="1" kern="0" smtClean="0">
                                <a:latin typeface="Cambria Math" panose="02040503050406030204" pitchFamily="18" charset="0"/>
                              </a:rPr>
                              <m:t>2</m:t>
                            </m:r>
                          </m:den>
                        </m:f>
                      </m:e>
                    </m:box>
                    <m:r>
                      <a:rPr lang="en-US" altLang="ar-SA" sz="2800" b="0" i="1" kern="0" smtClean="0">
                        <a:latin typeface="Cambria Math" panose="02040503050406030204" pitchFamily="18" charset="0"/>
                      </a:rPr>
                      <m:t> </m:t>
                    </m:r>
                    <m:box>
                      <m:boxPr>
                        <m:ctrlPr>
                          <a:rPr lang="en-US" altLang="ar-SA" sz="2800" b="0" i="1" kern="0" smtClean="0">
                            <a:latin typeface="Cambria Math" panose="02040503050406030204" pitchFamily="18" charset="0"/>
                          </a:rPr>
                        </m:ctrlPr>
                      </m:boxPr>
                      <m:e>
                        <m:argPr>
                          <m:argSz m:val="-1"/>
                        </m:argPr>
                        <m:f>
                          <m:fPr>
                            <m:ctrlPr>
                              <a:rPr lang="en-US" altLang="ar-SA" sz="2800" b="0" i="1" kern="0" smtClean="0">
                                <a:latin typeface="Cambria Math" panose="02040503050406030204" pitchFamily="18" charset="0"/>
                              </a:rPr>
                            </m:ctrlPr>
                          </m:fPr>
                          <m:num>
                            <m:sSubSup>
                              <m:sSubSupPr>
                                <m:ctrlPr>
                                  <a:rPr lang="en-US" altLang="ar-SA" sz="2800" b="0" i="1" kern="0">
                                    <a:latin typeface="Cambria Math" panose="02040503050406030204" pitchFamily="18" charset="0"/>
                                  </a:rPr>
                                </m:ctrlPr>
                              </m:sSubSupPr>
                              <m:e>
                                <m:r>
                                  <a:rPr lang="en-US" altLang="ar-SA" sz="2800" b="0" i="1" kern="0">
                                    <a:latin typeface="Cambria Math" panose="02040503050406030204" pitchFamily="18" charset="0"/>
                                  </a:rPr>
                                  <m:t>𝑄</m:t>
                                </m:r>
                              </m:e>
                              <m:sub>
                                <m:r>
                                  <a:rPr lang="en-US" altLang="ar-SA" sz="2800" b="0" i="1" kern="0">
                                    <a:latin typeface="Cambria Math" panose="02040503050406030204" pitchFamily="18" charset="0"/>
                                  </a:rPr>
                                  <m:t>𝑚𝑎𝑥</m:t>
                                </m:r>
                              </m:sub>
                              <m:sup>
                                <m:r>
                                  <a:rPr lang="en-US" altLang="ar-SA" sz="2800" b="0" i="1" kern="0">
                                    <a:latin typeface="Cambria Math" panose="02040503050406030204" pitchFamily="18" charset="0"/>
                                  </a:rPr>
                                  <m:t>2</m:t>
                                </m:r>
                              </m:sup>
                            </m:sSubSup>
                          </m:num>
                          <m:den>
                            <m:r>
                              <a:rPr lang="en-US" altLang="ar-SA" sz="2800" b="0" i="1" kern="0" smtClean="0">
                                <a:latin typeface="Cambria Math" panose="02040503050406030204" pitchFamily="18" charset="0"/>
                              </a:rPr>
                              <m:t>𝐶</m:t>
                            </m:r>
                          </m:den>
                        </m:f>
                      </m:e>
                    </m:box>
                  </m:oMath>
                </a14:m>
                <a:r>
                  <a:rPr lang="en-US" altLang="ar-SA" sz="2800" b="0" kern="0" dirty="0" smtClean="0"/>
                  <a:t> , the energy stored in the inductor is zero.</a:t>
                </a:r>
              </a:p>
              <a:p>
                <a:pPr eaLnBrk="1" hangingPunct="1"/>
                <a:r>
                  <a:rPr lang="en-US" altLang="ar-SA" sz="2800" b="0" kern="0" dirty="0" smtClean="0"/>
                  <a:t>When the energy stored in the inductor has its maximum value, </a:t>
                </a:r>
                <a14:m>
                  <m:oMath xmlns:m="http://schemas.openxmlformats.org/officeDocument/2006/math">
                    <m:box>
                      <m:boxPr>
                        <m:ctrlPr>
                          <a:rPr lang="en-US" altLang="ar-SA" sz="2800" b="0" i="1" kern="0" dirty="0" smtClean="0">
                            <a:latin typeface="Cambria Math" panose="02040503050406030204" pitchFamily="18" charset="0"/>
                          </a:rPr>
                        </m:ctrlPr>
                      </m:boxPr>
                      <m:e>
                        <m:argPr>
                          <m:argSz m:val="-1"/>
                        </m:argPr>
                        <m:f>
                          <m:fPr>
                            <m:ctrlPr>
                              <a:rPr lang="en-US" altLang="ar-SA" sz="2800" b="0" i="1" kern="0" dirty="0" smtClean="0">
                                <a:latin typeface="Cambria Math" panose="02040503050406030204" pitchFamily="18" charset="0"/>
                              </a:rPr>
                            </m:ctrlPr>
                          </m:fPr>
                          <m:num>
                            <m:r>
                              <a:rPr lang="en-US" altLang="ar-SA" sz="2800" b="0" i="1" kern="0" dirty="0" smtClean="0">
                                <a:latin typeface="Cambria Math" panose="02040503050406030204" pitchFamily="18" charset="0"/>
                              </a:rPr>
                              <m:t>1</m:t>
                            </m:r>
                          </m:num>
                          <m:den>
                            <m:r>
                              <a:rPr lang="en-US" altLang="ar-SA" sz="2800" b="0" i="1" kern="0" dirty="0" smtClean="0">
                                <a:latin typeface="Cambria Math" panose="02040503050406030204" pitchFamily="18" charset="0"/>
                              </a:rPr>
                              <m:t>2</m:t>
                            </m:r>
                          </m:den>
                        </m:f>
                      </m:e>
                    </m:box>
                    <m:r>
                      <a:rPr lang="en-US" altLang="ar-SA" sz="2800" b="0" i="1" kern="0" dirty="0" smtClean="0">
                        <a:latin typeface="Cambria Math" panose="02040503050406030204" pitchFamily="18" charset="0"/>
                      </a:rPr>
                      <m:t>𝐿</m:t>
                    </m:r>
                    <m:sSubSup>
                      <m:sSubSupPr>
                        <m:ctrlPr>
                          <a:rPr lang="en-US" altLang="ar-SA" sz="2800" b="0" i="1" kern="0" dirty="0" smtClean="0">
                            <a:latin typeface="Cambria Math" panose="02040503050406030204" pitchFamily="18" charset="0"/>
                          </a:rPr>
                        </m:ctrlPr>
                      </m:sSubSupPr>
                      <m:e>
                        <m:r>
                          <a:rPr lang="en-US" altLang="ar-SA" sz="2800" b="0" i="1" kern="0" dirty="0" smtClean="0">
                            <a:latin typeface="Cambria Math" panose="02040503050406030204" pitchFamily="18" charset="0"/>
                          </a:rPr>
                          <m:t>𝐼</m:t>
                        </m:r>
                      </m:e>
                      <m:sub>
                        <m:r>
                          <a:rPr lang="en-US" altLang="ar-SA" sz="2800" b="0" i="1" kern="0" dirty="0" smtClean="0">
                            <a:latin typeface="Cambria Math" panose="02040503050406030204" pitchFamily="18" charset="0"/>
                          </a:rPr>
                          <m:t>𝑚𝑎𝑥</m:t>
                        </m:r>
                      </m:sub>
                      <m:sup>
                        <m:r>
                          <a:rPr lang="en-US" altLang="ar-SA" sz="2800" b="0" i="1" kern="0" dirty="0" smtClean="0">
                            <a:latin typeface="Cambria Math" panose="02040503050406030204" pitchFamily="18" charset="0"/>
                          </a:rPr>
                          <m:t>2</m:t>
                        </m:r>
                      </m:sup>
                    </m:sSubSup>
                  </m:oMath>
                </a14:m>
                <a:r>
                  <a:rPr lang="en-US" altLang="ar-SA" sz="2800" b="0" kern="0" dirty="0" smtClean="0">
                    <a:cs typeface="Times New Roman" panose="02020603050405020304" pitchFamily="18" charset="0"/>
                  </a:rPr>
                  <a:t>, the energy stored in the capacitor is zero.</a:t>
                </a:r>
                <a:r>
                  <a:rPr lang="en-US" altLang="ar-SA" sz="2800" b="0" kern="0" dirty="0" smtClean="0"/>
                  <a:t> </a:t>
                </a:r>
              </a:p>
              <a:p>
                <a:pPr eaLnBrk="1" hangingPunct="1"/>
                <a:r>
                  <a:rPr lang="en-US" altLang="ar-SA" sz="2800" b="0" kern="0" dirty="0" smtClean="0"/>
                  <a:t>The sum of the U</a:t>
                </a:r>
                <a:r>
                  <a:rPr lang="en-US" altLang="ar-SA" sz="2800" b="0" kern="0" baseline="-25000" dirty="0" smtClean="0"/>
                  <a:t>C</a:t>
                </a:r>
                <a:r>
                  <a:rPr lang="en-US" altLang="ar-SA" sz="2800" b="0" kern="0" dirty="0" smtClean="0"/>
                  <a:t> + U</a:t>
                </a:r>
                <a:r>
                  <a:rPr lang="en-US" altLang="ar-SA" sz="2800" b="0" kern="0" baseline="-25000" dirty="0" smtClean="0"/>
                  <a:t>L</a:t>
                </a:r>
                <a:r>
                  <a:rPr lang="en-US" altLang="ar-SA" sz="2800" b="0" kern="0" dirty="0" smtClean="0"/>
                  <a:t> is a</a:t>
                </a:r>
              </a:p>
              <a:p>
                <a:pPr eaLnBrk="1" hangingPunct="1">
                  <a:buFontTx/>
                  <a:buNone/>
                </a:pPr>
                <a:r>
                  <a:rPr lang="en-US" altLang="ar-SA" sz="2800" b="0" kern="0" dirty="0" smtClean="0"/>
                  <a:t>    constant and equal to the total</a:t>
                </a:r>
              </a:p>
              <a:p>
                <a:pPr eaLnBrk="1" hangingPunct="1">
                  <a:buFontTx/>
                  <a:buNone/>
                </a:pPr>
                <a:r>
                  <a:rPr lang="en-US" altLang="ar-SA" sz="2800" b="0" kern="0" dirty="0" smtClean="0"/>
                  <a:t>    energy </a:t>
                </a:r>
                <a14:m>
                  <m:oMath xmlns:m="http://schemas.openxmlformats.org/officeDocument/2006/math">
                    <m:box>
                      <m:boxPr>
                        <m:ctrlPr>
                          <a:rPr lang="en-US" altLang="ar-SA" sz="2800" b="0" i="1" kern="0">
                            <a:latin typeface="Cambria Math" panose="02040503050406030204" pitchFamily="18" charset="0"/>
                          </a:rPr>
                        </m:ctrlPr>
                      </m:boxPr>
                      <m:e>
                        <m:argPr>
                          <m:argSz m:val="-1"/>
                        </m:argPr>
                        <m:f>
                          <m:fPr>
                            <m:ctrlPr>
                              <a:rPr lang="en-US" altLang="ar-SA" sz="2800" b="0" i="1" kern="0">
                                <a:latin typeface="Cambria Math" panose="02040503050406030204" pitchFamily="18" charset="0"/>
                              </a:rPr>
                            </m:ctrlPr>
                          </m:fPr>
                          <m:num>
                            <m:r>
                              <a:rPr lang="en-US" altLang="ar-SA" sz="2800" b="0" i="1" kern="0">
                                <a:latin typeface="Cambria Math" panose="02040503050406030204" pitchFamily="18" charset="0"/>
                              </a:rPr>
                              <m:t>1</m:t>
                            </m:r>
                          </m:num>
                          <m:den>
                            <m:r>
                              <a:rPr lang="en-US" altLang="ar-SA" sz="2800" b="0" i="1" kern="0">
                                <a:latin typeface="Cambria Math" panose="02040503050406030204" pitchFamily="18" charset="0"/>
                              </a:rPr>
                              <m:t>2</m:t>
                            </m:r>
                          </m:den>
                        </m:f>
                      </m:e>
                    </m:box>
                    <m:r>
                      <a:rPr lang="en-US" altLang="ar-SA" sz="2800" b="0" i="1" kern="0">
                        <a:latin typeface="Cambria Math" panose="02040503050406030204" pitchFamily="18" charset="0"/>
                      </a:rPr>
                      <m:t> </m:t>
                    </m:r>
                    <m:box>
                      <m:boxPr>
                        <m:ctrlPr>
                          <a:rPr lang="en-US" altLang="ar-SA" sz="2800" b="0" i="1" kern="0">
                            <a:latin typeface="Cambria Math" panose="02040503050406030204" pitchFamily="18" charset="0"/>
                          </a:rPr>
                        </m:ctrlPr>
                      </m:boxPr>
                      <m:e>
                        <m:argPr>
                          <m:argSz m:val="-1"/>
                        </m:argPr>
                        <m:f>
                          <m:fPr>
                            <m:ctrlPr>
                              <a:rPr lang="en-US" altLang="ar-SA" sz="2800" b="0" i="1" kern="0">
                                <a:latin typeface="Cambria Math" panose="02040503050406030204" pitchFamily="18" charset="0"/>
                              </a:rPr>
                            </m:ctrlPr>
                          </m:fPr>
                          <m:num>
                            <m:sSubSup>
                              <m:sSubSupPr>
                                <m:ctrlPr>
                                  <a:rPr lang="en-US" altLang="ar-SA" sz="2800" b="0" i="1" kern="0">
                                    <a:latin typeface="Cambria Math" panose="02040503050406030204" pitchFamily="18" charset="0"/>
                                  </a:rPr>
                                </m:ctrlPr>
                              </m:sSubSupPr>
                              <m:e>
                                <m:r>
                                  <a:rPr lang="en-US" altLang="ar-SA" sz="2800" b="0" i="1" kern="0">
                                    <a:latin typeface="Cambria Math" panose="02040503050406030204" pitchFamily="18" charset="0"/>
                                  </a:rPr>
                                  <m:t>𝑄</m:t>
                                </m:r>
                              </m:e>
                              <m:sub>
                                <m:r>
                                  <a:rPr lang="en-US" altLang="ar-SA" sz="2800" b="0" i="1" kern="0">
                                    <a:latin typeface="Cambria Math" panose="02040503050406030204" pitchFamily="18" charset="0"/>
                                  </a:rPr>
                                  <m:t>𝑚𝑎𝑥</m:t>
                                </m:r>
                              </m:sub>
                              <m:sup>
                                <m:r>
                                  <a:rPr lang="en-US" altLang="ar-SA" sz="2800" b="0" i="1" kern="0">
                                    <a:latin typeface="Cambria Math" panose="02040503050406030204" pitchFamily="18" charset="0"/>
                                  </a:rPr>
                                  <m:t>2</m:t>
                                </m:r>
                              </m:sup>
                            </m:sSubSup>
                          </m:num>
                          <m:den>
                            <m:r>
                              <a:rPr lang="en-US" altLang="ar-SA" sz="2800" b="0" i="1" kern="0">
                                <a:latin typeface="Cambria Math" panose="02040503050406030204" pitchFamily="18" charset="0"/>
                              </a:rPr>
                              <m:t>𝐶</m:t>
                            </m:r>
                          </m:den>
                        </m:f>
                      </m:e>
                    </m:box>
                  </m:oMath>
                </a14:m>
                <a:r>
                  <a:rPr lang="en-US" altLang="ar-SA" sz="2800" b="0" kern="0" dirty="0" smtClean="0"/>
                  <a:t> .</a:t>
                </a:r>
                <a:endParaRPr lang="en-US" altLang="ar-SA" sz="2800" b="0" kern="0" dirty="0" smtClean="0"/>
              </a:p>
            </p:txBody>
          </p:sp>
        </mc:Choice>
        <mc:Fallback>
          <p:sp>
            <p:nvSpPr>
              <p:cNvPr id="2" name="Content Placeholder 2"/>
              <p:cNvSpPr txBox="1">
                <a:spLocks noRot="1" noChangeAspect="1" noMove="1" noResize="1" noEditPoints="1" noAdjustHandles="1" noChangeArrowheads="1" noChangeShapeType="1" noTextEdit="1"/>
              </p:cNvSpPr>
              <p:nvPr/>
            </p:nvSpPr>
            <p:spPr>
              <a:xfrm>
                <a:off x="228600" y="228600"/>
                <a:ext cx="8686800" cy="6400800"/>
              </a:xfrm>
              <a:prstGeom prst="rect">
                <a:avLst/>
              </a:prstGeom>
              <a:blipFill rotWithShape="0">
                <a:blip r:embed="rId2"/>
                <a:stretch>
                  <a:fillRect l="-1263" t="-1048"/>
                </a:stretch>
              </a:blipFill>
            </p:spPr>
            <p:txBody>
              <a:bodyPr/>
              <a:lstStyle/>
              <a:p>
                <a:r>
                  <a:rPr lang="ar-SA">
                    <a:noFill/>
                  </a:rPr>
                  <a:t> </a:t>
                </a:r>
              </a:p>
            </p:txBody>
          </p:sp>
        </mc:Fallback>
      </mc:AlternateContent>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757488"/>
            <a:ext cx="3505200" cy="410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4466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194" name="Content Placeholder 2"/>
              <p:cNvSpPr>
                <a:spLocks noGrp="1"/>
              </p:cNvSpPr>
              <p:nvPr>
                <p:ph idx="1"/>
              </p:nvPr>
            </p:nvSpPr>
            <p:spPr>
              <a:xfrm>
                <a:off x="228600" y="228600"/>
                <a:ext cx="8686800" cy="6400800"/>
              </a:xfrm>
            </p:spPr>
            <p:txBody>
              <a:bodyPr/>
              <a:lstStyle/>
              <a:p>
                <a:pPr eaLnBrk="1" hangingPunct="1"/>
                <a:r>
                  <a:rPr lang="en-US" altLang="ar-SA" dirty="0" smtClean="0">
                    <a:cs typeface="Times New Roman" panose="02020603050405020304" pitchFamily="18" charset="0"/>
                  </a:rPr>
                  <a:t>The kinetic energy of the moving mass, </a:t>
                </a:r>
                <a14:m>
                  <m:oMath xmlns:m="http://schemas.openxmlformats.org/officeDocument/2006/math">
                    <m:box>
                      <m:boxPr>
                        <m:ctrlPr>
                          <a:rPr lang="en-US" altLang="ar-SA" i="1">
                            <a:latin typeface="Cambria Math" panose="02040503050406030204" pitchFamily="18" charset="0"/>
                          </a:rPr>
                        </m:ctrlPr>
                      </m:boxPr>
                      <m:e>
                        <m:argPr>
                          <m:argSz m:val="-1"/>
                        </m:argPr>
                        <m:f>
                          <m:fPr>
                            <m:ctrlPr>
                              <a:rPr lang="en-US" altLang="ar-SA" i="1">
                                <a:latin typeface="Cambria Math" panose="02040503050406030204" pitchFamily="18" charset="0"/>
                              </a:rPr>
                            </m:ctrlPr>
                          </m:fPr>
                          <m:num>
                            <m:r>
                              <a:rPr lang="en-US" altLang="ar-SA" i="1">
                                <a:latin typeface="Cambria Math" panose="02040503050406030204" pitchFamily="18" charset="0"/>
                              </a:rPr>
                              <m:t>1</m:t>
                            </m:r>
                          </m:num>
                          <m:den>
                            <m:r>
                              <a:rPr lang="en-US" altLang="ar-SA" i="1">
                                <a:latin typeface="Cambria Math" panose="02040503050406030204" pitchFamily="18" charset="0"/>
                              </a:rPr>
                              <m:t>2</m:t>
                            </m:r>
                          </m:den>
                        </m:f>
                      </m:e>
                    </m:box>
                    <m:r>
                      <a:rPr lang="en-US" altLang="ar-SA" i="1">
                        <a:latin typeface="Cambria Math" panose="02040503050406030204" pitchFamily="18" charset="0"/>
                      </a:rPr>
                      <m:t> </m:t>
                    </m:r>
                    <m:box>
                      <m:boxPr>
                        <m:ctrlPr>
                          <a:rPr lang="en-US" altLang="ar-SA" i="1">
                            <a:latin typeface="Cambria Math" panose="02040503050406030204" pitchFamily="18" charset="0"/>
                          </a:rPr>
                        </m:ctrlPr>
                      </m:boxPr>
                      <m:e>
                        <m:argPr>
                          <m:argSz m:val="-1"/>
                        </m:argPr>
                        <m:f>
                          <m:fPr>
                            <m:ctrlPr>
                              <a:rPr lang="en-US" altLang="ar-SA" i="1">
                                <a:latin typeface="Cambria Math" panose="02040503050406030204" pitchFamily="18" charset="0"/>
                              </a:rPr>
                            </m:ctrlPr>
                          </m:fPr>
                          <m:num>
                            <m:sSubSup>
                              <m:sSubSupPr>
                                <m:ctrlPr>
                                  <a:rPr lang="en-US" altLang="ar-SA" i="1">
                                    <a:latin typeface="Cambria Math" panose="02040503050406030204" pitchFamily="18" charset="0"/>
                                  </a:rPr>
                                </m:ctrlPr>
                              </m:sSubSupPr>
                              <m:e>
                                <m:r>
                                  <a:rPr lang="en-US" altLang="ar-SA" i="1">
                                    <a:latin typeface="Cambria Math" panose="02040503050406030204" pitchFamily="18" charset="0"/>
                                  </a:rPr>
                                  <m:t>𝑄</m:t>
                                </m:r>
                              </m:e>
                              <m:sub>
                                <m:r>
                                  <a:rPr lang="en-US" altLang="ar-SA" i="1">
                                    <a:latin typeface="Cambria Math" panose="02040503050406030204" pitchFamily="18" charset="0"/>
                                  </a:rPr>
                                  <m:t>𝑚𝑎𝑥</m:t>
                                </m:r>
                              </m:sub>
                              <m:sup>
                                <m:r>
                                  <a:rPr lang="en-US" altLang="ar-SA" i="1">
                                    <a:latin typeface="Cambria Math" panose="02040503050406030204" pitchFamily="18" charset="0"/>
                                  </a:rPr>
                                  <m:t>2</m:t>
                                </m:r>
                              </m:sup>
                            </m:sSubSup>
                          </m:num>
                          <m:den>
                            <m:r>
                              <a:rPr lang="en-US" altLang="ar-SA" i="1">
                                <a:latin typeface="Cambria Math" panose="02040503050406030204" pitchFamily="18" charset="0"/>
                              </a:rPr>
                              <m:t>𝐶</m:t>
                            </m:r>
                          </m:den>
                        </m:f>
                      </m:e>
                    </m:box>
                  </m:oMath>
                </a14:m>
                <a:r>
                  <a:rPr lang="en-US" altLang="ar-SA" dirty="0" smtClean="0">
                    <a:cs typeface="Times New Roman" panose="02020603050405020304" pitchFamily="18" charset="0"/>
                  </a:rPr>
                  <a:t> is analogous to the energy stored in the inductor, </a:t>
                </a:r>
                <a14:m>
                  <m:oMath xmlns:m="http://schemas.openxmlformats.org/officeDocument/2006/math">
                    <m:box>
                      <m:boxPr>
                        <m:ctrlPr>
                          <a:rPr lang="en-US" altLang="ar-SA" i="1" dirty="0">
                            <a:latin typeface="Cambria Math" panose="02040503050406030204" pitchFamily="18" charset="0"/>
                          </a:rPr>
                        </m:ctrlPr>
                      </m:boxPr>
                      <m:e>
                        <m:argPr>
                          <m:argSz m:val="-1"/>
                        </m:argPr>
                        <m:f>
                          <m:fPr>
                            <m:ctrlPr>
                              <a:rPr lang="en-US" altLang="ar-SA" i="1" dirty="0">
                                <a:latin typeface="Cambria Math" panose="02040503050406030204" pitchFamily="18" charset="0"/>
                              </a:rPr>
                            </m:ctrlPr>
                          </m:fPr>
                          <m:num>
                            <m:r>
                              <a:rPr lang="en-US" altLang="ar-SA" i="1" dirty="0">
                                <a:latin typeface="Cambria Math" panose="02040503050406030204" pitchFamily="18" charset="0"/>
                              </a:rPr>
                              <m:t>1</m:t>
                            </m:r>
                          </m:num>
                          <m:den>
                            <m:r>
                              <a:rPr lang="en-US" altLang="ar-SA" i="1" dirty="0">
                                <a:latin typeface="Cambria Math" panose="02040503050406030204" pitchFamily="18" charset="0"/>
                              </a:rPr>
                              <m:t>2</m:t>
                            </m:r>
                          </m:den>
                        </m:f>
                      </m:e>
                    </m:box>
                    <m:r>
                      <a:rPr lang="en-US" altLang="ar-SA" i="1" dirty="0">
                        <a:latin typeface="Cambria Math" panose="02040503050406030204" pitchFamily="18" charset="0"/>
                      </a:rPr>
                      <m:t>𝐿</m:t>
                    </m:r>
                    <m:sSubSup>
                      <m:sSubSupPr>
                        <m:ctrlPr>
                          <a:rPr lang="en-US" altLang="ar-SA" i="1" dirty="0">
                            <a:latin typeface="Cambria Math" panose="02040503050406030204" pitchFamily="18" charset="0"/>
                          </a:rPr>
                        </m:ctrlPr>
                      </m:sSubSupPr>
                      <m:e>
                        <m:r>
                          <a:rPr lang="en-US" altLang="ar-SA" i="1" dirty="0">
                            <a:latin typeface="Cambria Math" panose="02040503050406030204" pitchFamily="18" charset="0"/>
                          </a:rPr>
                          <m:t>𝐼</m:t>
                        </m:r>
                      </m:e>
                      <m:sub>
                        <m:r>
                          <a:rPr lang="en-US" altLang="ar-SA" i="1" dirty="0">
                            <a:latin typeface="Cambria Math" panose="02040503050406030204" pitchFamily="18" charset="0"/>
                          </a:rPr>
                          <m:t>𝑚𝑎𝑥</m:t>
                        </m:r>
                      </m:sub>
                      <m:sup>
                        <m:r>
                          <a:rPr lang="en-US" altLang="ar-SA" i="1" dirty="0">
                            <a:latin typeface="Cambria Math" panose="02040503050406030204" pitchFamily="18" charset="0"/>
                          </a:rPr>
                          <m:t>2</m:t>
                        </m:r>
                      </m:sup>
                    </m:sSubSup>
                  </m:oMath>
                </a14:m>
                <a:r>
                  <a:rPr lang="en-US" altLang="ar-SA" dirty="0" smtClean="0">
                    <a:cs typeface="Times New Roman" panose="02020603050405020304" pitchFamily="18" charset="0"/>
                  </a:rPr>
                  <a:t>, which requires the presence of moving charges.</a:t>
                </a:r>
              </a:p>
              <a:p>
                <a:pPr eaLnBrk="1" hangingPunct="1"/>
                <a:endParaRPr lang="en-US" altLang="ar-SA" sz="2800" dirty="0" smtClean="0"/>
              </a:p>
            </p:txBody>
          </p:sp>
        </mc:Choice>
        <mc:Fallback>
          <p:sp>
            <p:nvSpPr>
              <p:cNvPr id="8194" name="Content Placeholder 2"/>
              <p:cNvSpPr>
                <a:spLocks noGrp="1" noRot="1" noChangeAspect="1" noMove="1" noResize="1" noEditPoints="1" noAdjustHandles="1" noChangeArrowheads="1" noChangeShapeType="1" noTextEdit="1"/>
              </p:cNvSpPr>
              <p:nvPr>
                <p:ph idx="1"/>
              </p:nvPr>
            </p:nvSpPr>
            <p:spPr>
              <a:xfrm>
                <a:off x="228600" y="228600"/>
                <a:ext cx="8686800" cy="6400800"/>
              </a:xfrm>
              <a:blipFill rotWithShape="0">
                <a:blip r:embed="rId2"/>
                <a:stretch>
                  <a:fillRect l="-1614" t="-1238"/>
                </a:stretch>
              </a:blipFill>
            </p:spPr>
            <p:txBody>
              <a:bodyPr/>
              <a:lstStyle/>
              <a:p>
                <a:r>
                  <a:rPr lang="ar-SA">
                    <a:noFill/>
                  </a:rPr>
                  <a:t> </a:t>
                </a:r>
              </a:p>
            </p:txBody>
          </p:sp>
        </mc:Fallback>
      </mc:AlternateContent>
      <p:pic>
        <p:nvPicPr>
          <p:cNvPr id="8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70150"/>
            <a:ext cx="9144000"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3842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242" name="Content Placeholder 2"/>
              <p:cNvSpPr>
                <a:spLocks noGrp="1"/>
              </p:cNvSpPr>
              <p:nvPr>
                <p:ph idx="1"/>
              </p:nvPr>
            </p:nvSpPr>
            <p:spPr>
              <a:xfrm>
                <a:off x="228600" y="228600"/>
                <a:ext cx="8686800" cy="6400800"/>
              </a:xfrm>
            </p:spPr>
            <p:txBody>
              <a:bodyPr/>
              <a:lstStyle/>
              <a:p>
                <a:pPr eaLnBrk="1" hangingPunct="1"/>
                <a:r>
                  <a:rPr lang="en-US" altLang="ar-SA" sz="2000" dirty="0" smtClean="0"/>
                  <a:t>In figure a, all of the energy is stored as electric potential energy in the capacitor at t = 0 s.</a:t>
                </a:r>
              </a:p>
              <a:p>
                <a:pPr eaLnBrk="1" hangingPunct="1"/>
                <a:endParaRPr lang="en-US" altLang="ar-SA" sz="2000" dirty="0" smtClean="0"/>
              </a:p>
              <a:p>
                <a:pPr eaLnBrk="1" hangingPunct="1"/>
                <a:endParaRPr lang="en-US" altLang="ar-SA" sz="2000" dirty="0" smtClean="0"/>
              </a:p>
              <a:p>
                <a:pPr eaLnBrk="1" hangingPunct="1"/>
                <a:endParaRPr lang="en-US" altLang="ar-SA" sz="2000" dirty="0" smtClean="0"/>
              </a:p>
              <a:p>
                <a:pPr eaLnBrk="1" hangingPunct="1"/>
                <a:endParaRPr lang="en-US" altLang="ar-SA" sz="2000" dirty="0" smtClean="0"/>
              </a:p>
              <a:p>
                <a:pPr eaLnBrk="1" hangingPunct="1"/>
                <a:endParaRPr lang="en-US" altLang="ar-SA" sz="2000" dirty="0" smtClean="0"/>
              </a:p>
              <a:p>
                <a:pPr eaLnBrk="1" hangingPunct="1"/>
                <a:endParaRPr lang="en-US" altLang="ar-SA" sz="2000" dirty="0"/>
              </a:p>
              <a:p>
                <a:pPr eaLnBrk="1" hangingPunct="1"/>
                <a:endParaRPr lang="en-US" altLang="ar-SA" sz="2000" dirty="0" smtClean="0"/>
              </a:p>
              <a:p>
                <a:pPr eaLnBrk="1" hangingPunct="1"/>
                <a:r>
                  <a:rPr lang="en-US" altLang="ar-SA" sz="2000" dirty="0" smtClean="0"/>
                  <a:t>In figure b, which is one-fourth of a period later, all of the energy is stored as magnetic energy </a:t>
                </a:r>
                <a14:m>
                  <m:oMath xmlns:m="http://schemas.openxmlformats.org/officeDocument/2006/math">
                    <m:box>
                      <m:boxPr>
                        <m:ctrlPr>
                          <a:rPr lang="en-US" altLang="ar-SA" sz="2000" i="1" dirty="0">
                            <a:latin typeface="Cambria Math" panose="02040503050406030204" pitchFamily="18" charset="0"/>
                          </a:rPr>
                        </m:ctrlPr>
                      </m:boxPr>
                      <m:e>
                        <m:argPr>
                          <m:argSz m:val="-1"/>
                        </m:argPr>
                        <m:f>
                          <m:fPr>
                            <m:ctrlPr>
                              <a:rPr lang="en-US" altLang="ar-SA" sz="2000" i="1" dirty="0">
                                <a:latin typeface="Cambria Math" panose="02040503050406030204" pitchFamily="18" charset="0"/>
                              </a:rPr>
                            </m:ctrlPr>
                          </m:fPr>
                          <m:num>
                            <m:r>
                              <a:rPr lang="en-US" altLang="ar-SA" sz="2000" i="1" dirty="0">
                                <a:latin typeface="Cambria Math" panose="02040503050406030204" pitchFamily="18" charset="0"/>
                              </a:rPr>
                              <m:t>1</m:t>
                            </m:r>
                          </m:num>
                          <m:den>
                            <m:r>
                              <a:rPr lang="en-US" altLang="ar-SA" sz="2000" i="1" dirty="0">
                                <a:latin typeface="Cambria Math" panose="02040503050406030204" pitchFamily="18" charset="0"/>
                              </a:rPr>
                              <m:t>2</m:t>
                            </m:r>
                          </m:den>
                        </m:f>
                      </m:e>
                    </m:box>
                    <m:r>
                      <a:rPr lang="en-US" altLang="ar-SA" sz="2000" i="1" dirty="0">
                        <a:latin typeface="Cambria Math" panose="02040503050406030204" pitchFamily="18" charset="0"/>
                      </a:rPr>
                      <m:t>𝐿</m:t>
                    </m:r>
                    <m:sSubSup>
                      <m:sSubSupPr>
                        <m:ctrlPr>
                          <a:rPr lang="en-US" altLang="ar-SA" sz="2000" i="1" dirty="0">
                            <a:latin typeface="Cambria Math" panose="02040503050406030204" pitchFamily="18" charset="0"/>
                          </a:rPr>
                        </m:ctrlPr>
                      </m:sSubSupPr>
                      <m:e>
                        <m:r>
                          <a:rPr lang="en-US" altLang="ar-SA" sz="2000" i="1" dirty="0">
                            <a:latin typeface="Cambria Math" panose="02040503050406030204" pitchFamily="18" charset="0"/>
                          </a:rPr>
                          <m:t>𝐼</m:t>
                        </m:r>
                      </m:e>
                      <m:sub>
                        <m:r>
                          <a:rPr lang="en-US" altLang="ar-SA" sz="2000" i="1" dirty="0">
                            <a:latin typeface="Cambria Math" panose="02040503050406030204" pitchFamily="18" charset="0"/>
                          </a:rPr>
                          <m:t>𝑚𝑎𝑥</m:t>
                        </m:r>
                      </m:sub>
                      <m:sup>
                        <m:r>
                          <a:rPr lang="en-US" altLang="ar-SA" sz="2000" i="1" dirty="0">
                            <a:latin typeface="Cambria Math" panose="02040503050406030204" pitchFamily="18" charset="0"/>
                          </a:rPr>
                          <m:t>2</m:t>
                        </m:r>
                      </m:sup>
                    </m:sSubSup>
                  </m:oMath>
                </a14:m>
                <a:r>
                  <a:rPr lang="en-US" altLang="ar-SA" sz="2000" dirty="0" smtClean="0">
                    <a:cs typeface="Times New Roman" panose="02020603050405020304" pitchFamily="18" charset="0"/>
                  </a:rPr>
                  <a:t> `in </a:t>
                </a:r>
                <a:r>
                  <a:rPr lang="en-US" altLang="ar-SA" sz="2000" dirty="0" smtClean="0">
                    <a:cs typeface="Times New Roman" panose="02020603050405020304" pitchFamily="18" charset="0"/>
                  </a:rPr>
                  <a:t>the inductor.</a:t>
                </a:r>
                <a:endParaRPr lang="en-US" altLang="ar-SA" sz="2000" dirty="0" smtClean="0"/>
              </a:p>
            </p:txBody>
          </p:sp>
        </mc:Choice>
        <mc:Fallback>
          <p:sp>
            <p:nvSpPr>
              <p:cNvPr id="10242" name="Content Placeholder 2"/>
              <p:cNvSpPr>
                <a:spLocks noGrp="1" noRot="1" noChangeAspect="1" noMove="1" noResize="1" noEditPoints="1" noAdjustHandles="1" noChangeArrowheads="1" noChangeShapeType="1" noTextEdit="1"/>
              </p:cNvSpPr>
              <p:nvPr>
                <p:ph idx="1"/>
              </p:nvPr>
            </p:nvSpPr>
            <p:spPr>
              <a:xfrm>
                <a:off x="228600" y="228600"/>
                <a:ext cx="8686800" cy="6400800"/>
              </a:xfrm>
              <a:blipFill rotWithShape="0">
                <a:blip r:embed="rId2"/>
                <a:stretch>
                  <a:fillRect l="-632" t="-476"/>
                </a:stretch>
              </a:blipFill>
            </p:spPr>
            <p:txBody>
              <a:bodyPr/>
              <a:lstStyle/>
              <a:p>
                <a:r>
                  <a:rPr lang="ar-SA">
                    <a:noFill/>
                  </a:rPr>
                  <a:t> </a:t>
                </a:r>
              </a:p>
            </p:txBody>
          </p:sp>
        </mc:Fallback>
      </mc:AlternateContent>
      <p:pic>
        <p:nvPicPr>
          <p:cNvPr id="1024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990600"/>
            <a:ext cx="71310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4316412"/>
            <a:ext cx="7162800"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50978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266" name="Content Placeholder 2"/>
              <p:cNvSpPr>
                <a:spLocks noGrp="1"/>
              </p:cNvSpPr>
              <p:nvPr>
                <p:ph idx="1"/>
              </p:nvPr>
            </p:nvSpPr>
            <p:spPr>
              <a:xfrm>
                <a:off x="228600" y="228600"/>
                <a:ext cx="8686800" cy="6400800"/>
              </a:xfrm>
            </p:spPr>
            <p:txBody>
              <a:bodyPr/>
              <a:lstStyle/>
              <a:p>
                <a:pPr eaLnBrk="1" hangingPunct="1"/>
                <a:r>
                  <a:rPr lang="en-US" altLang="ar-SA" sz="2400" dirty="0" smtClean="0"/>
                  <a:t>In figure c, the energy in the LC circuit is stored completely in the capacitor, with the polarity of the plates now opposite to what it was in figure a.</a:t>
                </a:r>
              </a:p>
              <a:p>
                <a:pPr eaLnBrk="1" hangingPunct="1"/>
                <a:endParaRPr lang="en-US" altLang="ar-SA" sz="2400" dirty="0" smtClean="0"/>
              </a:p>
              <a:p>
                <a:pPr eaLnBrk="1" hangingPunct="1"/>
                <a:endParaRPr lang="en-US" altLang="ar-SA" sz="2400" dirty="0" smtClean="0"/>
              </a:p>
              <a:p>
                <a:pPr eaLnBrk="1" hangingPunct="1"/>
                <a:endParaRPr lang="en-US" altLang="ar-SA" sz="2400" dirty="0" smtClean="0"/>
              </a:p>
              <a:p>
                <a:pPr eaLnBrk="1" hangingPunct="1"/>
                <a:endParaRPr lang="en-US" altLang="ar-SA" sz="2400" dirty="0" smtClean="0"/>
              </a:p>
              <a:p>
                <a:pPr eaLnBrk="1" hangingPunct="1"/>
                <a:endParaRPr lang="en-US" altLang="ar-SA" sz="2400" dirty="0" smtClean="0"/>
              </a:p>
              <a:p>
                <a:pPr eaLnBrk="1" hangingPunct="1"/>
                <a:r>
                  <a:rPr lang="en-US" altLang="ar-SA" sz="2400" dirty="0" smtClean="0"/>
                  <a:t>In figure d, all of the energy is stored as magnetic energy </a:t>
                </a:r>
                <a14:m>
                  <m:oMath xmlns:m="http://schemas.openxmlformats.org/officeDocument/2006/math">
                    <m:box>
                      <m:boxPr>
                        <m:ctrlPr>
                          <a:rPr lang="en-US" altLang="ar-SA" sz="2400" i="1" dirty="0">
                            <a:latin typeface="Cambria Math" panose="02040503050406030204" pitchFamily="18" charset="0"/>
                          </a:rPr>
                        </m:ctrlPr>
                      </m:boxPr>
                      <m:e>
                        <m:argPr>
                          <m:argSz m:val="-1"/>
                        </m:argPr>
                        <m:f>
                          <m:fPr>
                            <m:ctrlPr>
                              <a:rPr lang="en-US" altLang="ar-SA" sz="2400" i="1" dirty="0">
                                <a:latin typeface="Cambria Math" panose="02040503050406030204" pitchFamily="18" charset="0"/>
                              </a:rPr>
                            </m:ctrlPr>
                          </m:fPr>
                          <m:num>
                            <m:r>
                              <a:rPr lang="en-US" altLang="ar-SA" sz="2400" i="1" dirty="0">
                                <a:latin typeface="Cambria Math" panose="02040503050406030204" pitchFamily="18" charset="0"/>
                              </a:rPr>
                              <m:t>1</m:t>
                            </m:r>
                          </m:num>
                          <m:den>
                            <m:r>
                              <a:rPr lang="en-US" altLang="ar-SA" sz="2400" i="1" dirty="0">
                                <a:latin typeface="Cambria Math" panose="02040503050406030204" pitchFamily="18" charset="0"/>
                              </a:rPr>
                              <m:t>2</m:t>
                            </m:r>
                          </m:den>
                        </m:f>
                      </m:e>
                    </m:box>
                    <m:r>
                      <a:rPr lang="en-US" altLang="ar-SA" sz="2400" i="1" dirty="0">
                        <a:latin typeface="Cambria Math" panose="02040503050406030204" pitchFamily="18" charset="0"/>
                      </a:rPr>
                      <m:t>𝐿</m:t>
                    </m:r>
                    <m:sSubSup>
                      <m:sSubSupPr>
                        <m:ctrlPr>
                          <a:rPr lang="en-US" altLang="ar-SA" sz="2400" i="1" dirty="0">
                            <a:latin typeface="Cambria Math" panose="02040503050406030204" pitchFamily="18" charset="0"/>
                          </a:rPr>
                        </m:ctrlPr>
                      </m:sSubSupPr>
                      <m:e>
                        <m:r>
                          <a:rPr lang="en-US" altLang="ar-SA" sz="2400" i="1" dirty="0">
                            <a:latin typeface="Cambria Math" panose="02040503050406030204" pitchFamily="18" charset="0"/>
                          </a:rPr>
                          <m:t>𝐼</m:t>
                        </m:r>
                      </m:e>
                      <m:sub>
                        <m:r>
                          <a:rPr lang="en-US" altLang="ar-SA" sz="2400" i="1" dirty="0">
                            <a:latin typeface="Cambria Math" panose="02040503050406030204" pitchFamily="18" charset="0"/>
                          </a:rPr>
                          <m:t>𝑚𝑎𝑥</m:t>
                        </m:r>
                      </m:sub>
                      <m:sup>
                        <m:r>
                          <a:rPr lang="en-US" altLang="ar-SA" sz="2400" i="1" dirty="0">
                            <a:latin typeface="Cambria Math" panose="02040503050406030204" pitchFamily="18" charset="0"/>
                          </a:rPr>
                          <m:t>2</m:t>
                        </m:r>
                      </m:sup>
                    </m:sSubSup>
                  </m:oMath>
                </a14:m>
                <a:r>
                  <a:rPr lang="en-US" altLang="ar-SA" sz="2400" dirty="0" smtClean="0">
                    <a:cs typeface="Times New Roman" panose="02020603050405020304" pitchFamily="18" charset="0"/>
                  </a:rPr>
                  <a:t> in </a:t>
                </a:r>
                <a:r>
                  <a:rPr lang="en-US" altLang="ar-SA" sz="2400" dirty="0" smtClean="0">
                    <a:cs typeface="Times New Roman" panose="02020603050405020304" pitchFamily="18" charset="0"/>
                  </a:rPr>
                  <a:t>the inductor.</a:t>
                </a:r>
                <a:endParaRPr lang="en-US" altLang="ar-SA" sz="2400" dirty="0" smtClean="0"/>
              </a:p>
            </p:txBody>
          </p:sp>
        </mc:Choice>
        <mc:Fallback>
          <p:sp>
            <p:nvSpPr>
              <p:cNvPr id="11266" name="Content Placeholder 2"/>
              <p:cNvSpPr>
                <a:spLocks noGrp="1" noRot="1" noChangeAspect="1" noMove="1" noResize="1" noEditPoints="1" noAdjustHandles="1" noChangeArrowheads="1" noChangeShapeType="1" noTextEdit="1"/>
              </p:cNvSpPr>
              <p:nvPr>
                <p:ph idx="1"/>
              </p:nvPr>
            </p:nvSpPr>
            <p:spPr>
              <a:xfrm>
                <a:off x="228600" y="228600"/>
                <a:ext cx="8686800" cy="6400800"/>
              </a:xfrm>
              <a:blipFill rotWithShape="0">
                <a:blip r:embed="rId2"/>
                <a:stretch>
                  <a:fillRect l="-982" t="-667"/>
                </a:stretch>
              </a:blipFill>
            </p:spPr>
            <p:txBody>
              <a:bodyPr/>
              <a:lstStyle/>
              <a:p>
                <a:r>
                  <a:rPr lang="ar-SA">
                    <a:noFill/>
                  </a:rPr>
                  <a:t> </a:t>
                </a:r>
              </a:p>
            </p:txBody>
          </p:sp>
        </mc:Fallback>
      </mc:AlternateContent>
      <p:pic>
        <p:nvPicPr>
          <p:cNvPr id="112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371600"/>
            <a:ext cx="62484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419600"/>
            <a:ext cx="685800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868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228600" y="2743200"/>
            <a:ext cx="8686800" cy="3886200"/>
          </a:xfrm>
        </p:spPr>
        <p:txBody>
          <a:bodyPr/>
          <a:lstStyle/>
          <a:p>
            <a:pPr eaLnBrk="1" hangingPunct="1"/>
            <a:r>
              <a:rPr lang="en-US" altLang="ar-SA" sz="2400" dirty="0" smtClean="0"/>
              <a:t>In figure e, the system has returned to the initial position, completing one oscillation.</a:t>
            </a:r>
          </a:p>
          <a:p>
            <a:pPr eaLnBrk="1" hangingPunct="1"/>
            <a:r>
              <a:rPr lang="en-US" altLang="ar-SA" sz="2400" dirty="0" smtClean="0"/>
              <a:t>At intermediate points, part of the energy is potential energy and part is kinetic energy.</a:t>
            </a:r>
          </a:p>
          <a:p>
            <a:pPr eaLnBrk="1" hangingPunct="1"/>
            <a:r>
              <a:rPr lang="en-US" altLang="ar-SA" sz="2400" dirty="0" smtClean="0"/>
              <a:t>At some time t after the switch is closed and the capacitor has a charge Q and the current is I.</a:t>
            </a:r>
          </a:p>
          <a:p>
            <a:pPr lvl="1" eaLnBrk="1" hangingPunct="1"/>
            <a:r>
              <a:rPr lang="en-US" altLang="ar-SA" sz="2400" dirty="0" smtClean="0"/>
              <a:t>Both the capacitor and the inductor store energy, but the sum of the two energies must equal the total initial energy U stored in the fully charged capacitor at time t = 0 s.</a:t>
            </a:r>
          </a:p>
          <a:p>
            <a:pPr lvl="1" eaLnBrk="1" hangingPunct="1"/>
            <a:endParaRPr lang="en-US" altLang="ar-SA" sz="2400" dirty="0" smtClean="0"/>
          </a:p>
        </p:txBody>
      </p:sp>
      <p:pic>
        <p:nvPicPr>
          <p:cNvPr id="1229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01612"/>
            <a:ext cx="7010400"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5771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228600" y="228600"/>
            <a:ext cx="8686800" cy="6400800"/>
          </a:xfrm>
        </p:spPr>
        <p:txBody>
          <a:bodyPr/>
          <a:lstStyle/>
          <a:p>
            <a:pPr lvl="1" eaLnBrk="1" hangingPunct="1"/>
            <a:r>
              <a:rPr lang="en-US" altLang="ar-SA" smtClean="0"/>
              <a:t>Since the circuit resistance is zero, no energy is dissipated as joule heat and the total energy must remain constant over time.</a:t>
            </a:r>
          </a:p>
          <a:p>
            <a:pPr lvl="1" eaLnBrk="1" hangingPunct="1"/>
            <a:endParaRPr lang="en-US" altLang="ar-SA" smtClean="0"/>
          </a:p>
          <a:p>
            <a:pPr lvl="1" eaLnBrk="1" hangingPunct="1"/>
            <a:endParaRPr lang="en-US" altLang="ar-SA" smtClean="0"/>
          </a:p>
          <a:p>
            <a:pPr lvl="1" eaLnBrk="1" hangingPunct="1"/>
            <a:endParaRPr lang="en-US" altLang="ar-SA" smtClean="0"/>
          </a:p>
          <a:p>
            <a:pPr lvl="1" eaLnBrk="1" hangingPunct="1"/>
            <a:r>
              <a:rPr lang="en-US" altLang="ar-SA" smtClean="0"/>
              <a:t>Therefore:</a:t>
            </a:r>
          </a:p>
          <a:p>
            <a:pPr lvl="1" eaLnBrk="1" hangingPunct="1"/>
            <a:endParaRPr lang="en-US" altLang="ar-SA" smtClean="0"/>
          </a:p>
          <a:p>
            <a:pPr eaLnBrk="1" hangingPunct="1"/>
            <a:r>
              <a:rPr lang="en-US" altLang="ar-SA" sz="2800" smtClean="0"/>
              <a:t>Differentiating the energy equation with respect to time and noting that Q and I vary with time:</a:t>
            </a:r>
          </a:p>
          <a:p>
            <a:pPr eaLnBrk="1" hangingPunct="1"/>
            <a:endParaRPr lang="en-US" altLang="ar-SA" smtClean="0"/>
          </a:p>
          <a:p>
            <a:pPr lvl="1" eaLnBrk="1" hangingPunct="1"/>
            <a:endParaRPr lang="en-US" altLang="ar-SA" sz="2400" smtClean="0"/>
          </a:p>
        </p:txBody>
      </p:sp>
      <p:graphicFrame>
        <p:nvGraphicFramePr>
          <p:cNvPr id="13315" name="Object 2"/>
          <p:cNvGraphicFramePr>
            <a:graphicFrameLocks noChangeAspect="1"/>
          </p:cNvGraphicFramePr>
          <p:nvPr>
            <p:extLst>
              <p:ext uri="{D42A27DB-BD31-4B8C-83A1-F6EECF244321}">
                <p14:modId xmlns:p14="http://schemas.microsoft.com/office/powerpoint/2010/main" val="1126066784"/>
              </p:ext>
            </p:extLst>
          </p:nvPr>
        </p:nvGraphicFramePr>
        <p:xfrm>
          <a:off x="1676400" y="1630362"/>
          <a:ext cx="5867400" cy="1189038"/>
        </p:xfrm>
        <a:graphic>
          <a:graphicData uri="http://schemas.openxmlformats.org/presentationml/2006/ole">
            <mc:AlternateContent xmlns:mc="http://schemas.openxmlformats.org/markup-compatibility/2006">
              <mc:Choice xmlns:v="urn:schemas-microsoft-com:vml" Requires="v">
                <p:oleObj spid="_x0000_s25626" name="Equation" r:id="rId3" imgW="1879600" imgH="381000" progId="Equation.DSMT4">
                  <p:embed/>
                </p:oleObj>
              </mc:Choice>
              <mc:Fallback>
                <p:oleObj name="Equation" r:id="rId3" imgW="1879600" imgH="381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1630362"/>
                        <a:ext cx="5867400" cy="1189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316" name="Object 3"/>
          <p:cNvGraphicFramePr>
            <a:graphicFrameLocks noChangeAspect="1"/>
          </p:cNvGraphicFramePr>
          <p:nvPr/>
        </p:nvGraphicFramePr>
        <p:xfrm>
          <a:off x="2895600" y="2895600"/>
          <a:ext cx="1524000" cy="1122363"/>
        </p:xfrm>
        <a:graphic>
          <a:graphicData uri="http://schemas.openxmlformats.org/presentationml/2006/ole">
            <mc:AlternateContent xmlns:mc="http://schemas.openxmlformats.org/markup-compatibility/2006">
              <mc:Choice xmlns:v="urn:schemas-microsoft-com:vml" Requires="v">
                <p:oleObj spid="_x0000_s25627" name="Equation" r:id="rId5" imgW="482391" imgH="355446" progId="Equation.DSMT4">
                  <p:embed/>
                </p:oleObj>
              </mc:Choice>
              <mc:Fallback>
                <p:oleObj name="Equation" r:id="rId5" imgW="482391" imgH="35544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2895600"/>
                        <a:ext cx="1524000" cy="1122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317" name="Object 4"/>
          <p:cNvGraphicFramePr>
            <a:graphicFrameLocks noChangeAspect="1"/>
          </p:cNvGraphicFramePr>
          <p:nvPr/>
        </p:nvGraphicFramePr>
        <p:xfrm>
          <a:off x="1828800" y="5029200"/>
          <a:ext cx="5181600" cy="1668463"/>
        </p:xfrm>
        <a:graphic>
          <a:graphicData uri="http://schemas.openxmlformats.org/presentationml/2006/ole">
            <mc:AlternateContent xmlns:mc="http://schemas.openxmlformats.org/markup-compatibility/2006">
              <mc:Choice xmlns:v="urn:schemas-microsoft-com:vml" Requires="v">
                <p:oleObj spid="_x0000_s25628" name="Equation" r:id="rId7" imgW="1854200" imgH="596900" progId="Equation.DSMT4">
                  <p:embed/>
                </p:oleObj>
              </mc:Choice>
              <mc:Fallback>
                <p:oleObj name="Equation" r:id="rId7" imgW="1854200" imgH="5969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8800" y="5029200"/>
                        <a:ext cx="5181600" cy="166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911247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228600" y="228600"/>
            <a:ext cx="8686800" cy="6400800"/>
          </a:xfrm>
        </p:spPr>
        <p:txBody>
          <a:bodyPr/>
          <a:lstStyle/>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p:txBody>
      </p:sp>
      <p:graphicFrame>
        <p:nvGraphicFramePr>
          <p:cNvPr id="14339" name="Object 2"/>
          <p:cNvGraphicFramePr>
            <a:graphicFrameLocks noChangeAspect="1"/>
          </p:cNvGraphicFramePr>
          <p:nvPr>
            <p:extLst>
              <p:ext uri="{D42A27DB-BD31-4B8C-83A1-F6EECF244321}">
                <p14:modId xmlns:p14="http://schemas.microsoft.com/office/powerpoint/2010/main" val="225673946"/>
              </p:ext>
            </p:extLst>
          </p:nvPr>
        </p:nvGraphicFramePr>
        <p:xfrm>
          <a:off x="76200" y="762000"/>
          <a:ext cx="8984754" cy="5105400"/>
        </p:xfrm>
        <a:graphic>
          <a:graphicData uri="http://schemas.openxmlformats.org/presentationml/2006/ole">
            <mc:AlternateContent xmlns:mc="http://schemas.openxmlformats.org/markup-compatibility/2006">
              <mc:Choice xmlns:v="urn:schemas-microsoft-com:vml" Requires="v">
                <p:oleObj spid="_x0000_s26634" name="Equation" r:id="rId3" imgW="2882900" imgH="1638300" progId="Equation.DSMT4">
                  <p:embed/>
                </p:oleObj>
              </mc:Choice>
              <mc:Fallback>
                <p:oleObj name="Equation" r:id="rId3" imgW="2882900" imgH="1638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762000"/>
                        <a:ext cx="8984754" cy="51054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213140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52400" y="304800"/>
            <a:ext cx="876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algn="ctr" eaLnBrk="1" hangingPunct="1">
              <a:spcBef>
                <a:spcPct val="50000"/>
              </a:spcBef>
            </a:pPr>
            <a:r>
              <a:rPr lang="en-US" altLang="ar-SA" sz="3200" dirty="0" smtClean="0">
                <a:solidFill>
                  <a:schemeClr val="accent2"/>
                </a:solidFill>
              </a:rPr>
              <a:t>1 </a:t>
            </a:r>
            <a:r>
              <a:rPr lang="en-US" altLang="ar-SA" sz="3200" dirty="0">
                <a:solidFill>
                  <a:schemeClr val="accent2"/>
                </a:solidFill>
              </a:rPr>
              <a:t>Simple Harmonic Motion</a:t>
            </a:r>
          </a:p>
        </p:txBody>
      </p:sp>
      <p:sp>
        <p:nvSpPr>
          <p:cNvPr id="9219" name="Text Box 3"/>
          <p:cNvSpPr txBox="1">
            <a:spLocks noChangeArrowheads="1"/>
          </p:cNvSpPr>
          <p:nvPr/>
        </p:nvSpPr>
        <p:spPr bwMode="auto">
          <a:xfrm>
            <a:off x="457200" y="1371600"/>
            <a:ext cx="815340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chemeClr val="tx1"/>
                </a:solidFill>
                <a:latin typeface="Arial" panose="020B0604020202020204" pitchFamily="34" charset="0"/>
              </a:defRPr>
            </a:lvl1pPr>
            <a:lvl2pPr marL="742950" indent="-285750" eaLnBrk="0" hangingPunct="0">
              <a:defRPr sz="2800" b="1">
                <a:solidFill>
                  <a:schemeClr val="tx1"/>
                </a:solidFill>
                <a:latin typeface="Arial" panose="020B0604020202020204" pitchFamily="34" charset="0"/>
              </a:defRPr>
            </a:lvl2pPr>
            <a:lvl3pPr marL="1143000" indent="-228600" eaLnBrk="0" hangingPunct="0">
              <a:defRPr sz="2800" b="1">
                <a:solidFill>
                  <a:schemeClr val="tx1"/>
                </a:solidFill>
                <a:latin typeface="Arial" panose="020B0604020202020204" pitchFamily="34" charset="0"/>
              </a:defRPr>
            </a:lvl3pPr>
            <a:lvl4pPr marL="1600200" indent="-228600" eaLnBrk="0" hangingPunct="0">
              <a:defRPr sz="2800" b="1">
                <a:solidFill>
                  <a:schemeClr val="tx1"/>
                </a:solidFill>
                <a:latin typeface="Arial" panose="020B0604020202020204" pitchFamily="34" charset="0"/>
              </a:defRPr>
            </a:lvl4pPr>
            <a:lvl5pPr marL="2057400" indent="-228600" eaLnBrk="0" hangingPunct="0">
              <a:defRPr sz="2800" b="1">
                <a:solidFill>
                  <a:schemeClr val="tx1"/>
                </a:solidFill>
                <a:latin typeface="Arial" panose="020B0604020202020204" pitchFamily="34" charset="0"/>
              </a:defRPr>
            </a:lvl5pPr>
            <a:lvl6pPr marL="2514600" indent="-228600" algn="l" rtl="0" eaLnBrk="0" fontAlgn="base" hangingPunct="0">
              <a:spcBef>
                <a:spcPct val="0"/>
              </a:spcBef>
              <a:spcAft>
                <a:spcPct val="0"/>
              </a:spcAft>
              <a:defRPr sz="2800" b="1">
                <a:solidFill>
                  <a:schemeClr val="tx1"/>
                </a:solidFill>
                <a:latin typeface="Arial" panose="020B0604020202020204" pitchFamily="34" charset="0"/>
              </a:defRPr>
            </a:lvl6pPr>
            <a:lvl7pPr marL="2971800" indent="-228600" algn="l" rtl="0" eaLnBrk="0" fontAlgn="base" hangingPunct="0">
              <a:spcBef>
                <a:spcPct val="0"/>
              </a:spcBef>
              <a:spcAft>
                <a:spcPct val="0"/>
              </a:spcAft>
              <a:defRPr sz="2800" b="1">
                <a:solidFill>
                  <a:schemeClr val="tx1"/>
                </a:solidFill>
                <a:latin typeface="Arial" panose="020B0604020202020204" pitchFamily="34" charset="0"/>
              </a:defRPr>
            </a:lvl7pPr>
            <a:lvl8pPr marL="3429000" indent="-228600" algn="l" rtl="0" eaLnBrk="0" fontAlgn="base" hangingPunct="0">
              <a:spcBef>
                <a:spcPct val="0"/>
              </a:spcBef>
              <a:spcAft>
                <a:spcPct val="0"/>
              </a:spcAft>
              <a:defRPr sz="2800" b="1">
                <a:solidFill>
                  <a:schemeClr val="tx1"/>
                </a:solidFill>
                <a:latin typeface="Arial" panose="020B0604020202020204" pitchFamily="34" charset="0"/>
              </a:defRPr>
            </a:lvl8pPr>
            <a:lvl9pPr marL="3886200" indent="-228600" algn="l" rtl="0" eaLnBrk="0" fontAlgn="base" hangingPunct="0">
              <a:spcBef>
                <a:spcPct val="0"/>
              </a:spcBef>
              <a:spcAft>
                <a:spcPct val="0"/>
              </a:spcAft>
              <a:defRPr sz="2800" b="1">
                <a:solidFill>
                  <a:schemeClr val="tx1"/>
                </a:solidFill>
                <a:latin typeface="Arial" panose="020B0604020202020204" pitchFamily="34" charset="0"/>
              </a:defRPr>
            </a:lvl9pPr>
          </a:lstStyle>
          <a:p>
            <a:pPr eaLnBrk="1" hangingPunct="1">
              <a:spcBef>
                <a:spcPct val="50000"/>
              </a:spcBef>
              <a:buFontTx/>
              <a:buChar char="•"/>
            </a:pPr>
            <a:r>
              <a:rPr lang="en-US" altLang="ar-SA" dirty="0">
                <a:solidFill>
                  <a:schemeClr val="accent2"/>
                </a:solidFill>
              </a:rPr>
              <a:t> The minus sign on the force indicates that it is a </a:t>
            </a:r>
            <a:r>
              <a:rPr lang="en-US" altLang="ar-SA" dirty="0">
                <a:solidFill>
                  <a:srgbClr val="00B050"/>
                </a:solidFill>
              </a:rPr>
              <a:t>restoring force</a:t>
            </a:r>
            <a:r>
              <a:rPr lang="en-US" altLang="ar-SA" dirty="0">
                <a:solidFill>
                  <a:schemeClr val="accent2"/>
                </a:solidFill>
              </a:rPr>
              <a:t> – it is directed to restore the mass to its equilibrium position.</a:t>
            </a:r>
          </a:p>
          <a:p>
            <a:pPr eaLnBrk="1" hangingPunct="1">
              <a:spcBef>
                <a:spcPct val="50000"/>
              </a:spcBef>
              <a:buFontTx/>
              <a:buChar char="•"/>
            </a:pPr>
            <a:r>
              <a:rPr lang="en-US" altLang="ar-SA" dirty="0">
                <a:solidFill>
                  <a:schemeClr val="accent2"/>
                </a:solidFill>
              </a:rPr>
              <a:t> </a:t>
            </a:r>
            <a:r>
              <a:rPr lang="en-US" altLang="ar-SA" i="1" dirty="0">
                <a:solidFill>
                  <a:srgbClr val="00B050"/>
                </a:solidFill>
              </a:rPr>
              <a:t>k</a:t>
            </a:r>
            <a:r>
              <a:rPr lang="en-US" altLang="ar-SA" dirty="0">
                <a:solidFill>
                  <a:srgbClr val="00B050"/>
                </a:solidFill>
              </a:rPr>
              <a:t> </a:t>
            </a:r>
            <a:r>
              <a:rPr lang="en-US" altLang="ar-SA" dirty="0">
                <a:solidFill>
                  <a:schemeClr val="accent2"/>
                </a:solidFill>
              </a:rPr>
              <a:t>is the </a:t>
            </a:r>
            <a:r>
              <a:rPr lang="en-US" altLang="ar-SA" dirty="0">
                <a:solidFill>
                  <a:srgbClr val="00B050"/>
                </a:solidFill>
              </a:rPr>
              <a:t>spring constant</a:t>
            </a:r>
          </a:p>
          <a:p>
            <a:pPr eaLnBrk="1" hangingPunct="1">
              <a:spcBef>
                <a:spcPct val="50000"/>
              </a:spcBef>
              <a:buFontTx/>
              <a:buChar char="•"/>
            </a:pPr>
            <a:r>
              <a:rPr lang="en-US" altLang="ar-SA" dirty="0">
                <a:solidFill>
                  <a:schemeClr val="accent2"/>
                </a:solidFill>
              </a:rPr>
              <a:t> The force is </a:t>
            </a:r>
            <a:r>
              <a:rPr lang="en-US" altLang="ar-SA" dirty="0">
                <a:solidFill>
                  <a:srgbClr val="00B050"/>
                </a:solidFill>
              </a:rPr>
              <a:t>not constant</a:t>
            </a:r>
            <a:r>
              <a:rPr lang="en-US" altLang="ar-SA" dirty="0">
                <a:solidFill>
                  <a:schemeClr val="accent2"/>
                </a:solidFill>
              </a:rPr>
              <a:t>, so the acceleration is not constant either</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228600" y="152400"/>
            <a:ext cx="8686800" cy="6477000"/>
          </a:xfrm>
        </p:spPr>
        <p:txBody>
          <a:bodyPr/>
          <a:lstStyle/>
          <a:p>
            <a:pPr eaLnBrk="1" hangingPunct="1"/>
            <a:r>
              <a:rPr lang="en-US" altLang="ar-SA" sz="2400" dirty="0" smtClean="0"/>
              <a:t>We can reduce the equation to a differential equation of one variable by using the following relationships:</a:t>
            </a:r>
          </a:p>
        </p:txBody>
      </p:sp>
      <p:graphicFrame>
        <p:nvGraphicFramePr>
          <p:cNvPr id="15363" name="Object 2"/>
          <p:cNvGraphicFramePr>
            <a:graphicFrameLocks noChangeAspect="1"/>
          </p:cNvGraphicFramePr>
          <p:nvPr/>
        </p:nvGraphicFramePr>
        <p:xfrm>
          <a:off x="1231900" y="2057400"/>
          <a:ext cx="6211888" cy="4572000"/>
        </p:xfrm>
        <a:graphic>
          <a:graphicData uri="http://schemas.openxmlformats.org/presentationml/2006/ole">
            <mc:AlternateContent xmlns:mc="http://schemas.openxmlformats.org/markup-compatibility/2006">
              <mc:Choice xmlns:v="urn:schemas-microsoft-com:vml" Requires="v">
                <p:oleObj spid="_x0000_s27666" name="Equation" r:id="rId3" imgW="2019300" imgH="1485900" progId="Equation.DSMT4">
                  <p:embed/>
                </p:oleObj>
              </mc:Choice>
              <mc:Fallback>
                <p:oleObj name="Equation" r:id="rId3" imgW="2019300" imgH="14859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1900" y="2057400"/>
                        <a:ext cx="6211888" cy="457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364" name="Object 3"/>
          <p:cNvGraphicFramePr>
            <a:graphicFrameLocks noChangeAspect="1"/>
          </p:cNvGraphicFramePr>
          <p:nvPr/>
        </p:nvGraphicFramePr>
        <p:xfrm>
          <a:off x="1752600" y="990600"/>
          <a:ext cx="4343400" cy="1050925"/>
        </p:xfrm>
        <a:graphic>
          <a:graphicData uri="http://schemas.openxmlformats.org/presentationml/2006/ole">
            <mc:AlternateContent xmlns:mc="http://schemas.openxmlformats.org/markup-compatibility/2006">
              <mc:Choice xmlns:v="urn:schemas-microsoft-com:vml" Requires="v">
                <p:oleObj spid="_x0000_s27667" name="Equation" r:id="rId5" imgW="1574800" imgH="381000" progId="Equation.DSMT4">
                  <p:embed/>
                </p:oleObj>
              </mc:Choice>
              <mc:Fallback>
                <p:oleObj name="Equation" r:id="rId5" imgW="1574800" imgH="3810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990600"/>
                        <a:ext cx="4343400" cy="1050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39603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228600" y="228600"/>
            <a:ext cx="8686800" cy="6400800"/>
          </a:xfrm>
        </p:spPr>
        <p:txBody>
          <a:bodyPr/>
          <a:lstStyle/>
          <a:p>
            <a:pPr eaLnBrk="1" hangingPunct="1"/>
            <a:r>
              <a:rPr lang="en-US" altLang="ar-SA" sz="2400" dirty="0" smtClean="0"/>
              <a:t>We can solve for the function Q by noting that the equation is of the same form as that of the mass-spring system (simple </a:t>
            </a:r>
            <a:r>
              <a:rPr lang="en-US" altLang="ar-SA" sz="2000" dirty="0" smtClean="0"/>
              <a:t>harmonic</a:t>
            </a:r>
            <a:r>
              <a:rPr lang="en-US" altLang="ar-SA" sz="2400" dirty="0" smtClean="0"/>
              <a:t> oscillator):</a:t>
            </a:r>
          </a:p>
          <a:p>
            <a:pPr eaLnBrk="1" hangingPunct="1"/>
            <a:endParaRPr lang="en-US" altLang="ar-SA" sz="2400" dirty="0" smtClean="0"/>
          </a:p>
          <a:p>
            <a:pPr eaLnBrk="1" hangingPunct="1"/>
            <a:endParaRPr lang="en-US" altLang="ar-SA" sz="2400" dirty="0" smtClean="0"/>
          </a:p>
          <a:p>
            <a:pPr lvl="1" eaLnBrk="1" hangingPunct="1"/>
            <a:r>
              <a:rPr lang="en-US" altLang="ar-SA" sz="2000" dirty="0" smtClean="0"/>
              <a:t>where k is the spring constant, m is the mass, and</a:t>
            </a:r>
          </a:p>
          <a:p>
            <a:pPr lvl="1" eaLnBrk="1" hangingPunct="1"/>
            <a:r>
              <a:rPr lang="en-US" altLang="ar-SA" sz="2000" dirty="0" smtClean="0"/>
              <a:t>The solution for the equation has the general form </a:t>
            </a:r>
          </a:p>
          <a:p>
            <a:pPr lvl="1" eaLnBrk="1" hangingPunct="1"/>
            <a:endParaRPr lang="en-US" altLang="ar-SA" sz="2000" dirty="0" smtClean="0"/>
          </a:p>
          <a:p>
            <a:pPr lvl="1" eaLnBrk="1" hangingPunct="1">
              <a:buFontTx/>
              <a:buNone/>
            </a:pPr>
            <a:endParaRPr lang="en-US" altLang="ar-SA" sz="2000" dirty="0" smtClean="0"/>
          </a:p>
          <a:p>
            <a:pPr lvl="1" eaLnBrk="1" hangingPunct="1"/>
            <a:endParaRPr lang="en-US" altLang="ar-SA" sz="2000" dirty="0" smtClean="0"/>
          </a:p>
          <a:p>
            <a:pPr lvl="1" eaLnBrk="1" hangingPunct="1"/>
            <a:endParaRPr lang="en-US" altLang="ar-SA" sz="2000" dirty="0"/>
          </a:p>
          <a:p>
            <a:pPr lvl="1" eaLnBrk="1" hangingPunct="1"/>
            <a:r>
              <a:rPr lang="en-US" altLang="ar-SA" sz="2000" dirty="0" smtClean="0"/>
              <a:t>where </a:t>
            </a:r>
            <a:r>
              <a:rPr lang="el-GR" altLang="ar-SA" sz="2000" dirty="0" smtClean="0">
                <a:cs typeface="Times New Roman" panose="02020603050405020304" pitchFamily="18" charset="0"/>
              </a:rPr>
              <a:t>ω</a:t>
            </a:r>
            <a:r>
              <a:rPr lang="en-US" altLang="ar-SA" sz="2000" dirty="0" smtClean="0">
                <a:cs typeface="Times New Roman" panose="02020603050405020304" pitchFamily="18" charset="0"/>
              </a:rPr>
              <a:t> is the angular frequency of the simple harmonic motion, A is the amplitude of the motion (the maximum value of x), and </a:t>
            </a:r>
            <a:r>
              <a:rPr lang="el-GR" altLang="ar-SA" sz="2000" dirty="0" smtClean="0">
                <a:cs typeface="Times New Roman" panose="02020603050405020304" pitchFamily="18" charset="0"/>
                <a:sym typeface="Symbol" panose="05050102010706020507" pitchFamily="18" charset="2"/>
              </a:rPr>
              <a:t></a:t>
            </a:r>
            <a:r>
              <a:rPr lang="en-US" altLang="ar-SA" sz="2000" dirty="0" smtClean="0">
                <a:cs typeface="Times New Roman" panose="02020603050405020304" pitchFamily="18" charset="0"/>
              </a:rPr>
              <a:t> is the phase constant; the values of A and </a:t>
            </a:r>
            <a:r>
              <a:rPr lang="el-GR" altLang="ar-SA" sz="2000" dirty="0" smtClean="0">
                <a:cs typeface="Times New Roman" panose="02020603050405020304" pitchFamily="18" charset="0"/>
                <a:sym typeface="Symbol" panose="05050102010706020507" pitchFamily="18" charset="2"/>
              </a:rPr>
              <a:t></a:t>
            </a:r>
            <a:r>
              <a:rPr lang="en-US" altLang="ar-SA" sz="2000" dirty="0" smtClean="0">
                <a:cs typeface="Times New Roman" panose="02020603050405020304" pitchFamily="18" charset="0"/>
              </a:rPr>
              <a:t> depend on the initial conditions.</a:t>
            </a:r>
            <a:endParaRPr lang="en-US" altLang="ar-SA" sz="2000" dirty="0" smtClean="0"/>
          </a:p>
        </p:txBody>
      </p:sp>
      <p:graphicFrame>
        <p:nvGraphicFramePr>
          <p:cNvPr id="16387" name="Object 2"/>
          <p:cNvGraphicFramePr>
            <a:graphicFrameLocks noChangeAspect="1"/>
          </p:cNvGraphicFramePr>
          <p:nvPr>
            <p:extLst>
              <p:ext uri="{D42A27DB-BD31-4B8C-83A1-F6EECF244321}">
                <p14:modId xmlns:p14="http://schemas.microsoft.com/office/powerpoint/2010/main" val="4205067107"/>
              </p:ext>
            </p:extLst>
          </p:nvPr>
        </p:nvGraphicFramePr>
        <p:xfrm>
          <a:off x="2421775" y="1357789"/>
          <a:ext cx="2640454" cy="761670"/>
        </p:xfrm>
        <a:graphic>
          <a:graphicData uri="http://schemas.openxmlformats.org/presentationml/2006/ole">
            <mc:AlternateContent xmlns:mc="http://schemas.openxmlformats.org/markup-compatibility/2006">
              <mc:Choice xmlns:v="urn:schemas-microsoft-com:vml" Requires="v">
                <p:oleObj spid="_x0000_s28698" name="Equation" r:id="rId3" imgW="1320227" imgH="380835" progId="Equation.DSMT4">
                  <p:embed/>
                </p:oleObj>
              </mc:Choice>
              <mc:Fallback>
                <p:oleObj name="Equation" r:id="rId3" imgW="1320227" imgH="380835"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1775" y="1357789"/>
                        <a:ext cx="2640454" cy="761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8" name="Object 3"/>
          <p:cNvGraphicFramePr>
            <a:graphicFrameLocks noChangeAspect="1"/>
          </p:cNvGraphicFramePr>
          <p:nvPr>
            <p:extLst>
              <p:ext uri="{D42A27DB-BD31-4B8C-83A1-F6EECF244321}">
                <p14:modId xmlns:p14="http://schemas.microsoft.com/office/powerpoint/2010/main" val="3421695009"/>
              </p:ext>
            </p:extLst>
          </p:nvPr>
        </p:nvGraphicFramePr>
        <p:xfrm>
          <a:off x="6781800" y="2590800"/>
          <a:ext cx="1167894" cy="609336"/>
        </p:xfrm>
        <a:graphic>
          <a:graphicData uri="http://schemas.openxmlformats.org/presentationml/2006/ole">
            <mc:AlternateContent xmlns:mc="http://schemas.openxmlformats.org/markup-compatibility/2006">
              <mc:Choice xmlns:v="urn:schemas-microsoft-com:vml" Requires="v">
                <p:oleObj spid="_x0000_s28699" name="Equation" r:id="rId5" imgW="583947" imgH="304668" progId="Equation.DSMT4">
                  <p:embed/>
                </p:oleObj>
              </mc:Choice>
              <mc:Fallback>
                <p:oleObj name="Equation" r:id="rId5" imgW="583947" imgH="304668"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2590800"/>
                        <a:ext cx="1167894" cy="609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9" name="Object 4"/>
          <p:cNvGraphicFramePr>
            <a:graphicFrameLocks noChangeAspect="1"/>
          </p:cNvGraphicFramePr>
          <p:nvPr>
            <p:extLst>
              <p:ext uri="{D42A27DB-BD31-4B8C-83A1-F6EECF244321}">
                <p14:modId xmlns:p14="http://schemas.microsoft.com/office/powerpoint/2010/main" val="3876350100"/>
              </p:ext>
            </p:extLst>
          </p:nvPr>
        </p:nvGraphicFramePr>
        <p:xfrm>
          <a:off x="2438400" y="3581400"/>
          <a:ext cx="3792538" cy="685800"/>
        </p:xfrm>
        <a:graphic>
          <a:graphicData uri="http://schemas.openxmlformats.org/presentationml/2006/ole">
            <mc:AlternateContent xmlns:mc="http://schemas.openxmlformats.org/markup-compatibility/2006">
              <mc:Choice xmlns:v="urn:schemas-microsoft-com:vml" Requires="v">
                <p:oleObj spid="_x0000_s28700" name="Equation" r:id="rId7" imgW="1193800" imgH="215900" progId="Equation.DSMT4">
                  <p:embed/>
                </p:oleObj>
              </mc:Choice>
              <mc:Fallback>
                <p:oleObj name="Equation" r:id="rId7" imgW="1193800" imgH="2159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3581400"/>
                        <a:ext cx="3792538"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559467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28600" y="457200"/>
            <a:ext cx="8686800" cy="6400800"/>
          </a:xfrm>
        </p:spPr>
        <p:txBody>
          <a:bodyPr/>
          <a:lstStyle/>
          <a:p>
            <a:pPr eaLnBrk="1" hangingPunct="1"/>
            <a:r>
              <a:rPr lang="en-US" altLang="ar-SA" sz="2400" dirty="0" smtClean="0"/>
              <a:t>Writing                              in the same form as the </a:t>
            </a:r>
          </a:p>
          <a:p>
            <a:pPr eaLnBrk="1" hangingPunct="1"/>
            <a:endParaRPr lang="en-US" altLang="ar-SA" sz="2400" dirty="0" smtClean="0"/>
          </a:p>
          <a:p>
            <a:pPr eaLnBrk="1" hangingPunct="1">
              <a:buFontTx/>
              <a:buNone/>
            </a:pPr>
            <a:r>
              <a:rPr lang="en-US" altLang="ar-SA" sz="2400" dirty="0" smtClean="0"/>
              <a:t>    differential equation of the simple harmonic oscillator, the solution is:</a:t>
            </a:r>
          </a:p>
          <a:p>
            <a:pPr eaLnBrk="1" hangingPunct="1">
              <a:buFontTx/>
              <a:buNone/>
            </a:pPr>
            <a:endParaRPr lang="en-US" altLang="ar-SA" sz="2400" dirty="0" smtClean="0"/>
          </a:p>
          <a:p>
            <a:pPr lvl="1" eaLnBrk="1" hangingPunct="1"/>
            <a:r>
              <a:rPr lang="en-US" altLang="ar-SA" sz="2400" dirty="0" smtClean="0"/>
              <a:t>where </a:t>
            </a:r>
            <a:r>
              <a:rPr lang="en-US" altLang="ar-SA" sz="2400" dirty="0" err="1" smtClean="0"/>
              <a:t>Q</a:t>
            </a:r>
            <a:r>
              <a:rPr lang="en-US" altLang="ar-SA" sz="2400" baseline="-25000" dirty="0" err="1" smtClean="0"/>
              <a:t>m</a:t>
            </a:r>
            <a:r>
              <a:rPr lang="en-US" altLang="ar-SA" sz="2400" dirty="0" smtClean="0"/>
              <a:t> is the maximum charge of the capacitor and the angular frequency </a:t>
            </a:r>
            <a:r>
              <a:rPr lang="el-GR" altLang="ar-SA" sz="2400" dirty="0" smtClean="0">
                <a:cs typeface="Times New Roman" panose="02020603050405020304" pitchFamily="18" charset="0"/>
              </a:rPr>
              <a:t>ω</a:t>
            </a:r>
            <a:r>
              <a:rPr lang="en-US" altLang="ar-SA" sz="2400" dirty="0" smtClean="0">
                <a:cs typeface="Times New Roman" panose="02020603050405020304" pitchFamily="18" charset="0"/>
              </a:rPr>
              <a:t> is given by:</a:t>
            </a:r>
          </a:p>
          <a:p>
            <a:pPr marL="3200400" lvl="7" indent="0">
              <a:buNone/>
            </a:pPr>
            <a:endParaRPr lang="en-US" altLang="ar-SA" sz="2400" dirty="0">
              <a:cs typeface="Times New Roman" panose="02020603050405020304" pitchFamily="18" charset="0"/>
            </a:endParaRPr>
          </a:p>
          <a:p>
            <a:pPr marL="3200400" lvl="7" indent="0">
              <a:buNone/>
            </a:pPr>
            <a:endParaRPr lang="en-US" altLang="ar-SA" sz="1600" dirty="0" smtClean="0">
              <a:cs typeface="Times New Roman" panose="02020603050405020304" pitchFamily="18" charset="0"/>
            </a:endParaRPr>
          </a:p>
          <a:p>
            <a:pPr marL="3200400" lvl="7" indent="0">
              <a:buNone/>
            </a:pPr>
            <a:endParaRPr lang="en-US" altLang="ar-SA" sz="1600" dirty="0" smtClean="0">
              <a:cs typeface="Times New Roman" panose="02020603050405020304" pitchFamily="18" charset="0"/>
            </a:endParaRPr>
          </a:p>
          <a:p>
            <a:pPr lvl="1" eaLnBrk="1" hangingPunct="1"/>
            <a:r>
              <a:rPr lang="en-US" altLang="ar-SA" sz="2400" dirty="0" smtClean="0">
                <a:cs typeface="Times New Roman" panose="02020603050405020304" pitchFamily="18" charset="0"/>
              </a:rPr>
              <a:t>The angular frequency of the oscillation depends on the inductance and capacitance of the circuit.</a:t>
            </a:r>
          </a:p>
          <a:p>
            <a:pPr eaLnBrk="1" hangingPunct="1"/>
            <a:r>
              <a:rPr lang="en-US" altLang="ar-SA" sz="2400" dirty="0" smtClean="0">
                <a:cs typeface="Times New Roman" panose="02020603050405020304" pitchFamily="18" charset="0"/>
              </a:rPr>
              <a:t>Since Q varies periodically, the current also varies periodically.</a:t>
            </a:r>
          </a:p>
        </p:txBody>
      </p:sp>
      <p:graphicFrame>
        <p:nvGraphicFramePr>
          <p:cNvPr id="17411" name="Object 2"/>
          <p:cNvGraphicFramePr>
            <a:graphicFrameLocks noChangeAspect="1"/>
          </p:cNvGraphicFramePr>
          <p:nvPr>
            <p:extLst>
              <p:ext uri="{D42A27DB-BD31-4B8C-83A1-F6EECF244321}">
                <p14:modId xmlns:p14="http://schemas.microsoft.com/office/powerpoint/2010/main" val="4128911906"/>
              </p:ext>
            </p:extLst>
          </p:nvPr>
        </p:nvGraphicFramePr>
        <p:xfrm>
          <a:off x="1739392" y="198120"/>
          <a:ext cx="2299208" cy="944880"/>
        </p:xfrm>
        <a:graphic>
          <a:graphicData uri="http://schemas.openxmlformats.org/presentationml/2006/ole">
            <mc:AlternateContent xmlns:mc="http://schemas.openxmlformats.org/markup-compatibility/2006">
              <mc:Choice xmlns:v="urn:schemas-microsoft-com:vml" Requires="v">
                <p:oleObj spid="_x0000_s29722" name="Equation" r:id="rId3" imgW="927100" imgH="381000" progId="Equation.DSMT4">
                  <p:embed/>
                </p:oleObj>
              </mc:Choice>
              <mc:Fallback>
                <p:oleObj name="Equation" r:id="rId3" imgW="927100" imgH="381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9392" y="198120"/>
                        <a:ext cx="2299208" cy="944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2" name="Object 3"/>
          <p:cNvGraphicFramePr>
            <a:graphicFrameLocks noChangeAspect="1"/>
          </p:cNvGraphicFramePr>
          <p:nvPr>
            <p:extLst>
              <p:ext uri="{D42A27DB-BD31-4B8C-83A1-F6EECF244321}">
                <p14:modId xmlns:p14="http://schemas.microsoft.com/office/powerpoint/2010/main" val="33190560"/>
              </p:ext>
            </p:extLst>
          </p:nvPr>
        </p:nvGraphicFramePr>
        <p:xfrm>
          <a:off x="2590802" y="1943382"/>
          <a:ext cx="3884514" cy="647418"/>
        </p:xfrm>
        <a:graphic>
          <a:graphicData uri="http://schemas.openxmlformats.org/presentationml/2006/ole">
            <mc:AlternateContent xmlns:mc="http://schemas.openxmlformats.org/markup-compatibility/2006">
              <mc:Choice xmlns:v="urn:schemas-microsoft-com:vml" Requires="v">
                <p:oleObj spid="_x0000_s29723" name="Equation" r:id="rId5" imgW="1294838" imgH="215806" progId="Equation.DSMT4">
                  <p:embed/>
                </p:oleObj>
              </mc:Choice>
              <mc:Fallback>
                <p:oleObj name="Equation" r:id="rId5" imgW="1294838" imgH="215806"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2" y="1943382"/>
                        <a:ext cx="3884514" cy="64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3" name="Object 4"/>
          <p:cNvGraphicFramePr>
            <a:graphicFrameLocks noChangeAspect="1"/>
          </p:cNvGraphicFramePr>
          <p:nvPr>
            <p:extLst>
              <p:ext uri="{D42A27DB-BD31-4B8C-83A1-F6EECF244321}">
                <p14:modId xmlns:p14="http://schemas.microsoft.com/office/powerpoint/2010/main" val="2019468878"/>
              </p:ext>
            </p:extLst>
          </p:nvPr>
        </p:nvGraphicFramePr>
        <p:xfrm>
          <a:off x="3505200" y="3276600"/>
          <a:ext cx="1981200" cy="1104900"/>
        </p:xfrm>
        <a:graphic>
          <a:graphicData uri="http://schemas.openxmlformats.org/presentationml/2006/ole">
            <mc:AlternateContent xmlns:mc="http://schemas.openxmlformats.org/markup-compatibility/2006">
              <mc:Choice xmlns:v="urn:schemas-microsoft-com:vml" Requires="v">
                <p:oleObj spid="_x0000_s29724" name="Equation" r:id="rId7" imgW="660400" imgH="368300" progId="Equation.DSMT4">
                  <p:embed/>
                </p:oleObj>
              </mc:Choice>
              <mc:Fallback>
                <p:oleObj name="Equation" r:id="rId7" imgW="660400" imgH="3683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3276600"/>
                        <a:ext cx="1981200" cy="110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2945937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228600" y="685800"/>
            <a:ext cx="8686800" cy="2514600"/>
          </a:xfrm>
        </p:spPr>
        <p:txBody>
          <a:bodyPr/>
          <a:lstStyle/>
          <a:p>
            <a:pPr eaLnBrk="1" hangingPunct="1"/>
            <a:r>
              <a:rPr lang="en-US" altLang="ar-SA" sz="2400" dirty="0" smtClean="0"/>
              <a:t>Differentiating the harmonic oscillator equation for the LC oscillator with respect to time:</a:t>
            </a:r>
          </a:p>
        </p:txBody>
      </p:sp>
      <p:graphicFrame>
        <p:nvGraphicFramePr>
          <p:cNvPr id="18435" name="Object 2"/>
          <p:cNvGraphicFramePr>
            <a:graphicFrameLocks noChangeAspect="1"/>
          </p:cNvGraphicFramePr>
          <p:nvPr>
            <p:extLst>
              <p:ext uri="{D42A27DB-BD31-4B8C-83A1-F6EECF244321}">
                <p14:modId xmlns:p14="http://schemas.microsoft.com/office/powerpoint/2010/main" val="3531714988"/>
              </p:ext>
            </p:extLst>
          </p:nvPr>
        </p:nvGraphicFramePr>
        <p:xfrm>
          <a:off x="533400" y="1828800"/>
          <a:ext cx="4743974" cy="2971800"/>
        </p:xfrm>
        <a:graphic>
          <a:graphicData uri="http://schemas.openxmlformats.org/presentationml/2006/ole">
            <mc:AlternateContent xmlns:mc="http://schemas.openxmlformats.org/markup-compatibility/2006">
              <mc:Choice xmlns:v="urn:schemas-microsoft-com:vml" Requires="v">
                <p:oleObj spid="_x0000_s30730" name="Equation" r:id="rId3" imgW="2209800" imgH="1384300" progId="Equation.DSMT4">
                  <p:embed/>
                </p:oleObj>
              </mc:Choice>
              <mc:Fallback>
                <p:oleObj name="Equation" r:id="rId3" imgW="2209800" imgH="13843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828800"/>
                        <a:ext cx="4743974" cy="29718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187679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228600" y="228600"/>
            <a:ext cx="8686800" cy="6400800"/>
          </a:xfrm>
        </p:spPr>
        <p:txBody>
          <a:bodyPr/>
          <a:lstStyle/>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r>
              <a:rPr lang="en-US" altLang="ar-SA" sz="2800" smtClean="0"/>
              <a:t>To determine the value of the phase angle </a:t>
            </a:r>
            <a:r>
              <a:rPr lang="el-GR" altLang="ar-SA" sz="2800" smtClean="0">
                <a:cs typeface="Times New Roman" panose="02020603050405020304" pitchFamily="18" charset="0"/>
                <a:sym typeface="Symbol" panose="05050102010706020507" pitchFamily="18" charset="2"/>
              </a:rPr>
              <a:t></a:t>
            </a:r>
            <a:r>
              <a:rPr lang="en-US" altLang="ar-SA" sz="2800" smtClean="0">
                <a:cs typeface="Times New Roman" panose="02020603050405020304" pitchFamily="18" charset="0"/>
              </a:rPr>
              <a:t>, examine the initial conditions.  In the situation presented, when           t = 0 s, I = 0 A, and Q = Q</a:t>
            </a:r>
            <a:r>
              <a:rPr lang="en-US" altLang="ar-SA" sz="2800" baseline="-25000" smtClean="0">
                <a:cs typeface="Times New Roman" panose="02020603050405020304" pitchFamily="18" charset="0"/>
              </a:rPr>
              <a:t>m</a:t>
            </a:r>
            <a:r>
              <a:rPr lang="en-US" altLang="ar-SA" sz="2800" smtClean="0">
                <a:cs typeface="Times New Roman" panose="02020603050405020304" pitchFamily="18" charset="0"/>
              </a:rPr>
              <a:t>.</a:t>
            </a:r>
            <a:endParaRPr lang="en-US" altLang="ar-SA" sz="2800" smtClean="0"/>
          </a:p>
        </p:txBody>
      </p:sp>
      <p:graphicFrame>
        <p:nvGraphicFramePr>
          <p:cNvPr id="19459" name="Content Placeholder 3"/>
          <p:cNvGraphicFramePr>
            <a:graphicFrameLocks noChangeAspect="1"/>
          </p:cNvGraphicFramePr>
          <p:nvPr/>
        </p:nvGraphicFramePr>
        <p:xfrm>
          <a:off x="1389063" y="152400"/>
          <a:ext cx="6289675" cy="2881313"/>
        </p:xfrm>
        <a:graphic>
          <a:graphicData uri="http://schemas.openxmlformats.org/presentationml/2006/ole">
            <mc:AlternateContent xmlns:mc="http://schemas.openxmlformats.org/markup-compatibility/2006">
              <mc:Choice xmlns:v="urn:schemas-microsoft-com:vml" Requires="v">
                <p:oleObj spid="_x0000_s31762" name="Equation" r:id="rId3" imgW="2273300" imgH="1041400" progId="Equation.DSMT4">
                  <p:embed/>
                </p:oleObj>
              </mc:Choice>
              <mc:Fallback>
                <p:oleObj name="Equation" r:id="rId3" imgW="2273300" imgH="10414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9063" y="152400"/>
                        <a:ext cx="6289675" cy="288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460" name="Object 3"/>
          <p:cNvGraphicFramePr>
            <a:graphicFrameLocks noChangeAspect="1"/>
          </p:cNvGraphicFramePr>
          <p:nvPr/>
        </p:nvGraphicFramePr>
        <p:xfrm>
          <a:off x="1981200" y="4648200"/>
          <a:ext cx="4854575" cy="1981200"/>
        </p:xfrm>
        <a:graphic>
          <a:graphicData uri="http://schemas.openxmlformats.org/presentationml/2006/ole">
            <mc:AlternateContent xmlns:mc="http://schemas.openxmlformats.org/markup-compatibility/2006">
              <mc:Choice xmlns:v="urn:schemas-microsoft-com:vml" Requires="v">
                <p:oleObj spid="_x0000_s31763" name="Equation" r:id="rId5" imgW="1524000" imgH="622300" progId="Equation.DSMT4">
                  <p:embed/>
                </p:oleObj>
              </mc:Choice>
              <mc:Fallback>
                <p:oleObj name="Equation" r:id="rId5" imgW="1524000" imgH="6223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648200"/>
                        <a:ext cx="4854575" cy="198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051296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228600" y="228600"/>
            <a:ext cx="8686800" cy="6477000"/>
          </a:xfrm>
        </p:spPr>
        <p:txBody>
          <a:bodyPr/>
          <a:lstStyle/>
          <a:p>
            <a:pPr eaLnBrk="1" hangingPunct="1"/>
            <a:r>
              <a:rPr lang="en-US" altLang="ar-SA" sz="2400" dirty="0" smtClean="0"/>
              <a:t>The phase constant </a:t>
            </a:r>
            <a:r>
              <a:rPr lang="el-GR" altLang="ar-SA" sz="2400" dirty="0" smtClean="0">
                <a:cs typeface="Times New Roman" panose="02020603050405020304" pitchFamily="18" charset="0"/>
                <a:sym typeface="Symbol" panose="05050102010706020507" pitchFamily="18" charset="2"/>
              </a:rPr>
              <a:t></a:t>
            </a:r>
            <a:r>
              <a:rPr lang="en-US" altLang="ar-SA" sz="2400" dirty="0" smtClean="0">
                <a:cs typeface="Times New Roman" panose="02020603050405020304" pitchFamily="18" charset="0"/>
              </a:rPr>
              <a:t> = 0</a:t>
            </a:r>
            <a:r>
              <a:rPr lang="en-US" altLang="ar-SA" sz="2400" dirty="0" smtClean="0">
                <a:cs typeface="Times New Roman" panose="02020603050405020304" pitchFamily="18" charset="0"/>
              </a:rPr>
              <a:t>.</a:t>
            </a:r>
            <a:endParaRPr lang="en-US" altLang="ar-SA" sz="1200" dirty="0" smtClean="0">
              <a:cs typeface="Times New Roman" panose="02020603050405020304" pitchFamily="18" charset="0"/>
            </a:endParaRPr>
          </a:p>
          <a:p>
            <a:pPr eaLnBrk="1" hangingPunct="1"/>
            <a:endParaRPr lang="en-US" altLang="ar-SA" sz="2400" dirty="0" smtClean="0">
              <a:cs typeface="Times New Roman" panose="02020603050405020304" pitchFamily="18" charset="0"/>
            </a:endParaRPr>
          </a:p>
          <a:p>
            <a:pPr marL="457200" lvl="1" indent="0" eaLnBrk="1" hangingPunct="1">
              <a:buNone/>
            </a:pPr>
            <a:endParaRPr lang="en-US" altLang="ar-SA" sz="2000" dirty="0" smtClean="0">
              <a:cs typeface="Times New Roman" panose="02020603050405020304" pitchFamily="18" charset="0"/>
            </a:endParaRPr>
          </a:p>
          <a:p>
            <a:pPr eaLnBrk="1" hangingPunct="1"/>
            <a:endParaRPr lang="en-US" altLang="ar-SA" sz="2400" dirty="0" smtClean="0">
              <a:cs typeface="Times New Roman" panose="02020603050405020304" pitchFamily="18" charset="0"/>
            </a:endParaRPr>
          </a:p>
          <a:p>
            <a:pPr eaLnBrk="1" hangingPunct="1"/>
            <a:r>
              <a:rPr lang="en-US" altLang="ar-SA" sz="2400" dirty="0" smtClean="0"/>
              <a:t>The time variation of Q and I are given by</a:t>
            </a:r>
            <a:r>
              <a:rPr lang="en-US" altLang="ar-SA" sz="2400" dirty="0" smtClean="0"/>
              <a:t>:</a:t>
            </a:r>
          </a:p>
          <a:p>
            <a:pPr eaLnBrk="1" hangingPunct="1"/>
            <a:endParaRPr lang="en-US" altLang="ar-SA" sz="2400" dirty="0" smtClean="0"/>
          </a:p>
          <a:p>
            <a:pPr eaLnBrk="1" hangingPunct="1"/>
            <a:endParaRPr lang="en-US" altLang="ar-SA" sz="2400" dirty="0" smtClean="0"/>
          </a:p>
          <a:p>
            <a:pPr eaLnBrk="1" hangingPunct="1"/>
            <a:endParaRPr lang="en-US" altLang="ar-SA" sz="2400" dirty="0" smtClean="0"/>
          </a:p>
          <a:p>
            <a:pPr lvl="1" eaLnBrk="1" hangingPunct="1"/>
            <a:endParaRPr lang="en-US" altLang="ar-SA" sz="2000" dirty="0" smtClean="0"/>
          </a:p>
          <a:p>
            <a:pPr lvl="1" eaLnBrk="1" hangingPunct="1"/>
            <a:endParaRPr lang="en-US" altLang="ar-SA" sz="2000" dirty="0" smtClean="0"/>
          </a:p>
          <a:p>
            <a:pPr marL="457200" lvl="1" indent="0" eaLnBrk="1" hangingPunct="1">
              <a:buNone/>
            </a:pPr>
            <a:r>
              <a:rPr lang="en-US" altLang="ar-SA" sz="2000" dirty="0" smtClean="0"/>
              <a:t>where </a:t>
            </a:r>
            <a:r>
              <a:rPr lang="en-US" altLang="ar-SA" sz="2000" dirty="0" err="1" smtClean="0"/>
              <a:t>I</a:t>
            </a:r>
            <a:r>
              <a:rPr lang="en-US" altLang="ar-SA" sz="2000" baseline="-25000" dirty="0" err="1" smtClean="0"/>
              <a:t>m</a:t>
            </a:r>
            <a:r>
              <a:rPr lang="en-US" altLang="ar-SA" sz="2000" dirty="0" smtClean="0"/>
              <a:t> = </a:t>
            </a:r>
            <a:r>
              <a:rPr lang="el-GR" altLang="ar-SA" sz="2000" dirty="0" smtClean="0">
                <a:cs typeface="Times New Roman" panose="02020603050405020304" pitchFamily="18" charset="0"/>
              </a:rPr>
              <a:t>ω·</a:t>
            </a:r>
            <a:r>
              <a:rPr lang="en-US" altLang="ar-SA" sz="2000" dirty="0" err="1" smtClean="0">
                <a:cs typeface="Times New Roman" panose="02020603050405020304" pitchFamily="18" charset="0"/>
              </a:rPr>
              <a:t>Q</a:t>
            </a:r>
            <a:r>
              <a:rPr lang="en-US" altLang="ar-SA" sz="2000" baseline="-25000" dirty="0" err="1" smtClean="0">
                <a:cs typeface="Times New Roman" panose="02020603050405020304" pitchFamily="18" charset="0"/>
              </a:rPr>
              <a:t>m</a:t>
            </a:r>
            <a:r>
              <a:rPr lang="en-US" altLang="ar-SA" sz="2000" dirty="0" smtClean="0">
                <a:cs typeface="Times New Roman" panose="02020603050405020304" pitchFamily="18" charset="0"/>
              </a:rPr>
              <a:t> is the maximum </a:t>
            </a:r>
          </a:p>
          <a:p>
            <a:pPr lvl="1" eaLnBrk="1" hangingPunct="1">
              <a:buFontTx/>
              <a:buNone/>
            </a:pPr>
            <a:r>
              <a:rPr lang="en-US" altLang="ar-SA" sz="2000" dirty="0" smtClean="0">
                <a:cs typeface="Times New Roman" panose="02020603050405020304" pitchFamily="18" charset="0"/>
              </a:rPr>
              <a:t>    current in the circuit.</a:t>
            </a:r>
          </a:p>
          <a:p>
            <a:pPr eaLnBrk="1" hangingPunct="1"/>
            <a:r>
              <a:rPr lang="en-US" altLang="ar-SA" sz="2400" dirty="0" smtClean="0">
                <a:cs typeface="Times New Roman" panose="02020603050405020304" pitchFamily="18" charset="0"/>
              </a:rPr>
              <a:t>Graphs of Q vs. t and I vs. t:</a:t>
            </a:r>
          </a:p>
          <a:p>
            <a:pPr marL="457200" lvl="1" indent="0" eaLnBrk="1" hangingPunct="1">
              <a:buNone/>
            </a:pPr>
            <a:r>
              <a:rPr lang="en-US" altLang="ar-SA" sz="2000" dirty="0" smtClean="0">
                <a:cs typeface="Times New Roman" panose="02020603050405020304" pitchFamily="18" charset="0"/>
              </a:rPr>
              <a:t>The charge on the capacitor</a:t>
            </a:r>
          </a:p>
          <a:p>
            <a:pPr lvl="1" eaLnBrk="1" hangingPunct="1">
              <a:buFontTx/>
              <a:buNone/>
            </a:pPr>
            <a:r>
              <a:rPr lang="en-US" altLang="ar-SA" sz="2000" dirty="0" smtClean="0">
                <a:cs typeface="Times New Roman" panose="02020603050405020304" pitchFamily="18" charset="0"/>
              </a:rPr>
              <a:t>    oscillates between the extreme</a:t>
            </a:r>
          </a:p>
          <a:p>
            <a:pPr lvl="1" eaLnBrk="1" hangingPunct="1">
              <a:buFontTx/>
              <a:buNone/>
            </a:pPr>
            <a:r>
              <a:rPr lang="en-US" altLang="ar-SA" sz="2000" dirty="0" smtClean="0">
                <a:cs typeface="Times New Roman" panose="02020603050405020304" pitchFamily="18" charset="0"/>
              </a:rPr>
              <a:t>   values </a:t>
            </a:r>
            <a:r>
              <a:rPr lang="en-US" altLang="ar-SA" sz="2000" dirty="0" err="1" smtClean="0">
                <a:cs typeface="Times New Roman" panose="02020603050405020304" pitchFamily="18" charset="0"/>
              </a:rPr>
              <a:t>Q</a:t>
            </a:r>
            <a:r>
              <a:rPr lang="en-US" altLang="ar-SA" sz="2000" baseline="-25000" dirty="0" err="1" smtClean="0">
                <a:cs typeface="Times New Roman" panose="02020603050405020304" pitchFamily="18" charset="0"/>
              </a:rPr>
              <a:t>m</a:t>
            </a:r>
            <a:r>
              <a:rPr lang="en-US" altLang="ar-SA" sz="2000" dirty="0" smtClean="0">
                <a:cs typeface="Times New Roman" panose="02020603050405020304" pitchFamily="18" charset="0"/>
              </a:rPr>
              <a:t> and –</a:t>
            </a:r>
            <a:r>
              <a:rPr lang="en-US" altLang="ar-SA" sz="2000" dirty="0" err="1" smtClean="0">
                <a:cs typeface="Times New Roman" panose="02020603050405020304" pitchFamily="18" charset="0"/>
              </a:rPr>
              <a:t>Q</a:t>
            </a:r>
            <a:r>
              <a:rPr lang="en-US" altLang="ar-SA" sz="2000" baseline="-25000" dirty="0" err="1" smtClean="0">
                <a:cs typeface="Times New Roman" panose="02020603050405020304" pitchFamily="18" charset="0"/>
              </a:rPr>
              <a:t>m</a:t>
            </a:r>
            <a:r>
              <a:rPr lang="en-US" altLang="ar-SA" sz="2000" dirty="0" smtClean="0">
                <a:cs typeface="Times New Roman" panose="02020603050405020304" pitchFamily="18" charset="0"/>
              </a:rPr>
              <a:t>.</a:t>
            </a:r>
            <a:endParaRPr lang="en-US" altLang="ar-SA" sz="2000" dirty="0" smtClean="0"/>
          </a:p>
        </p:txBody>
      </p:sp>
      <p:graphicFrame>
        <p:nvGraphicFramePr>
          <p:cNvPr id="20483" name="Content Placeholder 3"/>
          <p:cNvGraphicFramePr>
            <a:graphicFrameLocks noChangeAspect="1"/>
          </p:cNvGraphicFramePr>
          <p:nvPr>
            <p:extLst>
              <p:ext uri="{D42A27DB-BD31-4B8C-83A1-F6EECF244321}">
                <p14:modId xmlns:p14="http://schemas.microsoft.com/office/powerpoint/2010/main" val="1802863440"/>
              </p:ext>
            </p:extLst>
          </p:nvPr>
        </p:nvGraphicFramePr>
        <p:xfrm>
          <a:off x="685800" y="685800"/>
          <a:ext cx="3622675" cy="1143000"/>
        </p:xfrm>
        <a:graphic>
          <a:graphicData uri="http://schemas.openxmlformats.org/presentationml/2006/ole">
            <mc:AlternateContent xmlns:mc="http://schemas.openxmlformats.org/markup-compatibility/2006">
              <mc:Choice xmlns:v="urn:schemas-microsoft-com:vml" Requires="v">
                <p:oleObj spid="_x0000_s32786" name="Equation" r:id="rId3" imgW="1282700" imgH="609600" progId="Equation.DSMT4">
                  <p:embed/>
                </p:oleObj>
              </mc:Choice>
              <mc:Fallback>
                <p:oleObj name="Equation" r:id="rId3" imgW="1282700" imgH="609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685800"/>
                        <a:ext cx="3622675" cy="1143000"/>
                      </a:xfrm>
                      <a:prstGeom prst="rect">
                        <a:avLst/>
                      </a:prstGeom>
                      <a:noFill/>
                      <a:ln>
                        <a:noFill/>
                      </a:ln>
                      <a:effectLst/>
                    </p:spPr>
                  </p:pic>
                </p:oleObj>
              </mc:Fallback>
            </mc:AlternateContent>
          </a:graphicData>
        </a:graphic>
      </p:graphicFrame>
      <p:graphicFrame>
        <p:nvGraphicFramePr>
          <p:cNvPr id="20484" name="Object 3"/>
          <p:cNvGraphicFramePr>
            <a:graphicFrameLocks noChangeAspect="1"/>
          </p:cNvGraphicFramePr>
          <p:nvPr>
            <p:extLst>
              <p:ext uri="{D42A27DB-BD31-4B8C-83A1-F6EECF244321}">
                <p14:modId xmlns:p14="http://schemas.microsoft.com/office/powerpoint/2010/main" val="1798145994"/>
              </p:ext>
            </p:extLst>
          </p:nvPr>
        </p:nvGraphicFramePr>
        <p:xfrm>
          <a:off x="609600" y="2459898"/>
          <a:ext cx="3429000" cy="1731102"/>
        </p:xfrm>
        <a:graphic>
          <a:graphicData uri="http://schemas.openxmlformats.org/presentationml/2006/ole">
            <mc:AlternateContent xmlns:mc="http://schemas.openxmlformats.org/markup-compatibility/2006">
              <mc:Choice xmlns:v="urn:schemas-microsoft-com:vml" Requires="v">
                <p:oleObj spid="_x0000_s32787" name="Equation" r:id="rId5" imgW="1282700" imgH="647700" progId="Equation.DSMT4">
                  <p:embed/>
                </p:oleObj>
              </mc:Choice>
              <mc:Fallback>
                <p:oleObj name="Equation" r:id="rId5" imgW="1282700" imgH="6477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2459898"/>
                        <a:ext cx="3429000" cy="1731102"/>
                      </a:xfrm>
                      <a:prstGeom prst="rect">
                        <a:avLst/>
                      </a:prstGeom>
                      <a:noFill/>
                      <a:ln>
                        <a:noFill/>
                      </a:ln>
                      <a:effectLst/>
                    </p:spPr>
                  </p:pic>
                </p:oleObj>
              </mc:Fallback>
            </mc:AlternateContent>
          </a:graphicData>
        </a:graphic>
      </p:graphicFrame>
      <p:pic>
        <p:nvPicPr>
          <p:cNvPr id="2048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600" y="2446338"/>
            <a:ext cx="39624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04338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228600" y="152400"/>
            <a:ext cx="8686800" cy="6477000"/>
          </a:xfrm>
        </p:spPr>
        <p:txBody>
          <a:bodyPr/>
          <a:lstStyle/>
          <a:p>
            <a:pPr lvl="1" eaLnBrk="1" hangingPunct="1"/>
            <a:r>
              <a:rPr lang="en-US" altLang="ar-SA" sz="2400" smtClean="0">
                <a:cs typeface="Times New Roman" panose="02020603050405020304" pitchFamily="18" charset="0"/>
              </a:rPr>
              <a:t>The current oscillates between</a:t>
            </a:r>
          </a:p>
          <a:p>
            <a:pPr lvl="1" eaLnBrk="1" hangingPunct="1">
              <a:buFontTx/>
              <a:buNone/>
            </a:pPr>
            <a:r>
              <a:rPr lang="en-US" altLang="ar-SA" sz="2400" smtClean="0">
                <a:cs typeface="Times New Roman" panose="02020603050405020304" pitchFamily="18" charset="0"/>
              </a:rPr>
              <a:t>    I</a:t>
            </a:r>
            <a:r>
              <a:rPr lang="en-US" altLang="ar-SA" sz="2400" baseline="-25000" smtClean="0">
                <a:cs typeface="Times New Roman" panose="02020603050405020304" pitchFamily="18" charset="0"/>
              </a:rPr>
              <a:t>m</a:t>
            </a:r>
            <a:r>
              <a:rPr lang="en-US" altLang="ar-SA" sz="2400" smtClean="0">
                <a:cs typeface="Times New Roman" panose="02020603050405020304" pitchFamily="18" charset="0"/>
              </a:rPr>
              <a:t> and – I</a:t>
            </a:r>
            <a:r>
              <a:rPr lang="en-US" altLang="ar-SA" sz="2400" baseline="-25000" smtClean="0">
                <a:cs typeface="Times New Roman" panose="02020603050405020304" pitchFamily="18" charset="0"/>
              </a:rPr>
              <a:t>m</a:t>
            </a:r>
            <a:r>
              <a:rPr lang="en-US" altLang="ar-SA" sz="2400" smtClean="0">
                <a:cs typeface="Times New Roman" panose="02020603050405020304" pitchFamily="18" charset="0"/>
              </a:rPr>
              <a:t>.</a:t>
            </a:r>
          </a:p>
          <a:p>
            <a:pPr lvl="1" eaLnBrk="1" hangingPunct="1"/>
            <a:r>
              <a:rPr lang="en-US" altLang="ar-SA" sz="2400" smtClean="0">
                <a:cs typeface="Times New Roman" panose="02020603050405020304" pitchFamily="18" charset="0"/>
              </a:rPr>
              <a:t>The current is 90º out of phase</a:t>
            </a:r>
          </a:p>
          <a:p>
            <a:pPr lvl="1" eaLnBrk="1" hangingPunct="1">
              <a:buFontTx/>
              <a:buNone/>
            </a:pPr>
            <a:r>
              <a:rPr lang="en-US" altLang="ar-SA" sz="2400" smtClean="0">
                <a:cs typeface="Times New Roman" panose="02020603050405020304" pitchFamily="18" charset="0"/>
              </a:rPr>
              <a:t>    with the charge.</a:t>
            </a:r>
          </a:p>
          <a:p>
            <a:pPr lvl="1" eaLnBrk="1" hangingPunct="1"/>
            <a:r>
              <a:rPr lang="en-US" altLang="ar-SA" sz="2400" smtClean="0">
                <a:cs typeface="Times New Roman" panose="02020603050405020304" pitchFamily="18" charset="0"/>
              </a:rPr>
              <a:t>When the charge reaches an </a:t>
            </a:r>
          </a:p>
          <a:p>
            <a:pPr lvl="1" eaLnBrk="1" hangingPunct="1">
              <a:buFontTx/>
              <a:buNone/>
            </a:pPr>
            <a:r>
              <a:rPr lang="en-US" altLang="ar-SA" sz="2400" smtClean="0">
                <a:cs typeface="Times New Roman" panose="02020603050405020304" pitchFamily="18" charset="0"/>
              </a:rPr>
              <a:t>    extreme value, the current is 0;</a:t>
            </a:r>
          </a:p>
          <a:p>
            <a:pPr lvl="1" eaLnBrk="1" hangingPunct="1">
              <a:buFontTx/>
              <a:buNone/>
            </a:pPr>
            <a:r>
              <a:rPr lang="en-US" altLang="ar-SA" sz="2400" smtClean="0">
                <a:cs typeface="Times New Roman" panose="02020603050405020304" pitchFamily="18" charset="0"/>
              </a:rPr>
              <a:t>    when the charge is 0, the current</a:t>
            </a:r>
          </a:p>
          <a:p>
            <a:pPr lvl="1" eaLnBrk="1" hangingPunct="1">
              <a:buFontTx/>
              <a:buNone/>
            </a:pPr>
            <a:r>
              <a:rPr lang="en-US" altLang="ar-SA" sz="2400" smtClean="0">
                <a:cs typeface="Times New Roman" panose="02020603050405020304" pitchFamily="18" charset="0"/>
              </a:rPr>
              <a:t>    has an extreme value.</a:t>
            </a:r>
          </a:p>
          <a:p>
            <a:pPr eaLnBrk="1" hangingPunct="1"/>
            <a:r>
              <a:rPr lang="en-US" altLang="ar-SA" sz="2800" smtClean="0"/>
              <a:t>Substituting the equations for</a:t>
            </a:r>
          </a:p>
          <a:p>
            <a:pPr eaLnBrk="1" hangingPunct="1">
              <a:buFontTx/>
              <a:buNone/>
            </a:pPr>
            <a:r>
              <a:rPr lang="en-US" altLang="ar-SA" sz="2800" smtClean="0"/>
              <a:t>    the oscillating LC circuit into</a:t>
            </a:r>
          </a:p>
          <a:p>
            <a:pPr eaLnBrk="1" hangingPunct="1">
              <a:buFontTx/>
              <a:buNone/>
            </a:pPr>
            <a:r>
              <a:rPr lang="en-US" altLang="ar-SA" sz="2800" smtClean="0"/>
              <a:t>    the energy equations:</a:t>
            </a:r>
          </a:p>
        </p:txBody>
      </p:sp>
      <p:pic>
        <p:nvPicPr>
          <p:cNvPr id="2150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0"/>
            <a:ext cx="3962400" cy="441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1508" name="Object 4"/>
          <p:cNvGraphicFramePr>
            <a:graphicFrameLocks noChangeAspect="1"/>
          </p:cNvGraphicFramePr>
          <p:nvPr/>
        </p:nvGraphicFramePr>
        <p:xfrm>
          <a:off x="304800" y="5562600"/>
          <a:ext cx="5640388" cy="1143000"/>
        </p:xfrm>
        <a:graphic>
          <a:graphicData uri="http://schemas.openxmlformats.org/presentationml/2006/ole">
            <mc:AlternateContent xmlns:mc="http://schemas.openxmlformats.org/markup-compatibility/2006">
              <mc:Choice xmlns:v="urn:schemas-microsoft-com:vml" Requires="v">
                <p:oleObj spid="_x0000_s33810" name="Equation" r:id="rId4" imgW="1879600" imgH="381000" progId="Equation.DSMT4">
                  <p:embed/>
                </p:oleObj>
              </mc:Choice>
              <mc:Fallback>
                <p:oleObj name="Equation" r:id="rId4" imgW="1879600" imgH="3810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562600"/>
                        <a:ext cx="5640388"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9" name="Object 5"/>
          <p:cNvGraphicFramePr>
            <a:graphicFrameLocks noChangeAspect="1"/>
          </p:cNvGraphicFramePr>
          <p:nvPr/>
        </p:nvGraphicFramePr>
        <p:xfrm>
          <a:off x="6072188" y="4618037"/>
          <a:ext cx="3071812" cy="1249363"/>
        </p:xfrm>
        <a:graphic>
          <a:graphicData uri="http://schemas.openxmlformats.org/presentationml/2006/ole">
            <mc:AlternateContent xmlns:mc="http://schemas.openxmlformats.org/markup-compatibility/2006">
              <mc:Choice xmlns:v="urn:schemas-microsoft-com:vml" Requires="v">
                <p:oleObj spid="_x0000_s33811" name="Equation" r:id="rId6" imgW="1091726" imgH="444307" progId="Equation.DSMT4">
                  <p:embed/>
                </p:oleObj>
              </mc:Choice>
              <mc:Fallback>
                <p:oleObj name="Equation" r:id="rId6" imgW="1091726" imgH="444307"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72188" y="4618037"/>
                        <a:ext cx="3071812" cy="1249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394074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228600" y="228600"/>
            <a:ext cx="8686800" cy="6400800"/>
          </a:xfrm>
        </p:spPr>
        <p:txBody>
          <a:bodyPr/>
          <a:lstStyle/>
          <a:p>
            <a:pPr eaLnBrk="1" hangingPunct="1"/>
            <a:r>
              <a:rPr lang="en-US" altLang="ar-SA" sz="2800" smtClean="0"/>
              <a:t>Total energy:</a:t>
            </a:r>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endParaRPr lang="en-US" altLang="ar-SA" sz="2800" smtClean="0"/>
          </a:p>
          <a:p>
            <a:pPr eaLnBrk="1" hangingPunct="1"/>
            <a:r>
              <a:rPr lang="en-US" altLang="ar-SA" sz="2800" smtClean="0"/>
              <a:t>The equation shows that the energy of the system continuously oscillates between energy stored in the electric field of the capacitor and energy stored in the magnetic field of the inductor.</a:t>
            </a:r>
          </a:p>
        </p:txBody>
      </p:sp>
      <p:graphicFrame>
        <p:nvGraphicFramePr>
          <p:cNvPr id="22531" name="Object 2"/>
          <p:cNvGraphicFramePr>
            <a:graphicFrameLocks noChangeAspect="1"/>
          </p:cNvGraphicFramePr>
          <p:nvPr>
            <p:extLst>
              <p:ext uri="{D42A27DB-BD31-4B8C-83A1-F6EECF244321}">
                <p14:modId xmlns:p14="http://schemas.microsoft.com/office/powerpoint/2010/main" val="2972254623"/>
              </p:ext>
            </p:extLst>
          </p:nvPr>
        </p:nvGraphicFramePr>
        <p:xfrm>
          <a:off x="457200" y="1079658"/>
          <a:ext cx="8229600" cy="3416142"/>
        </p:xfrm>
        <a:graphic>
          <a:graphicData uri="http://schemas.openxmlformats.org/presentationml/2006/ole">
            <mc:AlternateContent xmlns:mc="http://schemas.openxmlformats.org/markup-compatibility/2006">
              <mc:Choice xmlns:v="urn:schemas-microsoft-com:vml" Requires="v">
                <p:oleObj spid="_x0000_s34826" name="Equation" r:id="rId3" imgW="2844800" imgH="1181100" progId="Equation.DSMT4">
                  <p:embed/>
                </p:oleObj>
              </mc:Choice>
              <mc:Fallback>
                <p:oleObj name="Equation" r:id="rId3" imgW="2844800" imgH="11811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079658"/>
                        <a:ext cx="8229600" cy="341614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3284841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228600" y="228600"/>
            <a:ext cx="8686800" cy="6400800"/>
          </a:xfrm>
        </p:spPr>
        <p:txBody>
          <a:bodyPr/>
          <a:lstStyle/>
          <a:p>
            <a:pPr eaLnBrk="1" hangingPunct="1"/>
            <a:r>
              <a:rPr lang="en-US" altLang="ar-SA" sz="2800" smtClean="0"/>
              <a:t>When the energy stored in the capacitor has its maximum value,         , the energy stored in the inductor is zero.</a:t>
            </a:r>
          </a:p>
          <a:p>
            <a:pPr eaLnBrk="1" hangingPunct="1"/>
            <a:r>
              <a:rPr lang="en-US" altLang="ar-SA" sz="2800" smtClean="0"/>
              <a:t>When the energy stored in the inductor has its maximum value, 0.5</a:t>
            </a:r>
            <a:r>
              <a:rPr lang="en-US" altLang="ar-SA" sz="2800" smtClean="0">
                <a:cs typeface="Times New Roman" panose="02020603050405020304" pitchFamily="18" charset="0"/>
              </a:rPr>
              <a:t>·L·I</a:t>
            </a:r>
            <a:r>
              <a:rPr lang="en-US" altLang="ar-SA" sz="2800" baseline="-25000" smtClean="0">
                <a:cs typeface="Times New Roman" panose="02020603050405020304" pitchFamily="18" charset="0"/>
              </a:rPr>
              <a:t>m</a:t>
            </a:r>
            <a:r>
              <a:rPr lang="en-US" altLang="ar-SA" sz="2800" baseline="30000" smtClean="0">
                <a:cs typeface="Times New Roman" panose="02020603050405020304" pitchFamily="18" charset="0"/>
              </a:rPr>
              <a:t>2</a:t>
            </a:r>
            <a:r>
              <a:rPr lang="en-US" altLang="ar-SA" sz="2800" smtClean="0">
                <a:cs typeface="Times New Roman" panose="02020603050405020304" pitchFamily="18" charset="0"/>
              </a:rPr>
              <a:t>, the energy stored in the capacitor is zero.</a:t>
            </a:r>
            <a:r>
              <a:rPr lang="en-US" altLang="ar-SA" sz="2800" smtClean="0"/>
              <a:t> </a:t>
            </a:r>
          </a:p>
          <a:p>
            <a:pPr eaLnBrk="1" hangingPunct="1"/>
            <a:r>
              <a:rPr lang="en-US" altLang="ar-SA" sz="2800" smtClean="0"/>
              <a:t>The sum of the U</a:t>
            </a:r>
            <a:r>
              <a:rPr lang="en-US" altLang="ar-SA" sz="2800" baseline="-25000" smtClean="0"/>
              <a:t>C</a:t>
            </a:r>
            <a:r>
              <a:rPr lang="en-US" altLang="ar-SA" sz="2800" smtClean="0"/>
              <a:t> + U</a:t>
            </a:r>
            <a:r>
              <a:rPr lang="en-US" altLang="ar-SA" sz="2800" baseline="-25000" smtClean="0"/>
              <a:t>L</a:t>
            </a:r>
            <a:r>
              <a:rPr lang="en-US" altLang="ar-SA" sz="2800" smtClean="0"/>
              <a:t> is a</a:t>
            </a:r>
          </a:p>
          <a:p>
            <a:pPr eaLnBrk="1" hangingPunct="1">
              <a:buFontTx/>
              <a:buNone/>
            </a:pPr>
            <a:r>
              <a:rPr lang="en-US" altLang="ar-SA" sz="2800" smtClean="0"/>
              <a:t>    constant and equal to the total</a:t>
            </a:r>
          </a:p>
          <a:p>
            <a:pPr eaLnBrk="1" hangingPunct="1">
              <a:buFontTx/>
              <a:buNone/>
            </a:pPr>
            <a:r>
              <a:rPr lang="en-US" altLang="ar-SA" sz="2800" smtClean="0"/>
              <a:t>    energy           . </a:t>
            </a:r>
          </a:p>
        </p:txBody>
      </p:sp>
      <p:graphicFrame>
        <p:nvGraphicFramePr>
          <p:cNvPr id="23555" name="Object 2"/>
          <p:cNvGraphicFramePr>
            <a:graphicFrameLocks noChangeAspect="1"/>
          </p:cNvGraphicFramePr>
          <p:nvPr/>
        </p:nvGraphicFramePr>
        <p:xfrm>
          <a:off x="3124200" y="685800"/>
          <a:ext cx="685800" cy="822325"/>
        </p:xfrm>
        <a:graphic>
          <a:graphicData uri="http://schemas.openxmlformats.org/presentationml/2006/ole">
            <mc:AlternateContent xmlns:mc="http://schemas.openxmlformats.org/markup-compatibility/2006">
              <mc:Choice xmlns:v="urn:schemas-microsoft-com:vml" Requires="v">
                <p:oleObj spid="_x0000_s35858" name="Equation" r:id="rId3" imgW="317225" imgH="380670" progId="Equation.DSMT4">
                  <p:embed/>
                </p:oleObj>
              </mc:Choice>
              <mc:Fallback>
                <p:oleObj name="Equation" r:id="rId3" imgW="317225" imgH="38067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685800"/>
                        <a:ext cx="685800"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355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2833688"/>
            <a:ext cx="3505200" cy="410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3557" name="Object 4"/>
          <p:cNvGraphicFramePr>
            <a:graphicFrameLocks noChangeAspect="1"/>
          </p:cNvGraphicFramePr>
          <p:nvPr/>
        </p:nvGraphicFramePr>
        <p:xfrm>
          <a:off x="1828800" y="3886200"/>
          <a:ext cx="685800" cy="822325"/>
        </p:xfrm>
        <a:graphic>
          <a:graphicData uri="http://schemas.openxmlformats.org/presentationml/2006/ole">
            <mc:AlternateContent xmlns:mc="http://schemas.openxmlformats.org/markup-compatibility/2006">
              <mc:Choice xmlns:v="urn:schemas-microsoft-com:vml" Requires="v">
                <p:oleObj spid="_x0000_s35859" name="Equation" r:id="rId6" imgW="317225" imgH="380670" progId="Equation.DSMT4">
                  <p:embed/>
                </p:oleObj>
              </mc:Choice>
              <mc:Fallback>
                <p:oleObj name="Equation" r:id="rId6" imgW="317225" imgH="38067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3886200"/>
                        <a:ext cx="685800"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997866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228600" y="228600"/>
            <a:ext cx="8686800" cy="6400800"/>
          </a:xfrm>
        </p:spPr>
        <p:txBody>
          <a:bodyPr/>
          <a:lstStyle/>
          <a:p>
            <a:pPr eaLnBrk="1" hangingPunct="1">
              <a:spcBef>
                <a:spcPts val="600"/>
              </a:spcBef>
            </a:pPr>
            <a:r>
              <a:rPr lang="en-US" altLang="ar-SA" sz="2400" dirty="0" smtClean="0"/>
              <a:t>Since the maximum energy stored in the capacitor (when I = 0) must equal the maximum energy stored in the inductor (when Q = 0),</a:t>
            </a:r>
          </a:p>
          <a:p>
            <a:pPr eaLnBrk="1" hangingPunct="1">
              <a:spcBef>
                <a:spcPts val="600"/>
              </a:spcBef>
            </a:pPr>
            <a:endParaRPr lang="en-US" altLang="ar-SA" sz="2400" dirty="0" smtClean="0"/>
          </a:p>
          <a:p>
            <a:pPr eaLnBrk="1" hangingPunct="1">
              <a:spcBef>
                <a:spcPts val="600"/>
              </a:spcBef>
            </a:pPr>
            <a:endParaRPr lang="en-US" altLang="ar-SA" sz="2400" dirty="0" smtClean="0"/>
          </a:p>
          <a:p>
            <a:pPr eaLnBrk="1" hangingPunct="1">
              <a:spcBef>
                <a:spcPts val="600"/>
              </a:spcBef>
            </a:pPr>
            <a:endParaRPr lang="en-US" altLang="ar-SA" sz="2400" dirty="0" smtClean="0"/>
          </a:p>
          <a:p>
            <a:pPr eaLnBrk="1" hangingPunct="1">
              <a:spcBef>
                <a:spcPts val="600"/>
              </a:spcBef>
            </a:pPr>
            <a:r>
              <a:rPr lang="en-US" altLang="ar-SA" sz="2400" dirty="0" smtClean="0"/>
              <a:t>Substituting this into the total energy equation:</a:t>
            </a:r>
          </a:p>
          <a:p>
            <a:pPr eaLnBrk="1" hangingPunct="1"/>
            <a:endParaRPr lang="en-US" altLang="ar-SA" sz="2400" dirty="0" smtClean="0"/>
          </a:p>
        </p:txBody>
      </p:sp>
      <p:graphicFrame>
        <p:nvGraphicFramePr>
          <p:cNvPr id="24579" name="Object 2"/>
          <p:cNvGraphicFramePr>
            <a:graphicFrameLocks noChangeAspect="1"/>
          </p:cNvGraphicFramePr>
          <p:nvPr>
            <p:extLst>
              <p:ext uri="{D42A27DB-BD31-4B8C-83A1-F6EECF244321}">
                <p14:modId xmlns:p14="http://schemas.microsoft.com/office/powerpoint/2010/main" val="1652444674"/>
              </p:ext>
            </p:extLst>
          </p:nvPr>
        </p:nvGraphicFramePr>
        <p:xfrm>
          <a:off x="3276600" y="1314450"/>
          <a:ext cx="2590800" cy="971550"/>
        </p:xfrm>
        <a:graphic>
          <a:graphicData uri="http://schemas.openxmlformats.org/presentationml/2006/ole">
            <mc:AlternateContent xmlns:mc="http://schemas.openxmlformats.org/markup-compatibility/2006">
              <mc:Choice xmlns:v="urn:schemas-microsoft-com:vml" Requires="v">
                <p:oleObj spid="_x0000_s36882" name="Equation" r:id="rId3" imgW="1016000" imgH="381000" progId="Equation.DSMT4">
                  <p:embed/>
                </p:oleObj>
              </mc:Choice>
              <mc:Fallback>
                <p:oleObj name="Equation" r:id="rId3" imgW="1016000" imgH="3810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314450"/>
                        <a:ext cx="2590800" cy="971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0" name="Object 3"/>
          <p:cNvGraphicFramePr>
            <a:graphicFrameLocks noChangeAspect="1"/>
          </p:cNvGraphicFramePr>
          <p:nvPr>
            <p:extLst>
              <p:ext uri="{D42A27DB-BD31-4B8C-83A1-F6EECF244321}">
                <p14:modId xmlns:p14="http://schemas.microsoft.com/office/powerpoint/2010/main" val="3260544688"/>
              </p:ext>
            </p:extLst>
          </p:nvPr>
        </p:nvGraphicFramePr>
        <p:xfrm>
          <a:off x="990600" y="3429000"/>
          <a:ext cx="7080106" cy="2971800"/>
        </p:xfrm>
        <a:graphic>
          <a:graphicData uri="http://schemas.openxmlformats.org/presentationml/2006/ole">
            <mc:AlternateContent xmlns:mc="http://schemas.openxmlformats.org/markup-compatibility/2006">
              <mc:Choice xmlns:v="urn:schemas-microsoft-com:vml" Requires="v">
                <p:oleObj spid="_x0000_s36883" name="Equation" r:id="rId5" imgW="2692400" imgH="1130300" progId="Equation.DSMT4">
                  <p:embed/>
                </p:oleObj>
              </mc:Choice>
              <mc:Fallback>
                <p:oleObj name="Equation" r:id="rId5" imgW="2692400" imgH="11303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3429000"/>
                        <a:ext cx="7080106" cy="297180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6977524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txDef>
      <a:spPr>
        <a:noFill/>
      </a:spPr>
      <a:bodyPr wrap="none" lIns="0" tIns="0" rIns="0" bIns="0" rtlCol="1">
        <a:spAutoFit/>
      </a:bodyPr>
      <a:lstStyle>
        <a:defPPr>
          <a:defRPr i="1" smtClean="0">
            <a:latin typeface="Cambria Math" panose="02040503050406030204" pitchFamily="18"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3786</TotalTime>
  <Words>3807</Words>
  <Application>Microsoft Office PowerPoint</Application>
  <PresentationFormat>عرض على الشاشة (3:4)‏</PresentationFormat>
  <Paragraphs>445</Paragraphs>
  <Slides>119</Slides>
  <Notes>21</Notes>
  <HiddenSlides>2</HiddenSlides>
  <MMClips>0</MMClips>
  <ScaleCrop>false</ScaleCrop>
  <HeadingPairs>
    <vt:vector size="8" baseType="variant">
      <vt:variant>
        <vt:lpstr>الخطوط المستخدمة</vt:lpstr>
      </vt:variant>
      <vt:variant>
        <vt:i4>9</vt:i4>
      </vt:variant>
      <vt:variant>
        <vt:lpstr>نسق</vt:lpstr>
      </vt:variant>
      <vt:variant>
        <vt:i4>1</vt:i4>
      </vt:variant>
      <vt:variant>
        <vt:lpstr>خوادم OLE مضمنة</vt:lpstr>
      </vt:variant>
      <vt:variant>
        <vt:i4>3</vt:i4>
      </vt:variant>
      <vt:variant>
        <vt:lpstr>عناوين الشرائح</vt:lpstr>
      </vt:variant>
      <vt:variant>
        <vt:i4>119</vt:i4>
      </vt:variant>
    </vt:vector>
  </HeadingPairs>
  <TitlesOfParts>
    <vt:vector size="132" baseType="lpstr">
      <vt:lpstr>ＭＳ Ｐゴシック</vt:lpstr>
      <vt:lpstr>新細明體</vt:lpstr>
      <vt:lpstr>新細明體</vt:lpstr>
      <vt:lpstr>Arial</vt:lpstr>
      <vt:lpstr>Calibri</vt:lpstr>
      <vt:lpstr>Cambria Math</vt:lpstr>
      <vt:lpstr>Constantia</vt:lpstr>
      <vt:lpstr>Symbol</vt:lpstr>
      <vt:lpstr>Times New Roman</vt:lpstr>
      <vt:lpstr>Default Design</vt:lpstr>
      <vt:lpstr>Equation</vt:lpstr>
      <vt:lpstr>معادلة</vt:lpstr>
      <vt:lpstr>MathType 6.0 Equation</vt:lpstr>
      <vt:lpstr>عرض تقديمي في PowerPoint</vt:lpstr>
      <vt:lpstr>عرض تقديمي في PowerPoint</vt:lpstr>
      <vt:lpstr>عرض تقديمي في PowerPoint</vt:lpstr>
      <vt:lpstr>عرض تقديمي في PowerPoint</vt:lpstr>
      <vt:lpstr>SIMPLE HARMONIC MOTION</vt:lpstr>
      <vt:lpstr>Oscillatory Motion</vt:lpstr>
      <vt:lpstr>عرض تقديمي في PowerPoint</vt:lpstr>
      <vt:lpstr>عرض تقديمي في PowerPoint</vt:lpstr>
      <vt:lpstr>عرض تقديمي في PowerPoint</vt:lpstr>
      <vt:lpstr>عرض تقديمي في PowerPoint</vt:lpstr>
      <vt:lpstr>Oscillations of a Spring</vt:lpstr>
      <vt:lpstr>Oscillations of a Spring</vt:lpstr>
      <vt:lpstr>عرض تقديمي في PowerPoint</vt:lpstr>
      <vt:lpstr>عرض تقديمي في PowerPoint</vt:lpstr>
      <vt:lpstr>Oscillations of a Spring</vt:lpstr>
      <vt:lpstr>Solution:</vt:lpstr>
      <vt:lpstr>Simple Harmonic Motion</vt:lpstr>
      <vt:lpstr>Simple Harmonic Motion</vt:lpstr>
      <vt:lpstr>عرض تقديمي في PowerPoint</vt:lpstr>
      <vt:lpstr>Simple Harmonic Motion</vt:lpstr>
      <vt:lpstr>Simple Harmonic Motion</vt:lpstr>
      <vt:lpstr>Solution:</vt:lpstr>
      <vt:lpstr>عرض تقديمي في PowerPoint</vt:lpstr>
      <vt:lpstr>عرض تقديمي في PowerPoint</vt:lpstr>
      <vt:lpstr>عرض تقديمي في PowerPoint</vt:lpstr>
      <vt:lpstr>عرض تقديمي في PowerPoint</vt:lpstr>
      <vt:lpstr>عرض تقديمي في PowerPoint</vt:lpstr>
      <vt:lpstr>Simple Harmonic Motion</vt:lpstr>
      <vt:lpstr>Solution: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Solution:</vt:lpstr>
      <vt:lpstr>عرض تقديمي في PowerPoint</vt:lpstr>
      <vt:lpstr>Solution: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Energy in the SHO</vt:lpstr>
      <vt:lpstr>عرض تقديمي في PowerPoint</vt:lpstr>
      <vt:lpstr>عرض تقديمي في PowerPoint</vt:lpstr>
      <vt:lpstr>Energy in the SHO</vt:lpstr>
      <vt:lpstr>Solution:</vt:lpstr>
      <vt:lpstr>Solution:</vt:lpstr>
      <vt:lpstr>عرض تقديمي في PowerPoint</vt:lpstr>
      <vt:lpstr>Energy in the SHO</vt:lpstr>
      <vt:lpstr>Solution: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An Oscillatory LC Circuit</vt:lpstr>
      <vt:lpstr>عرض تقديمي في PowerPoint</vt:lpstr>
      <vt:lpstr>عرض تقديمي في PowerPoint</vt:lpstr>
      <vt:lpstr>Energy Oscillations in the LC Circuit and the Mass-Spring System (harmonic oscillator)</vt:lpstr>
      <vt:lpstr>عرض تقديمي في PowerPoint</vt:lpstr>
      <vt:lpstr>عرض تقديمي في PowerPoint</vt:lpstr>
      <vt:lpstr>Vibration and Waves</vt:lpstr>
      <vt:lpstr>  The Period and Sinusoidal Nature of SHM</vt:lpstr>
      <vt:lpstr>  The Period and Sinusoidal Nature of SHM</vt:lpstr>
      <vt:lpstr>  The Period and Sinusoidal Nature of SHM</vt:lpstr>
      <vt:lpstr>  The Period and Sinusoidal Nature of SHM</vt:lpstr>
      <vt:lpstr>  The Period and Sinusoidal Nature of SHM</vt:lpstr>
      <vt:lpstr>  The Period and Sinusoidal Nature of SHM</vt:lpstr>
      <vt:lpstr>عرض تقديمي في PowerPoint</vt:lpstr>
      <vt:lpstr>SHO Related to Uniform Circular Motion</vt:lpstr>
      <vt:lpstr>عرض تقديمي في PowerPoint</vt:lpstr>
      <vt:lpstr>عرض تقديمي في PowerPoint</vt:lpstr>
      <vt:lpstr>عرض تقديمي في PowerPoint</vt:lpstr>
      <vt:lpstr>عرض تقديمي في PowerPoint</vt:lpstr>
    </vt:vector>
  </TitlesOfParts>
  <Company>niu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Suzanne Willis</dc:creator>
  <cp:lastModifiedBy>noor noor</cp:lastModifiedBy>
  <cp:revision>89</cp:revision>
  <dcterms:created xsi:type="dcterms:W3CDTF">2004-07-12T22:39:44Z</dcterms:created>
  <dcterms:modified xsi:type="dcterms:W3CDTF">2015-02-21T18:48:39Z</dcterms:modified>
</cp:coreProperties>
</file>