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57" r:id="rId4"/>
    <p:sldId id="258" r:id="rId5"/>
    <p:sldId id="260" r:id="rId6"/>
    <p:sldId id="263" r:id="rId7"/>
    <p:sldId id="283" r:id="rId8"/>
    <p:sldId id="282" r:id="rId9"/>
    <p:sldId id="265" r:id="rId10"/>
    <p:sldId id="269" r:id="rId11"/>
    <p:sldId id="270" r:id="rId12"/>
    <p:sldId id="276" r:id="rId13"/>
    <p:sldId id="271" r:id="rId14"/>
    <p:sldId id="272" r:id="rId15"/>
    <p:sldId id="273" r:id="rId16"/>
    <p:sldId id="277" r:id="rId17"/>
    <p:sldId id="279" r:id="rId18"/>
    <p:sldId id="278" r:id="rId19"/>
    <p:sldId id="280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57" autoAdjust="0"/>
  </p:normalViewPr>
  <p:slideViewPr>
    <p:cSldViewPr>
      <p:cViewPr varScale="1">
        <p:scale>
          <a:sx n="66" d="100"/>
          <a:sy n="66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8CA6-1540-4DA6-8E2B-B62F85FACE2D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30F0-C251-4DEA-8E45-B4BD054A1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3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ddler2.com/fiddler2/version.asp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ddler2.com/fiddler2/version.asp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030F0-C251-4DEA-8E45-B4BD054A158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Developer toolbar</a:t>
            </a:r>
            <a:r>
              <a:rPr lang="en-US" baseline="0" dirty="0" smtClean="0"/>
              <a:t> direct download link:</a:t>
            </a:r>
          </a:p>
          <a:p>
            <a:r>
              <a:rPr lang="en-US" baseline="0" dirty="0" smtClean="0"/>
              <a:t>https://chrome.google.com/webstore/detail/web-developer/bfbameneiokkgbdmiekhjnmfkcnldhhm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030F0-C251-4DEA-8E45-B4BD054A158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Download Fiddler from this page: </a:t>
            </a:r>
            <a:r>
              <a:rPr lang="en-US" dirty="0" smtClean="0">
                <a:hlinkClick r:id="rId3"/>
              </a:rPr>
              <a:t>http://www.fiddler2.com/fiddler2/version.asp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030F0-C251-4DEA-8E45-B4BD054A158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Download Fiddler from this page: </a:t>
            </a:r>
            <a:r>
              <a:rPr lang="en-US" dirty="0" smtClean="0">
                <a:hlinkClick r:id="rId3"/>
              </a:rPr>
              <a:t>http://www.fiddler2.com/fiddler2/version.asp</a:t>
            </a:r>
            <a:endParaRPr lang="en-US" dirty="0" smtClean="0"/>
          </a:p>
          <a:p>
            <a:r>
              <a:rPr lang="en-US" dirty="0" smtClean="0"/>
              <a:t>-While it’s running, Fiddler captures</a:t>
            </a:r>
            <a:r>
              <a:rPr lang="en-US" baseline="0" dirty="0" smtClean="0"/>
              <a:t> all HTTP sessions that are running through the system.</a:t>
            </a:r>
          </a:p>
          <a:p>
            <a:r>
              <a:rPr lang="en-US" baseline="0" dirty="0" smtClean="0"/>
              <a:t>-An HTTP session’s requests and responses can be viewed in many different formats as shown by the options on top of each pane (on the right).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030F0-C251-4DEA-8E45-B4BD054A158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030F0-C251-4DEA-8E45-B4BD054A158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>
              <a:defRPr b="1" cap="none" spc="0">
                <a:ln>
                  <a:prstDash val="solid"/>
                </a:ln>
                <a:solidFill>
                  <a:srgbClr val="A1134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4B2A-28FD-4AF8-8B68-8D0A09C7A621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7D656-A2EC-446B-896B-D312F3E221A4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02447-492D-48D9-BF86-E4062ADE70A9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>
              <a:defRPr b="1" cap="none" spc="0">
                <a:ln>
                  <a:prstDash val="solid"/>
                </a:ln>
                <a:solidFill>
                  <a:srgbClr val="A1134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12E7-A3F2-47EE-B534-17204F764CFB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122" name="Picture 2" descr="C:\Users\Afnan\Desktop\chrome-logo-v2.pn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5257800" y="2971800"/>
            <a:ext cx="4953000" cy="4953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84126-C1FA-45E0-84BC-272230843F02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4E8E-24D8-4564-91EB-79C1B0F0FF7D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320-CB06-41F7-9EEB-4B4181391D4F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93BD-5B7B-4A0A-9CE0-FCDB14CE3107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C75F-2D57-4EA9-A29E-0107491A3D9A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DE77-6801-491C-87E5-1721A7376A33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53C2-2DAD-4060-A14B-9C08C8870943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irefox1.jpg"/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5334000" y="3124200"/>
            <a:ext cx="442285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427C0-6CE2-463C-B341-7B92B6922232}" type="datetime1">
              <a:rPr lang="en-US" smtClean="0"/>
              <a:pPr/>
              <a:t>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Afnan\Desktop\chrome-logo-v2.png"/>
          <p:cNvPicPr>
            <a:picLocks noChangeAspect="1" noChangeArrowheads="1"/>
          </p:cNvPicPr>
          <p:nvPr userDrawn="1"/>
        </p:nvPicPr>
        <p:blipFill>
          <a:blip r:embed="rId14">
            <a:lum bright="70000" contrast="-70000"/>
          </a:blip>
          <a:srcRect/>
          <a:stretch>
            <a:fillRect/>
          </a:stretch>
        </p:blipFill>
        <p:spPr bwMode="auto">
          <a:xfrm>
            <a:off x="5181600" y="2819400"/>
            <a:ext cx="4953000" cy="4953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>
            <a:prstDash val="solid"/>
          </a:ln>
          <a:solidFill>
            <a:srgbClr val="A11349"/>
          </a:solidFill>
          <a:effectLst>
            <a:outerShdw blurRad="88000" dist="50800" dir="5040000" algn="tl">
              <a:schemeClr val="accent4">
                <a:tint val="80000"/>
                <a:satMod val="250000"/>
                <a:alpha val="45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hrome.google.com/webstore/detail/web-developer/bfbameneiokkgbdmiekhjnmfkcnldhh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hrome.google.com/webstore/detail/edit-this-cookie/fngmhnnpilhplaeedifhccceomclgfbg" TargetMode="External"/><Relationship Id="rId2" Type="http://schemas.openxmlformats.org/officeDocument/2006/relationships/hyperlink" Target="https://chrome.google.com/webstore/detail/resolution-test/idhfcdbheobinplaamokffboaccidb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hrome.google.com/webstore/category/ext/11-web-development" TargetMode="External"/><Relationship Id="rId4" Type="http://schemas.openxmlformats.org/officeDocument/2006/relationships/hyperlink" Target="https://chrome.google.com/webstore/detail/session-manager/bbcnbpafconjjigibnhbfmmgdbbkcjf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List_of_HTTP_header_fields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st_of_HTTP_header_field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iddler2.com/Fiddler2/version.asp" TargetMode="External"/><Relationship Id="rId3" Type="http://schemas.openxmlformats.org/officeDocument/2006/relationships/hyperlink" Target="https://chrome.google.com/webstore/category/extensions" TargetMode="External"/><Relationship Id="rId7" Type="http://schemas.openxmlformats.org/officeDocument/2006/relationships/hyperlink" Target="http://www.fiddler2.com/fiddler2/" TargetMode="External"/><Relationship Id="rId2" Type="http://schemas.openxmlformats.org/officeDocument/2006/relationships/hyperlink" Target="https://www.google.com/intl/en/chrome/browse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evelopers.google.com/chrome-developer-tools/" TargetMode="External"/><Relationship Id="rId5" Type="http://schemas.openxmlformats.org/officeDocument/2006/relationships/hyperlink" Target="http://mashable.com/2013/02/19/chrome-extensions-developers/" TargetMode="External"/><Relationship Id="rId4" Type="http://schemas.openxmlformats.org/officeDocument/2006/relationships/hyperlink" Target="https://chrome.google.com/webstore/category/ext/11-web-development" TargetMode="External"/><Relationship Id="rId9" Type="http://schemas.openxmlformats.org/officeDocument/2006/relationships/hyperlink" Target="http://www.fiddler2.com/Fiddler/help/vide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dirty="0" smtClean="0">
                <a:ln>
                  <a:prstDash val="solid"/>
                </a:ln>
                <a:solidFill>
                  <a:srgbClr val="A1134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Web Developer Tools</a:t>
            </a:r>
            <a:endParaRPr lang="en-US" dirty="0">
              <a:ln>
                <a:prstDash val="solid"/>
              </a:ln>
              <a:solidFill>
                <a:srgbClr val="A11349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6146" name="Picture 2" descr="C:\Users\Afnan\Desktop\chrome-logo-v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2057400" cy="2057400"/>
          </a:xfrm>
          <a:prstGeom prst="rect">
            <a:avLst/>
          </a:prstGeom>
          <a:noFill/>
        </p:spPr>
      </p:pic>
      <p:pic>
        <p:nvPicPr>
          <p:cNvPr id="6147" name="Picture 3" descr="C:\Users\Afnan\Desktop\slid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9144000" cy="2974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Essential tools for implementing and testing websites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Chrome: Web Developer Toolbar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cs typeface="Times New Roman" pitchFamily="18" charset="0"/>
              </a:rPr>
              <a:t>This extension, by itself, makes Chrome an indispensable tool for Web development and testing.</a:t>
            </a:r>
          </a:p>
          <a:p>
            <a:r>
              <a:rPr lang="en-US" dirty="0" smtClean="0">
                <a:cs typeface="Times New Roman" pitchFamily="18" charset="0"/>
              </a:rPr>
              <a:t>Adds a toolbar to the browser containing various web developer tools: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It outlines page elements,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displays the size of images,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gives CSS and form information,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disables certain elements on a page,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and much more.</a:t>
            </a:r>
          </a:p>
          <a:p>
            <a:r>
              <a:rPr lang="en-US" dirty="0" smtClean="0">
                <a:cs typeface="Times New Roman" pitchFamily="18" charset="0"/>
                <a:hlinkClick r:id="rId3"/>
              </a:rPr>
              <a:t>Download Link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Chrome: Web Developer Toolbar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Live Demo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4098" name="Picture 2" descr="C:\Users\Afnan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209800"/>
            <a:ext cx="6821539" cy="4414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Chrome Extensions!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Chrome provides a wide range of assorted extensions that will meet your web development needs.</a:t>
            </a:r>
          </a:p>
          <a:p>
            <a:r>
              <a:rPr lang="en-US" dirty="0" smtClean="0"/>
              <a:t>Resolution Test (</a:t>
            </a:r>
            <a:r>
              <a:rPr lang="en-US" dirty="0" smtClean="0">
                <a:hlinkClick r:id="rId2"/>
              </a:rPr>
              <a:t>download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Edit This Cookie (</a:t>
            </a:r>
            <a:r>
              <a:rPr lang="en-US" dirty="0" smtClean="0">
                <a:hlinkClick r:id="rId3"/>
              </a:rPr>
              <a:t>download</a:t>
            </a:r>
            <a:r>
              <a:rPr lang="en-US" dirty="0" smtClean="0"/>
              <a:t>) </a:t>
            </a:r>
          </a:p>
          <a:p>
            <a:r>
              <a:rPr lang="en-US" dirty="0" smtClean="0"/>
              <a:t>Session Manager (</a:t>
            </a:r>
            <a:r>
              <a:rPr lang="en-US" dirty="0" smtClean="0">
                <a:hlinkClick r:id="rId4"/>
              </a:rPr>
              <a:t>download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And MORE!</a:t>
            </a:r>
          </a:p>
          <a:p>
            <a:pPr lvl="1"/>
            <a:r>
              <a:rPr lang="en-US" dirty="0" smtClean="0">
                <a:hlinkClick r:id="rId5"/>
              </a:rPr>
              <a:t>https://chrome.google.com/webstore/category/ext/11-web-development</a:t>
            </a:r>
            <a:endParaRPr lang="en-US" dirty="0" smtClean="0"/>
          </a:p>
          <a:p>
            <a:pPr lvl="1"/>
            <a:r>
              <a:rPr lang="en-US" dirty="0" smtClean="0"/>
              <a:t>The ‘Web Development’ Category.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Additional Tool: Fiddler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Fiddler is a Web Debugging Proxy.</a:t>
            </a:r>
          </a:p>
          <a:p>
            <a:r>
              <a:rPr lang="en-US" dirty="0" smtClean="0"/>
              <a:t>It logs all HTTP(S) traffic between your computer and the Internet.</a:t>
            </a:r>
          </a:p>
          <a:p>
            <a:r>
              <a:rPr lang="en-US" dirty="0" smtClean="0"/>
              <a:t>It allows you to:</a:t>
            </a:r>
          </a:p>
          <a:p>
            <a:pPr lvl="1"/>
            <a:r>
              <a:rPr lang="en-US" dirty="0" smtClean="0"/>
              <a:t>Intercept all HTTP(S) traffic.</a:t>
            </a:r>
          </a:p>
          <a:p>
            <a:pPr lvl="1"/>
            <a:r>
              <a:rPr lang="en-US" dirty="0" smtClean="0"/>
              <a:t>Inspect HTTP’s requests and responses and their headers.</a:t>
            </a:r>
          </a:p>
          <a:p>
            <a:pPr lvl="1"/>
            <a:r>
              <a:rPr lang="en-US" dirty="0" smtClean="0"/>
              <a:t>Set breakpoints.</a:t>
            </a:r>
          </a:p>
          <a:p>
            <a:pPr lvl="1"/>
            <a:r>
              <a:rPr lang="en-US" dirty="0" smtClean="0"/>
              <a:t>Alter incoming or outgoing data.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6591300" cy="4671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Line Callout 2 (Border and Accent Bar) 6"/>
          <p:cNvSpPr/>
          <p:nvPr/>
        </p:nvSpPr>
        <p:spPr>
          <a:xfrm>
            <a:off x="304800" y="304800"/>
            <a:ext cx="1600200" cy="1066800"/>
          </a:xfrm>
          <a:prstGeom prst="accentBorderCallout2">
            <a:avLst>
              <a:gd name="adj1" fmla="val 28750"/>
              <a:gd name="adj2" fmla="val 107255"/>
              <a:gd name="adj3" fmla="val 99566"/>
              <a:gd name="adj4" fmla="val 107832"/>
              <a:gd name="adj5" fmla="val 187543"/>
              <a:gd name="adj6" fmla="val 560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Sessions List: </a:t>
            </a:r>
            <a:r>
              <a:rPr lang="en-US" sz="1200" dirty="0" smtClean="0"/>
              <a:t>Shows all the currently running HTTP sessions</a:t>
            </a:r>
            <a:endParaRPr lang="en-US" sz="1200" dirty="0"/>
          </a:p>
        </p:txBody>
      </p:sp>
      <p:sp>
        <p:nvSpPr>
          <p:cNvPr id="10" name="Line Callout 2 (Border and Accent Bar) 9"/>
          <p:cNvSpPr/>
          <p:nvPr/>
        </p:nvSpPr>
        <p:spPr>
          <a:xfrm>
            <a:off x="2895600" y="304800"/>
            <a:ext cx="2590800" cy="1066800"/>
          </a:xfrm>
          <a:prstGeom prst="accentBorderCallout2">
            <a:avLst>
              <a:gd name="adj1" fmla="val 79969"/>
              <a:gd name="adj2" fmla="val 103812"/>
              <a:gd name="adj3" fmla="val 114200"/>
              <a:gd name="adj4" fmla="val 103527"/>
              <a:gd name="adj5" fmla="val 178137"/>
              <a:gd name="adj6" fmla="val 902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Session Inspector</a:t>
            </a:r>
            <a:r>
              <a:rPr lang="en-US" sz="1200" dirty="0" smtClean="0"/>
              <a:t>: double click on a session from the session list to inspect it.  It’ll show the HTTP traffic. Top pane shows the request and bottom pane shows the response.</a:t>
            </a:r>
            <a:endParaRPr lang="en-US" sz="1200" dirty="0"/>
          </a:p>
        </p:txBody>
      </p:sp>
      <p:sp>
        <p:nvSpPr>
          <p:cNvPr id="13" name="Line Callout 1 (Border and Accent Bar) 12"/>
          <p:cNvSpPr/>
          <p:nvPr/>
        </p:nvSpPr>
        <p:spPr>
          <a:xfrm>
            <a:off x="7162800" y="2819400"/>
            <a:ext cx="1295400" cy="533400"/>
          </a:xfrm>
          <a:prstGeom prst="accentBorderCallout1">
            <a:avLst>
              <a:gd name="adj1" fmla="val 18750"/>
              <a:gd name="adj2" fmla="val -8333"/>
              <a:gd name="adj3" fmla="val -14329"/>
              <a:gd name="adj4" fmla="val -73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</a:t>
            </a:r>
            <a:endParaRPr lang="en-US" dirty="0"/>
          </a:p>
        </p:txBody>
      </p:sp>
      <p:sp>
        <p:nvSpPr>
          <p:cNvPr id="14" name="Line Callout 1 (Border and Accent Bar) 13"/>
          <p:cNvSpPr/>
          <p:nvPr/>
        </p:nvSpPr>
        <p:spPr>
          <a:xfrm>
            <a:off x="7162800" y="4648200"/>
            <a:ext cx="1295400" cy="533400"/>
          </a:xfrm>
          <a:prstGeom prst="accentBorderCallout1">
            <a:avLst>
              <a:gd name="adj1" fmla="val 18750"/>
              <a:gd name="adj2" fmla="val -8333"/>
              <a:gd name="adj3" fmla="val -14329"/>
              <a:gd name="adj4" fmla="val -73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162800" y="3505200"/>
            <a:ext cx="1295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Tabbed Views: shows different formats of the request/response</a:t>
            </a:r>
            <a:endParaRPr lang="en-US" sz="1200" dirty="0"/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rot="10800000">
            <a:off x="5257800" y="2438400"/>
            <a:ext cx="1905000" cy="15621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1"/>
          </p:cNvCxnSpPr>
          <p:nvPr/>
        </p:nvCxnSpPr>
        <p:spPr>
          <a:xfrm rot="10800000" flipV="1">
            <a:off x="6019800" y="4000500"/>
            <a:ext cx="1143000" cy="3429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7177087" cy="6267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Line Callout 1 (Border and Accent Bar) 4"/>
          <p:cNvSpPr/>
          <p:nvPr/>
        </p:nvSpPr>
        <p:spPr>
          <a:xfrm>
            <a:off x="7543800" y="381000"/>
            <a:ext cx="1371600" cy="1828800"/>
          </a:xfrm>
          <a:prstGeom prst="accentBorderCallout1">
            <a:avLst>
              <a:gd name="adj1" fmla="val 18750"/>
              <a:gd name="adj2" fmla="val -8333"/>
              <a:gd name="adj3" fmla="val 46734"/>
              <a:gd name="adj4" fmla="val -2120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Statistics tab: </a:t>
            </a:r>
            <a:r>
              <a:rPr lang="en-US" sz="1200" dirty="0" smtClean="0"/>
              <a:t>Shows some statistics  regarding the currently selected HTTP sessions form the left sessions list.</a:t>
            </a:r>
            <a:endParaRPr lang="en-US" sz="1200" dirty="0"/>
          </a:p>
        </p:txBody>
      </p:sp>
      <p:sp>
        <p:nvSpPr>
          <p:cNvPr id="6" name="Line Callout 1 (Border and Accent Bar) 5"/>
          <p:cNvSpPr/>
          <p:nvPr/>
        </p:nvSpPr>
        <p:spPr>
          <a:xfrm>
            <a:off x="7543800" y="4038600"/>
            <a:ext cx="1371600" cy="1828800"/>
          </a:xfrm>
          <a:prstGeom prst="accentBorderCallout1">
            <a:avLst>
              <a:gd name="adj1" fmla="val 18750"/>
              <a:gd name="adj2" fmla="val -8333"/>
              <a:gd name="adj3" fmla="val 21124"/>
              <a:gd name="adj4" fmla="val -957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Pie Chart view: </a:t>
            </a:r>
            <a:r>
              <a:rPr lang="en-US" sz="1200" dirty="0" smtClean="0"/>
              <a:t>shows the traffic types in a pie chart format.</a:t>
            </a:r>
            <a:endParaRPr lang="en-US" sz="1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Inspecting HTTP Requests using Fiddler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want to browse a page:</a:t>
            </a:r>
          </a:p>
          <a:p>
            <a:pPr lvl="1"/>
            <a:r>
              <a:rPr lang="en-US" dirty="0" smtClean="0"/>
              <a:t>You provide it with the URL.</a:t>
            </a:r>
          </a:p>
          <a:p>
            <a:pPr lvl="1"/>
            <a:r>
              <a:rPr lang="en-US" dirty="0" smtClean="0"/>
              <a:t>Your browser makes a </a:t>
            </a:r>
            <a:r>
              <a:rPr lang="en-US" b="1" dirty="0" smtClean="0"/>
              <a:t>request</a:t>
            </a:r>
            <a:r>
              <a:rPr lang="en-US" dirty="0" smtClean="0"/>
              <a:t> to the web server that hosts the page according to the URL.</a:t>
            </a:r>
          </a:p>
          <a:p>
            <a:r>
              <a:rPr lang="en-US" dirty="0" smtClean="0"/>
              <a:t>Fiddler can show you each </a:t>
            </a:r>
            <a:r>
              <a:rPr lang="en-US" b="1" dirty="0" smtClean="0"/>
              <a:t>outgoing request </a:t>
            </a:r>
            <a:r>
              <a:rPr lang="en-US" dirty="0" smtClean="0"/>
              <a:t>and its header.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Inspecting HTTP Request using Fiddler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828800"/>
            <a:ext cx="653892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Callout 1 (Border and Accent Bar) 6"/>
          <p:cNvSpPr/>
          <p:nvPr/>
        </p:nvSpPr>
        <p:spPr>
          <a:xfrm>
            <a:off x="228600" y="12954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216194"/>
              <a:gd name="adj4" fmla="val 136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HTTP command. GET means Download</a:t>
            </a:r>
            <a:endParaRPr lang="en-US" sz="1200" dirty="0"/>
          </a:p>
        </p:txBody>
      </p:sp>
      <p:sp>
        <p:nvSpPr>
          <p:cNvPr id="9" name="Line Callout 1 (Border and Accent Bar) 8"/>
          <p:cNvSpPr/>
          <p:nvPr/>
        </p:nvSpPr>
        <p:spPr>
          <a:xfrm>
            <a:off x="228600" y="1905000"/>
            <a:ext cx="1600200" cy="457200"/>
          </a:xfrm>
          <a:prstGeom prst="accentBorderCallout1">
            <a:avLst>
              <a:gd name="adj1" fmla="val 18750"/>
              <a:gd name="adj2" fmla="val 107521"/>
              <a:gd name="adj3" fmla="val 123720"/>
              <a:gd name="adj4" fmla="val 156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Requested file name (URL)</a:t>
            </a:r>
            <a:endParaRPr lang="en-US" sz="1200" dirty="0"/>
          </a:p>
        </p:txBody>
      </p:sp>
      <p:sp>
        <p:nvSpPr>
          <p:cNvPr id="10" name="Line Callout 1 (Border and Accent Bar) 9"/>
          <p:cNvSpPr/>
          <p:nvPr/>
        </p:nvSpPr>
        <p:spPr>
          <a:xfrm>
            <a:off x="228600" y="2438400"/>
            <a:ext cx="1600200" cy="457200"/>
          </a:xfrm>
          <a:prstGeom prst="accentBorderCallout1">
            <a:avLst>
              <a:gd name="adj1" fmla="val 18750"/>
              <a:gd name="adj2" fmla="val 107521"/>
              <a:gd name="adj3" fmla="val 38355"/>
              <a:gd name="adj4" fmla="val 129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host that contains the requested file. </a:t>
            </a:r>
            <a:endParaRPr lang="en-US" sz="1200" dirty="0"/>
          </a:p>
        </p:txBody>
      </p:sp>
      <p:sp>
        <p:nvSpPr>
          <p:cNvPr id="11" name="Line Callout 1 (Border and Accent Bar) 10"/>
          <p:cNvSpPr/>
          <p:nvPr/>
        </p:nvSpPr>
        <p:spPr>
          <a:xfrm>
            <a:off x="228600" y="2971800"/>
            <a:ext cx="1600200" cy="457200"/>
          </a:xfrm>
          <a:prstGeom prst="accentBorderCallout1">
            <a:avLst>
              <a:gd name="adj1" fmla="val 18750"/>
              <a:gd name="adj2" fmla="val 107521"/>
              <a:gd name="adj3" fmla="val -42133"/>
              <a:gd name="adj4" fmla="val 129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Type of browser</a:t>
            </a:r>
            <a:endParaRPr lang="en-US" sz="1200" dirty="0"/>
          </a:p>
        </p:txBody>
      </p:sp>
      <p:sp>
        <p:nvSpPr>
          <p:cNvPr id="12" name="Line Callout 1 (Border and Accent Bar) 11"/>
          <p:cNvSpPr/>
          <p:nvPr/>
        </p:nvSpPr>
        <p:spPr>
          <a:xfrm>
            <a:off x="228600" y="3505200"/>
            <a:ext cx="1600200" cy="609600"/>
          </a:xfrm>
          <a:prstGeom prst="accentBorderCallout1">
            <a:avLst>
              <a:gd name="adj1" fmla="val 18750"/>
              <a:gd name="adj2" fmla="val 107521"/>
              <a:gd name="adj3" fmla="val -98231"/>
              <a:gd name="adj4" fmla="val 129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Expected MIME types, page language, encoding and </a:t>
            </a:r>
            <a:r>
              <a:rPr lang="en-US" sz="1200" dirty="0" err="1" smtClean="0"/>
              <a:t>charset</a:t>
            </a:r>
            <a:endParaRPr lang="en-US" sz="1200" dirty="0"/>
          </a:p>
        </p:txBody>
      </p:sp>
      <p:sp>
        <p:nvSpPr>
          <p:cNvPr id="13" name="Line Callout 1 (Border and Accent Bar) 12"/>
          <p:cNvSpPr/>
          <p:nvPr/>
        </p:nvSpPr>
        <p:spPr>
          <a:xfrm>
            <a:off x="228600" y="4191000"/>
            <a:ext cx="1600200" cy="1143000"/>
          </a:xfrm>
          <a:prstGeom prst="accentBorderCallout1">
            <a:avLst>
              <a:gd name="adj1" fmla="val 18750"/>
              <a:gd name="adj2" fmla="val 107521"/>
              <a:gd name="adj3" fmla="val -54329"/>
              <a:gd name="adj4" fmla="val 130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type of connection preferred by the user agent. Keep alive keeps the connection for the specified timeout.</a:t>
            </a:r>
            <a:endParaRPr lang="en-US" sz="1200" dirty="0"/>
          </a:p>
        </p:txBody>
      </p:sp>
      <p:sp>
        <p:nvSpPr>
          <p:cNvPr id="14" name="Line Callout 1 (Border and Accent Bar) 13"/>
          <p:cNvSpPr/>
          <p:nvPr/>
        </p:nvSpPr>
        <p:spPr>
          <a:xfrm>
            <a:off x="228600" y="5486400"/>
            <a:ext cx="1600200" cy="838200"/>
          </a:xfrm>
          <a:prstGeom prst="accentBorderCallout1">
            <a:avLst>
              <a:gd name="adj1" fmla="val 18750"/>
              <a:gd name="adj2" fmla="val 107521"/>
              <a:gd name="adj3" fmla="val -199340"/>
              <a:gd name="adj4" fmla="val 147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 HTTP cookie previously sent by the server with Set-Cookie 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58674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more info: </a:t>
            </a:r>
            <a:r>
              <a:rPr lang="en-US" dirty="0" smtClean="0">
                <a:hlinkClick r:id="rId4"/>
              </a:rPr>
              <a:t>http://en.wikipedia.org/wiki/List_of_HTTP_header_fields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Inspecting HTTP Responses using Fiddler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server receives a request for a resource (page, image, etc.):</a:t>
            </a:r>
          </a:p>
          <a:p>
            <a:pPr lvl="1"/>
            <a:r>
              <a:rPr lang="en-US" dirty="0" smtClean="0"/>
              <a:t>It sends a </a:t>
            </a:r>
            <a:r>
              <a:rPr lang="en-US" b="1" dirty="0" smtClean="0"/>
              <a:t>response</a:t>
            </a:r>
            <a:r>
              <a:rPr lang="en-US" dirty="0" smtClean="0"/>
              <a:t> according to the request.</a:t>
            </a:r>
          </a:p>
          <a:p>
            <a:r>
              <a:rPr lang="en-US" dirty="0" smtClean="0"/>
              <a:t>Fiddler can show you each </a:t>
            </a:r>
            <a:r>
              <a:rPr lang="en-US" b="1" dirty="0" smtClean="0"/>
              <a:t>incoming response </a:t>
            </a:r>
            <a:r>
              <a:rPr lang="en-US" dirty="0" smtClean="0"/>
              <a:t>and its header.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Inspecting HTTP Response using Fiddler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81200"/>
            <a:ext cx="661405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Callout 1 (Border and Accent Bar) 6"/>
          <p:cNvSpPr/>
          <p:nvPr/>
        </p:nvSpPr>
        <p:spPr>
          <a:xfrm>
            <a:off x="228600" y="12954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247553"/>
              <a:gd name="adj4" fmla="val 179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Response error code.</a:t>
            </a:r>
            <a:endParaRPr lang="en-US" sz="1200" dirty="0"/>
          </a:p>
        </p:txBody>
      </p:sp>
      <p:sp>
        <p:nvSpPr>
          <p:cNvPr id="8" name="Line Callout 1 (Border and Accent Bar) 7"/>
          <p:cNvSpPr/>
          <p:nvPr/>
        </p:nvSpPr>
        <p:spPr>
          <a:xfrm>
            <a:off x="228600" y="19050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174382"/>
              <a:gd name="adj4" fmla="val 1297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Used when redirection occurs</a:t>
            </a:r>
            <a:endParaRPr lang="en-US" sz="1200" dirty="0"/>
          </a:p>
        </p:txBody>
      </p:sp>
      <p:sp>
        <p:nvSpPr>
          <p:cNvPr id="9" name="Line Callout 1 (Border and Accent Bar) 8"/>
          <p:cNvSpPr/>
          <p:nvPr/>
        </p:nvSpPr>
        <p:spPr>
          <a:xfrm>
            <a:off x="228600" y="25146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82396"/>
              <a:gd name="adj4" fmla="val 129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MIME type of the response’s content.</a:t>
            </a:r>
            <a:endParaRPr lang="en-US" sz="1200" dirty="0"/>
          </a:p>
        </p:txBody>
      </p:sp>
      <p:sp>
        <p:nvSpPr>
          <p:cNvPr id="10" name="Line Callout 1 (Border and Accent Bar) 9"/>
          <p:cNvSpPr/>
          <p:nvPr/>
        </p:nvSpPr>
        <p:spPr>
          <a:xfrm>
            <a:off x="228600" y="31242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863"/>
              <a:gd name="adj4" fmla="val 1297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date and time the message was sent.</a:t>
            </a:r>
            <a:endParaRPr lang="en-US" sz="1200" dirty="0"/>
          </a:p>
        </p:txBody>
      </p:sp>
      <p:sp>
        <p:nvSpPr>
          <p:cNvPr id="11" name="Line Callout 1 (Border and Accent Bar) 10"/>
          <p:cNvSpPr/>
          <p:nvPr/>
        </p:nvSpPr>
        <p:spPr>
          <a:xfrm>
            <a:off x="228600" y="37338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-91123"/>
              <a:gd name="adj4" fmla="val 128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date and time at which the response expires.</a:t>
            </a:r>
            <a:endParaRPr lang="en-US" sz="1200" dirty="0"/>
          </a:p>
        </p:txBody>
      </p:sp>
      <p:sp>
        <p:nvSpPr>
          <p:cNvPr id="12" name="Line Callout 1 (Border and Accent Bar) 11"/>
          <p:cNvSpPr/>
          <p:nvPr/>
        </p:nvSpPr>
        <p:spPr>
          <a:xfrm>
            <a:off x="228600" y="43434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-183109"/>
              <a:gd name="adj4" fmla="val 129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Whether this object may be cached or not.</a:t>
            </a:r>
            <a:endParaRPr lang="en-US" sz="1200" dirty="0"/>
          </a:p>
        </p:txBody>
      </p:sp>
      <p:sp>
        <p:nvSpPr>
          <p:cNvPr id="13" name="Line Callout 1 (Border and Accent Bar) 12"/>
          <p:cNvSpPr/>
          <p:nvPr/>
        </p:nvSpPr>
        <p:spPr>
          <a:xfrm>
            <a:off x="228600" y="49530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-220739"/>
              <a:gd name="adj4" fmla="val 1304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Length of the response body</a:t>
            </a:r>
            <a:endParaRPr lang="en-US" sz="1200" dirty="0"/>
          </a:p>
        </p:txBody>
      </p:sp>
      <p:sp>
        <p:nvSpPr>
          <p:cNvPr id="14" name="Line Callout 1 (Border and Accent Bar) 13"/>
          <p:cNvSpPr/>
          <p:nvPr/>
        </p:nvSpPr>
        <p:spPr>
          <a:xfrm>
            <a:off x="228600" y="55626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-281366"/>
              <a:gd name="adj4" fmla="val 1311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Number of seconds the object has been in a cache.</a:t>
            </a:r>
            <a:endParaRPr lang="en-US" sz="1200" dirty="0"/>
          </a:p>
        </p:txBody>
      </p:sp>
      <p:sp>
        <p:nvSpPr>
          <p:cNvPr id="15" name="Line Callout 1 (Border and Accent Bar) 14"/>
          <p:cNvSpPr/>
          <p:nvPr/>
        </p:nvSpPr>
        <p:spPr>
          <a:xfrm>
            <a:off x="228600" y="6172200"/>
            <a:ext cx="1600200" cy="533400"/>
          </a:xfrm>
          <a:prstGeom prst="accentBorderCallout1">
            <a:avLst>
              <a:gd name="adj1" fmla="val 18750"/>
              <a:gd name="adj2" fmla="val 107521"/>
              <a:gd name="adj3" fmla="val -181017"/>
              <a:gd name="adj4" fmla="val 152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Body of the response (the actual required file)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58674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more info: </a:t>
            </a:r>
            <a:r>
              <a:rPr lang="en-US" dirty="0" smtClean="0">
                <a:hlinkClick r:id="rId3"/>
              </a:rPr>
              <a:t>http://en.wikipedia.org/wiki/List_of_HTTP_header_fields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Web development using Chrome</a:t>
            </a:r>
          </a:p>
          <a:p>
            <a:pPr lvl="1"/>
            <a:r>
              <a:rPr lang="en-US" dirty="0" smtClean="0"/>
              <a:t>Built-in tools</a:t>
            </a:r>
          </a:p>
          <a:p>
            <a:pPr lvl="2"/>
            <a:r>
              <a:rPr lang="en-US" dirty="0" smtClean="0"/>
              <a:t>Page Source Viewer.</a:t>
            </a:r>
          </a:p>
          <a:p>
            <a:pPr lvl="2"/>
            <a:r>
              <a:rPr lang="en-US" dirty="0" smtClean="0"/>
              <a:t>Developer Tools</a:t>
            </a:r>
          </a:p>
          <a:p>
            <a:pPr lvl="2"/>
            <a:r>
              <a:rPr lang="en-US" dirty="0" smtClean="0"/>
              <a:t>JavaScript console.</a:t>
            </a:r>
          </a:p>
          <a:p>
            <a:pPr lvl="1"/>
            <a:r>
              <a:rPr lang="en-US" dirty="0" smtClean="0"/>
              <a:t>Extensions</a:t>
            </a:r>
          </a:p>
          <a:p>
            <a:pPr lvl="2"/>
            <a:r>
              <a:rPr lang="en-US" dirty="0" smtClean="0"/>
              <a:t>Web Developer Toolbar</a:t>
            </a:r>
          </a:p>
          <a:p>
            <a:pPr lvl="2"/>
            <a:r>
              <a:rPr lang="en-US" dirty="0" smtClean="0"/>
              <a:t>Other: Resolution Test, Session Manager and Edit this cookie</a:t>
            </a:r>
          </a:p>
          <a:p>
            <a:pPr lvl="1"/>
            <a:r>
              <a:rPr lang="en-US" dirty="0" smtClean="0"/>
              <a:t>External Tools:</a:t>
            </a:r>
          </a:p>
          <a:p>
            <a:pPr lvl="2"/>
            <a:r>
              <a:rPr lang="en-US" dirty="0" smtClean="0"/>
              <a:t>Fiddler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Fiddler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Live Demo and Interface Walkthrough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Chrome Download:</a:t>
            </a:r>
          </a:p>
          <a:p>
            <a:pPr lvl="1"/>
            <a:r>
              <a:rPr lang="en-US" dirty="0" smtClean="0">
                <a:hlinkClick r:id="rId2"/>
              </a:rPr>
              <a:t>https://www.google.com/intl/en/chrome/browser/ </a:t>
            </a:r>
            <a:endParaRPr lang="en-US" dirty="0" smtClean="0"/>
          </a:p>
          <a:p>
            <a:r>
              <a:rPr lang="en-US" b="1" dirty="0" smtClean="0"/>
              <a:t>Chrome Extensions:</a:t>
            </a:r>
          </a:p>
          <a:p>
            <a:pPr lvl="1"/>
            <a:r>
              <a:rPr lang="en-US" sz="1800" dirty="0" smtClean="0"/>
              <a:t>Main page: </a:t>
            </a:r>
            <a:r>
              <a:rPr lang="en-US" sz="1800" dirty="0" smtClean="0">
                <a:hlinkClick r:id="rId3"/>
              </a:rPr>
              <a:t>https://chrome.google.com/webstore/category/extensions</a:t>
            </a:r>
            <a:endParaRPr lang="en-US" sz="1800" dirty="0" smtClean="0"/>
          </a:p>
          <a:p>
            <a:pPr lvl="1"/>
            <a:r>
              <a:rPr lang="en-US" sz="1800" dirty="0" smtClean="0"/>
              <a:t>Web Developer Category: </a:t>
            </a:r>
            <a:r>
              <a:rPr lang="en-US" sz="1800" dirty="0" smtClean="0">
                <a:hlinkClick r:id="rId4"/>
              </a:rPr>
              <a:t>https://chrome.google.com/webstore/category/ext/11-web-development</a:t>
            </a:r>
            <a:endParaRPr lang="en-US" sz="1800" dirty="0" smtClean="0"/>
          </a:p>
          <a:p>
            <a:r>
              <a:rPr lang="en-US" b="1" dirty="0" smtClean="0"/>
              <a:t>Read More!</a:t>
            </a:r>
          </a:p>
          <a:p>
            <a:pPr lvl="1"/>
            <a:r>
              <a:rPr lang="en-US" sz="1800" dirty="0" err="1" smtClean="0">
                <a:hlinkClick r:id="rId5"/>
              </a:rPr>
              <a:t>Mashable</a:t>
            </a:r>
            <a:r>
              <a:rPr lang="en-US" sz="1800" dirty="0" smtClean="0">
                <a:hlinkClick r:id="rId5"/>
              </a:rPr>
              <a:t>: 10 Must-Have Chrome Extensions for Developers</a:t>
            </a:r>
            <a:endParaRPr lang="en-US" sz="1800" dirty="0" smtClean="0"/>
          </a:p>
          <a:p>
            <a:pPr lvl="1"/>
            <a:r>
              <a:rPr lang="en-US" sz="1800" dirty="0" smtClean="0">
                <a:hlinkClick r:id="rId6"/>
              </a:rPr>
              <a:t>Google Developers: Debug the Web</a:t>
            </a:r>
            <a:endParaRPr lang="en-US" sz="1800" dirty="0" smtClean="0"/>
          </a:p>
          <a:p>
            <a:r>
              <a:rPr lang="en-US" b="1" dirty="0" smtClean="0"/>
              <a:t>Fiddler:</a:t>
            </a:r>
          </a:p>
          <a:p>
            <a:pPr lvl="1"/>
            <a:r>
              <a:rPr lang="en-US" sz="2200" dirty="0" smtClean="0"/>
              <a:t>Main page: </a:t>
            </a:r>
            <a:r>
              <a:rPr lang="en-US" sz="2200" dirty="0" smtClean="0">
                <a:hlinkClick r:id="rId7"/>
              </a:rPr>
              <a:t>http://www.fiddler2.com/fiddler2/</a:t>
            </a:r>
            <a:endParaRPr lang="en-US" sz="2200" dirty="0" smtClean="0"/>
          </a:p>
          <a:p>
            <a:pPr lvl="1"/>
            <a:r>
              <a:rPr lang="en-US" sz="2200" dirty="0" smtClean="0"/>
              <a:t>Download: </a:t>
            </a:r>
            <a:r>
              <a:rPr lang="en-US" sz="2200" dirty="0" smtClean="0">
                <a:hlinkClick r:id="rId8"/>
              </a:rPr>
              <a:t>http://www.fiddler2.com/Fiddler2/version.asp</a:t>
            </a:r>
            <a:endParaRPr lang="en-US" sz="2200" dirty="0" smtClean="0"/>
          </a:p>
          <a:p>
            <a:pPr lvl="1"/>
            <a:r>
              <a:rPr lang="en-US" sz="2000" dirty="0" smtClean="0"/>
              <a:t>Video Tutorials: </a:t>
            </a:r>
            <a:r>
              <a:rPr lang="en-US" sz="2000" dirty="0" smtClean="0">
                <a:hlinkClick r:id="rId9"/>
              </a:rPr>
              <a:t>http://www.fiddler2.com/Fiddler/help/video/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need web development tools?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Successful web development requires certain essential tools.</a:t>
            </a:r>
          </a:p>
          <a:p>
            <a:r>
              <a:rPr lang="en-US" dirty="0" smtClean="0"/>
              <a:t>In order to create a website, you need some tools to help you:</a:t>
            </a:r>
          </a:p>
          <a:p>
            <a:pPr lvl="1"/>
            <a:r>
              <a:rPr lang="en-US" dirty="0" smtClean="0"/>
              <a:t>Write the code,</a:t>
            </a:r>
          </a:p>
          <a:p>
            <a:pPr lvl="1"/>
            <a:r>
              <a:rPr lang="en-US" dirty="0" smtClean="0"/>
              <a:t>Test it,</a:t>
            </a:r>
          </a:p>
          <a:p>
            <a:pPr lvl="1"/>
            <a:r>
              <a:rPr lang="en-US" dirty="0" smtClean="0"/>
              <a:t>Debug it,</a:t>
            </a:r>
          </a:p>
          <a:p>
            <a:pPr lvl="1"/>
            <a:r>
              <a:rPr lang="en-US" dirty="0" smtClean="0"/>
              <a:t>And finally, enhance it.</a:t>
            </a:r>
          </a:p>
          <a:p>
            <a:r>
              <a:rPr lang="en-US" dirty="0" smtClean="0"/>
              <a:t>You should not be shocked to know that most of this can be done within a browser:</a:t>
            </a:r>
          </a:p>
          <a:p>
            <a:pPr algn="ctr">
              <a:buNone/>
            </a:pPr>
            <a:r>
              <a:rPr lang="en-US" sz="7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Chrome</a:t>
            </a:r>
            <a:endParaRPr lang="en-US" sz="71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7170" name="Picture 2" descr="C:\Users\Afnan\Desktop\chrome-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5181600"/>
            <a:ext cx="3101975" cy="1303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Development Using Chrome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Chrome comes with several standard tools that are </a:t>
            </a:r>
            <a:r>
              <a:rPr lang="en-US" b="1" dirty="0" smtClean="0"/>
              <a:t>built into </a:t>
            </a:r>
            <a:r>
              <a:rPr lang="en-US" dirty="0" smtClean="0"/>
              <a:t>the browser.</a:t>
            </a:r>
          </a:p>
          <a:p>
            <a:r>
              <a:rPr lang="en-US" dirty="0" smtClean="0"/>
              <a:t>By themselves, these tools are powerful enough to consider Chrome an essential web development tool.</a:t>
            </a:r>
          </a:p>
          <a:p>
            <a:r>
              <a:rPr lang="en-US" dirty="0" smtClean="0"/>
              <a:t>These tools include: </a:t>
            </a:r>
          </a:p>
          <a:p>
            <a:pPr lvl="1"/>
            <a:r>
              <a:rPr lang="en-US" b="1" dirty="0" smtClean="0"/>
              <a:t>Page Source Viewer</a:t>
            </a:r>
            <a:r>
              <a:rPr lang="en-US" dirty="0" smtClean="0"/>
              <a:t>: An expanded page source viewer.</a:t>
            </a:r>
          </a:p>
          <a:p>
            <a:pPr lvl="1"/>
            <a:r>
              <a:rPr lang="en-US" b="1" dirty="0" smtClean="0"/>
              <a:t>Developer Tools</a:t>
            </a:r>
            <a:r>
              <a:rPr lang="en-US" dirty="0" smtClean="0"/>
              <a:t>: The ability to display detailed information about a web page.</a:t>
            </a:r>
          </a:p>
          <a:p>
            <a:pPr lvl="1"/>
            <a:r>
              <a:rPr lang="en-US" b="1" dirty="0" smtClean="0"/>
              <a:t>JavaScript Console</a:t>
            </a:r>
            <a:r>
              <a:rPr lang="en-US" dirty="0" smtClean="0"/>
              <a:t>: A JavaScript error detection tool.</a:t>
            </a:r>
          </a:p>
          <a:p>
            <a:r>
              <a:rPr lang="en-US" dirty="0" smtClean="0"/>
              <a:t>Moreover, these capabilities can be greatly extended using the rich Chrome </a:t>
            </a:r>
            <a:r>
              <a:rPr lang="en-US" b="1" dirty="0" smtClean="0"/>
              <a:t>Extensions</a:t>
            </a:r>
            <a:r>
              <a:rPr lang="en-US" dirty="0" smtClean="0"/>
              <a:t> library:</a:t>
            </a:r>
          </a:p>
          <a:p>
            <a:pPr lvl="1"/>
            <a:r>
              <a:rPr lang="en-US" b="1" dirty="0" smtClean="0"/>
              <a:t>Firebug</a:t>
            </a:r>
          </a:p>
          <a:p>
            <a:pPr lvl="1"/>
            <a:r>
              <a:rPr lang="en-US" b="1" dirty="0" smtClean="0"/>
              <a:t>Web Developer Toolbar</a:t>
            </a:r>
          </a:p>
          <a:p>
            <a:pPr lvl="1"/>
            <a:r>
              <a:rPr lang="en-US" b="1" dirty="0" smtClean="0"/>
              <a:t>Resolution Test, etc.</a:t>
            </a:r>
          </a:p>
          <a:p>
            <a:pPr lvl="1"/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Chrome: </a:t>
            </a:r>
            <a:r>
              <a:rPr lang="en-US" b="0" dirty="0" smtClean="0"/>
              <a:t>Viewing the Source of a Page 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0"/>
            <a:ext cx="464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Chrome enables you to view the source of any currently-open page.</a:t>
            </a:r>
          </a:p>
          <a:p>
            <a:r>
              <a:rPr lang="en-US" dirty="0" smtClean="0"/>
              <a:t>It uses its own source viewer with syntax highlighting and color coding of the html tags.</a:t>
            </a:r>
          </a:p>
          <a:p>
            <a:pPr lvl="1">
              <a:buNone/>
            </a:pPr>
            <a:r>
              <a:rPr lang="en-US" dirty="0" smtClean="0"/>
              <a:t>   -&gt; Tools -&gt; View Source</a:t>
            </a:r>
          </a:p>
          <a:p>
            <a:pPr lvl="1">
              <a:buNone/>
            </a:pPr>
            <a:r>
              <a:rPr lang="en-US" dirty="0" smtClean="0"/>
              <a:t>Or: Ctrl + U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IT311 | </a:t>
            </a:r>
            <a:r>
              <a:rPr lang="en-US" dirty="0" err="1" smtClean="0"/>
              <a:t>Afnan</a:t>
            </a:r>
            <a:r>
              <a:rPr lang="en-US" dirty="0" smtClean="0"/>
              <a:t> Al-</a:t>
            </a:r>
            <a:r>
              <a:rPr lang="en-US" dirty="0" err="1" smtClean="0"/>
              <a:t>Subaihin</a:t>
            </a:r>
            <a:endParaRPr lang="en-US" dirty="0"/>
          </a:p>
        </p:txBody>
      </p:sp>
      <p:pic>
        <p:nvPicPr>
          <p:cNvPr id="1026" name="Picture 2" descr="C:\Users\Afnan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953000"/>
            <a:ext cx="257175" cy="285750"/>
          </a:xfrm>
          <a:prstGeom prst="rect">
            <a:avLst/>
          </a:prstGeom>
          <a:noFill/>
        </p:spPr>
      </p:pic>
      <p:pic>
        <p:nvPicPr>
          <p:cNvPr id="1027" name="Picture 3" descr="C:\Users\Afnan\Desktop\Cap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0"/>
            <a:ext cx="4191000" cy="4760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Chrome: Developer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tool that provides information regarding the current web page, such as:</a:t>
            </a:r>
          </a:p>
          <a:p>
            <a:pPr lvl="1"/>
            <a:r>
              <a:rPr lang="en-US" dirty="0" smtClean="0"/>
              <a:t>Web page source as a tree: the developer can search the source code and highlight elements in the web page.</a:t>
            </a:r>
          </a:p>
          <a:p>
            <a:pPr lvl="1"/>
            <a:r>
              <a:rPr lang="en-US" dirty="0" smtClean="0"/>
              <a:t>Website resources</a:t>
            </a:r>
          </a:p>
          <a:p>
            <a:pPr lvl="1"/>
            <a:r>
              <a:rPr lang="en-US" dirty="0" smtClean="0"/>
              <a:t>Network communication (HTTP Requests and Responses)</a:t>
            </a:r>
          </a:p>
          <a:p>
            <a:pPr lvl="1"/>
            <a:r>
              <a:rPr lang="en-US" dirty="0" smtClean="0"/>
              <a:t>And many other tabs, including JavaScript Console</a:t>
            </a:r>
          </a:p>
          <a:p>
            <a:pPr lvl="1">
              <a:buNone/>
            </a:pPr>
            <a:r>
              <a:rPr lang="en-US" dirty="0" smtClean="0"/>
              <a:t>       -&gt; Tools -&gt; Developer Tools</a:t>
            </a:r>
          </a:p>
          <a:p>
            <a:pPr lvl="1">
              <a:buNone/>
            </a:pPr>
            <a:r>
              <a:rPr lang="en-US" dirty="0" smtClean="0"/>
              <a:t>Or: Ctrl + Shift + 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5" name="Picture 2" descr="C:\Users\Afnan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972050"/>
            <a:ext cx="257175" cy="28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Chrome: Developer 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Afnan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8056575" cy="5268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Chrome: JavaScript Console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tool within developer tools that is especially important, it helps:</a:t>
            </a:r>
          </a:p>
          <a:p>
            <a:pPr lvl="1"/>
            <a:r>
              <a:rPr lang="en-US" dirty="0" smtClean="0"/>
              <a:t>Detect errors, warnings and messages caused by the currently-opened tab.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    -&gt; Tools-&gt; Error Console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5" name="Picture 2" descr="C:\Users\Afnan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4267200"/>
            <a:ext cx="257175" cy="28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Chrome: JavaScript Console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143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Live Demo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IT311 | Afnan Al-Subaihin</a:t>
            </a:r>
            <a:endParaRPr lang="en-US"/>
          </a:p>
        </p:txBody>
      </p:sp>
      <p:pic>
        <p:nvPicPr>
          <p:cNvPr id="3074" name="Picture 2" descr="C:\Users\Afnan\Desktop\Cap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6400"/>
            <a:ext cx="6858000" cy="4724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</TotalTime>
  <Words>1072</Words>
  <Application>Microsoft Office PowerPoint</Application>
  <PresentationFormat>عرض على الشاشة (3:4)‏</PresentationFormat>
  <Paragraphs>165</Paragraphs>
  <Slides>21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Office Theme</vt:lpstr>
      <vt:lpstr>Web Developer Tools</vt:lpstr>
      <vt:lpstr>Outline</vt:lpstr>
      <vt:lpstr>Why do we need web development tools?</vt:lpstr>
      <vt:lpstr>Web Development Using Chrome</vt:lpstr>
      <vt:lpstr>Chrome: Viewing the Source of a Page </vt:lpstr>
      <vt:lpstr>Chrome: Developer Tools</vt:lpstr>
      <vt:lpstr>Chrome: Developer Tools</vt:lpstr>
      <vt:lpstr>Chrome: JavaScript Console</vt:lpstr>
      <vt:lpstr>Chrome: JavaScript Console</vt:lpstr>
      <vt:lpstr>Chrome: Web Developer Toolbar</vt:lpstr>
      <vt:lpstr>Chrome: Web Developer Toolbar</vt:lpstr>
      <vt:lpstr>Even more Chrome Extensions!</vt:lpstr>
      <vt:lpstr>One Additional Tool: Fiddler</vt:lpstr>
      <vt:lpstr>عرض تقديمي في PowerPoint</vt:lpstr>
      <vt:lpstr>عرض تقديمي في PowerPoint</vt:lpstr>
      <vt:lpstr>Inspecting HTTP Requests using Fiddler</vt:lpstr>
      <vt:lpstr>Inspecting HTTP Request using Fiddler</vt:lpstr>
      <vt:lpstr>Inspecting HTTP Responses using Fiddler</vt:lpstr>
      <vt:lpstr>Inspecting HTTP Response using Fiddler</vt:lpstr>
      <vt:lpstr>Fiddler</vt:lpstr>
      <vt:lpstr>Useful Links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Developer Toolbox</dc:title>
  <dc:creator>Afnan</dc:creator>
  <cp:lastModifiedBy>DELL</cp:lastModifiedBy>
  <cp:revision>74</cp:revision>
  <dcterms:created xsi:type="dcterms:W3CDTF">2006-08-16T00:00:00Z</dcterms:created>
  <dcterms:modified xsi:type="dcterms:W3CDTF">2014-02-02T19:00:21Z</dcterms:modified>
</cp:coreProperties>
</file>