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media/audio1.bin" ContentType="audio/unknown"/>
  <Default Extension="gif" ContentType="image/gif"/>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33"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90" r:id="rId16"/>
    <p:sldId id="291" r:id="rId17"/>
    <p:sldId id="292" r:id="rId18"/>
    <p:sldId id="293" r:id="rId19"/>
    <p:sldId id="294" r:id="rId20"/>
    <p:sldId id="295" r:id="rId21"/>
    <p:sldId id="296" r:id="rId22"/>
    <p:sldId id="297" r:id="rId23"/>
    <p:sldId id="298" r:id="rId24"/>
    <p:sldId id="299" r:id="rId25"/>
    <p:sldId id="300" r:id="rId26"/>
    <p:sldId id="301" r:id="rId27"/>
    <p:sldId id="302" r:id="rId28"/>
    <p:sldId id="303" r:id="rId29"/>
    <p:sldId id="304" r:id="rId30"/>
    <p:sldId id="305" r:id="rId31"/>
    <p:sldId id="306" r:id="rId32"/>
    <p:sldId id="307" r:id="rId33"/>
    <p:sldId id="308" r:id="rId34"/>
    <p:sldId id="309" r:id="rId35"/>
    <p:sldId id="310"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4" d="100"/>
          <a:sy n="94" d="100"/>
        </p:scale>
        <p:origin x="-76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59938773-360C-E648-A6F0-B4B256804F14}" type="datetimeFigureOut">
              <a:rPr lang="en-US" smtClean="0"/>
              <a:pPr/>
              <a:t>10/15/11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DAC404-E93C-AB41-80D8-9E21BFB71D1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938773-360C-E648-A6F0-B4B256804F14}" type="datetimeFigureOut">
              <a:rPr lang="en-US" smtClean="0"/>
              <a:pPr/>
              <a:t>10/15/11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DAC404-E93C-AB41-80D8-9E21BFB71D13}"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9938773-360C-E648-A6F0-B4B256804F14}" type="datetimeFigureOut">
              <a:rPr lang="en-US" smtClean="0"/>
              <a:pPr/>
              <a:t>10/15/11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DAC404-E93C-AB41-80D8-9E21BFB71D1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9938773-360C-E648-A6F0-B4B256804F14}" type="datetimeFigureOut">
              <a:rPr lang="en-US" smtClean="0"/>
              <a:pPr/>
              <a:t>10/15/11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DAC404-E93C-AB41-80D8-9E21BFB71D1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9938773-360C-E648-A6F0-B4B256804F14}" type="datetimeFigureOut">
              <a:rPr lang="en-US" smtClean="0"/>
              <a:pPr/>
              <a:t>10/15/11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DAC404-E93C-AB41-80D8-9E21BFB71D1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59938773-360C-E648-A6F0-B4B256804F14}" type="datetimeFigureOut">
              <a:rPr lang="en-US" smtClean="0"/>
              <a:pPr/>
              <a:t>10/15/11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DAC404-E93C-AB41-80D8-9E21BFB71D13}" type="slidenum">
              <a:rPr lang="en-US" smtClean="0"/>
              <a:pPr/>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938773-360C-E648-A6F0-B4B256804F14}" type="datetimeFigureOut">
              <a:rPr lang="en-US" smtClean="0"/>
              <a:pPr/>
              <a:t>10/15/11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DAC404-E93C-AB41-80D8-9E21BFB71D1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9938773-360C-E648-A6F0-B4B256804F14}" type="datetimeFigureOut">
              <a:rPr lang="en-US" smtClean="0"/>
              <a:pPr/>
              <a:t>10/15/11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DAC404-E93C-AB41-80D8-9E21BFB71D1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59938773-360C-E648-A6F0-B4B256804F14}" type="datetimeFigureOut">
              <a:rPr lang="en-US" smtClean="0"/>
              <a:pPr/>
              <a:t>10/15/11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DAC404-E93C-AB41-80D8-9E21BFB71D1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59938773-360C-E648-A6F0-B4B256804F14}" type="datetimeFigureOut">
              <a:rPr lang="en-US" smtClean="0"/>
              <a:pPr/>
              <a:t>10/15/11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DAC404-E93C-AB41-80D8-9E21BFB71D1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938773-360C-E648-A6F0-B4B256804F14}" type="datetimeFigureOut">
              <a:rPr lang="en-US" smtClean="0"/>
              <a:pPr/>
              <a:t>10/15/11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DAC404-E93C-AB41-80D8-9E21BFB71D1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938773-360C-E648-A6F0-B4B256804F14}" type="datetimeFigureOut">
              <a:rPr lang="en-US" smtClean="0"/>
              <a:pPr/>
              <a:t>10/15/11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DAC404-E93C-AB41-80D8-9E21BFB71D1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59938773-360C-E648-A6F0-B4B256804F14}" type="datetimeFigureOut">
              <a:rPr lang="en-US" smtClean="0"/>
              <a:pPr/>
              <a:t>10/15/11</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23DAC404-E93C-AB41-80D8-9E21BFB71D1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gi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Introduction</a:t>
            </a:r>
            <a:endParaRPr lang="en-US" dirty="0"/>
          </a:p>
        </p:txBody>
      </p:sp>
      <p:sp>
        <p:nvSpPr>
          <p:cNvPr id="3" name="Subtitle 2"/>
          <p:cNvSpPr>
            <a:spLocks noGrp="1"/>
          </p:cNvSpPr>
          <p:nvPr>
            <p:ph type="subTitle" idx="1"/>
          </p:nvPr>
        </p:nvSpPr>
        <p:spPr/>
        <p:txBody>
          <a:bodyPr/>
          <a:lstStyle/>
          <a:p>
            <a:r>
              <a:rPr lang="en-US" dirty="0" smtClean="0"/>
              <a:t>Chapter 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Subjects (Clauses)</a:t>
            </a:r>
            <a:endParaRPr lang="en-US" dirty="0"/>
          </a:p>
        </p:txBody>
      </p:sp>
      <p:pic>
        <p:nvPicPr>
          <p:cNvPr id="4" name="Content Placeholder 3" descr="Screen shot 2011-09-27 at 21.08.50.png"/>
          <p:cNvPicPr>
            <a:picLocks noGrp="1" noChangeAspect="1"/>
          </p:cNvPicPr>
          <p:nvPr>
            <p:ph idx="1"/>
          </p:nvPr>
        </p:nvPicPr>
        <p:blipFill>
          <a:blip r:embed="rId2"/>
          <a:srcRect t="-82074" b="-82074"/>
          <a:stretch>
            <a:fillRect/>
          </a:stretch>
        </p:blipFill>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Subjects (Phrase)</a:t>
            </a:r>
            <a:endParaRPr lang="en-US" dirty="0"/>
          </a:p>
        </p:txBody>
      </p:sp>
      <p:pic>
        <p:nvPicPr>
          <p:cNvPr id="4" name="Content Placeholder 3" descr="Screen shot 2011-09-27 at 21.08.18.png"/>
          <p:cNvPicPr>
            <a:picLocks noGrp="1" noChangeAspect="1"/>
          </p:cNvPicPr>
          <p:nvPr>
            <p:ph idx="1"/>
          </p:nvPr>
        </p:nvPicPr>
        <p:blipFill>
          <a:blip r:embed="rId2"/>
          <a:srcRect t="-85673" b="-85673"/>
          <a:stretch>
            <a:fillRect/>
          </a:stretch>
        </p:blipFill>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Subjects (Phrase)</a:t>
            </a:r>
            <a:endParaRPr lang="en-US" dirty="0"/>
          </a:p>
        </p:txBody>
      </p:sp>
      <p:pic>
        <p:nvPicPr>
          <p:cNvPr id="5" name="Content Placeholder 4" descr="Screen shot 2011-09-27 at 21.08.04.png"/>
          <p:cNvPicPr>
            <a:picLocks noGrp="1" noChangeAspect="1"/>
          </p:cNvPicPr>
          <p:nvPr>
            <p:ph idx="1"/>
          </p:nvPr>
        </p:nvPicPr>
        <p:blipFill>
          <a:blip r:embed="rId2"/>
          <a:srcRect t="-59391" b="-59391"/>
          <a:stretch>
            <a:fillRect/>
          </a:stretch>
        </p:blipFill>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Directions: In the following sentences, write the subject in the blanks. If the subject is understood, you can write "You" in the blanks.  1. Tom and Cindy went to the movie.   ________________   2. Christy and Megan like reading mysteries.   _______________  3. </a:t>
            </a:r>
            <a:r>
              <a:rPr lang="en-US" dirty="0" err="1" smtClean="0"/>
              <a:t>Sadey</a:t>
            </a:r>
            <a:r>
              <a:rPr lang="en-US" dirty="0" smtClean="0"/>
              <a:t> chased Cassie in the yard.  _______________    4. The basketball team won the tournament.  _______________ 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6. Megan weighs the same as Christy.   _______________   7. The birds flew into the woods.  _______________   8. The wind blew stronger today.  _______________   9. The principal said the assembly would start at 2:00.  _______________   10. The herd of buffalo scattered over the land.  _______________   11. The movie was too scary for me.  _______________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4" name="Rectangle 4"/>
          <p:cNvSpPr>
            <a:spLocks noChangeArrowheads="1"/>
          </p:cNvSpPr>
          <p:nvPr/>
        </p:nvSpPr>
        <p:spPr bwMode="auto">
          <a:xfrm>
            <a:off x="1752600" y="76200"/>
            <a:ext cx="6324600" cy="762000"/>
          </a:xfrm>
          <a:prstGeom prst="rect">
            <a:avLst/>
          </a:prstGeom>
          <a:noFill/>
          <a:ln w="9525">
            <a:noFill/>
            <a:miter lim="800000"/>
            <a:headEnd/>
            <a:tailEnd/>
          </a:ln>
          <a:effectLst/>
        </p:spPr>
        <p:txBody>
          <a:bodyPr anchor="b">
            <a:prstTxWarp prst="textNoShape">
              <a:avLst/>
            </a:prstTxWarp>
            <a:spAutoFit/>
          </a:bodyPr>
          <a:lstStyle/>
          <a:p>
            <a:pPr algn="ctr"/>
            <a:r>
              <a:rPr lang="en-US" sz="4400" b="1" u="sng">
                <a:solidFill>
                  <a:schemeClr val="tx2"/>
                </a:solidFill>
                <a:effectLst>
                  <a:outerShdw blurRad="38100" dist="38100" dir="2700000" algn="tl">
                    <a:srgbClr val="DDDDDD"/>
                  </a:outerShdw>
                </a:effectLst>
              </a:rPr>
              <a:t>Verb Tense Review</a:t>
            </a:r>
          </a:p>
        </p:txBody>
      </p:sp>
      <p:sp>
        <p:nvSpPr>
          <p:cNvPr id="5125" name="Text Box 5"/>
          <p:cNvSpPr txBox="1">
            <a:spLocks noChangeArrowheads="1"/>
          </p:cNvSpPr>
          <p:nvPr/>
        </p:nvSpPr>
        <p:spPr bwMode="auto">
          <a:xfrm>
            <a:off x="1371600" y="762000"/>
            <a:ext cx="6934200" cy="579438"/>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3200"/>
              <a:t>The Importance of Time</a:t>
            </a:r>
          </a:p>
        </p:txBody>
      </p:sp>
      <p:sp>
        <p:nvSpPr>
          <p:cNvPr id="5126" name="AutoShape 6">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5127" name="AutoShape 7">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5128" name="Rectangle 8"/>
          <p:cNvSpPr>
            <a:spLocks noChangeArrowheads="1"/>
          </p:cNvSpPr>
          <p:nvPr/>
        </p:nvSpPr>
        <p:spPr bwMode="auto">
          <a:xfrm>
            <a:off x="152400" y="1981200"/>
            <a:ext cx="8686800" cy="28194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a:solidFill>
                  <a:schemeClr val="folHlink"/>
                </a:solidFill>
              </a:rPr>
              <a:t>Verb tense expresses the time of an event or action. Time is very important to English.   The English language has many tenses.  In this lesson, we will review the meaning of each verb tense.</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125"/>
                                        </p:tgtEl>
                                        <p:attrNameLst>
                                          <p:attrName>style.visibility</p:attrName>
                                        </p:attrNameLst>
                                      </p:cBhvr>
                                      <p:to>
                                        <p:strVal val="visible"/>
                                      </p:to>
                                    </p:set>
                                    <p:anim calcmode="lin" valueType="num">
                                      <p:cBhvr additive="base">
                                        <p:cTn id="7" dur="500" fill="hold"/>
                                        <p:tgtEl>
                                          <p:spTgt spid="5125"/>
                                        </p:tgtEl>
                                        <p:attrNameLst>
                                          <p:attrName>ppt_x</p:attrName>
                                        </p:attrNameLst>
                                      </p:cBhvr>
                                      <p:tavLst>
                                        <p:tav tm="0">
                                          <p:val>
                                            <p:strVal val="0-#ppt_w/2"/>
                                          </p:val>
                                        </p:tav>
                                        <p:tav tm="100000">
                                          <p:val>
                                            <p:strVal val="#ppt_x"/>
                                          </p:val>
                                        </p:tav>
                                      </p:tavLst>
                                    </p:anim>
                                    <p:anim calcmode="lin" valueType="num">
                                      <p:cBhvr additive="base">
                                        <p:cTn id="8" dur="500" fill="hold"/>
                                        <p:tgtEl>
                                          <p:spTgt spid="51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5128"/>
                                        </p:tgtEl>
                                        <p:attrNameLst>
                                          <p:attrName>style.visibility</p:attrName>
                                        </p:attrNameLst>
                                      </p:cBhvr>
                                      <p:to>
                                        <p:strVal val="visible"/>
                                      </p:to>
                                    </p:set>
                                    <p:anim calcmode="lin" valueType="num">
                                      <p:cBhvr>
                                        <p:cTn id="12" dur="500" fill="hold"/>
                                        <p:tgtEl>
                                          <p:spTgt spid="5128"/>
                                        </p:tgtEl>
                                        <p:attrNameLst>
                                          <p:attrName>ppt_w</p:attrName>
                                        </p:attrNameLst>
                                      </p:cBhvr>
                                      <p:tavLst>
                                        <p:tav tm="0">
                                          <p:val>
                                            <p:fltVal val="0"/>
                                          </p:val>
                                        </p:tav>
                                        <p:tav tm="100000">
                                          <p:val>
                                            <p:strVal val="#ppt_w"/>
                                          </p:val>
                                        </p:tav>
                                      </p:tavLst>
                                    </p:anim>
                                    <p:anim calcmode="lin" valueType="num">
                                      <p:cBhvr>
                                        <p:cTn id="13" dur="500" fill="hold"/>
                                        <p:tgtEl>
                                          <p:spTgt spid="5128"/>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9" presetClass="entr" presetSubtype="0" fill="hold" grpId="0" nodeType="afterEffect">
                                  <p:stCondLst>
                                    <p:cond delay="1000"/>
                                  </p:stCondLst>
                                  <p:childTnLst>
                                    <p:set>
                                      <p:cBhvr>
                                        <p:cTn id="16" dur="1" fill="hold">
                                          <p:stCondLst>
                                            <p:cond delay="0"/>
                                          </p:stCondLst>
                                        </p:cTn>
                                        <p:tgtEl>
                                          <p:spTgt spid="5127"/>
                                        </p:tgtEl>
                                        <p:attrNameLst>
                                          <p:attrName>style.visibility</p:attrName>
                                        </p:attrNameLst>
                                      </p:cBhvr>
                                      <p:to>
                                        <p:strVal val="visible"/>
                                      </p:to>
                                    </p:set>
                                    <p:animEffect transition="in" filter="dissolve">
                                      <p:cBhvr>
                                        <p:cTn id="17" dur="500"/>
                                        <p:tgtEl>
                                          <p:spTgt spid="5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autoUpdateAnimBg="0"/>
      <p:bldP spid="5127" grpId="0" animBg="1"/>
      <p:bldP spid="5128" grpId="0" autoUpdateAnimBg="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152400" y="76200"/>
            <a:ext cx="8839200" cy="762000"/>
          </a:xfrm>
          <a:prstGeom prst="rect">
            <a:avLst/>
          </a:prstGeom>
          <a:noFill/>
          <a:ln w="9525">
            <a:noFill/>
            <a:miter lim="800000"/>
            <a:headEnd/>
            <a:tailEnd/>
          </a:ln>
          <a:effectLst/>
        </p:spPr>
        <p:txBody>
          <a:bodyPr anchor="b">
            <a:prstTxWarp prst="textNoShape">
              <a:avLst/>
            </a:prstTxWarp>
            <a:spAutoFit/>
          </a:bodyPr>
          <a:lstStyle/>
          <a:p>
            <a:pPr algn="ctr"/>
            <a:r>
              <a:rPr lang="en-US" sz="4400" b="1" u="sng">
                <a:solidFill>
                  <a:schemeClr val="tx2"/>
                </a:solidFill>
                <a:effectLst>
                  <a:outerShdw blurRad="38100" dist="38100" dir="2700000" algn="tl">
                    <a:srgbClr val="DDDDDD"/>
                  </a:outerShdw>
                </a:effectLst>
              </a:rPr>
              <a:t>The Simple Present Tense</a:t>
            </a:r>
          </a:p>
        </p:txBody>
      </p:sp>
      <p:sp>
        <p:nvSpPr>
          <p:cNvPr id="6148" name="AutoShape 4">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6149" name="AutoShape 5">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6150" name="Rectangle 6"/>
          <p:cNvSpPr>
            <a:spLocks noChangeArrowheads="1"/>
          </p:cNvSpPr>
          <p:nvPr/>
        </p:nvSpPr>
        <p:spPr bwMode="auto">
          <a:xfrm>
            <a:off x="152400" y="914400"/>
            <a:ext cx="8686800" cy="1600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a:solidFill>
                  <a:schemeClr val="folHlink"/>
                </a:solidFill>
              </a:rPr>
              <a:t>Expresses a habit or often repeated action.  Adverbs of frequency such as, </a:t>
            </a:r>
            <a:r>
              <a:rPr lang="en-US" b="1" i="1"/>
              <a:t>often, seldom, sometimes, never</a:t>
            </a:r>
            <a:r>
              <a:rPr lang="en-US" b="1">
                <a:solidFill>
                  <a:schemeClr val="folHlink"/>
                </a:solidFill>
              </a:rPr>
              <a:t>, etc. are used with this tense.</a:t>
            </a:r>
          </a:p>
          <a:p>
            <a:pPr marL="342900" indent="-342900">
              <a:spcBef>
                <a:spcPct val="20000"/>
              </a:spcBef>
              <a:buClr>
                <a:schemeClr val="folHlink"/>
              </a:buClr>
              <a:buSzPct val="75000"/>
              <a:buFont typeface="Wingdings" charset="2"/>
              <a:buNone/>
            </a:pPr>
            <a:endParaRPr lang="en-US" b="1">
              <a:solidFill>
                <a:schemeClr val="folHlink"/>
              </a:solidFill>
            </a:endParaRPr>
          </a:p>
          <a:p>
            <a:pPr marL="342900" indent="-342900">
              <a:spcBef>
                <a:spcPct val="20000"/>
              </a:spcBef>
              <a:buClr>
                <a:schemeClr val="folHlink"/>
              </a:buClr>
              <a:buSzPct val="75000"/>
              <a:buFont typeface="Wingdings" charset="2"/>
              <a:buNone/>
            </a:pPr>
            <a:endParaRPr lang="en-US" b="1">
              <a:solidFill>
                <a:schemeClr val="folHlink"/>
              </a:solidFill>
            </a:endParaRPr>
          </a:p>
        </p:txBody>
      </p:sp>
      <p:sp>
        <p:nvSpPr>
          <p:cNvPr id="6151" name="Rectangle 7"/>
          <p:cNvSpPr>
            <a:spLocks noChangeArrowheads="1"/>
          </p:cNvSpPr>
          <p:nvPr/>
        </p:nvSpPr>
        <p:spPr bwMode="auto">
          <a:xfrm>
            <a:off x="1066800" y="5105400"/>
            <a:ext cx="7162800" cy="9144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a:solidFill>
                  <a:schemeClr val="hlink"/>
                </a:solidFill>
              </a:rPr>
              <a:t>She </a:t>
            </a:r>
            <a:r>
              <a:rPr lang="en-US" b="1" u="sng">
                <a:solidFill>
                  <a:schemeClr val="hlink"/>
                </a:solidFill>
              </a:rPr>
              <a:t>goes</a:t>
            </a:r>
            <a:r>
              <a:rPr lang="en-US" b="1">
                <a:solidFill>
                  <a:schemeClr val="hlink"/>
                </a:solidFill>
              </a:rPr>
              <a:t> to work everyday.</a:t>
            </a:r>
          </a:p>
          <a:p>
            <a:pPr marL="342900" indent="-342900">
              <a:spcBef>
                <a:spcPct val="20000"/>
              </a:spcBef>
              <a:buClr>
                <a:schemeClr val="folHlink"/>
              </a:buClr>
              <a:buSzPct val="75000"/>
              <a:buFont typeface="Wingdings" charset="2"/>
              <a:buNone/>
            </a:pPr>
            <a:r>
              <a:rPr lang="en-US" b="1">
                <a:solidFill>
                  <a:schemeClr val="hlink"/>
                </a:solidFill>
              </a:rPr>
              <a:t>		They </a:t>
            </a:r>
            <a:r>
              <a:rPr lang="en-US" b="1" i="1">
                <a:solidFill>
                  <a:schemeClr val="hlink"/>
                </a:solidFill>
              </a:rPr>
              <a:t>always</a:t>
            </a:r>
            <a:r>
              <a:rPr lang="en-US" b="1">
                <a:solidFill>
                  <a:schemeClr val="hlink"/>
                </a:solidFill>
              </a:rPr>
              <a:t> </a:t>
            </a:r>
            <a:r>
              <a:rPr lang="en-US" b="1" u="sng">
                <a:solidFill>
                  <a:schemeClr val="hlink"/>
                </a:solidFill>
              </a:rPr>
              <a:t>eat</a:t>
            </a:r>
            <a:r>
              <a:rPr lang="en-US" b="1">
                <a:solidFill>
                  <a:schemeClr val="hlink"/>
                </a:solidFill>
              </a:rPr>
              <a:t> lunch together.</a:t>
            </a:r>
          </a:p>
        </p:txBody>
      </p:sp>
      <p:grpSp>
        <p:nvGrpSpPr>
          <p:cNvPr id="2" name="Group 35"/>
          <p:cNvGrpSpPr>
            <a:grpSpLocks/>
          </p:cNvGrpSpPr>
          <p:nvPr/>
        </p:nvGrpSpPr>
        <p:grpSpPr bwMode="auto">
          <a:xfrm>
            <a:off x="457200" y="2895600"/>
            <a:ext cx="8077200" cy="2133600"/>
            <a:chOff x="288" y="1824"/>
            <a:chExt cx="5088" cy="1344"/>
          </a:xfrm>
        </p:grpSpPr>
        <p:grpSp>
          <p:nvGrpSpPr>
            <p:cNvPr id="3" name="Group 11"/>
            <p:cNvGrpSpPr>
              <a:grpSpLocks/>
            </p:cNvGrpSpPr>
            <p:nvPr/>
          </p:nvGrpSpPr>
          <p:grpSpPr bwMode="auto">
            <a:xfrm>
              <a:off x="672" y="2400"/>
              <a:ext cx="336" cy="432"/>
              <a:chOff x="768" y="2592"/>
              <a:chExt cx="336" cy="432"/>
            </a:xfrm>
          </p:grpSpPr>
          <p:sp>
            <p:nvSpPr>
              <p:cNvPr id="6153" name="Line 9"/>
              <p:cNvSpPr>
                <a:spLocks noChangeShapeType="1"/>
              </p:cNvSpPr>
              <p:nvPr/>
            </p:nvSpPr>
            <p:spPr bwMode="auto">
              <a:xfrm>
                <a:off x="768" y="2592"/>
                <a:ext cx="336" cy="38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6154" name="Line 10"/>
              <p:cNvSpPr>
                <a:spLocks noChangeShapeType="1"/>
              </p:cNvSpPr>
              <p:nvPr/>
            </p:nvSpPr>
            <p:spPr bwMode="auto">
              <a:xfrm flipH="1">
                <a:off x="768" y="2592"/>
                <a:ext cx="336" cy="432"/>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4" name="Group 12"/>
            <p:cNvGrpSpPr>
              <a:grpSpLocks/>
            </p:cNvGrpSpPr>
            <p:nvPr/>
          </p:nvGrpSpPr>
          <p:grpSpPr bwMode="auto">
            <a:xfrm>
              <a:off x="2976" y="2400"/>
              <a:ext cx="336" cy="432"/>
              <a:chOff x="768" y="2592"/>
              <a:chExt cx="336" cy="432"/>
            </a:xfrm>
          </p:grpSpPr>
          <p:sp>
            <p:nvSpPr>
              <p:cNvPr id="6157" name="Line 13"/>
              <p:cNvSpPr>
                <a:spLocks noChangeShapeType="1"/>
              </p:cNvSpPr>
              <p:nvPr/>
            </p:nvSpPr>
            <p:spPr bwMode="auto">
              <a:xfrm>
                <a:off x="768" y="2592"/>
                <a:ext cx="336" cy="38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6158" name="Line 14"/>
              <p:cNvSpPr>
                <a:spLocks noChangeShapeType="1"/>
              </p:cNvSpPr>
              <p:nvPr/>
            </p:nvSpPr>
            <p:spPr bwMode="auto">
              <a:xfrm flipH="1">
                <a:off x="768" y="2592"/>
                <a:ext cx="336" cy="432"/>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5" name="Group 15"/>
            <p:cNvGrpSpPr>
              <a:grpSpLocks/>
            </p:cNvGrpSpPr>
            <p:nvPr/>
          </p:nvGrpSpPr>
          <p:grpSpPr bwMode="auto">
            <a:xfrm>
              <a:off x="3600" y="2352"/>
              <a:ext cx="336" cy="432"/>
              <a:chOff x="768" y="2592"/>
              <a:chExt cx="336" cy="432"/>
            </a:xfrm>
          </p:grpSpPr>
          <p:sp>
            <p:nvSpPr>
              <p:cNvPr id="6160" name="Line 16"/>
              <p:cNvSpPr>
                <a:spLocks noChangeShapeType="1"/>
              </p:cNvSpPr>
              <p:nvPr/>
            </p:nvSpPr>
            <p:spPr bwMode="auto">
              <a:xfrm>
                <a:off x="768" y="2592"/>
                <a:ext cx="336" cy="38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6161" name="Line 17"/>
              <p:cNvSpPr>
                <a:spLocks noChangeShapeType="1"/>
              </p:cNvSpPr>
              <p:nvPr/>
            </p:nvSpPr>
            <p:spPr bwMode="auto">
              <a:xfrm flipH="1">
                <a:off x="768" y="2592"/>
                <a:ext cx="336" cy="432"/>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6" name="Group 18"/>
            <p:cNvGrpSpPr>
              <a:grpSpLocks/>
            </p:cNvGrpSpPr>
            <p:nvPr/>
          </p:nvGrpSpPr>
          <p:grpSpPr bwMode="auto">
            <a:xfrm>
              <a:off x="4224" y="2352"/>
              <a:ext cx="336" cy="432"/>
              <a:chOff x="768" y="2592"/>
              <a:chExt cx="336" cy="432"/>
            </a:xfrm>
          </p:grpSpPr>
          <p:sp>
            <p:nvSpPr>
              <p:cNvPr id="6163" name="Line 19"/>
              <p:cNvSpPr>
                <a:spLocks noChangeShapeType="1"/>
              </p:cNvSpPr>
              <p:nvPr/>
            </p:nvSpPr>
            <p:spPr bwMode="auto">
              <a:xfrm>
                <a:off x="768" y="2592"/>
                <a:ext cx="336" cy="38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6164" name="Line 20"/>
              <p:cNvSpPr>
                <a:spLocks noChangeShapeType="1"/>
              </p:cNvSpPr>
              <p:nvPr/>
            </p:nvSpPr>
            <p:spPr bwMode="auto">
              <a:xfrm flipH="1">
                <a:off x="768" y="2592"/>
                <a:ext cx="336" cy="432"/>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7" name="Group 21"/>
            <p:cNvGrpSpPr>
              <a:grpSpLocks/>
            </p:cNvGrpSpPr>
            <p:nvPr/>
          </p:nvGrpSpPr>
          <p:grpSpPr bwMode="auto">
            <a:xfrm>
              <a:off x="4896" y="2400"/>
              <a:ext cx="336" cy="432"/>
              <a:chOff x="768" y="2592"/>
              <a:chExt cx="336" cy="432"/>
            </a:xfrm>
          </p:grpSpPr>
          <p:sp>
            <p:nvSpPr>
              <p:cNvPr id="6166" name="Line 22"/>
              <p:cNvSpPr>
                <a:spLocks noChangeShapeType="1"/>
              </p:cNvSpPr>
              <p:nvPr/>
            </p:nvSpPr>
            <p:spPr bwMode="auto">
              <a:xfrm>
                <a:off x="768" y="2592"/>
                <a:ext cx="336" cy="38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6167" name="Line 23"/>
              <p:cNvSpPr>
                <a:spLocks noChangeShapeType="1"/>
              </p:cNvSpPr>
              <p:nvPr/>
            </p:nvSpPr>
            <p:spPr bwMode="auto">
              <a:xfrm flipH="1">
                <a:off x="768" y="2592"/>
                <a:ext cx="336" cy="432"/>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8" name="Group 24"/>
            <p:cNvGrpSpPr>
              <a:grpSpLocks/>
            </p:cNvGrpSpPr>
            <p:nvPr/>
          </p:nvGrpSpPr>
          <p:grpSpPr bwMode="auto">
            <a:xfrm>
              <a:off x="1200" y="2400"/>
              <a:ext cx="336" cy="432"/>
              <a:chOff x="768" y="2592"/>
              <a:chExt cx="336" cy="432"/>
            </a:xfrm>
          </p:grpSpPr>
          <p:sp>
            <p:nvSpPr>
              <p:cNvPr id="6169" name="Line 25"/>
              <p:cNvSpPr>
                <a:spLocks noChangeShapeType="1"/>
              </p:cNvSpPr>
              <p:nvPr/>
            </p:nvSpPr>
            <p:spPr bwMode="auto">
              <a:xfrm>
                <a:off x="768" y="2592"/>
                <a:ext cx="336" cy="38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6170" name="Line 26"/>
              <p:cNvSpPr>
                <a:spLocks noChangeShapeType="1"/>
              </p:cNvSpPr>
              <p:nvPr/>
            </p:nvSpPr>
            <p:spPr bwMode="auto">
              <a:xfrm flipH="1">
                <a:off x="768" y="2592"/>
                <a:ext cx="336" cy="432"/>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9" name="Group 27"/>
            <p:cNvGrpSpPr>
              <a:grpSpLocks/>
            </p:cNvGrpSpPr>
            <p:nvPr/>
          </p:nvGrpSpPr>
          <p:grpSpPr bwMode="auto">
            <a:xfrm>
              <a:off x="1824" y="2400"/>
              <a:ext cx="336" cy="432"/>
              <a:chOff x="768" y="2592"/>
              <a:chExt cx="336" cy="432"/>
            </a:xfrm>
          </p:grpSpPr>
          <p:sp>
            <p:nvSpPr>
              <p:cNvPr id="6172" name="Line 28"/>
              <p:cNvSpPr>
                <a:spLocks noChangeShapeType="1"/>
              </p:cNvSpPr>
              <p:nvPr/>
            </p:nvSpPr>
            <p:spPr bwMode="auto">
              <a:xfrm>
                <a:off x="768" y="2592"/>
                <a:ext cx="336" cy="38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6173" name="Line 29"/>
              <p:cNvSpPr>
                <a:spLocks noChangeShapeType="1"/>
              </p:cNvSpPr>
              <p:nvPr/>
            </p:nvSpPr>
            <p:spPr bwMode="auto">
              <a:xfrm flipH="1">
                <a:off x="768" y="2592"/>
                <a:ext cx="336" cy="432"/>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10" name="Group 30"/>
            <p:cNvGrpSpPr>
              <a:grpSpLocks/>
            </p:cNvGrpSpPr>
            <p:nvPr/>
          </p:nvGrpSpPr>
          <p:grpSpPr bwMode="auto">
            <a:xfrm>
              <a:off x="2448" y="2400"/>
              <a:ext cx="336" cy="432"/>
              <a:chOff x="768" y="2592"/>
              <a:chExt cx="336" cy="432"/>
            </a:xfrm>
          </p:grpSpPr>
          <p:sp>
            <p:nvSpPr>
              <p:cNvPr id="6175" name="Line 31"/>
              <p:cNvSpPr>
                <a:spLocks noChangeShapeType="1"/>
              </p:cNvSpPr>
              <p:nvPr/>
            </p:nvSpPr>
            <p:spPr bwMode="auto">
              <a:xfrm>
                <a:off x="768" y="2592"/>
                <a:ext cx="336" cy="38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6176" name="Line 32"/>
              <p:cNvSpPr>
                <a:spLocks noChangeShapeType="1"/>
              </p:cNvSpPr>
              <p:nvPr/>
            </p:nvSpPr>
            <p:spPr bwMode="auto">
              <a:xfrm flipH="1">
                <a:off x="768" y="2592"/>
                <a:ext cx="336" cy="432"/>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11" name="Group 34"/>
            <p:cNvGrpSpPr>
              <a:grpSpLocks/>
            </p:cNvGrpSpPr>
            <p:nvPr/>
          </p:nvGrpSpPr>
          <p:grpSpPr bwMode="auto">
            <a:xfrm>
              <a:off x="288" y="1824"/>
              <a:ext cx="5088" cy="1344"/>
              <a:chOff x="288" y="1824"/>
              <a:chExt cx="5088" cy="1344"/>
            </a:xfrm>
          </p:grpSpPr>
          <p:sp>
            <p:nvSpPr>
              <p:cNvPr id="6152" name="Line 8"/>
              <p:cNvSpPr>
                <a:spLocks noChangeShapeType="1"/>
              </p:cNvSpPr>
              <p:nvPr/>
            </p:nvSpPr>
            <p:spPr bwMode="auto">
              <a:xfrm>
                <a:off x="288" y="2592"/>
                <a:ext cx="5088" cy="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6177" name="Line 33"/>
              <p:cNvSpPr>
                <a:spLocks noChangeShapeType="1"/>
              </p:cNvSpPr>
              <p:nvPr/>
            </p:nvSpPr>
            <p:spPr bwMode="auto">
              <a:xfrm>
                <a:off x="2832" y="1824"/>
                <a:ext cx="0" cy="134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6150"/>
                                        </p:tgtEl>
                                        <p:attrNameLst>
                                          <p:attrName>style.visibility</p:attrName>
                                        </p:attrNameLst>
                                      </p:cBhvr>
                                      <p:to>
                                        <p:strVal val="visible"/>
                                      </p:to>
                                    </p:set>
                                    <p:anim calcmode="lin" valueType="num">
                                      <p:cBhvr>
                                        <p:cTn id="7" dur="500" fill="hold"/>
                                        <p:tgtEl>
                                          <p:spTgt spid="6150"/>
                                        </p:tgtEl>
                                        <p:attrNameLst>
                                          <p:attrName>ppt_w</p:attrName>
                                        </p:attrNameLst>
                                      </p:cBhvr>
                                      <p:tavLst>
                                        <p:tav tm="0">
                                          <p:val>
                                            <p:fltVal val="0"/>
                                          </p:val>
                                        </p:tav>
                                        <p:tav tm="100000">
                                          <p:val>
                                            <p:strVal val="#ppt_w"/>
                                          </p:val>
                                        </p:tav>
                                      </p:tavLst>
                                    </p:anim>
                                    <p:anim calcmode="lin" valueType="num">
                                      <p:cBhvr>
                                        <p:cTn id="8" dur="500" fill="hold"/>
                                        <p:tgtEl>
                                          <p:spTgt spid="615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11000"/>
                                  </p:stCondLst>
                                  <p:childTnLst>
                                    <p:set>
                                      <p:cBhvr>
                                        <p:cTn id="11" dur="1" fill="hold">
                                          <p:stCondLst>
                                            <p:cond delay="0"/>
                                          </p:stCondLst>
                                        </p:cTn>
                                        <p:tgtEl>
                                          <p:spTgt spid="6151"/>
                                        </p:tgtEl>
                                        <p:attrNameLst>
                                          <p:attrName>style.visibility</p:attrName>
                                        </p:attrNameLst>
                                      </p:cBhvr>
                                      <p:to>
                                        <p:strVal val="visible"/>
                                      </p:to>
                                    </p:set>
                                    <p:anim calcmode="lin" valueType="num">
                                      <p:cBhvr>
                                        <p:cTn id="12" dur="500" fill="hold"/>
                                        <p:tgtEl>
                                          <p:spTgt spid="6151"/>
                                        </p:tgtEl>
                                        <p:attrNameLst>
                                          <p:attrName>ppt_w</p:attrName>
                                        </p:attrNameLst>
                                      </p:cBhvr>
                                      <p:tavLst>
                                        <p:tav tm="0">
                                          <p:val>
                                            <p:fltVal val="0"/>
                                          </p:val>
                                        </p:tav>
                                        <p:tav tm="100000">
                                          <p:val>
                                            <p:strVal val="#ppt_w"/>
                                          </p:val>
                                        </p:tav>
                                      </p:tavLst>
                                    </p:anim>
                                    <p:anim calcmode="lin" valueType="num">
                                      <p:cBhvr>
                                        <p:cTn id="13" dur="500" fill="hold"/>
                                        <p:tgtEl>
                                          <p:spTgt spid="6151"/>
                                        </p:tgtEl>
                                        <p:attrNameLst>
                                          <p:attrName>ppt_h</p:attrName>
                                        </p:attrNameLst>
                                      </p:cBhvr>
                                      <p:tavLst>
                                        <p:tav tm="0">
                                          <p:val>
                                            <p:fltVal val="0"/>
                                          </p:val>
                                        </p:tav>
                                        <p:tav tm="100000">
                                          <p:val>
                                            <p:strVal val="#ppt_h"/>
                                          </p:val>
                                        </p:tav>
                                      </p:tavLst>
                                    </p:anim>
                                  </p:childTnLst>
                                </p:cTn>
                              </p:par>
                            </p:childTnLst>
                          </p:cTn>
                        </p:par>
                        <p:par>
                          <p:cTn id="14" fill="hold">
                            <p:stCondLst>
                              <p:cond delay="12000"/>
                            </p:stCondLst>
                            <p:childTnLst>
                              <p:par>
                                <p:cTn id="15" presetID="9" presetClass="entr" presetSubtype="0" fill="hold" nodeType="afterEffect">
                                  <p:stCondLst>
                                    <p:cond delay="300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par>
                          <p:cTn id="18" fill="hold">
                            <p:stCondLst>
                              <p:cond delay="15500"/>
                            </p:stCondLst>
                            <p:childTnLst>
                              <p:par>
                                <p:cTn id="19" presetID="9" presetClass="entr" presetSubtype="0" fill="hold" grpId="0" nodeType="afterEffect">
                                  <p:stCondLst>
                                    <p:cond delay="1000"/>
                                  </p:stCondLst>
                                  <p:childTnLst>
                                    <p:set>
                                      <p:cBhvr>
                                        <p:cTn id="20" dur="1" fill="hold">
                                          <p:stCondLst>
                                            <p:cond delay="0"/>
                                          </p:stCondLst>
                                        </p:cTn>
                                        <p:tgtEl>
                                          <p:spTgt spid="6149"/>
                                        </p:tgtEl>
                                        <p:attrNameLst>
                                          <p:attrName>style.visibility</p:attrName>
                                        </p:attrNameLst>
                                      </p:cBhvr>
                                      <p:to>
                                        <p:strVal val="visible"/>
                                      </p:to>
                                    </p:set>
                                    <p:animEffect transition="in" filter="dissolve">
                                      <p:cBhvr>
                                        <p:cTn id="21" dur="5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animBg="1"/>
      <p:bldP spid="6150" grpId="0" autoUpdateAnimBg="0"/>
      <p:bldP spid="6151" grpId="0" autoUpdateAnimBg="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152400" y="76200"/>
            <a:ext cx="8839200" cy="762000"/>
          </a:xfrm>
          <a:prstGeom prst="rect">
            <a:avLst/>
          </a:prstGeom>
          <a:noFill/>
          <a:ln w="9525">
            <a:noFill/>
            <a:miter lim="800000"/>
            <a:headEnd/>
            <a:tailEnd/>
          </a:ln>
          <a:effectLst/>
        </p:spPr>
        <p:txBody>
          <a:bodyPr anchor="b">
            <a:prstTxWarp prst="textNoShape">
              <a:avLst/>
            </a:prstTxWarp>
            <a:spAutoFit/>
          </a:bodyPr>
          <a:lstStyle/>
          <a:p>
            <a:pPr algn="ctr"/>
            <a:r>
              <a:rPr lang="en-US" sz="4400" b="1" u="sng">
                <a:solidFill>
                  <a:schemeClr val="tx2"/>
                </a:solidFill>
                <a:effectLst>
                  <a:outerShdw blurRad="38100" dist="38100" dir="2700000" algn="tl">
                    <a:srgbClr val="DDDDDD"/>
                  </a:outerShdw>
                </a:effectLst>
              </a:rPr>
              <a:t>The Simple Present Tense</a:t>
            </a:r>
          </a:p>
        </p:txBody>
      </p:sp>
      <p:sp>
        <p:nvSpPr>
          <p:cNvPr id="7171" name="AutoShape 3">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7172" name="AutoShape 4">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7173" name="Rectangle 5"/>
          <p:cNvSpPr>
            <a:spLocks noChangeArrowheads="1"/>
          </p:cNvSpPr>
          <p:nvPr/>
        </p:nvSpPr>
        <p:spPr bwMode="auto">
          <a:xfrm>
            <a:off x="152400" y="914400"/>
            <a:ext cx="8686800" cy="1600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a:solidFill>
                  <a:schemeClr val="folHlink"/>
                </a:solidFill>
              </a:rPr>
              <a:t>This tense also expresses general truths or facts that are timeless.  </a:t>
            </a:r>
          </a:p>
          <a:p>
            <a:pPr marL="342900" indent="-342900">
              <a:spcBef>
                <a:spcPct val="20000"/>
              </a:spcBef>
              <a:buClr>
                <a:schemeClr val="folHlink"/>
              </a:buClr>
              <a:buSzPct val="75000"/>
              <a:buFont typeface="Wingdings" charset="2"/>
              <a:buNone/>
            </a:pPr>
            <a:endParaRPr lang="en-US" b="1">
              <a:solidFill>
                <a:schemeClr val="folHlink"/>
              </a:solidFill>
            </a:endParaRPr>
          </a:p>
          <a:p>
            <a:pPr marL="342900" indent="-342900">
              <a:spcBef>
                <a:spcPct val="20000"/>
              </a:spcBef>
              <a:buClr>
                <a:schemeClr val="folHlink"/>
              </a:buClr>
              <a:buSzPct val="75000"/>
              <a:buFont typeface="Wingdings" charset="2"/>
              <a:buNone/>
            </a:pPr>
            <a:endParaRPr lang="en-US" b="1">
              <a:solidFill>
                <a:schemeClr val="folHlink"/>
              </a:solidFill>
            </a:endParaRPr>
          </a:p>
        </p:txBody>
      </p:sp>
      <p:sp>
        <p:nvSpPr>
          <p:cNvPr id="7174" name="Rectangle 6"/>
          <p:cNvSpPr>
            <a:spLocks noChangeArrowheads="1"/>
          </p:cNvSpPr>
          <p:nvPr/>
        </p:nvSpPr>
        <p:spPr bwMode="auto">
          <a:xfrm>
            <a:off x="1066800" y="4876800"/>
            <a:ext cx="7620000" cy="9144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b="1">
                <a:solidFill>
                  <a:schemeClr val="hlink"/>
                </a:solidFill>
              </a:rPr>
              <a:t>Snow </a:t>
            </a:r>
            <a:r>
              <a:rPr lang="en-US" b="1" u="sng">
                <a:solidFill>
                  <a:schemeClr val="folHlink"/>
                </a:solidFill>
              </a:rPr>
              <a:t>falls</a:t>
            </a:r>
            <a:r>
              <a:rPr lang="en-US" b="1">
                <a:solidFill>
                  <a:schemeClr val="hlink"/>
                </a:solidFill>
              </a:rPr>
              <a:t> in December in Minnesota.</a:t>
            </a:r>
          </a:p>
          <a:p>
            <a:pPr marL="342900" indent="-342900">
              <a:spcBef>
                <a:spcPct val="20000"/>
              </a:spcBef>
              <a:buClr>
                <a:schemeClr val="folHlink"/>
              </a:buClr>
              <a:buSzPct val="75000"/>
              <a:buFont typeface="Wingdings" charset="2"/>
              <a:buNone/>
            </a:pPr>
            <a:r>
              <a:rPr lang="en-US" b="1">
                <a:solidFill>
                  <a:schemeClr val="hlink"/>
                </a:solidFill>
              </a:rPr>
              <a:t>Water </a:t>
            </a:r>
            <a:r>
              <a:rPr lang="en-US" b="1" u="sng">
                <a:solidFill>
                  <a:schemeClr val="folHlink"/>
                </a:solidFill>
              </a:rPr>
              <a:t>boils</a:t>
            </a:r>
            <a:r>
              <a:rPr lang="en-US" b="1">
                <a:solidFill>
                  <a:schemeClr val="hlink"/>
                </a:solidFill>
              </a:rPr>
              <a:t> at 100 degrees Celsius.</a:t>
            </a:r>
          </a:p>
        </p:txBody>
      </p:sp>
      <p:grpSp>
        <p:nvGrpSpPr>
          <p:cNvPr id="2" name="Group 7"/>
          <p:cNvGrpSpPr>
            <a:grpSpLocks/>
          </p:cNvGrpSpPr>
          <p:nvPr/>
        </p:nvGrpSpPr>
        <p:grpSpPr bwMode="auto">
          <a:xfrm>
            <a:off x="457200" y="2514600"/>
            <a:ext cx="8077200" cy="2133600"/>
            <a:chOff x="288" y="1824"/>
            <a:chExt cx="5088" cy="1344"/>
          </a:xfrm>
        </p:grpSpPr>
        <p:grpSp>
          <p:nvGrpSpPr>
            <p:cNvPr id="3" name="Group 8"/>
            <p:cNvGrpSpPr>
              <a:grpSpLocks/>
            </p:cNvGrpSpPr>
            <p:nvPr/>
          </p:nvGrpSpPr>
          <p:grpSpPr bwMode="auto">
            <a:xfrm>
              <a:off x="672" y="2400"/>
              <a:ext cx="336" cy="432"/>
              <a:chOff x="768" y="2592"/>
              <a:chExt cx="336" cy="432"/>
            </a:xfrm>
          </p:grpSpPr>
          <p:sp>
            <p:nvSpPr>
              <p:cNvPr id="7177" name="Line 9"/>
              <p:cNvSpPr>
                <a:spLocks noChangeShapeType="1"/>
              </p:cNvSpPr>
              <p:nvPr/>
            </p:nvSpPr>
            <p:spPr bwMode="auto">
              <a:xfrm>
                <a:off x="768" y="2592"/>
                <a:ext cx="336" cy="38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7178" name="Line 10"/>
              <p:cNvSpPr>
                <a:spLocks noChangeShapeType="1"/>
              </p:cNvSpPr>
              <p:nvPr/>
            </p:nvSpPr>
            <p:spPr bwMode="auto">
              <a:xfrm flipH="1">
                <a:off x="768" y="2592"/>
                <a:ext cx="336" cy="432"/>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4" name="Group 11"/>
            <p:cNvGrpSpPr>
              <a:grpSpLocks/>
            </p:cNvGrpSpPr>
            <p:nvPr/>
          </p:nvGrpSpPr>
          <p:grpSpPr bwMode="auto">
            <a:xfrm>
              <a:off x="2976" y="2400"/>
              <a:ext cx="336" cy="432"/>
              <a:chOff x="768" y="2592"/>
              <a:chExt cx="336" cy="432"/>
            </a:xfrm>
          </p:grpSpPr>
          <p:sp>
            <p:nvSpPr>
              <p:cNvPr id="7180" name="Line 12"/>
              <p:cNvSpPr>
                <a:spLocks noChangeShapeType="1"/>
              </p:cNvSpPr>
              <p:nvPr/>
            </p:nvSpPr>
            <p:spPr bwMode="auto">
              <a:xfrm>
                <a:off x="768" y="2592"/>
                <a:ext cx="336" cy="38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7181" name="Line 13"/>
              <p:cNvSpPr>
                <a:spLocks noChangeShapeType="1"/>
              </p:cNvSpPr>
              <p:nvPr/>
            </p:nvSpPr>
            <p:spPr bwMode="auto">
              <a:xfrm flipH="1">
                <a:off x="768" y="2592"/>
                <a:ext cx="336" cy="432"/>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5" name="Group 14"/>
            <p:cNvGrpSpPr>
              <a:grpSpLocks/>
            </p:cNvGrpSpPr>
            <p:nvPr/>
          </p:nvGrpSpPr>
          <p:grpSpPr bwMode="auto">
            <a:xfrm>
              <a:off x="3600" y="2352"/>
              <a:ext cx="336" cy="432"/>
              <a:chOff x="768" y="2592"/>
              <a:chExt cx="336" cy="432"/>
            </a:xfrm>
          </p:grpSpPr>
          <p:sp>
            <p:nvSpPr>
              <p:cNvPr id="7183" name="Line 15"/>
              <p:cNvSpPr>
                <a:spLocks noChangeShapeType="1"/>
              </p:cNvSpPr>
              <p:nvPr/>
            </p:nvSpPr>
            <p:spPr bwMode="auto">
              <a:xfrm>
                <a:off x="768" y="2592"/>
                <a:ext cx="336" cy="38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7184" name="Line 16"/>
              <p:cNvSpPr>
                <a:spLocks noChangeShapeType="1"/>
              </p:cNvSpPr>
              <p:nvPr/>
            </p:nvSpPr>
            <p:spPr bwMode="auto">
              <a:xfrm flipH="1">
                <a:off x="768" y="2592"/>
                <a:ext cx="336" cy="432"/>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6" name="Group 17"/>
            <p:cNvGrpSpPr>
              <a:grpSpLocks/>
            </p:cNvGrpSpPr>
            <p:nvPr/>
          </p:nvGrpSpPr>
          <p:grpSpPr bwMode="auto">
            <a:xfrm>
              <a:off x="4224" y="2352"/>
              <a:ext cx="336" cy="432"/>
              <a:chOff x="768" y="2592"/>
              <a:chExt cx="336" cy="432"/>
            </a:xfrm>
          </p:grpSpPr>
          <p:sp>
            <p:nvSpPr>
              <p:cNvPr id="7186" name="Line 18"/>
              <p:cNvSpPr>
                <a:spLocks noChangeShapeType="1"/>
              </p:cNvSpPr>
              <p:nvPr/>
            </p:nvSpPr>
            <p:spPr bwMode="auto">
              <a:xfrm>
                <a:off x="768" y="2592"/>
                <a:ext cx="336" cy="38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7187" name="Line 19"/>
              <p:cNvSpPr>
                <a:spLocks noChangeShapeType="1"/>
              </p:cNvSpPr>
              <p:nvPr/>
            </p:nvSpPr>
            <p:spPr bwMode="auto">
              <a:xfrm flipH="1">
                <a:off x="768" y="2592"/>
                <a:ext cx="336" cy="432"/>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7" name="Group 20"/>
            <p:cNvGrpSpPr>
              <a:grpSpLocks/>
            </p:cNvGrpSpPr>
            <p:nvPr/>
          </p:nvGrpSpPr>
          <p:grpSpPr bwMode="auto">
            <a:xfrm>
              <a:off x="4896" y="2400"/>
              <a:ext cx="336" cy="432"/>
              <a:chOff x="768" y="2592"/>
              <a:chExt cx="336" cy="432"/>
            </a:xfrm>
          </p:grpSpPr>
          <p:sp>
            <p:nvSpPr>
              <p:cNvPr id="7189" name="Line 21"/>
              <p:cNvSpPr>
                <a:spLocks noChangeShapeType="1"/>
              </p:cNvSpPr>
              <p:nvPr/>
            </p:nvSpPr>
            <p:spPr bwMode="auto">
              <a:xfrm>
                <a:off x="768" y="2592"/>
                <a:ext cx="336" cy="38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7190" name="Line 22"/>
              <p:cNvSpPr>
                <a:spLocks noChangeShapeType="1"/>
              </p:cNvSpPr>
              <p:nvPr/>
            </p:nvSpPr>
            <p:spPr bwMode="auto">
              <a:xfrm flipH="1">
                <a:off x="768" y="2592"/>
                <a:ext cx="336" cy="432"/>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8" name="Group 23"/>
            <p:cNvGrpSpPr>
              <a:grpSpLocks/>
            </p:cNvGrpSpPr>
            <p:nvPr/>
          </p:nvGrpSpPr>
          <p:grpSpPr bwMode="auto">
            <a:xfrm>
              <a:off x="1200" y="2400"/>
              <a:ext cx="336" cy="432"/>
              <a:chOff x="768" y="2592"/>
              <a:chExt cx="336" cy="432"/>
            </a:xfrm>
          </p:grpSpPr>
          <p:sp>
            <p:nvSpPr>
              <p:cNvPr id="7192" name="Line 24"/>
              <p:cNvSpPr>
                <a:spLocks noChangeShapeType="1"/>
              </p:cNvSpPr>
              <p:nvPr/>
            </p:nvSpPr>
            <p:spPr bwMode="auto">
              <a:xfrm>
                <a:off x="768" y="2592"/>
                <a:ext cx="336" cy="38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7193" name="Line 25"/>
              <p:cNvSpPr>
                <a:spLocks noChangeShapeType="1"/>
              </p:cNvSpPr>
              <p:nvPr/>
            </p:nvSpPr>
            <p:spPr bwMode="auto">
              <a:xfrm flipH="1">
                <a:off x="768" y="2592"/>
                <a:ext cx="336" cy="432"/>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9" name="Group 26"/>
            <p:cNvGrpSpPr>
              <a:grpSpLocks/>
            </p:cNvGrpSpPr>
            <p:nvPr/>
          </p:nvGrpSpPr>
          <p:grpSpPr bwMode="auto">
            <a:xfrm>
              <a:off x="1824" y="2400"/>
              <a:ext cx="336" cy="432"/>
              <a:chOff x="768" y="2592"/>
              <a:chExt cx="336" cy="432"/>
            </a:xfrm>
          </p:grpSpPr>
          <p:sp>
            <p:nvSpPr>
              <p:cNvPr id="7195" name="Line 27"/>
              <p:cNvSpPr>
                <a:spLocks noChangeShapeType="1"/>
              </p:cNvSpPr>
              <p:nvPr/>
            </p:nvSpPr>
            <p:spPr bwMode="auto">
              <a:xfrm>
                <a:off x="768" y="2592"/>
                <a:ext cx="336" cy="38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7196" name="Line 28"/>
              <p:cNvSpPr>
                <a:spLocks noChangeShapeType="1"/>
              </p:cNvSpPr>
              <p:nvPr/>
            </p:nvSpPr>
            <p:spPr bwMode="auto">
              <a:xfrm flipH="1">
                <a:off x="768" y="2592"/>
                <a:ext cx="336" cy="432"/>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10" name="Group 29"/>
            <p:cNvGrpSpPr>
              <a:grpSpLocks/>
            </p:cNvGrpSpPr>
            <p:nvPr/>
          </p:nvGrpSpPr>
          <p:grpSpPr bwMode="auto">
            <a:xfrm>
              <a:off x="2448" y="2400"/>
              <a:ext cx="336" cy="432"/>
              <a:chOff x="768" y="2592"/>
              <a:chExt cx="336" cy="432"/>
            </a:xfrm>
          </p:grpSpPr>
          <p:sp>
            <p:nvSpPr>
              <p:cNvPr id="7198" name="Line 30"/>
              <p:cNvSpPr>
                <a:spLocks noChangeShapeType="1"/>
              </p:cNvSpPr>
              <p:nvPr/>
            </p:nvSpPr>
            <p:spPr bwMode="auto">
              <a:xfrm>
                <a:off x="768" y="2592"/>
                <a:ext cx="336" cy="38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7199" name="Line 31"/>
              <p:cNvSpPr>
                <a:spLocks noChangeShapeType="1"/>
              </p:cNvSpPr>
              <p:nvPr/>
            </p:nvSpPr>
            <p:spPr bwMode="auto">
              <a:xfrm flipH="1">
                <a:off x="768" y="2592"/>
                <a:ext cx="336" cy="432"/>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11" name="Group 32"/>
            <p:cNvGrpSpPr>
              <a:grpSpLocks/>
            </p:cNvGrpSpPr>
            <p:nvPr/>
          </p:nvGrpSpPr>
          <p:grpSpPr bwMode="auto">
            <a:xfrm>
              <a:off x="288" y="1824"/>
              <a:ext cx="5088" cy="1344"/>
              <a:chOff x="288" y="1824"/>
              <a:chExt cx="5088" cy="1344"/>
            </a:xfrm>
          </p:grpSpPr>
          <p:sp>
            <p:nvSpPr>
              <p:cNvPr id="7201" name="Line 33"/>
              <p:cNvSpPr>
                <a:spLocks noChangeShapeType="1"/>
              </p:cNvSpPr>
              <p:nvPr/>
            </p:nvSpPr>
            <p:spPr bwMode="auto">
              <a:xfrm>
                <a:off x="288" y="2592"/>
                <a:ext cx="5088" cy="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7202" name="Line 34"/>
              <p:cNvSpPr>
                <a:spLocks noChangeShapeType="1"/>
              </p:cNvSpPr>
              <p:nvPr/>
            </p:nvSpPr>
            <p:spPr bwMode="auto">
              <a:xfrm>
                <a:off x="2832" y="1824"/>
                <a:ext cx="0" cy="134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73"/>
                                        </p:tgtEl>
                                        <p:attrNameLst>
                                          <p:attrName>style.visibility</p:attrName>
                                        </p:attrNameLst>
                                      </p:cBhvr>
                                      <p:to>
                                        <p:strVal val="visible"/>
                                      </p:to>
                                    </p:set>
                                    <p:anim calcmode="lin" valueType="num">
                                      <p:cBhvr>
                                        <p:cTn id="7" dur="500" fill="hold"/>
                                        <p:tgtEl>
                                          <p:spTgt spid="7173"/>
                                        </p:tgtEl>
                                        <p:attrNameLst>
                                          <p:attrName>ppt_w</p:attrName>
                                        </p:attrNameLst>
                                      </p:cBhvr>
                                      <p:tavLst>
                                        <p:tav tm="0">
                                          <p:val>
                                            <p:fltVal val="0"/>
                                          </p:val>
                                        </p:tav>
                                        <p:tav tm="100000">
                                          <p:val>
                                            <p:strVal val="#ppt_w"/>
                                          </p:val>
                                        </p:tav>
                                      </p:tavLst>
                                    </p:anim>
                                    <p:anim calcmode="lin" valueType="num">
                                      <p:cBhvr>
                                        <p:cTn id="8" dur="500" fill="hold"/>
                                        <p:tgtEl>
                                          <p:spTgt spid="717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11000"/>
                                  </p:stCondLst>
                                  <p:childTnLst>
                                    <p:set>
                                      <p:cBhvr>
                                        <p:cTn id="11" dur="1" fill="hold">
                                          <p:stCondLst>
                                            <p:cond delay="0"/>
                                          </p:stCondLst>
                                        </p:cTn>
                                        <p:tgtEl>
                                          <p:spTgt spid="7174"/>
                                        </p:tgtEl>
                                        <p:attrNameLst>
                                          <p:attrName>style.visibility</p:attrName>
                                        </p:attrNameLst>
                                      </p:cBhvr>
                                      <p:to>
                                        <p:strVal val="visible"/>
                                      </p:to>
                                    </p:set>
                                    <p:anim calcmode="lin" valueType="num">
                                      <p:cBhvr>
                                        <p:cTn id="12" dur="500" fill="hold"/>
                                        <p:tgtEl>
                                          <p:spTgt spid="7174"/>
                                        </p:tgtEl>
                                        <p:attrNameLst>
                                          <p:attrName>ppt_w</p:attrName>
                                        </p:attrNameLst>
                                      </p:cBhvr>
                                      <p:tavLst>
                                        <p:tav tm="0">
                                          <p:val>
                                            <p:fltVal val="0"/>
                                          </p:val>
                                        </p:tav>
                                        <p:tav tm="100000">
                                          <p:val>
                                            <p:strVal val="#ppt_w"/>
                                          </p:val>
                                        </p:tav>
                                      </p:tavLst>
                                    </p:anim>
                                    <p:anim calcmode="lin" valueType="num">
                                      <p:cBhvr>
                                        <p:cTn id="13" dur="500" fill="hold"/>
                                        <p:tgtEl>
                                          <p:spTgt spid="7174"/>
                                        </p:tgtEl>
                                        <p:attrNameLst>
                                          <p:attrName>ppt_h</p:attrName>
                                        </p:attrNameLst>
                                      </p:cBhvr>
                                      <p:tavLst>
                                        <p:tav tm="0">
                                          <p:val>
                                            <p:fltVal val="0"/>
                                          </p:val>
                                        </p:tav>
                                        <p:tav tm="100000">
                                          <p:val>
                                            <p:strVal val="#ppt_h"/>
                                          </p:val>
                                        </p:tav>
                                      </p:tavLst>
                                    </p:anim>
                                  </p:childTnLst>
                                </p:cTn>
                              </p:par>
                            </p:childTnLst>
                          </p:cTn>
                        </p:par>
                        <p:par>
                          <p:cTn id="14" fill="hold">
                            <p:stCondLst>
                              <p:cond delay="12000"/>
                            </p:stCondLst>
                            <p:childTnLst>
                              <p:par>
                                <p:cTn id="15" presetID="9" presetClass="entr" presetSubtype="0" fill="hold" nodeType="afterEffect">
                                  <p:stCondLst>
                                    <p:cond delay="300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par>
                          <p:cTn id="18" fill="hold">
                            <p:stCondLst>
                              <p:cond delay="15500"/>
                            </p:stCondLst>
                            <p:childTnLst>
                              <p:par>
                                <p:cTn id="19" presetID="9" presetClass="entr" presetSubtype="0" fill="hold" grpId="0" nodeType="afterEffect">
                                  <p:stCondLst>
                                    <p:cond delay="1000"/>
                                  </p:stCondLst>
                                  <p:childTnLst>
                                    <p:set>
                                      <p:cBhvr>
                                        <p:cTn id="20" dur="1" fill="hold">
                                          <p:stCondLst>
                                            <p:cond delay="0"/>
                                          </p:stCondLst>
                                        </p:cTn>
                                        <p:tgtEl>
                                          <p:spTgt spid="7172"/>
                                        </p:tgtEl>
                                        <p:attrNameLst>
                                          <p:attrName>style.visibility</p:attrName>
                                        </p:attrNameLst>
                                      </p:cBhvr>
                                      <p:to>
                                        <p:strVal val="visible"/>
                                      </p:to>
                                    </p:set>
                                    <p:animEffect transition="in" filter="dissolve">
                                      <p:cBhvr>
                                        <p:cTn id="21" dur="5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animBg="1"/>
      <p:bldP spid="7173" grpId="0" autoUpdateAnimBg="0"/>
      <p:bldP spid="7174" grpId="0" autoUpdateAnimBg="0"/>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152400" y="76200"/>
            <a:ext cx="8839200" cy="762000"/>
          </a:xfrm>
          <a:prstGeom prst="rect">
            <a:avLst/>
          </a:prstGeom>
          <a:noFill/>
          <a:ln w="9525">
            <a:noFill/>
            <a:miter lim="800000"/>
            <a:headEnd/>
            <a:tailEnd/>
          </a:ln>
          <a:effectLst/>
        </p:spPr>
        <p:txBody>
          <a:bodyPr anchor="b">
            <a:prstTxWarp prst="textNoShape">
              <a:avLst/>
            </a:prstTxWarp>
            <a:spAutoFit/>
          </a:bodyPr>
          <a:lstStyle/>
          <a:p>
            <a:pPr algn="ctr"/>
            <a:r>
              <a:rPr lang="en-US" sz="4400" b="1" u="sng">
                <a:solidFill>
                  <a:schemeClr val="tx2"/>
                </a:solidFill>
                <a:effectLst>
                  <a:outerShdw blurRad="38100" dist="38100" dir="2700000" algn="tl">
                    <a:srgbClr val="DDDDDD"/>
                  </a:outerShdw>
                </a:effectLst>
              </a:rPr>
              <a:t>The Present Continuous</a:t>
            </a:r>
          </a:p>
        </p:txBody>
      </p:sp>
      <p:sp>
        <p:nvSpPr>
          <p:cNvPr id="8195" name="AutoShape 3">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8196" name="AutoShape 4">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8197" name="Rectangle 5"/>
          <p:cNvSpPr>
            <a:spLocks noChangeArrowheads="1"/>
          </p:cNvSpPr>
          <p:nvPr/>
        </p:nvSpPr>
        <p:spPr bwMode="auto">
          <a:xfrm>
            <a:off x="152400" y="914400"/>
            <a:ext cx="8686800" cy="1600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a:solidFill>
                  <a:schemeClr val="folHlink"/>
                </a:solidFill>
              </a:rPr>
              <a:t>This tense is used to describe an action that is occurring right now (at this moment, today, this year, etc.).  The action has begun and is still in progress.</a:t>
            </a:r>
          </a:p>
          <a:p>
            <a:pPr marL="342900" indent="-342900">
              <a:spcBef>
                <a:spcPct val="20000"/>
              </a:spcBef>
              <a:buClr>
                <a:schemeClr val="folHlink"/>
              </a:buClr>
              <a:buSzPct val="75000"/>
              <a:buFont typeface="Wingdings" charset="2"/>
              <a:buNone/>
            </a:pPr>
            <a:endParaRPr lang="en-US" b="1">
              <a:solidFill>
                <a:schemeClr val="folHlink"/>
              </a:solidFill>
            </a:endParaRPr>
          </a:p>
        </p:txBody>
      </p:sp>
      <p:sp>
        <p:nvSpPr>
          <p:cNvPr id="8198" name="Rectangle 6"/>
          <p:cNvSpPr>
            <a:spLocks noChangeArrowheads="1"/>
          </p:cNvSpPr>
          <p:nvPr/>
        </p:nvSpPr>
        <p:spPr bwMode="auto">
          <a:xfrm>
            <a:off x="685800" y="4876800"/>
            <a:ext cx="8077200" cy="9144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b="1">
                <a:solidFill>
                  <a:schemeClr val="hlink"/>
                </a:solidFill>
              </a:rPr>
              <a:t>She </a:t>
            </a:r>
            <a:r>
              <a:rPr lang="en-US" b="1" u="sng">
                <a:solidFill>
                  <a:schemeClr val="folHlink"/>
                </a:solidFill>
              </a:rPr>
              <a:t>is typing</a:t>
            </a:r>
            <a:r>
              <a:rPr lang="en-US" b="1">
                <a:solidFill>
                  <a:schemeClr val="hlink"/>
                </a:solidFill>
              </a:rPr>
              <a:t> a paper for her class.</a:t>
            </a:r>
          </a:p>
          <a:p>
            <a:pPr marL="342900" indent="-342900">
              <a:spcBef>
                <a:spcPct val="20000"/>
              </a:spcBef>
              <a:buClr>
                <a:schemeClr val="folHlink"/>
              </a:buClr>
              <a:buSzPct val="75000"/>
              <a:buFont typeface="Wingdings" charset="2"/>
              <a:buNone/>
            </a:pPr>
            <a:r>
              <a:rPr lang="en-US" b="1">
                <a:solidFill>
                  <a:schemeClr val="hlink"/>
                </a:solidFill>
              </a:rPr>
              <a:t>He </a:t>
            </a:r>
            <a:r>
              <a:rPr lang="en-US" b="1" u="sng">
                <a:solidFill>
                  <a:schemeClr val="folHlink"/>
                </a:solidFill>
              </a:rPr>
              <a:t>is editing</a:t>
            </a:r>
            <a:r>
              <a:rPr lang="en-US" b="1">
                <a:solidFill>
                  <a:schemeClr val="hlink"/>
                </a:solidFill>
              </a:rPr>
              <a:t> his thesis right now.</a:t>
            </a:r>
          </a:p>
        </p:txBody>
      </p:sp>
      <p:grpSp>
        <p:nvGrpSpPr>
          <p:cNvPr id="2" name="Group 17"/>
          <p:cNvGrpSpPr>
            <a:grpSpLocks/>
          </p:cNvGrpSpPr>
          <p:nvPr/>
        </p:nvGrpSpPr>
        <p:grpSpPr bwMode="auto">
          <a:xfrm>
            <a:off x="2362200" y="3200400"/>
            <a:ext cx="533400" cy="685800"/>
            <a:chOff x="768" y="2592"/>
            <a:chExt cx="336" cy="432"/>
          </a:xfrm>
        </p:grpSpPr>
        <p:sp>
          <p:nvSpPr>
            <p:cNvPr id="8210" name="Line 18"/>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8211" name="Line 19"/>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grpSp>
        <p:nvGrpSpPr>
          <p:cNvPr id="3" name="Group 20"/>
          <p:cNvGrpSpPr>
            <a:grpSpLocks/>
          </p:cNvGrpSpPr>
          <p:nvPr/>
        </p:nvGrpSpPr>
        <p:grpSpPr bwMode="auto">
          <a:xfrm>
            <a:off x="4114800" y="3124200"/>
            <a:ext cx="533400" cy="685800"/>
            <a:chOff x="768" y="2592"/>
            <a:chExt cx="336" cy="432"/>
          </a:xfrm>
        </p:grpSpPr>
        <p:sp>
          <p:nvSpPr>
            <p:cNvPr id="8213" name="Line 21"/>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8214" name="Line 22"/>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grpSp>
        <p:nvGrpSpPr>
          <p:cNvPr id="4" name="Group 32"/>
          <p:cNvGrpSpPr>
            <a:grpSpLocks/>
          </p:cNvGrpSpPr>
          <p:nvPr/>
        </p:nvGrpSpPr>
        <p:grpSpPr bwMode="auto">
          <a:xfrm>
            <a:off x="381000" y="2362200"/>
            <a:ext cx="8077200" cy="2133600"/>
            <a:chOff x="288" y="1824"/>
            <a:chExt cx="5088" cy="1344"/>
          </a:xfrm>
        </p:grpSpPr>
        <p:sp>
          <p:nvSpPr>
            <p:cNvPr id="8225" name="Line 33"/>
            <p:cNvSpPr>
              <a:spLocks noChangeShapeType="1"/>
            </p:cNvSpPr>
            <p:nvPr/>
          </p:nvSpPr>
          <p:spPr bwMode="auto">
            <a:xfrm>
              <a:off x="288" y="2592"/>
              <a:ext cx="5088" cy="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8226" name="Line 34"/>
            <p:cNvSpPr>
              <a:spLocks noChangeShapeType="1"/>
            </p:cNvSpPr>
            <p:nvPr/>
          </p:nvSpPr>
          <p:spPr bwMode="auto">
            <a:xfrm>
              <a:off x="2832" y="1824"/>
              <a:ext cx="0" cy="134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sp>
        <p:nvSpPr>
          <p:cNvPr id="8232" name="Arc 40"/>
          <p:cNvSpPr>
            <a:spLocks/>
          </p:cNvSpPr>
          <p:nvPr/>
        </p:nvSpPr>
        <p:spPr bwMode="auto">
          <a:xfrm flipV="1">
            <a:off x="4430713" y="3581400"/>
            <a:ext cx="1819275" cy="990600"/>
          </a:xfrm>
          <a:custGeom>
            <a:avLst/>
            <a:gdLst>
              <a:gd name="G0" fmla="+- 821 0 0"/>
              <a:gd name="G1" fmla="+- 21600 0 0"/>
              <a:gd name="G2" fmla="+- 21600 0 0"/>
              <a:gd name="T0" fmla="*/ 0 w 22421"/>
              <a:gd name="T1" fmla="*/ 16 h 21600"/>
              <a:gd name="T2" fmla="*/ 22421 w 22421"/>
              <a:gd name="T3" fmla="*/ 21600 h 21600"/>
              <a:gd name="T4" fmla="*/ 821 w 22421"/>
              <a:gd name="T5" fmla="*/ 21600 h 21600"/>
            </a:gdLst>
            <a:ahLst/>
            <a:cxnLst>
              <a:cxn ang="0">
                <a:pos x="T0" y="T1"/>
              </a:cxn>
              <a:cxn ang="0">
                <a:pos x="T2" y="T3"/>
              </a:cxn>
              <a:cxn ang="0">
                <a:pos x="T4" y="T5"/>
              </a:cxn>
            </a:cxnLst>
            <a:rect l="0" t="0" r="r" b="b"/>
            <a:pathLst>
              <a:path w="22421" h="21600" fill="none" extrusionOk="0">
                <a:moveTo>
                  <a:pt x="-1" y="15"/>
                </a:moveTo>
                <a:cubicBezTo>
                  <a:pt x="273" y="5"/>
                  <a:pt x="547" y="-1"/>
                  <a:pt x="821" y="-1"/>
                </a:cubicBezTo>
                <a:cubicBezTo>
                  <a:pt x="12750" y="-1"/>
                  <a:pt x="22421" y="9670"/>
                  <a:pt x="22421" y="21600"/>
                </a:cubicBezTo>
              </a:path>
              <a:path w="22421" h="21600" stroke="0" extrusionOk="0">
                <a:moveTo>
                  <a:pt x="-1" y="15"/>
                </a:moveTo>
                <a:cubicBezTo>
                  <a:pt x="273" y="5"/>
                  <a:pt x="547" y="-1"/>
                  <a:pt x="821" y="-1"/>
                </a:cubicBezTo>
                <a:cubicBezTo>
                  <a:pt x="12750" y="-1"/>
                  <a:pt x="22421" y="9670"/>
                  <a:pt x="22421" y="21600"/>
                </a:cubicBezTo>
                <a:lnTo>
                  <a:pt x="821" y="21600"/>
                </a:lnTo>
                <a:close/>
              </a:path>
            </a:pathLst>
          </a:custGeom>
          <a:noFill/>
          <a:ln w="57150">
            <a:solidFill>
              <a:schemeClr val="folHlink"/>
            </a:solidFill>
            <a:prstDash val="sysDot"/>
            <a:miter lim="800000"/>
            <a:headEnd/>
            <a:tailEnd/>
          </a:ln>
          <a:effectLst/>
        </p:spPr>
        <p:txBody>
          <a:bodyPr wrap="none" anchor="ctr">
            <a:prstTxWarp prst="textNoShape">
              <a:avLst/>
            </a:prstTxWarp>
          </a:bodyPr>
          <a:lstStyle/>
          <a:p>
            <a:endParaRPr lang="en-US"/>
          </a:p>
        </p:txBody>
      </p:sp>
      <p:sp>
        <p:nvSpPr>
          <p:cNvPr id="8233" name="Arc 41"/>
          <p:cNvSpPr>
            <a:spLocks/>
          </p:cNvSpPr>
          <p:nvPr/>
        </p:nvSpPr>
        <p:spPr bwMode="auto">
          <a:xfrm flipH="1" flipV="1">
            <a:off x="2667000" y="3581400"/>
            <a:ext cx="1676400" cy="9906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57150">
            <a:solidFill>
              <a:schemeClr val="folHlink"/>
            </a:solidFill>
            <a:miter lim="800000"/>
            <a:headEnd/>
            <a:tailEnd/>
          </a:ln>
          <a:effectLst/>
        </p:spPr>
        <p:txBody>
          <a:bodyPr wrap="none" anchor="ctr">
            <a:prstTxWarp prst="textNoShape">
              <a:avLst/>
            </a:prstTxWarp>
          </a:bodyPr>
          <a:lstStyle/>
          <a:p>
            <a:endParaRPr lang="en-US"/>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8197"/>
                                        </p:tgtEl>
                                        <p:attrNameLst>
                                          <p:attrName>style.visibility</p:attrName>
                                        </p:attrNameLst>
                                      </p:cBhvr>
                                      <p:to>
                                        <p:strVal val="visible"/>
                                      </p:to>
                                    </p:set>
                                    <p:anim calcmode="lin" valueType="num">
                                      <p:cBhvr>
                                        <p:cTn id="7" dur="500" fill="hold"/>
                                        <p:tgtEl>
                                          <p:spTgt spid="8197"/>
                                        </p:tgtEl>
                                        <p:attrNameLst>
                                          <p:attrName>ppt_w</p:attrName>
                                        </p:attrNameLst>
                                      </p:cBhvr>
                                      <p:tavLst>
                                        <p:tav tm="0">
                                          <p:val>
                                            <p:fltVal val="0"/>
                                          </p:val>
                                        </p:tav>
                                        <p:tav tm="100000">
                                          <p:val>
                                            <p:strVal val="#ppt_w"/>
                                          </p:val>
                                        </p:tav>
                                      </p:tavLst>
                                    </p:anim>
                                    <p:anim calcmode="lin" valueType="num">
                                      <p:cBhvr>
                                        <p:cTn id="8" dur="500" fill="hold"/>
                                        <p:tgtEl>
                                          <p:spTgt spid="819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5000"/>
                                  </p:stCondLst>
                                  <p:childTnLst>
                                    <p:set>
                                      <p:cBhvr>
                                        <p:cTn id="11" dur="1" fill="hold">
                                          <p:stCondLst>
                                            <p:cond delay="0"/>
                                          </p:stCondLst>
                                        </p:cTn>
                                        <p:tgtEl>
                                          <p:spTgt spid="8198"/>
                                        </p:tgtEl>
                                        <p:attrNameLst>
                                          <p:attrName>style.visibility</p:attrName>
                                        </p:attrNameLst>
                                      </p:cBhvr>
                                      <p:to>
                                        <p:strVal val="visible"/>
                                      </p:to>
                                    </p:set>
                                    <p:anim calcmode="lin" valueType="num">
                                      <p:cBhvr>
                                        <p:cTn id="12" dur="500" fill="hold"/>
                                        <p:tgtEl>
                                          <p:spTgt spid="8198"/>
                                        </p:tgtEl>
                                        <p:attrNameLst>
                                          <p:attrName>ppt_w</p:attrName>
                                        </p:attrNameLst>
                                      </p:cBhvr>
                                      <p:tavLst>
                                        <p:tav tm="0">
                                          <p:val>
                                            <p:fltVal val="0"/>
                                          </p:val>
                                        </p:tav>
                                        <p:tav tm="100000">
                                          <p:val>
                                            <p:strVal val="#ppt_w"/>
                                          </p:val>
                                        </p:tav>
                                      </p:tavLst>
                                    </p:anim>
                                    <p:anim calcmode="lin" valueType="num">
                                      <p:cBhvr>
                                        <p:cTn id="13" dur="500" fill="hold"/>
                                        <p:tgtEl>
                                          <p:spTgt spid="8198"/>
                                        </p:tgtEl>
                                        <p:attrNameLst>
                                          <p:attrName>ppt_h</p:attrName>
                                        </p:attrNameLst>
                                      </p:cBhvr>
                                      <p:tavLst>
                                        <p:tav tm="0">
                                          <p:val>
                                            <p:fltVal val="0"/>
                                          </p:val>
                                        </p:tav>
                                        <p:tav tm="100000">
                                          <p:val>
                                            <p:strVal val="#ppt_h"/>
                                          </p:val>
                                        </p:tav>
                                      </p:tavLst>
                                    </p:anim>
                                  </p:childTnLst>
                                </p:cTn>
                              </p:par>
                            </p:childTnLst>
                          </p:cTn>
                        </p:par>
                        <p:par>
                          <p:cTn id="14" fill="hold">
                            <p:stCondLst>
                              <p:cond delay="6000"/>
                            </p:stCondLst>
                            <p:childTnLst>
                              <p:par>
                                <p:cTn id="15" presetID="9" presetClass="entr" presetSubtype="0" fill="hold" nodeType="afterEffect">
                                  <p:stCondLst>
                                    <p:cond delay="300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childTnLst>
                          </p:cTn>
                        </p:par>
                        <p:par>
                          <p:cTn id="18" fill="hold">
                            <p:stCondLst>
                              <p:cond delay="9500"/>
                            </p:stCondLst>
                            <p:childTnLst>
                              <p:par>
                                <p:cTn id="19" presetID="3" presetClass="entr" presetSubtype="10" fill="hold" nodeType="afterEffect">
                                  <p:stCondLst>
                                    <p:cond delay="1000"/>
                                  </p:stCondLst>
                                  <p:childTnLst>
                                    <p:set>
                                      <p:cBhvr>
                                        <p:cTn id="20" dur="1" fill="hold">
                                          <p:stCondLst>
                                            <p:cond delay="0"/>
                                          </p:stCondLst>
                                        </p:cTn>
                                        <p:tgtEl>
                                          <p:spTgt spid="2"/>
                                        </p:tgtEl>
                                        <p:attrNameLst>
                                          <p:attrName>style.visibility</p:attrName>
                                        </p:attrNameLst>
                                      </p:cBhvr>
                                      <p:to>
                                        <p:strVal val="visible"/>
                                      </p:to>
                                    </p:set>
                                    <p:animEffect transition="in" filter="blinds(horizontal)">
                                      <p:cBhvr>
                                        <p:cTn id="21" dur="500"/>
                                        <p:tgtEl>
                                          <p:spTgt spid="2"/>
                                        </p:tgtEl>
                                      </p:cBhvr>
                                    </p:animEffect>
                                  </p:childTnLst>
                                </p:cTn>
                              </p:par>
                            </p:childTnLst>
                          </p:cTn>
                        </p:par>
                        <p:par>
                          <p:cTn id="22" fill="hold">
                            <p:stCondLst>
                              <p:cond delay="11000"/>
                            </p:stCondLst>
                            <p:childTnLst>
                              <p:par>
                                <p:cTn id="23" presetID="3" presetClass="entr" presetSubtype="10" fill="hold" nodeType="afterEffect">
                                  <p:stCondLst>
                                    <p:cond delay="1000"/>
                                  </p:stCondLst>
                                  <p:childTnLst>
                                    <p:set>
                                      <p:cBhvr>
                                        <p:cTn id="24" dur="1" fill="hold">
                                          <p:stCondLst>
                                            <p:cond delay="0"/>
                                          </p:stCondLst>
                                        </p:cTn>
                                        <p:tgtEl>
                                          <p:spTgt spid="3"/>
                                        </p:tgtEl>
                                        <p:attrNameLst>
                                          <p:attrName>style.visibility</p:attrName>
                                        </p:attrNameLst>
                                      </p:cBhvr>
                                      <p:to>
                                        <p:strVal val="visible"/>
                                      </p:to>
                                    </p:set>
                                    <p:animEffect transition="in" filter="blinds(horizontal)">
                                      <p:cBhvr>
                                        <p:cTn id="25" dur="500"/>
                                        <p:tgtEl>
                                          <p:spTgt spid="3"/>
                                        </p:tgtEl>
                                      </p:cBhvr>
                                    </p:animEffect>
                                  </p:childTnLst>
                                </p:cTn>
                              </p:par>
                            </p:childTnLst>
                          </p:cTn>
                        </p:par>
                        <p:par>
                          <p:cTn id="26" fill="hold">
                            <p:stCondLst>
                              <p:cond delay="12500"/>
                            </p:stCondLst>
                            <p:childTnLst>
                              <p:par>
                                <p:cTn id="27" presetID="3" presetClass="entr" presetSubtype="10" fill="hold" grpId="0" nodeType="afterEffect">
                                  <p:stCondLst>
                                    <p:cond delay="0"/>
                                  </p:stCondLst>
                                  <p:childTnLst>
                                    <p:set>
                                      <p:cBhvr>
                                        <p:cTn id="28" dur="1" fill="hold">
                                          <p:stCondLst>
                                            <p:cond delay="0"/>
                                          </p:stCondLst>
                                        </p:cTn>
                                        <p:tgtEl>
                                          <p:spTgt spid="8233"/>
                                        </p:tgtEl>
                                        <p:attrNameLst>
                                          <p:attrName>style.visibility</p:attrName>
                                        </p:attrNameLst>
                                      </p:cBhvr>
                                      <p:to>
                                        <p:strVal val="visible"/>
                                      </p:to>
                                    </p:set>
                                    <p:animEffect transition="in" filter="blinds(horizontal)">
                                      <p:cBhvr>
                                        <p:cTn id="29" dur="500"/>
                                        <p:tgtEl>
                                          <p:spTgt spid="8233"/>
                                        </p:tgtEl>
                                      </p:cBhvr>
                                    </p:animEffect>
                                  </p:childTnLst>
                                </p:cTn>
                              </p:par>
                            </p:childTnLst>
                          </p:cTn>
                        </p:par>
                        <p:par>
                          <p:cTn id="30" fill="hold">
                            <p:stCondLst>
                              <p:cond delay="13000"/>
                            </p:stCondLst>
                            <p:childTnLst>
                              <p:par>
                                <p:cTn id="31" presetID="17" presetClass="entr" presetSubtype="10" fill="hold" grpId="0" nodeType="afterEffect">
                                  <p:stCondLst>
                                    <p:cond delay="1000"/>
                                  </p:stCondLst>
                                  <p:childTnLst>
                                    <p:set>
                                      <p:cBhvr>
                                        <p:cTn id="32" dur="1" fill="hold">
                                          <p:stCondLst>
                                            <p:cond delay="0"/>
                                          </p:stCondLst>
                                        </p:cTn>
                                        <p:tgtEl>
                                          <p:spTgt spid="8232"/>
                                        </p:tgtEl>
                                        <p:attrNameLst>
                                          <p:attrName>style.visibility</p:attrName>
                                        </p:attrNameLst>
                                      </p:cBhvr>
                                      <p:to>
                                        <p:strVal val="visible"/>
                                      </p:to>
                                    </p:set>
                                    <p:anim calcmode="lin" valueType="num">
                                      <p:cBhvr>
                                        <p:cTn id="33" dur="500" fill="hold"/>
                                        <p:tgtEl>
                                          <p:spTgt spid="8232"/>
                                        </p:tgtEl>
                                        <p:attrNameLst>
                                          <p:attrName>ppt_w</p:attrName>
                                        </p:attrNameLst>
                                      </p:cBhvr>
                                      <p:tavLst>
                                        <p:tav tm="0">
                                          <p:val>
                                            <p:fltVal val="0"/>
                                          </p:val>
                                        </p:tav>
                                        <p:tav tm="100000">
                                          <p:val>
                                            <p:strVal val="#ppt_w"/>
                                          </p:val>
                                        </p:tav>
                                      </p:tavLst>
                                    </p:anim>
                                    <p:anim calcmode="lin" valueType="num">
                                      <p:cBhvr>
                                        <p:cTn id="34" dur="500" fill="hold"/>
                                        <p:tgtEl>
                                          <p:spTgt spid="8232"/>
                                        </p:tgtEl>
                                        <p:attrNameLst>
                                          <p:attrName>ppt_h</p:attrName>
                                        </p:attrNameLst>
                                      </p:cBhvr>
                                      <p:tavLst>
                                        <p:tav tm="0">
                                          <p:val>
                                            <p:strVal val="#ppt_h"/>
                                          </p:val>
                                        </p:tav>
                                        <p:tav tm="100000">
                                          <p:val>
                                            <p:strVal val="#ppt_h"/>
                                          </p:val>
                                        </p:tav>
                                      </p:tavLst>
                                    </p:anim>
                                  </p:childTnLst>
                                </p:cTn>
                              </p:par>
                            </p:childTnLst>
                          </p:cTn>
                        </p:par>
                        <p:par>
                          <p:cTn id="35" fill="hold">
                            <p:stCondLst>
                              <p:cond delay="14500"/>
                            </p:stCondLst>
                            <p:childTnLst>
                              <p:par>
                                <p:cTn id="36" presetID="9" presetClass="entr" presetSubtype="0" fill="hold" grpId="0" nodeType="afterEffect">
                                  <p:stCondLst>
                                    <p:cond delay="1000"/>
                                  </p:stCondLst>
                                  <p:childTnLst>
                                    <p:set>
                                      <p:cBhvr>
                                        <p:cTn id="37" dur="1" fill="hold">
                                          <p:stCondLst>
                                            <p:cond delay="0"/>
                                          </p:stCondLst>
                                        </p:cTn>
                                        <p:tgtEl>
                                          <p:spTgt spid="8196"/>
                                        </p:tgtEl>
                                        <p:attrNameLst>
                                          <p:attrName>style.visibility</p:attrName>
                                        </p:attrNameLst>
                                      </p:cBhvr>
                                      <p:to>
                                        <p:strVal val="visible"/>
                                      </p:to>
                                    </p:set>
                                    <p:animEffect transition="in" filter="dissolve">
                                      <p:cBhvr>
                                        <p:cTn id="38" dur="5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animBg="1"/>
      <p:bldP spid="8197" grpId="0" autoUpdateAnimBg="0"/>
      <p:bldP spid="8198" grpId="0" autoUpdateAnimBg="0"/>
      <p:bldP spid="8232" grpId="0" animBg="1"/>
      <p:bldP spid="8233" grpId="0" animBg="1"/>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152400" y="76200"/>
            <a:ext cx="8839200" cy="762000"/>
          </a:xfrm>
          <a:prstGeom prst="rect">
            <a:avLst/>
          </a:prstGeom>
          <a:noFill/>
          <a:ln w="9525">
            <a:noFill/>
            <a:miter lim="800000"/>
            <a:headEnd/>
            <a:tailEnd/>
          </a:ln>
          <a:effectLst/>
        </p:spPr>
        <p:txBody>
          <a:bodyPr anchor="b">
            <a:prstTxWarp prst="textNoShape">
              <a:avLst/>
            </a:prstTxWarp>
            <a:spAutoFit/>
          </a:bodyPr>
          <a:lstStyle/>
          <a:p>
            <a:pPr algn="ctr"/>
            <a:r>
              <a:rPr lang="en-US" sz="4400" b="1" u="sng">
                <a:solidFill>
                  <a:schemeClr val="tx2"/>
                </a:solidFill>
                <a:effectLst>
                  <a:outerShdw blurRad="38100" dist="38100" dir="2700000" algn="tl">
                    <a:srgbClr val="DDDDDD"/>
                  </a:outerShdw>
                </a:effectLst>
              </a:rPr>
              <a:t>The Present Continuous</a:t>
            </a:r>
          </a:p>
        </p:txBody>
      </p:sp>
      <p:sp>
        <p:nvSpPr>
          <p:cNvPr id="9219" name="AutoShape 3">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9220" name="AutoShape 4">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9221" name="Rectangle 5"/>
          <p:cNvSpPr>
            <a:spLocks noChangeArrowheads="1"/>
          </p:cNvSpPr>
          <p:nvPr/>
        </p:nvSpPr>
        <p:spPr bwMode="auto">
          <a:xfrm>
            <a:off x="152400" y="914400"/>
            <a:ext cx="8686800" cy="1600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a:solidFill>
                  <a:schemeClr val="folHlink"/>
                </a:solidFill>
              </a:rPr>
              <a:t>The present continuous can also be used to describe an action that is occurring in the present, but is temporary.</a:t>
            </a:r>
          </a:p>
          <a:p>
            <a:pPr marL="342900" indent="-342900">
              <a:spcBef>
                <a:spcPct val="20000"/>
              </a:spcBef>
              <a:buClr>
                <a:schemeClr val="folHlink"/>
              </a:buClr>
              <a:buSzPct val="75000"/>
              <a:buFont typeface="Wingdings" charset="2"/>
              <a:buNone/>
            </a:pPr>
            <a:endParaRPr lang="en-US" b="1">
              <a:solidFill>
                <a:schemeClr val="folHlink"/>
              </a:solidFill>
            </a:endParaRPr>
          </a:p>
        </p:txBody>
      </p:sp>
      <p:sp>
        <p:nvSpPr>
          <p:cNvPr id="9222" name="Rectangle 6"/>
          <p:cNvSpPr>
            <a:spLocks noChangeArrowheads="1"/>
          </p:cNvSpPr>
          <p:nvPr/>
        </p:nvSpPr>
        <p:spPr bwMode="auto">
          <a:xfrm>
            <a:off x="685800" y="4876800"/>
            <a:ext cx="8077200" cy="9144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b="1">
                <a:solidFill>
                  <a:schemeClr val="hlink"/>
                </a:solidFill>
              </a:rPr>
              <a:t>John </a:t>
            </a:r>
            <a:r>
              <a:rPr lang="en-US" b="1" u="sng">
                <a:solidFill>
                  <a:schemeClr val="folHlink"/>
                </a:solidFill>
              </a:rPr>
              <a:t>is living</a:t>
            </a:r>
            <a:r>
              <a:rPr lang="en-US" b="1">
                <a:solidFill>
                  <a:schemeClr val="hlink"/>
                </a:solidFill>
              </a:rPr>
              <a:t> in Modesto, but he might move soon.</a:t>
            </a:r>
          </a:p>
        </p:txBody>
      </p:sp>
      <p:grpSp>
        <p:nvGrpSpPr>
          <p:cNvPr id="2" name="Group 7"/>
          <p:cNvGrpSpPr>
            <a:grpSpLocks/>
          </p:cNvGrpSpPr>
          <p:nvPr/>
        </p:nvGrpSpPr>
        <p:grpSpPr bwMode="auto">
          <a:xfrm>
            <a:off x="2362200" y="3200400"/>
            <a:ext cx="533400" cy="685800"/>
            <a:chOff x="768" y="2592"/>
            <a:chExt cx="336" cy="432"/>
          </a:xfrm>
        </p:grpSpPr>
        <p:sp>
          <p:nvSpPr>
            <p:cNvPr id="9224" name="Line 8"/>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9225" name="Line 9"/>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grpSp>
        <p:nvGrpSpPr>
          <p:cNvPr id="3" name="Group 10"/>
          <p:cNvGrpSpPr>
            <a:grpSpLocks/>
          </p:cNvGrpSpPr>
          <p:nvPr/>
        </p:nvGrpSpPr>
        <p:grpSpPr bwMode="auto">
          <a:xfrm>
            <a:off x="4114800" y="3124200"/>
            <a:ext cx="533400" cy="685800"/>
            <a:chOff x="768" y="2592"/>
            <a:chExt cx="336" cy="432"/>
          </a:xfrm>
        </p:grpSpPr>
        <p:sp>
          <p:nvSpPr>
            <p:cNvPr id="9227" name="Line 11"/>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9228" name="Line 12"/>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grpSp>
        <p:nvGrpSpPr>
          <p:cNvPr id="4" name="Group 13"/>
          <p:cNvGrpSpPr>
            <a:grpSpLocks/>
          </p:cNvGrpSpPr>
          <p:nvPr/>
        </p:nvGrpSpPr>
        <p:grpSpPr bwMode="auto">
          <a:xfrm>
            <a:off x="381000" y="2362200"/>
            <a:ext cx="8077200" cy="2133600"/>
            <a:chOff x="288" y="1824"/>
            <a:chExt cx="5088" cy="1344"/>
          </a:xfrm>
        </p:grpSpPr>
        <p:sp>
          <p:nvSpPr>
            <p:cNvPr id="9230" name="Line 14"/>
            <p:cNvSpPr>
              <a:spLocks noChangeShapeType="1"/>
            </p:cNvSpPr>
            <p:nvPr/>
          </p:nvSpPr>
          <p:spPr bwMode="auto">
            <a:xfrm>
              <a:off x="288" y="2592"/>
              <a:ext cx="5088" cy="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9231" name="Line 15"/>
            <p:cNvSpPr>
              <a:spLocks noChangeShapeType="1"/>
            </p:cNvSpPr>
            <p:nvPr/>
          </p:nvSpPr>
          <p:spPr bwMode="auto">
            <a:xfrm>
              <a:off x="2832" y="1824"/>
              <a:ext cx="0" cy="134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sp>
        <p:nvSpPr>
          <p:cNvPr id="9232" name="Arc 16"/>
          <p:cNvSpPr>
            <a:spLocks/>
          </p:cNvSpPr>
          <p:nvPr/>
        </p:nvSpPr>
        <p:spPr bwMode="auto">
          <a:xfrm flipV="1">
            <a:off x="4430713" y="3581400"/>
            <a:ext cx="1819275" cy="990600"/>
          </a:xfrm>
          <a:custGeom>
            <a:avLst/>
            <a:gdLst>
              <a:gd name="G0" fmla="+- 821 0 0"/>
              <a:gd name="G1" fmla="+- 21600 0 0"/>
              <a:gd name="G2" fmla="+- 21600 0 0"/>
              <a:gd name="T0" fmla="*/ 0 w 22421"/>
              <a:gd name="T1" fmla="*/ 16 h 21600"/>
              <a:gd name="T2" fmla="*/ 22421 w 22421"/>
              <a:gd name="T3" fmla="*/ 21600 h 21600"/>
              <a:gd name="T4" fmla="*/ 821 w 22421"/>
              <a:gd name="T5" fmla="*/ 21600 h 21600"/>
            </a:gdLst>
            <a:ahLst/>
            <a:cxnLst>
              <a:cxn ang="0">
                <a:pos x="T0" y="T1"/>
              </a:cxn>
              <a:cxn ang="0">
                <a:pos x="T2" y="T3"/>
              </a:cxn>
              <a:cxn ang="0">
                <a:pos x="T4" y="T5"/>
              </a:cxn>
            </a:cxnLst>
            <a:rect l="0" t="0" r="r" b="b"/>
            <a:pathLst>
              <a:path w="22421" h="21600" fill="none" extrusionOk="0">
                <a:moveTo>
                  <a:pt x="-1" y="15"/>
                </a:moveTo>
                <a:cubicBezTo>
                  <a:pt x="273" y="5"/>
                  <a:pt x="547" y="-1"/>
                  <a:pt x="821" y="-1"/>
                </a:cubicBezTo>
                <a:cubicBezTo>
                  <a:pt x="12750" y="-1"/>
                  <a:pt x="22421" y="9670"/>
                  <a:pt x="22421" y="21600"/>
                </a:cubicBezTo>
              </a:path>
              <a:path w="22421" h="21600" stroke="0" extrusionOk="0">
                <a:moveTo>
                  <a:pt x="-1" y="15"/>
                </a:moveTo>
                <a:cubicBezTo>
                  <a:pt x="273" y="5"/>
                  <a:pt x="547" y="-1"/>
                  <a:pt x="821" y="-1"/>
                </a:cubicBezTo>
                <a:cubicBezTo>
                  <a:pt x="12750" y="-1"/>
                  <a:pt x="22421" y="9670"/>
                  <a:pt x="22421" y="21600"/>
                </a:cubicBezTo>
                <a:lnTo>
                  <a:pt x="821" y="21600"/>
                </a:lnTo>
                <a:close/>
              </a:path>
            </a:pathLst>
          </a:custGeom>
          <a:noFill/>
          <a:ln w="57150">
            <a:solidFill>
              <a:schemeClr val="folHlink"/>
            </a:solidFill>
            <a:prstDash val="sysDot"/>
            <a:miter lim="800000"/>
            <a:headEnd/>
            <a:tailEnd/>
          </a:ln>
          <a:effectLst/>
        </p:spPr>
        <p:txBody>
          <a:bodyPr wrap="none" anchor="ctr">
            <a:prstTxWarp prst="textNoShape">
              <a:avLst/>
            </a:prstTxWarp>
          </a:bodyPr>
          <a:lstStyle/>
          <a:p>
            <a:endParaRPr lang="en-US"/>
          </a:p>
        </p:txBody>
      </p:sp>
      <p:sp>
        <p:nvSpPr>
          <p:cNvPr id="9233" name="Arc 17"/>
          <p:cNvSpPr>
            <a:spLocks/>
          </p:cNvSpPr>
          <p:nvPr/>
        </p:nvSpPr>
        <p:spPr bwMode="auto">
          <a:xfrm flipH="1" flipV="1">
            <a:off x="2667000" y="3581400"/>
            <a:ext cx="1676400" cy="9906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57150">
            <a:solidFill>
              <a:schemeClr val="folHlink"/>
            </a:solidFill>
            <a:miter lim="800000"/>
            <a:headEnd/>
            <a:tailEnd/>
          </a:ln>
          <a:effectLst/>
        </p:spPr>
        <p:txBody>
          <a:bodyPr wrap="none" anchor="ctr">
            <a:prstTxWarp prst="textNoShape">
              <a:avLst/>
            </a:prstTxWarp>
          </a:bodyPr>
          <a:lstStyle/>
          <a:p>
            <a:endParaRPr lang="en-US"/>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500" fill="hold"/>
                                        <p:tgtEl>
                                          <p:spTgt spid="9221"/>
                                        </p:tgtEl>
                                        <p:attrNameLst>
                                          <p:attrName>ppt_w</p:attrName>
                                        </p:attrNameLst>
                                      </p:cBhvr>
                                      <p:tavLst>
                                        <p:tav tm="0">
                                          <p:val>
                                            <p:fltVal val="0"/>
                                          </p:val>
                                        </p:tav>
                                        <p:tav tm="100000">
                                          <p:val>
                                            <p:strVal val="#ppt_w"/>
                                          </p:val>
                                        </p:tav>
                                      </p:tavLst>
                                    </p:anim>
                                    <p:anim calcmode="lin" valueType="num">
                                      <p:cBhvr>
                                        <p:cTn id="8" dur="500" fill="hold"/>
                                        <p:tgtEl>
                                          <p:spTgt spid="922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11000"/>
                                  </p:stCondLst>
                                  <p:childTnLst>
                                    <p:set>
                                      <p:cBhvr>
                                        <p:cTn id="11" dur="1" fill="hold">
                                          <p:stCondLst>
                                            <p:cond delay="0"/>
                                          </p:stCondLst>
                                        </p:cTn>
                                        <p:tgtEl>
                                          <p:spTgt spid="9222"/>
                                        </p:tgtEl>
                                        <p:attrNameLst>
                                          <p:attrName>style.visibility</p:attrName>
                                        </p:attrNameLst>
                                      </p:cBhvr>
                                      <p:to>
                                        <p:strVal val="visible"/>
                                      </p:to>
                                    </p:set>
                                    <p:anim calcmode="lin" valueType="num">
                                      <p:cBhvr>
                                        <p:cTn id="12" dur="500" fill="hold"/>
                                        <p:tgtEl>
                                          <p:spTgt spid="9222"/>
                                        </p:tgtEl>
                                        <p:attrNameLst>
                                          <p:attrName>ppt_w</p:attrName>
                                        </p:attrNameLst>
                                      </p:cBhvr>
                                      <p:tavLst>
                                        <p:tav tm="0">
                                          <p:val>
                                            <p:fltVal val="0"/>
                                          </p:val>
                                        </p:tav>
                                        <p:tav tm="100000">
                                          <p:val>
                                            <p:strVal val="#ppt_w"/>
                                          </p:val>
                                        </p:tav>
                                      </p:tavLst>
                                    </p:anim>
                                    <p:anim calcmode="lin" valueType="num">
                                      <p:cBhvr>
                                        <p:cTn id="13" dur="500" fill="hold"/>
                                        <p:tgtEl>
                                          <p:spTgt spid="9222"/>
                                        </p:tgtEl>
                                        <p:attrNameLst>
                                          <p:attrName>ppt_h</p:attrName>
                                        </p:attrNameLst>
                                      </p:cBhvr>
                                      <p:tavLst>
                                        <p:tav tm="0">
                                          <p:val>
                                            <p:fltVal val="0"/>
                                          </p:val>
                                        </p:tav>
                                        <p:tav tm="100000">
                                          <p:val>
                                            <p:strVal val="#ppt_h"/>
                                          </p:val>
                                        </p:tav>
                                      </p:tavLst>
                                    </p:anim>
                                  </p:childTnLst>
                                </p:cTn>
                              </p:par>
                            </p:childTnLst>
                          </p:cTn>
                        </p:par>
                        <p:par>
                          <p:cTn id="14" fill="hold">
                            <p:stCondLst>
                              <p:cond delay="12000"/>
                            </p:stCondLst>
                            <p:childTnLst>
                              <p:par>
                                <p:cTn id="15" presetID="3" presetClass="entr" presetSubtype="10" fill="hold" nodeType="afterEffect">
                                  <p:stCondLst>
                                    <p:cond delay="100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par>
                          <p:cTn id="18" fill="hold">
                            <p:stCondLst>
                              <p:cond delay="13500"/>
                            </p:stCondLst>
                            <p:childTnLst>
                              <p:par>
                                <p:cTn id="19" presetID="3" presetClass="entr" presetSubtype="10" fill="hold" nodeType="afterEffect">
                                  <p:stCondLst>
                                    <p:cond delay="1000"/>
                                  </p:stCondLst>
                                  <p:childTnLst>
                                    <p:set>
                                      <p:cBhvr>
                                        <p:cTn id="20" dur="1" fill="hold">
                                          <p:stCondLst>
                                            <p:cond delay="0"/>
                                          </p:stCondLst>
                                        </p:cTn>
                                        <p:tgtEl>
                                          <p:spTgt spid="2"/>
                                        </p:tgtEl>
                                        <p:attrNameLst>
                                          <p:attrName>style.visibility</p:attrName>
                                        </p:attrNameLst>
                                      </p:cBhvr>
                                      <p:to>
                                        <p:strVal val="visible"/>
                                      </p:to>
                                    </p:set>
                                    <p:animEffect transition="in" filter="blinds(horizontal)">
                                      <p:cBhvr>
                                        <p:cTn id="21" dur="500"/>
                                        <p:tgtEl>
                                          <p:spTgt spid="2"/>
                                        </p:tgtEl>
                                      </p:cBhvr>
                                    </p:animEffect>
                                  </p:childTnLst>
                                </p:cTn>
                              </p:par>
                            </p:childTnLst>
                          </p:cTn>
                        </p:par>
                        <p:par>
                          <p:cTn id="22" fill="hold">
                            <p:stCondLst>
                              <p:cond delay="15000"/>
                            </p:stCondLst>
                            <p:childTnLst>
                              <p:par>
                                <p:cTn id="23" presetID="3" presetClass="entr" presetSubtype="10" fill="hold" nodeType="afterEffect">
                                  <p:stCondLst>
                                    <p:cond delay="1000"/>
                                  </p:stCondLst>
                                  <p:childTnLst>
                                    <p:set>
                                      <p:cBhvr>
                                        <p:cTn id="24" dur="1" fill="hold">
                                          <p:stCondLst>
                                            <p:cond delay="0"/>
                                          </p:stCondLst>
                                        </p:cTn>
                                        <p:tgtEl>
                                          <p:spTgt spid="3"/>
                                        </p:tgtEl>
                                        <p:attrNameLst>
                                          <p:attrName>style.visibility</p:attrName>
                                        </p:attrNameLst>
                                      </p:cBhvr>
                                      <p:to>
                                        <p:strVal val="visible"/>
                                      </p:to>
                                    </p:set>
                                    <p:animEffect transition="in" filter="blinds(horizontal)">
                                      <p:cBhvr>
                                        <p:cTn id="25" dur="500"/>
                                        <p:tgtEl>
                                          <p:spTgt spid="3"/>
                                        </p:tgtEl>
                                      </p:cBhvr>
                                    </p:animEffect>
                                  </p:childTnLst>
                                </p:cTn>
                              </p:par>
                            </p:childTnLst>
                          </p:cTn>
                        </p:par>
                        <p:par>
                          <p:cTn id="26" fill="hold">
                            <p:stCondLst>
                              <p:cond delay="16500"/>
                            </p:stCondLst>
                            <p:childTnLst>
                              <p:par>
                                <p:cTn id="27" presetID="9" presetClass="entr" presetSubtype="0" fill="hold" grpId="0" nodeType="afterEffect">
                                  <p:stCondLst>
                                    <p:cond delay="1000"/>
                                  </p:stCondLst>
                                  <p:childTnLst>
                                    <p:set>
                                      <p:cBhvr>
                                        <p:cTn id="28" dur="1" fill="hold">
                                          <p:stCondLst>
                                            <p:cond delay="0"/>
                                          </p:stCondLst>
                                        </p:cTn>
                                        <p:tgtEl>
                                          <p:spTgt spid="9232"/>
                                        </p:tgtEl>
                                        <p:attrNameLst>
                                          <p:attrName>style.visibility</p:attrName>
                                        </p:attrNameLst>
                                      </p:cBhvr>
                                      <p:to>
                                        <p:strVal val="visible"/>
                                      </p:to>
                                    </p:set>
                                    <p:animEffect transition="in" filter="dissolve">
                                      <p:cBhvr>
                                        <p:cTn id="29" dur="500"/>
                                        <p:tgtEl>
                                          <p:spTgt spid="9232"/>
                                        </p:tgtEl>
                                      </p:cBhvr>
                                    </p:animEffect>
                                  </p:childTnLst>
                                </p:cTn>
                              </p:par>
                            </p:childTnLst>
                          </p:cTn>
                        </p:par>
                        <p:par>
                          <p:cTn id="30" fill="hold">
                            <p:stCondLst>
                              <p:cond delay="18000"/>
                            </p:stCondLst>
                            <p:childTnLst>
                              <p:par>
                                <p:cTn id="31" presetID="9" presetClass="entr" presetSubtype="0" fill="hold" grpId="0" nodeType="afterEffect">
                                  <p:stCondLst>
                                    <p:cond delay="1000"/>
                                  </p:stCondLst>
                                  <p:childTnLst>
                                    <p:set>
                                      <p:cBhvr>
                                        <p:cTn id="32" dur="1" fill="hold">
                                          <p:stCondLst>
                                            <p:cond delay="0"/>
                                          </p:stCondLst>
                                        </p:cTn>
                                        <p:tgtEl>
                                          <p:spTgt spid="9233"/>
                                        </p:tgtEl>
                                        <p:attrNameLst>
                                          <p:attrName>style.visibility</p:attrName>
                                        </p:attrNameLst>
                                      </p:cBhvr>
                                      <p:to>
                                        <p:strVal val="visible"/>
                                      </p:to>
                                    </p:set>
                                    <p:animEffect transition="in" filter="dissolve">
                                      <p:cBhvr>
                                        <p:cTn id="33" dur="500"/>
                                        <p:tgtEl>
                                          <p:spTgt spid="9233"/>
                                        </p:tgtEl>
                                      </p:cBhvr>
                                    </p:animEffect>
                                  </p:childTnLst>
                                </p:cTn>
                              </p:par>
                            </p:childTnLst>
                          </p:cTn>
                        </p:par>
                        <p:par>
                          <p:cTn id="34" fill="hold">
                            <p:stCondLst>
                              <p:cond delay="19500"/>
                            </p:stCondLst>
                            <p:childTnLst>
                              <p:par>
                                <p:cTn id="35" presetID="9" presetClass="entr" presetSubtype="0" fill="hold" grpId="0" nodeType="afterEffect">
                                  <p:stCondLst>
                                    <p:cond delay="1000"/>
                                  </p:stCondLst>
                                  <p:childTnLst>
                                    <p:set>
                                      <p:cBhvr>
                                        <p:cTn id="36" dur="1" fill="hold">
                                          <p:stCondLst>
                                            <p:cond delay="0"/>
                                          </p:stCondLst>
                                        </p:cTn>
                                        <p:tgtEl>
                                          <p:spTgt spid="9220"/>
                                        </p:tgtEl>
                                        <p:attrNameLst>
                                          <p:attrName>style.visibility</p:attrName>
                                        </p:attrNameLst>
                                      </p:cBhvr>
                                      <p:to>
                                        <p:strVal val="visible"/>
                                      </p:to>
                                    </p:set>
                                    <p:animEffect transition="in" filter="dissolve">
                                      <p:cBhvr>
                                        <p:cTn id="3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animBg="1"/>
      <p:bldP spid="9221" grpId="0" autoUpdateAnimBg="0"/>
      <p:bldP spid="9222" grpId="0" autoUpdateAnimBg="0"/>
      <p:bldP spid="9232" grpId="0" animBg="1"/>
      <p:bldP spid="9233" grpId="0" animBg="1"/>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arts of speech.jpg"/>
          <p:cNvPicPr>
            <a:picLocks noGrp="1" noChangeAspect="1"/>
          </p:cNvPicPr>
          <p:nvPr>
            <p:ph idx="1"/>
          </p:nvPr>
        </p:nvPicPr>
        <p:blipFill>
          <a:blip r:embed="rId2"/>
          <a:srcRect l="-40915" r="-40915"/>
          <a:stretch>
            <a:fillRect/>
          </a:stretch>
        </p:blipFill>
        <p:spPr>
          <a:xfrm>
            <a:off x="-1919111" y="648870"/>
            <a:ext cx="12700713" cy="5477293"/>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152400" y="76200"/>
            <a:ext cx="8839200" cy="762000"/>
          </a:xfrm>
          <a:prstGeom prst="rect">
            <a:avLst/>
          </a:prstGeom>
          <a:noFill/>
          <a:ln w="9525">
            <a:noFill/>
            <a:miter lim="800000"/>
            <a:headEnd/>
            <a:tailEnd/>
          </a:ln>
          <a:effectLst/>
        </p:spPr>
        <p:txBody>
          <a:bodyPr anchor="b">
            <a:prstTxWarp prst="textNoShape">
              <a:avLst/>
            </a:prstTxWarp>
            <a:spAutoFit/>
          </a:bodyPr>
          <a:lstStyle/>
          <a:p>
            <a:pPr algn="ctr"/>
            <a:r>
              <a:rPr lang="en-US" sz="4400" b="1" u="sng">
                <a:solidFill>
                  <a:schemeClr val="tx2"/>
                </a:solidFill>
                <a:effectLst>
                  <a:outerShdw blurRad="38100" dist="38100" dir="2700000" algn="tl">
                    <a:srgbClr val="DDDDDD"/>
                  </a:outerShdw>
                </a:effectLst>
              </a:rPr>
              <a:t>The Simple Past</a:t>
            </a:r>
          </a:p>
        </p:txBody>
      </p:sp>
      <p:sp>
        <p:nvSpPr>
          <p:cNvPr id="10243" name="AutoShape 3">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0244" name="AutoShape 4">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0245" name="Rectangle 5"/>
          <p:cNvSpPr>
            <a:spLocks noChangeArrowheads="1"/>
          </p:cNvSpPr>
          <p:nvPr/>
        </p:nvSpPr>
        <p:spPr bwMode="auto">
          <a:xfrm>
            <a:off x="152400" y="914400"/>
            <a:ext cx="8686800" cy="1600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a:solidFill>
                  <a:schemeClr val="folHlink"/>
                </a:solidFill>
              </a:rPr>
              <a:t>We use the simple past to indicate exactly when an action or event took place in the past.</a:t>
            </a:r>
          </a:p>
          <a:p>
            <a:pPr marL="342900" indent="-342900">
              <a:spcBef>
                <a:spcPct val="20000"/>
              </a:spcBef>
              <a:buClr>
                <a:schemeClr val="folHlink"/>
              </a:buClr>
              <a:buSzPct val="75000"/>
              <a:buFont typeface="Wingdings" charset="2"/>
              <a:buNone/>
            </a:pPr>
            <a:endParaRPr lang="en-US" b="1">
              <a:solidFill>
                <a:schemeClr val="folHlink"/>
              </a:solidFill>
            </a:endParaRPr>
          </a:p>
        </p:txBody>
      </p:sp>
      <p:sp>
        <p:nvSpPr>
          <p:cNvPr id="10246" name="Rectangle 6"/>
          <p:cNvSpPr>
            <a:spLocks noChangeArrowheads="1"/>
          </p:cNvSpPr>
          <p:nvPr/>
        </p:nvSpPr>
        <p:spPr bwMode="auto">
          <a:xfrm>
            <a:off x="1828800" y="4800600"/>
            <a:ext cx="6172200" cy="9144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b="1">
                <a:solidFill>
                  <a:schemeClr val="hlink"/>
                </a:solidFill>
              </a:rPr>
              <a:t>I </a:t>
            </a:r>
            <a:r>
              <a:rPr lang="en-US" b="1" u="sng">
                <a:solidFill>
                  <a:schemeClr val="folHlink"/>
                </a:solidFill>
              </a:rPr>
              <a:t>visited</a:t>
            </a:r>
            <a:r>
              <a:rPr lang="en-US" b="1">
                <a:solidFill>
                  <a:schemeClr val="hlink"/>
                </a:solidFill>
              </a:rPr>
              <a:t> my sister </a:t>
            </a:r>
            <a:r>
              <a:rPr lang="en-US" b="1" u="sng">
                <a:solidFill>
                  <a:schemeClr val="hlink"/>
                </a:solidFill>
              </a:rPr>
              <a:t>yesterday</a:t>
            </a:r>
            <a:r>
              <a:rPr lang="en-US" b="1">
                <a:solidFill>
                  <a:schemeClr val="hlink"/>
                </a:solidFill>
              </a:rPr>
              <a:t>.</a:t>
            </a:r>
          </a:p>
          <a:p>
            <a:pPr marL="342900" indent="-342900">
              <a:spcBef>
                <a:spcPct val="20000"/>
              </a:spcBef>
              <a:buClr>
                <a:schemeClr val="folHlink"/>
              </a:buClr>
              <a:buSzPct val="75000"/>
              <a:buFont typeface="Wingdings" charset="2"/>
              <a:buNone/>
            </a:pPr>
            <a:r>
              <a:rPr lang="en-US" b="1">
                <a:solidFill>
                  <a:schemeClr val="hlink"/>
                </a:solidFill>
              </a:rPr>
              <a:t>We </a:t>
            </a:r>
            <a:r>
              <a:rPr lang="en-US" b="1" u="sng">
                <a:solidFill>
                  <a:schemeClr val="folHlink"/>
                </a:solidFill>
              </a:rPr>
              <a:t>went</a:t>
            </a:r>
            <a:r>
              <a:rPr lang="en-US" b="1">
                <a:solidFill>
                  <a:schemeClr val="hlink"/>
                </a:solidFill>
              </a:rPr>
              <a:t> out to dinner </a:t>
            </a:r>
            <a:r>
              <a:rPr lang="en-US" b="1" u="sng">
                <a:solidFill>
                  <a:schemeClr val="hlink"/>
                </a:solidFill>
              </a:rPr>
              <a:t>last night</a:t>
            </a:r>
            <a:r>
              <a:rPr lang="en-US" b="1">
                <a:solidFill>
                  <a:schemeClr val="hlink"/>
                </a:solidFill>
              </a:rPr>
              <a:t>.</a:t>
            </a:r>
          </a:p>
        </p:txBody>
      </p:sp>
      <p:grpSp>
        <p:nvGrpSpPr>
          <p:cNvPr id="2" name="Group 7"/>
          <p:cNvGrpSpPr>
            <a:grpSpLocks/>
          </p:cNvGrpSpPr>
          <p:nvPr/>
        </p:nvGrpSpPr>
        <p:grpSpPr bwMode="auto">
          <a:xfrm>
            <a:off x="2362200" y="3200400"/>
            <a:ext cx="533400" cy="685800"/>
            <a:chOff x="768" y="2592"/>
            <a:chExt cx="336" cy="432"/>
          </a:xfrm>
        </p:grpSpPr>
        <p:sp>
          <p:nvSpPr>
            <p:cNvPr id="10248" name="Line 8"/>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10249" name="Line 9"/>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grpSp>
        <p:nvGrpSpPr>
          <p:cNvPr id="3" name="Group 13"/>
          <p:cNvGrpSpPr>
            <a:grpSpLocks/>
          </p:cNvGrpSpPr>
          <p:nvPr/>
        </p:nvGrpSpPr>
        <p:grpSpPr bwMode="auto">
          <a:xfrm>
            <a:off x="381000" y="2362200"/>
            <a:ext cx="8077200" cy="2133600"/>
            <a:chOff x="288" y="1824"/>
            <a:chExt cx="5088" cy="1344"/>
          </a:xfrm>
        </p:grpSpPr>
        <p:sp>
          <p:nvSpPr>
            <p:cNvPr id="10254" name="Line 14"/>
            <p:cNvSpPr>
              <a:spLocks noChangeShapeType="1"/>
            </p:cNvSpPr>
            <p:nvPr/>
          </p:nvSpPr>
          <p:spPr bwMode="auto">
            <a:xfrm>
              <a:off x="288" y="2592"/>
              <a:ext cx="5088" cy="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10255" name="Line 15"/>
            <p:cNvSpPr>
              <a:spLocks noChangeShapeType="1"/>
            </p:cNvSpPr>
            <p:nvPr/>
          </p:nvSpPr>
          <p:spPr bwMode="auto">
            <a:xfrm>
              <a:off x="2832" y="1824"/>
              <a:ext cx="0" cy="134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0245"/>
                                        </p:tgtEl>
                                        <p:attrNameLst>
                                          <p:attrName>style.visibility</p:attrName>
                                        </p:attrNameLst>
                                      </p:cBhvr>
                                      <p:to>
                                        <p:strVal val="visible"/>
                                      </p:to>
                                    </p:set>
                                    <p:anim calcmode="lin" valueType="num">
                                      <p:cBhvr>
                                        <p:cTn id="7" dur="500" fill="hold"/>
                                        <p:tgtEl>
                                          <p:spTgt spid="10245"/>
                                        </p:tgtEl>
                                        <p:attrNameLst>
                                          <p:attrName>ppt_w</p:attrName>
                                        </p:attrNameLst>
                                      </p:cBhvr>
                                      <p:tavLst>
                                        <p:tav tm="0">
                                          <p:val>
                                            <p:fltVal val="0"/>
                                          </p:val>
                                        </p:tav>
                                        <p:tav tm="100000">
                                          <p:val>
                                            <p:strVal val="#ppt_w"/>
                                          </p:val>
                                        </p:tav>
                                      </p:tavLst>
                                    </p:anim>
                                    <p:anim calcmode="lin" valueType="num">
                                      <p:cBhvr>
                                        <p:cTn id="8" dur="500" fill="hold"/>
                                        <p:tgtEl>
                                          <p:spTgt spid="1024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11000"/>
                                  </p:stCondLst>
                                  <p:childTnLst>
                                    <p:set>
                                      <p:cBhvr>
                                        <p:cTn id="11" dur="1" fill="hold">
                                          <p:stCondLst>
                                            <p:cond delay="0"/>
                                          </p:stCondLst>
                                        </p:cTn>
                                        <p:tgtEl>
                                          <p:spTgt spid="10246"/>
                                        </p:tgtEl>
                                        <p:attrNameLst>
                                          <p:attrName>style.visibility</p:attrName>
                                        </p:attrNameLst>
                                      </p:cBhvr>
                                      <p:to>
                                        <p:strVal val="visible"/>
                                      </p:to>
                                    </p:set>
                                    <p:anim calcmode="lin" valueType="num">
                                      <p:cBhvr>
                                        <p:cTn id="12" dur="500" fill="hold"/>
                                        <p:tgtEl>
                                          <p:spTgt spid="10246"/>
                                        </p:tgtEl>
                                        <p:attrNameLst>
                                          <p:attrName>ppt_w</p:attrName>
                                        </p:attrNameLst>
                                      </p:cBhvr>
                                      <p:tavLst>
                                        <p:tav tm="0">
                                          <p:val>
                                            <p:fltVal val="0"/>
                                          </p:val>
                                        </p:tav>
                                        <p:tav tm="100000">
                                          <p:val>
                                            <p:strVal val="#ppt_w"/>
                                          </p:val>
                                        </p:tav>
                                      </p:tavLst>
                                    </p:anim>
                                    <p:anim calcmode="lin" valueType="num">
                                      <p:cBhvr>
                                        <p:cTn id="13" dur="500" fill="hold"/>
                                        <p:tgtEl>
                                          <p:spTgt spid="10246"/>
                                        </p:tgtEl>
                                        <p:attrNameLst>
                                          <p:attrName>ppt_h</p:attrName>
                                        </p:attrNameLst>
                                      </p:cBhvr>
                                      <p:tavLst>
                                        <p:tav tm="0">
                                          <p:val>
                                            <p:fltVal val="0"/>
                                          </p:val>
                                        </p:tav>
                                        <p:tav tm="100000">
                                          <p:val>
                                            <p:strVal val="#ppt_h"/>
                                          </p:val>
                                        </p:tav>
                                      </p:tavLst>
                                    </p:anim>
                                  </p:childTnLst>
                                </p:cTn>
                              </p:par>
                            </p:childTnLst>
                          </p:cTn>
                        </p:par>
                        <p:par>
                          <p:cTn id="14" fill="hold">
                            <p:stCondLst>
                              <p:cond delay="12000"/>
                            </p:stCondLst>
                            <p:childTnLst>
                              <p:par>
                                <p:cTn id="15" presetID="3" presetClass="entr" presetSubtype="10" fill="hold" nodeType="afterEffect">
                                  <p:stCondLst>
                                    <p:cond delay="1000"/>
                                  </p:stCondLst>
                                  <p:childTnLst>
                                    <p:set>
                                      <p:cBhvr>
                                        <p:cTn id="16" dur="1" fill="hold">
                                          <p:stCondLst>
                                            <p:cond delay="0"/>
                                          </p:stCondLst>
                                        </p:cTn>
                                        <p:tgtEl>
                                          <p:spTgt spid="2"/>
                                        </p:tgtEl>
                                        <p:attrNameLst>
                                          <p:attrName>style.visibility</p:attrName>
                                        </p:attrNameLst>
                                      </p:cBhvr>
                                      <p:to>
                                        <p:strVal val="visible"/>
                                      </p:to>
                                    </p:set>
                                    <p:animEffect transition="in" filter="blinds(horizontal)">
                                      <p:cBhvr>
                                        <p:cTn id="17" dur="500"/>
                                        <p:tgtEl>
                                          <p:spTgt spid="2"/>
                                        </p:tgtEl>
                                      </p:cBhvr>
                                    </p:animEffect>
                                  </p:childTnLst>
                                </p:cTn>
                              </p:par>
                            </p:childTnLst>
                          </p:cTn>
                        </p:par>
                        <p:par>
                          <p:cTn id="18" fill="hold">
                            <p:stCondLst>
                              <p:cond delay="13500"/>
                            </p:stCondLst>
                            <p:childTnLst>
                              <p:par>
                                <p:cTn id="19" presetID="9" presetClass="entr" presetSubtype="0" fill="hold" nodeType="afterEffect">
                                  <p:stCondLst>
                                    <p:cond delay="1000"/>
                                  </p:stCondLst>
                                  <p:childTnLst>
                                    <p:set>
                                      <p:cBhvr>
                                        <p:cTn id="20" dur="1" fill="hold">
                                          <p:stCondLst>
                                            <p:cond delay="0"/>
                                          </p:stCondLst>
                                        </p:cTn>
                                        <p:tgtEl>
                                          <p:spTgt spid="3"/>
                                        </p:tgtEl>
                                        <p:attrNameLst>
                                          <p:attrName>style.visibility</p:attrName>
                                        </p:attrNameLst>
                                      </p:cBhvr>
                                      <p:to>
                                        <p:strVal val="visible"/>
                                      </p:to>
                                    </p:set>
                                    <p:animEffect transition="in" filter="dissolve">
                                      <p:cBhvr>
                                        <p:cTn id="21" dur="500"/>
                                        <p:tgtEl>
                                          <p:spTgt spid="3"/>
                                        </p:tgtEl>
                                      </p:cBhvr>
                                    </p:animEffect>
                                  </p:childTnLst>
                                </p:cTn>
                              </p:par>
                            </p:childTnLst>
                          </p:cTn>
                        </p:par>
                        <p:par>
                          <p:cTn id="22" fill="hold">
                            <p:stCondLst>
                              <p:cond delay="15000"/>
                            </p:stCondLst>
                            <p:childTnLst>
                              <p:par>
                                <p:cTn id="23" presetID="9" presetClass="entr" presetSubtype="0" fill="hold" grpId="0" nodeType="afterEffect">
                                  <p:stCondLst>
                                    <p:cond delay="1000"/>
                                  </p:stCondLst>
                                  <p:childTnLst>
                                    <p:set>
                                      <p:cBhvr>
                                        <p:cTn id="24" dur="1" fill="hold">
                                          <p:stCondLst>
                                            <p:cond delay="0"/>
                                          </p:stCondLst>
                                        </p:cTn>
                                        <p:tgtEl>
                                          <p:spTgt spid="10244"/>
                                        </p:tgtEl>
                                        <p:attrNameLst>
                                          <p:attrName>style.visibility</p:attrName>
                                        </p:attrNameLst>
                                      </p:cBhvr>
                                      <p:to>
                                        <p:strVal val="visible"/>
                                      </p:to>
                                    </p:set>
                                    <p:animEffect transition="in" filter="dissolve">
                                      <p:cBhvr>
                                        <p:cTn id="25" dur="5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animBg="1"/>
      <p:bldP spid="10245" grpId="0" autoUpdateAnimBg="0"/>
      <p:bldP spid="10246" grpId="0" autoUpdateAnimBg="0"/>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152400" y="76200"/>
            <a:ext cx="8839200" cy="762000"/>
          </a:xfrm>
          <a:prstGeom prst="rect">
            <a:avLst/>
          </a:prstGeom>
          <a:noFill/>
          <a:ln w="9525">
            <a:noFill/>
            <a:miter lim="800000"/>
            <a:headEnd/>
            <a:tailEnd/>
          </a:ln>
          <a:effectLst/>
        </p:spPr>
        <p:txBody>
          <a:bodyPr anchor="b">
            <a:prstTxWarp prst="textNoShape">
              <a:avLst/>
            </a:prstTxWarp>
            <a:spAutoFit/>
          </a:bodyPr>
          <a:lstStyle/>
          <a:p>
            <a:pPr algn="ctr"/>
            <a:r>
              <a:rPr lang="en-US" sz="4400" b="1" u="sng">
                <a:solidFill>
                  <a:schemeClr val="tx2"/>
                </a:solidFill>
                <a:effectLst>
                  <a:outerShdw blurRad="38100" dist="38100" dir="2700000" algn="tl">
                    <a:srgbClr val="DDDDDD"/>
                  </a:outerShdw>
                </a:effectLst>
              </a:rPr>
              <a:t>The Simple Past</a:t>
            </a:r>
          </a:p>
        </p:txBody>
      </p:sp>
      <p:sp>
        <p:nvSpPr>
          <p:cNvPr id="11267" name="AutoShape 3">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1268" name="AutoShape 4">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1269" name="Rectangle 5"/>
          <p:cNvSpPr>
            <a:spLocks noChangeArrowheads="1"/>
          </p:cNvSpPr>
          <p:nvPr/>
        </p:nvSpPr>
        <p:spPr bwMode="auto">
          <a:xfrm>
            <a:off x="152400" y="914400"/>
            <a:ext cx="8686800" cy="1600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a:solidFill>
                  <a:schemeClr val="folHlink"/>
                </a:solidFill>
              </a:rPr>
              <a:t>The simple past is used to describe actions and/or events that are now completed and no longer true in the present.</a:t>
            </a:r>
          </a:p>
          <a:p>
            <a:pPr marL="342900" indent="-342900">
              <a:spcBef>
                <a:spcPct val="20000"/>
              </a:spcBef>
              <a:buClr>
                <a:schemeClr val="folHlink"/>
              </a:buClr>
              <a:buSzPct val="75000"/>
              <a:buFont typeface="Wingdings" charset="2"/>
              <a:buNone/>
            </a:pPr>
            <a:endParaRPr lang="en-US" b="1">
              <a:solidFill>
                <a:schemeClr val="folHlink"/>
              </a:solidFill>
            </a:endParaRPr>
          </a:p>
        </p:txBody>
      </p:sp>
      <p:sp>
        <p:nvSpPr>
          <p:cNvPr id="11270" name="Rectangle 6"/>
          <p:cNvSpPr>
            <a:spLocks noChangeArrowheads="1"/>
          </p:cNvSpPr>
          <p:nvPr/>
        </p:nvSpPr>
        <p:spPr bwMode="auto">
          <a:xfrm>
            <a:off x="304800" y="4419600"/>
            <a:ext cx="9144000" cy="9144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b="1">
                <a:solidFill>
                  <a:schemeClr val="hlink"/>
                </a:solidFill>
              </a:rPr>
              <a:t>I </a:t>
            </a:r>
            <a:r>
              <a:rPr lang="en-US" b="1" u="sng">
                <a:solidFill>
                  <a:schemeClr val="folHlink"/>
                </a:solidFill>
              </a:rPr>
              <a:t>attended</a:t>
            </a:r>
            <a:r>
              <a:rPr lang="en-US" b="1">
                <a:solidFill>
                  <a:schemeClr val="hlink"/>
                </a:solidFill>
              </a:rPr>
              <a:t> MIT in 1998.  (I no longer attend MIT.)</a:t>
            </a:r>
          </a:p>
          <a:p>
            <a:pPr marL="342900" indent="-342900">
              <a:spcBef>
                <a:spcPct val="20000"/>
              </a:spcBef>
              <a:buClr>
                <a:schemeClr val="folHlink"/>
              </a:buClr>
              <a:buSzPct val="75000"/>
              <a:buFont typeface="Wingdings" charset="2"/>
              <a:buNone/>
            </a:pPr>
            <a:r>
              <a:rPr lang="en-US" b="1">
                <a:solidFill>
                  <a:schemeClr val="hlink"/>
                </a:solidFill>
              </a:rPr>
              <a:t>I </a:t>
            </a:r>
            <a:r>
              <a:rPr lang="en-US" b="1" u="sng">
                <a:solidFill>
                  <a:schemeClr val="folHlink"/>
                </a:solidFill>
              </a:rPr>
              <a:t>lived</a:t>
            </a:r>
            <a:r>
              <a:rPr lang="en-US" b="1">
                <a:solidFill>
                  <a:schemeClr val="hlink"/>
                </a:solidFill>
              </a:rPr>
              <a:t> in Toronto for five years.  (Now I live in Thailand.)</a:t>
            </a:r>
          </a:p>
        </p:txBody>
      </p:sp>
      <p:grpSp>
        <p:nvGrpSpPr>
          <p:cNvPr id="2" name="Group 7"/>
          <p:cNvGrpSpPr>
            <a:grpSpLocks/>
          </p:cNvGrpSpPr>
          <p:nvPr/>
        </p:nvGrpSpPr>
        <p:grpSpPr bwMode="auto">
          <a:xfrm>
            <a:off x="2362200" y="3048000"/>
            <a:ext cx="533400" cy="685800"/>
            <a:chOff x="768" y="2592"/>
            <a:chExt cx="336" cy="432"/>
          </a:xfrm>
        </p:grpSpPr>
        <p:sp>
          <p:nvSpPr>
            <p:cNvPr id="11272" name="Line 8"/>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11273" name="Line 9"/>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grpSp>
        <p:nvGrpSpPr>
          <p:cNvPr id="3" name="Group 10"/>
          <p:cNvGrpSpPr>
            <a:grpSpLocks/>
          </p:cNvGrpSpPr>
          <p:nvPr/>
        </p:nvGrpSpPr>
        <p:grpSpPr bwMode="auto">
          <a:xfrm>
            <a:off x="381000" y="2209800"/>
            <a:ext cx="8077200" cy="2133600"/>
            <a:chOff x="288" y="1824"/>
            <a:chExt cx="5088" cy="1344"/>
          </a:xfrm>
        </p:grpSpPr>
        <p:sp>
          <p:nvSpPr>
            <p:cNvPr id="11275" name="Line 11"/>
            <p:cNvSpPr>
              <a:spLocks noChangeShapeType="1"/>
            </p:cNvSpPr>
            <p:nvPr/>
          </p:nvSpPr>
          <p:spPr bwMode="auto">
            <a:xfrm>
              <a:off x="288" y="2592"/>
              <a:ext cx="5088" cy="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11276" name="Line 12"/>
            <p:cNvSpPr>
              <a:spLocks noChangeShapeType="1"/>
            </p:cNvSpPr>
            <p:nvPr/>
          </p:nvSpPr>
          <p:spPr bwMode="auto">
            <a:xfrm>
              <a:off x="2832" y="1824"/>
              <a:ext cx="0" cy="134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269"/>
                                        </p:tgtEl>
                                        <p:attrNameLst>
                                          <p:attrName>style.visibility</p:attrName>
                                        </p:attrNameLst>
                                      </p:cBhvr>
                                      <p:to>
                                        <p:strVal val="visible"/>
                                      </p:to>
                                    </p:set>
                                    <p:anim calcmode="lin" valueType="num">
                                      <p:cBhvr>
                                        <p:cTn id="7" dur="500" fill="hold"/>
                                        <p:tgtEl>
                                          <p:spTgt spid="11269"/>
                                        </p:tgtEl>
                                        <p:attrNameLst>
                                          <p:attrName>ppt_w</p:attrName>
                                        </p:attrNameLst>
                                      </p:cBhvr>
                                      <p:tavLst>
                                        <p:tav tm="0">
                                          <p:val>
                                            <p:fltVal val="0"/>
                                          </p:val>
                                        </p:tav>
                                        <p:tav tm="100000">
                                          <p:val>
                                            <p:strVal val="#ppt_w"/>
                                          </p:val>
                                        </p:tav>
                                      </p:tavLst>
                                    </p:anim>
                                    <p:anim calcmode="lin" valueType="num">
                                      <p:cBhvr>
                                        <p:cTn id="8" dur="500" fill="hold"/>
                                        <p:tgtEl>
                                          <p:spTgt spid="11269"/>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3" presetClass="entr" presetSubtype="10" fill="hold" grpId="0" nodeType="afterEffect">
                                  <p:stCondLst>
                                    <p:cond delay="11000"/>
                                  </p:stCondLst>
                                  <p:childTnLst>
                                    <p:set>
                                      <p:cBhvr>
                                        <p:cTn id="11" dur="1" fill="hold">
                                          <p:stCondLst>
                                            <p:cond delay="0"/>
                                          </p:stCondLst>
                                        </p:cTn>
                                        <p:tgtEl>
                                          <p:spTgt spid="11270"/>
                                        </p:tgtEl>
                                        <p:attrNameLst>
                                          <p:attrName>style.visibility</p:attrName>
                                        </p:attrNameLst>
                                      </p:cBhvr>
                                      <p:to>
                                        <p:strVal val="visible"/>
                                      </p:to>
                                    </p:set>
                                    <p:animEffect transition="in" filter="blinds(horizontal)">
                                      <p:cBhvr>
                                        <p:cTn id="12" dur="500"/>
                                        <p:tgtEl>
                                          <p:spTgt spid="11270"/>
                                        </p:tgtEl>
                                      </p:cBhvr>
                                    </p:animEffect>
                                  </p:childTnLst>
                                </p:cTn>
                              </p:par>
                            </p:childTnLst>
                          </p:cTn>
                        </p:par>
                        <p:par>
                          <p:cTn id="13" fill="hold">
                            <p:stCondLst>
                              <p:cond delay="12000"/>
                            </p:stCondLst>
                            <p:childTnLst>
                              <p:par>
                                <p:cTn id="14" presetID="9" presetClass="entr" presetSubtype="0" fill="hold" nodeType="afterEffect">
                                  <p:stCondLst>
                                    <p:cond delay="3000"/>
                                  </p:stCondLst>
                                  <p:childTnLst>
                                    <p:set>
                                      <p:cBhvr>
                                        <p:cTn id="15" dur="1" fill="hold">
                                          <p:stCondLst>
                                            <p:cond delay="0"/>
                                          </p:stCondLst>
                                        </p:cTn>
                                        <p:tgtEl>
                                          <p:spTgt spid="3"/>
                                        </p:tgtEl>
                                        <p:attrNameLst>
                                          <p:attrName>style.visibility</p:attrName>
                                        </p:attrNameLst>
                                      </p:cBhvr>
                                      <p:to>
                                        <p:strVal val="visible"/>
                                      </p:to>
                                    </p:set>
                                    <p:animEffect transition="in" filter="dissolve">
                                      <p:cBhvr>
                                        <p:cTn id="16" dur="500"/>
                                        <p:tgtEl>
                                          <p:spTgt spid="3"/>
                                        </p:tgtEl>
                                      </p:cBhvr>
                                    </p:animEffect>
                                  </p:childTnLst>
                                </p:cTn>
                              </p:par>
                            </p:childTnLst>
                          </p:cTn>
                        </p:par>
                        <p:par>
                          <p:cTn id="17" fill="hold">
                            <p:stCondLst>
                              <p:cond delay="15500"/>
                            </p:stCondLst>
                            <p:childTnLst>
                              <p:par>
                                <p:cTn id="18" presetID="3" presetClass="entr" presetSubtype="10" fill="hold" nodeType="afterEffect">
                                  <p:stCondLst>
                                    <p:cond delay="3000"/>
                                  </p:stCondLst>
                                  <p:childTnLst>
                                    <p:set>
                                      <p:cBhvr>
                                        <p:cTn id="19" dur="1" fill="hold">
                                          <p:stCondLst>
                                            <p:cond delay="0"/>
                                          </p:stCondLst>
                                        </p:cTn>
                                        <p:tgtEl>
                                          <p:spTgt spid="2"/>
                                        </p:tgtEl>
                                        <p:attrNameLst>
                                          <p:attrName>style.visibility</p:attrName>
                                        </p:attrNameLst>
                                      </p:cBhvr>
                                      <p:to>
                                        <p:strVal val="visible"/>
                                      </p:to>
                                    </p:set>
                                    <p:animEffect transition="in" filter="blinds(horizontal)">
                                      <p:cBhvr>
                                        <p:cTn id="20" dur="500"/>
                                        <p:tgtEl>
                                          <p:spTgt spid="2"/>
                                        </p:tgtEl>
                                      </p:cBhvr>
                                    </p:animEffect>
                                  </p:childTnLst>
                                </p:cTn>
                              </p:par>
                            </p:childTnLst>
                          </p:cTn>
                        </p:par>
                        <p:par>
                          <p:cTn id="21" fill="hold">
                            <p:stCondLst>
                              <p:cond delay="19000"/>
                            </p:stCondLst>
                            <p:childTnLst>
                              <p:par>
                                <p:cTn id="22" presetID="9" presetClass="entr" presetSubtype="0" fill="hold" grpId="0" nodeType="afterEffect">
                                  <p:stCondLst>
                                    <p:cond delay="1000"/>
                                  </p:stCondLst>
                                  <p:childTnLst>
                                    <p:set>
                                      <p:cBhvr>
                                        <p:cTn id="23" dur="1" fill="hold">
                                          <p:stCondLst>
                                            <p:cond delay="0"/>
                                          </p:stCondLst>
                                        </p:cTn>
                                        <p:tgtEl>
                                          <p:spTgt spid="11268"/>
                                        </p:tgtEl>
                                        <p:attrNameLst>
                                          <p:attrName>style.visibility</p:attrName>
                                        </p:attrNameLst>
                                      </p:cBhvr>
                                      <p:to>
                                        <p:strVal val="visible"/>
                                      </p:to>
                                    </p:set>
                                    <p:animEffect transition="in" filter="dissolve">
                                      <p:cBhvr>
                                        <p:cTn id="24" dur="500"/>
                                        <p:tgtEl>
                                          <p:spTgt spid="11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animBg="1"/>
      <p:bldP spid="11269" grpId="0" autoUpdateAnimBg="0"/>
      <p:bldP spid="11270" grpId="0" autoUpdateAnimBg="0"/>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152400" y="76200"/>
            <a:ext cx="8839200" cy="762000"/>
          </a:xfrm>
          <a:prstGeom prst="rect">
            <a:avLst/>
          </a:prstGeom>
          <a:noFill/>
          <a:ln w="9525">
            <a:noFill/>
            <a:miter lim="800000"/>
            <a:headEnd/>
            <a:tailEnd/>
          </a:ln>
          <a:effectLst/>
        </p:spPr>
        <p:txBody>
          <a:bodyPr anchor="b">
            <a:prstTxWarp prst="textNoShape">
              <a:avLst/>
            </a:prstTxWarp>
            <a:spAutoFit/>
          </a:bodyPr>
          <a:lstStyle/>
          <a:p>
            <a:pPr algn="ctr"/>
            <a:r>
              <a:rPr lang="en-US" sz="4400" b="1" u="sng">
                <a:solidFill>
                  <a:schemeClr val="tx2"/>
                </a:solidFill>
                <a:effectLst>
                  <a:outerShdw blurRad="38100" dist="38100" dir="2700000" algn="tl">
                    <a:srgbClr val="DDDDDD"/>
                  </a:outerShdw>
                </a:effectLst>
              </a:rPr>
              <a:t>The Past Continuous</a:t>
            </a:r>
          </a:p>
        </p:txBody>
      </p:sp>
      <p:sp>
        <p:nvSpPr>
          <p:cNvPr id="12291" name="AutoShape 3">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2292" name="AutoShape 4">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2293" name="Rectangle 5"/>
          <p:cNvSpPr>
            <a:spLocks noChangeArrowheads="1"/>
          </p:cNvSpPr>
          <p:nvPr/>
        </p:nvSpPr>
        <p:spPr bwMode="auto">
          <a:xfrm>
            <a:off x="152400" y="914400"/>
            <a:ext cx="8686800" cy="1600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a:solidFill>
                  <a:schemeClr val="folHlink"/>
                </a:solidFill>
              </a:rPr>
              <a:t>The past continuous is used for activities that were happening at a specific point of time in the past.  </a:t>
            </a:r>
          </a:p>
        </p:txBody>
      </p:sp>
      <p:sp>
        <p:nvSpPr>
          <p:cNvPr id="12294" name="Rectangle 6"/>
          <p:cNvSpPr>
            <a:spLocks noChangeArrowheads="1"/>
          </p:cNvSpPr>
          <p:nvPr/>
        </p:nvSpPr>
        <p:spPr bwMode="auto">
          <a:xfrm>
            <a:off x="304800" y="4419600"/>
            <a:ext cx="9144000" cy="15240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b="1">
                <a:solidFill>
                  <a:schemeClr val="hlink"/>
                </a:solidFill>
              </a:rPr>
              <a:t>I </a:t>
            </a:r>
            <a:r>
              <a:rPr lang="en-US" b="1" u="sng">
                <a:solidFill>
                  <a:schemeClr val="folHlink"/>
                </a:solidFill>
              </a:rPr>
              <a:t>was studying</a:t>
            </a:r>
            <a:r>
              <a:rPr lang="en-US" b="1">
                <a:solidFill>
                  <a:schemeClr val="hlink"/>
                </a:solidFill>
              </a:rPr>
              <a:t> for an exam while my mother </a:t>
            </a:r>
            <a:r>
              <a:rPr lang="en-US" b="1" u="sng">
                <a:solidFill>
                  <a:schemeClr val="folHlink"/>
                </a:solidFill>
              </a:rPr>
              <a:t>was cooking</a:t>
            </a:r>
            <a:r>
              <a:rPr lang="en-US" b="1">
                <a:solidFill>
                  <a:schemeClr val="hlink"/>
                </a:solidFill>
              </a:rPr>
              <a:t> dinner.</a:t>
            </a:r>
          </a:p>
          <a:p>
            <a:pPr marL="342900" indent="-342900">
              <a:spcBef>
                <a:spcPct val="20000"/>
              </a:spcBef>
              <a:buClr>
                <a:schemeClr val="folHlink"/>
              </a:buClr>
              <a:buSzPct val="75000"/>
              <a:buFont typeface="Wingdings" charset="2"/>
              <a:buNone/>
            </a:pPr>
            <a:r>
              <a:rPr lang="en-US" b="1">
                <a:solidFill>
                  <a:schemeClr val="hlink"/>
                </a:solidFill>
              </a:rPr>
              <a:t>We </a:t>
            </a:r>
            <a:r>
              <a:rPr lang="en-US" b="1" u="sng">
                <a:solidFill>
                  <a:schemeClr val="folHlink"/>
                </a:solidFill>
              </a:rPr>
              <a:t>were walking</a:t>
            </a:r>
            <a:r>
              <a:rPr lang="en-US" b="1">
                <a:solidFill>
                  <a:schemeClr val="hlink"/>
                </a:solidFill>
              </a:rPr>
              <a:t> in the park around 7 p.m. last night.</a:t>
            </a:r>
          </a:p>
        </p:txBody>
      </p:sp>
      <p:grpSp>
        <p:nvGrpSpPr>
          <p:cNvPr id="2" name="Group 10"/>
          <p:cNvGrpSpPr>
            <a:grpSpLocks/>
          </p:cNvGrpSpPr>
          <p:nvPr/>
        </p:nvGrpSpPr>
        <p:grpSpPr bwMode="auto">
          <a:xfrm>
            <a:off x="381000" y="2438400"/>
            <a:ext cx="8077200" cy="1752600"/>
            <a:chOff x="288" y="1824"/>
            <a:chExt cx="5088" cy="1344"/>
          </a:xfrm>
        </p:grpSpPr>
        <p:sp>
          <p:nvSpPr>
            <p:cNvPr id="12299" name="Line 11"/>
            <p:cNvSpPr>
              <a:spLocks noChangeShapeType="1"/>
            </p:cNvSpPr>
            <p:nvPr/>
          </p:nvSpPr>
          <p:spPr bwMode="auto">
            <a:xfrm>
              <a:off x="288" y="2592"/>
              <a:ext cx="5088" cy="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12300" name="Line 12"/>
            <p:cNvSpPr>
              <a:spLocks noChangeShapeType="1"/>
            </p:cNvSpPr>
            <p:nvPr/>
          </p:nvSpPr>
          <p:spPr bwMode="auto">
            <a:xfrm>
              <a:off x="2832" y="1824"/>
              <a:ext cx="0" cy="134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3" name="Group 13"/>
          <p:cNvGrpSpPr>
            <a:grpSpLocks/>
          </p:cNvGrpSpPr>
          <p:nvPr/>
        </p:nvGrpSpPr>
        <p:grpSpPr bwMode="auto">
          <a:xfrm>
            <a:off x="457200" y="3124200"/>
            <a:ext cx="533400" cy="685800"/>
            <a:chOff x="768" y="2592"/>
            <a:chExt cx="336" cy="432"/>
          </a:xfrm>
        </p:grpSpPr>
        <p:sp>
          <p:nvSpPr>
            <p:cNvPr id="12302" name="Line 14"/>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12303" name="Line 15"/>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sp>
        <p:nvSpPr>
          <p:cNvPr id="12307" name="Arc 19"/>
          <p:cNvSpPr>
            <a:spLocks/>
          </p:cNvSpPr>
          <p:nvPr/>
        </p:nvSpPr>
        <p:spPr bwMode="auto">
          <a:xfrm flipV="1">
            <a:off x="2525713" y="3429000"/>
            <a:ext cx="1819275" cy="838200"/>
          </a:xfrm>
          <a:custGeom>
            <a:avLst/>
            <a:gdLst>
              <a:gd name="G0" fmla="+- 821 0 0"/>
              <a:gd name="G1" fmla="+- 21600 0 0"/>
              <a:gd name="G2" fmla="+- 21600 0 0"/>
              <a:gd name="T0" fmla="*/ 0 w 22421"/>
              <a:gd name="T1" fmla="*/ 16 h 21600"/>
              <a:gd name="T2" fmla="*/ 22421 w 22421"/>
              <a:gd name="T3" fmla="*/ 21600 h 21600"/>
              <a:gd name="T4" fmla="*/ 821 w 22421"/>
              <a:gd name="T5" fmla="*/ 21600 h 21600"/>
            </a:gdLst>
            <a:ahLst/>
            <a:cxnLst>
              <a:cxn ang="0">
                <a:pos x="T0" y="T1"/>
              </a:cxn>
              <a:cxn ang="0">
                <a:pos x="T2" y="T3"/>
              </a:cxn>
              <a:cxn ang="0">
                <a:pos x="T4" y="T5"/>
              </a:cxn>
            </a:cxnLst>
            <a:rect l="0" t="0" r="r" b="b"/>
            <a:pathLst>
              <a:path w="22421" h="21600" fill="none" extrusionOk="0">
                <a:moveTo>
                  <a:pt x="-1" y="15"/>
                </a:moveTo>
                <a:cubicBezTo>
                  <a:pt x="273" y="5"/>
                  <a:pt x="547" y="-1"/>
                  <a:pt x="821" y="-1"/>
                </a:cubicBezTo>
                <a:cubicBezTo>
                  <a:pt x="12750" y="-1"/>
                  <a:pt x="22421" y="9670"/>
                  <a:pt x="22421" y="21600"/>
                </a:cubicBezTo>
              </a:path>
              <a:path w="22421" h="21600" stroke="0" extrusionOk="0">
                <a:moveTo>
                  <a:pt x="-1" y="15"/>
                </a:moveTo>
                <a:cubicBezTo>
                  <a:pt x="273" y="5"/>
                  <a:pt x="547" y="-1"/>
                  <a:pt x="821" y="-1"/>
                </a:cubicBezTo>
                <a:cubicBezTo>
                  <a:pt x="12750" y="-1"/>
                  <a:pt x="22421" y="9670"/>
                  <a:pt x="22421" y="21600"/>
                </a:cubicBezTo>
                <a:lnTo>
                  <a:pt x="821" y="21600"/>
                </a:lnTo>
                <a:close/>
              </a:path>
            </a:pathLst>
          </a:custGeom>
          <a:noFill/>
          <a:ln w="57150">
            <a:solidFill>
              <a:schemeClr val="folHlink"/>
            </a:solidFill>
            <a:prstDash val="sysDot"/>
            <a:miter lim="800000"/>
            <a:headEnd/>
            <a:tailEnd/>
          </a:ln>
          <a:effectLst/>
        </p:spPr>
        <p:txBody>
          <a:bodyPr wrap="none" anchor="ctr">
            <a:prstTxWarp prst="textNoShape">
              <a:avLst/>
            </a:prstTxWarp>
          </a:bodyPr>
          <a:lstStyle/>
          <a:p>
            <a:endParaRPr lang="en-US"/>
          </a:p>
        </p:txBody>
      </p:sp>
      <p:sp>
        <p:nvSpPr>
          <p:cNvPr id="12308" name="Arc 20"/>
          <p:cNvSpPr>
            <a:spLocks/>
          </p:cNvSpPr>
          <p:nvPr/>
        </p:nvSpPr>
        <p:spPr bwMode="auto">
          <a:xfrm flipH="1" flipV="1">
            <a:off x="762000" y="3429000"/>
            <a:ext cx="1676400" cy="8382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57150">
            <a:solidFill>
              <a:schemeClr val="folHlink"/>
            </a:solidFill>
            <a:miter lim="800000"/>
            <a:headEnd/>
            <a:tailEnd/>
          </a:ln>
          <a:effectLst/>
        </p:spPr>
        <p:txBody>
          <a:bodyPr wrap="none" anchor="ctr">
            <a:prstTxWarp prst="textNoShape">
              <a:avLst/>
            </a:prstTxWarp>
          </a:bodyPr>
          <a:lstStyle/>
          <a:p>
            <a:endParaRPr lang="en-US"/>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2293"/>
                                        </p:tgtEl>
                                        <p:attrNameLst>
                                          <p:attrName>style.visibility</p:attrName>
                                        </p:attrNameLst>
                                      </p:cBhvr>
                                      <p:to>
                                        <p:strVal val="visible"/>
                                      </p:to>
                                    </p:set>
                                    <p:anim calcmode="lin" valueType="num">
                                      <p:cBhvr>
                                        <p:cTn id="7" dur="500" fill="hold"/>
                                        <p:tgtEl>
                                          <p:spTgt spid="12293"/>
                                        </p:tgtEl>
                                        <p:attrNameLst>
                                          <p:attrName>ppt_w</p:attrName>
                                        </p:attrNameLst>
                                      </p:cBhvr>
                                      <p:tavLst>
                                        <p:tav tm="0">
                                          <p:val>
                                            <p:fltVal val="0"/>
                                          </p:val>
                                        </p:tav>
                                        <p:tav tm="100000">
                                          <p:val>
                                            <p:strVal val="#ppt_w"/>
                                          </p:val>
                                        </p:tav>
                                      </p:tavLst>
                                    </p:anim>
                                    <p:anim calcmode="lin" valueType="num">
                                      <p:cBhvr>
                                        <p:cTn id="8" dur="500" fill="hold"/>
                                        <p:tgtEl>
                                          <p:spTgt spid="1229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11000"/>
                                  </p:stCondLst>
                                  <p:childTnLst>
                                    <p:set>
                                      <p:cBhvr>
                                        <p:cTn id="11" dur="1" fill="hold">
                                          <p:stCondLst>
                                            <p:cond delay="0"/>
                                          </p:stCondLst>
                                        </p:cTn>
                                        <p:tgtEl>
                                          <p:spTgt spid="12294"/>
                                        </p:tgtEl>
                                        <p:attrNameLst>
                                          <p:attrName>style.visibility</p:attrName>
                                        </p:attrNameLst>
                                      </p:cBhvr>
                                      <p:to>
                                        <p:strVal val="visible"/>
                                      </p:to>
                                    </p:set>
                                    <p:anim calcmode="lin" valueType="num">
                                      <p:cBhvr>
                                        <p:cTn id="12" dur="500" fill="hold"/>
                                        <p:tgtEl>
                                          <p:spTgt spid="12294"/>
                                        </p:tgtEl>
                                        <p:attrNameLst>
                                          <p:attrName>ppt_w</p:attrName>
                                        </p:attrNameLst>
                                      </p:cBhvr>
                                      <p:tavLst>
                                        <p:tav tm="0">
                                          <p:val>
                                            <p:fltVal val="0"/>
                                          </p:val>
                                        </p:tav>
                                        <p:tav tm="100000">
                                          <p:val>
                                            <p:strVal val="#ppt_w"/>
                                          </p:val>
                                        </p:tav>
                                      </p:tavLst>
                                    </p:anim>
                                    <p:anim calcmode="lin" valueType="num">
                                      <p:cBhvr>
                                        <p:cTn id="13" dur="500" fill="hold"/>
                                        <p:tgtEl>
                                          <p:spTgt spid="12294"/>
                                        </p:tgtEl>
                                        <p:attrNameLst>
                                          <p:attrName>ppt_h</p:attrName>
                                        </p:attrNameLst>
                                      </p:cBhvr>
                                      <p:tavLst>
                                        <p:tav tm="0">
                                          <p:val>
                                            <p:fltVal val="0"/>
                                          </p:val>
                                        </p:tav>
                                        <p:tav tm="100000">
                                          <p:val>
                                            <p:strVal val="#ppt_h"/>
                                          </p:val>
                                        </p:tav>
                                      </p:tavLst>
                                    </p:anim>
                                  </p:childTnLst>
                                </p:cTn>
                              </p:par>
                            </p:childTnLst>
                          </p:cTn>
                        </p:par>
                        <p:par>
                          <p:cTn id="14" fill="hold">
                            <p:stCondLst>
                              <p:cond delay="12000"/>
                            </p:stCondLst>
                            <p:childTnLst>
                              <p:par>
                                <p:cTn id="15" presetID="3" presetClass="entr" presetSubtype="10" fill="hold" nodeType="afterEffect">
                                  <p:stCondLst>
                                    <p:cond delay="1000"/>
                                  </p:stCondLst>
                                  <p:childTnLst>
                                    <p:set>
                                      <p:cBhvr>
                                        <p:cTn id="16" dur="1" fill="hold">
                                          <p:stCondLst>
                                            <p:cond delay="0"/>
                                          </p:stCondLst>
                                        </p:cTn>
                                        <p:tgtEl>
                                          <p:spTgt spid="2"/>
                                        </p:tgtEl>
                                        <p:attrNameLst>
                                          <p:attrName>style.visibility</p:attrName>
                                        </p:attrNameLst>
                                      </p:cBhvr>
                                      <p:to>
                                        <p:strVal val="visible"/>
                                      </p:to>
                                    </p:set>
                                    <p:animEffect transition="in" filter="blinds(horizontal)">
                                      <p:cBhvr>
                                        <p:cTn id="17" dur="500"/>
                                        <p:tgtEl>
                                          <p:spTgt spid="2"/>
                                        </p:tgtEl>
                                      </p:cBhvr>
                                    </p:animEffect>
                                  </p:childTnLst>
                                </p:cTn>
                              </p:par>
                            </p:childTnLst>
                          </p:cTn>
                        </p:par>
                        <p:par>
                          <p:cTn id="18" fill="hold">
                            <p:stCondLst>
                              <p:cond delay="13500"/>
                            </p:stCondLst>
                            <p:childTnLst>
                              <p:par>
                                <p:cTn id="19" presetID="5" presetClass="entr" presetSubtype="10" fill="hold" nodeType="afterEffect">
                                  <p:stCondLst>
                                    <p:cond delay="1000"/>
                                  </p:stCondLst>
                                  <p:childTnLst>
                                    <p:set>
                                      <p:cBhvr>
                                        <p:cTn id="20" dur="1" fill="hold">
                                          <p:stCondLst>
                                            <p:cond delay="0"/>
                                          </p:stCondLst>
                                        </p:cTn>
                                        <p:tgtEl>
                                          <p:spTgt spid="3"/>
                                        </p:tgtEl>
                                        <p:attrNameLst>
                                          <p:attrName>style.visibility</p:attrName>
                                        </p:attrNameLst>
                                      </p:cBhvr>
                                      <p:to>
                                        <p:strVal val="visible"/>
                                      </p:to>
                                    </p:set>
                                    <p:animEffect transition="in" filter="checkerboard(across)">
                                      <p:cBhvr>
                                        <p:cTn id="21" dur="500"/>
                                        <p:tgtEl>
                                          <p:spTgt spid="3"/>
                                        </p:tgtEl>
                                      </p:cBhvr>
                                    </p:animEffect>
                                  </p:childTnLst>
                                </p:cTn>
                              </p:par>
                            </p:childTnLst>
                          </p:cTn>
                        </p:par>
                        <p:par>
                          <p:cTn id="22" fill="hold">
                            <p:stCondLst>
                              <p:cond delay="15000"/>
                            </p:stCondLst>
                            <p:childTnLst>
                              <p:par>
                                <p:cTn id="23" presetID="5" presetClass="entr" presetSubtype="10" fill="hold" grpId="0" nodeType="afterEffect">
                                  <p:stCondLst>
                                    <p:cond delay="1000"/>
                                  </p:stCondLst>
                                  <p:childTnLst>
                                    <p:set>
                                      <p:cBhvr>
                                        <p:cTn id="24" dur="1" fill="hold">
                                          <p:stCondLst>
                                            <p:cond delay="0"/>
                                          </p:stCondLst>
                                        </p:cTn>
                                        <p:tgtEl>
                                          <p:spTgt spid="12308"/>
                                        </p:tgtEl>
                                        <p:attrNameLst>
                                          <p:attrName>style.visibility</p:attrName>
                                        </p:attrNameLst>
                                      </p:cBhvr>
                                      <p:to>
                                        <p:strVal val="visible"/>
                                      </p:to>
                                    </p:set>
                                    <p:animEffect transition="in" filter="checkerboard(across)">
                                      <p:cBhvr>
                                        <p:cTn id="25" dur="500"/>
                                        <p:tgtEl>
                                          <p:spTgt spid="12308"/>
                                        </p:tgtEl>
                                      </p:cBhvr>
                                    </p:animEffect>
                                  </p:childTnLst>
                                </p:cTn>
                              </p:par>
                            </p:childTnLst>
                          </p:cTn>
                        </p:par>
                        <p:par>
                          <p:cTn id="26" fill="hold">
                            <p:stCondLst>
                              <p:cond delay="16500"/>
                            </p:stCondLst>
                            <p:childTnLst>
                              <p:par>
                                <p:cTn id="27" presetID="9" presetClass="entr" presetSubtype="0" fill="hold" grpId="0" nodeType="afterEffect">
                                  <p:stCondLst>
                                    <p:cond delay="1000"/>
                                  </p:stCondLst>
                                  <p:childTnLst>
                                    <p:set>
                                      <p:cBhvr>
                                        <p:cTn id="28" dur="1" fill="hold">
                                          <p:stCondLst>
                                            <p:cond delay="0"/>
                                          </p:stCondLst>
                                        </p:cTn>
                                        <p:tgtEl>
                                          <p:spTgt spid="12307"/>
                                        </p:tgtEl>
                                        <p:attrNameLst>
                                          <p:attrName>style.visibility</p:attrName>
                                        </p:attrNameLst>
                                      </p:cBhvr>
                                      <p:to>
                                        <p:strVal val="visible"/>
                                      </p:to>
                                    </p:set>
                                    <p:animEffect transition="in" filter="dissolve">
                                      <p:cBhvr>
                                        <p:cTn id="29" dur="500"/>
                                        <p:tgtEl>
                                          <p:spTgt spid="12307"/>
                                        </p:tgtEl>
                                      </p:cBhvr>
                                    </p:animEffect>
                                  </p:childTnLst>
                                </p:cTn>
                              </p:par>
                            </p:childTnLst>
                          </p:cTn>
                        </p:par>
                        <p:par>
                          <p:cTn id="30" fill="hold">
                            <p:stCondLst>
                              <p:cond delay="18000"/>
                            </p:stCondLst>
                            <p:childTnLst>
                              <p:par>
                                <p:cTn id="31" presetID="9" presetClass="entr" presetSubtype="0" fill="hold" grpId="0" nodeType="afterEffect">
                                  <p:stCondLst>
                                    <p:cond delay="1000"/>
                                  </p:stCondLst>
                                  <p:childTnLst>
                                    <p:set>
                                      <p:cBhvr>
                                        <p:cTn id="32" dur="1" fill="hold">
                                          <p:stCondLst>
                                            <p:cond delay="0"/>
                                          </p:stCondLst>
                                        </p:cTn>
                                        <p:tgtEl>
                                          <p:spTgt spid="12292"/>
                                        </p:tgtEl>
                                        <p:attrNameLst>
                                          <p:attrName>style.visibility</p:attrName>
                                        </p:attrNameLst>
                                      </p:cBhvr>
                                      <p:to>
                                        <p:strVal val="visible"/>
                                      </p:to>
                                    </p:set>
                                    <p:animEffect transition="in" filter="dissolve">
                                      <p:cBhvr>
                                        <p:cTn id="33" dur="500"/>
                                        <p:tgtEl>
                                          <p:spTgt spid="12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animBg="1"/>
      <p:bldP spid="12293" grpId="0" autoUpdateAnimBg="0"/>
      <p:bldP spid="12294" grpId="0" autoUpdateAnimBg="0"/>
      <p:bldP spid="12307" grpId="0" animBg="1"/>
      <p:bldP spid="12308" grpId="0" animBg="1"/>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152400" y="76200"/>
            <a:ext cx="8839200" cy="762000"/>
          </a:xfrm>
          <a:prstGeom prst="rect">
            <a:avLst/>
          </a:prstGeom>
          <a:noFill/>
          <a:ln w="9525">
            <a:noFill/>
            <a:miter lim="800000"/>
            <a:headEnd/>
            <a:tailEnd/>
          </a:ln>
          <a:effectLst/>
        </p:spPr>
        <p:txBody>
          <a:bodyPr anchor="b">
            <a:prstTxWarp prst="textNoShape">
              <a:avLst/>
            </a:prstTxWarp>
            <a:spAutoFit/>
          </a:bodyPr>
          <a:lstStyle/>
          <a:p>
            <a:pPr algn="ctr"/>
            <a:r>
              <a:rPr lang="en-US" sz="4400" b="1" u="sng">
                <a:solidFill>
                  <a:schemeClr val="tx2"/>
                </a:solidFill>
                <a:effectLst>
                  <a:outerShdw blurRad="38100" dist="38100" dir="2700000" algn="tl">
                    <a:srgbClr val="DDDDDD"/>
                  </a:outerShdw>
                </a:effectLst>
              </a:rPr>
              <a:t>The Past Continuous</a:t>
            </a:r>
          </a:p>
        </p:txBody>
      </p:sp>
      <p:sp>
        <p:nvSpPr>
          <p:cNvPr id="13315" name="AutoShape 3">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3316" name="AutoShape 4">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3317" name="Rectangle 5"/>
          <p:cNvSpPr>
            <a:spLocks noChangeArrowheads="1"/>
          </p:cNvSpPr>
          <p:nvPr/>
        </p:nvSpPr>
        <p:spPr bwMode="auto">
          <a:xfrm>
            <a:off x="152400" y="914400"/>
            <a:ext cx="8686800" cy="1600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a:solidFill>
                  <a:schemeClr val="folHlink"/>
                </a:solidFill>
              </a:rPr>
              <a:t>The past continuous is often used with the simple past to show that one action was in progress when another action occurred.</a:t>
            </a:r>
          </a:p>
        </p:txBody>
      </p:sp>
      <p:sp>
        <p:nvSpPr>
          <p:cNvPr id="13318" name="Rectangle 6"/>
          <p:cNvSpPr>
            <a:spLocks noChangeArrowheads="1"/>
          </p:cNvSpPr>
          <p:nvPr/>
        </p:nvSpPr>
        <p:spPr bwMode="auto">
          <a:xfrm>
            <a:off x="304800" y="4648200"/>
            <a:ext cx="9144000" cy="9144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b="1">
                <a:solidFill>
                  <a:schemeClr val="hlink"/>
                </a:solidFill>
              </a:rPr>
              <a:t>I </a:t>
            </a:r>
            <a:r>
              <a:rPr lang="en-US" b="1" u="sng">
                <a:solidFill>
                  <a:schemeClr val="folHlink"/>
                </a:solidFill>
              </a:rPr>
              <a:t>was taking</a:t>
            </a:r>
            <a:r>
              <a:rPr lang="en-US" b="1">
                <a:solidFill>
                  <a:schemeClr val="hlink"/>
                </a:solidFill>
              </a:rPr>
              <a:t> a bath when the doorbell </a:t>
            </a:r>
            <a:r>
              <a:rPr lang="en-US" b="1" u="sng">
                <a:solidFill>
                  <a:schemeClr val="hlink"/>
                </a:solidFill>
              </a:rPr>
              <a:t>rang</a:t>
            </a:r>
            <a:r>
              <a:rPr lang="en-US" b="1">
                <a:solidFill>
                  <a:schemeClr val="hlink"/>
                </a:solidFill>
              </a:rPr>
              <a:t>.</a:t>
            </a:r>
          </a:p>
          <a:p>
            <a:pPr marL="342900" indent="-342900">
              <a:spcBef>
                <a:spcPct val="20000"/>
              </a:spcBef>
              <a:buClr>
                <a:schemeClr val="folHlink"/>
              </a:buClr>
              <a:buSzPct val="75000"/>
              <a:buFont typeface="Wingdings" charset="2"/>
              <a:buNone/>
            </a:pPr>
            <a:r>
              <a:rPr lang="en-US" b="1">
                <a:solidFill>
                  <a:schemeClr val="hlink"/>
                </a:solidFill>
              </a:rPr>
              <a:t>They </a:t>
            </a:r>
            <a:r>
              <a:rPr lang="en-US" b="1" u="sng">
                <a:solidFill>
                  <a:schemeClr val="folHlink"/>
                </a:solidFill>
              </a:rPr>
              <a:t>were eating</a:t>
            </a:r>
            <a:r>
              <a:rPr lang="en-US" b="1">
                <a:solidFill>
                  <a:schemeClr val="hlink"/>
                </a:solidFill>
              </a:rPr>
              <a:t> dinner when the neighbors </a:t>
            </a:r>
            <a:r>
              <a:rPr lang="en-US" b="1" u="sng">
                <a:solidFill>
                  <a:schemeClr val="hlink"/>
                </a:solidFill>
              </a:rPr>
              <a:t>stopped</a:t>
            </a:r>
            <a:r>
              <a:rPr lang="en-US" b="1">
                <a:solidFill>
                  <a:schemeClr val="hlink"/>
                </a:solidFill>
              </a:rPr>
              <a:t> by for a visit.</a:t>
            </a:r>
          </a:p>
        </p:txBody>
      </p:sp>
      <p:grpSp>
        <p:nvGrpSpPr>
          <p:cNvPr id="2" name="Group 7"/>
          <p:cNvGrpSpPr>
            <a:grpSpLocks/>
          </p:cNvGrpSpPr>
          <p:nvPr/>
        </p:nvGrpSpPr>
        <p:grpSpPr bwMode="auto">
          <a:xfrm>
            <a:off x="381000" y="2133600"/>
            <a:ext cx="8077200" cy="1905000"/>
            <a:chOff x="288" y="1824"/>
            <a:chExt cx="5088" cy="1344"/>
          </a:xfrm>
        </p:grpSpPr>
        <p:sp>
          <p:nvSpPr>
            <p:cNvPr id="13320" name="Line 8"/>
            <p:cNvSpPr>
              <a:spLocks noChangeShapeType="1"/>
            </p:cNvSpPr>
            <p:nvPr/>
          </p:nvSpPr>
          <p:spPr bwMode="auto">
            <a:xfrm>
              <a:off x="288" y="2592"/>
              <a:ext cx="5088" cy="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13321" name="Line 9"/>
            <p:cNvSpPr>
              <a:spLocks noChangeShapeType="1"/>
            </p:cNvSpPr>
            <p:nvPr/>
          </p:nvSpPr>
          <p:spPr bwMode="auto">
            <a:xfrm>
              <a:off x="2832" y="1824"/>
              <a:ext cx="0" cy="134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3" name="Group 10"/>
          <p:cNvGrpSpPr>
            <a:grpSpLocks/>
          </p:cNvGrpSpPr>
          <p:nvPr/>
        </p:nvGrpSpPr>
        <p:grpSpPr bwMode="auto">
          <a:xfrm>
            <a:off x="457200" y="2895600"/>
            <a:ext cx="533400" cy="685800"/>
            <a:chOff x="768" y="2592"/>
            <a:chExt cx="336" cy="432"/>
          </a:xfrm>
        </p:grpSpPr>
        <p:sp>
          <p:nvSpPr>
            <p:cNvPr id="13323" name="Line 11"/>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13324" name="Line 12"/>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sp>
        <p:nvSpPr>
          <p:cNvPr id="13326" name="Arc 14"/>
          <p:cNvSpPr>
            <a:spLocks/>
          </p:cNvSpPr>
          <p:nvPr/>
        </p:nvSpPr>
        <p:spPr bwMode="auto">
          <a:xfrm flipH="1" flipV="1">
            <a:off x="762000" y="3276600"/>
            <a:ext cx="1676400" cy="9906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57150">
            <a:solidFill>
              <a:schemeClr val="folHlink"/>
            </a:solidFill>
            <a:miter lim="800000"/>
            <a:headEnd/>
            <a:tailEnd/>
          </a:ln>
          <a:effectLst/>
        </p:spPr>
        <p:txBody>
          <a:bodyPr wrap="none" anchor="ctr">
            <a:prstTxWarp prst="textNoShape">
              <a:avLst/>
            </a:prstTxWarp>
          </a:bodyPr>
          <a:lstStyle/>
          <a:p>
            <a:endParaRPr lang="en-US"/>
          </a:p>
        </p:txBody>
      </p:sp>
      <p:sp>
        <p:nvSpPr>
          <p:cNvPr id="13330" name="Line 18"/>
          <p:cNvSpPr>
            <a:spLocks noChangeShapeType="1"/>
          </p:cNvSpPr>
          <p:nvPr/>
        </p:nvSpPr>
        <p:spPr bwMode="auto">
          <a:xfrm>
            <a:off x="2438400" y="2819400"/>
            <a:ext cx="0" cy="1828800"/>
          </a:xfrm>
          <a:prstGeom prst="line">
            <a:avLst/>
          </a:prstGeom>
          <a:noFill/>
          <a:ln w="57150">
            <a:solidFill>
              <a:schemeClr val="tx1"/>
            </a:solidFill>
            <a:miter lim="800000"/>
            <a:headEnd/>
            <a:tailEnd type="triangle" w="med" len="med"/>
          </a:ln>
          <a:effectLst/>
        </p:spPr>
        <p:txBody>
          <a:bodyPr wrap="none">
            <a:prstTxWarp prst="textNoShape">
              <a:avLst/>
            </a:prstTxWarp>
          </a:bodyPr>
          <a:lstStyle/>
          <a:p>
            <a:endParaRPr lang="en-US"/>
          </a:p>
        </p:txBody>
      </p:sp>
      <p:grpSp>
        <p:nvGrpSpPr>
          <p:cNvPr id="4" name="Group 15"/>
          <p:cNvGrpSpPr>
            <a:grpSpLocks/>
          </p:cNvGrpSpPr>
          <p:nvPr/>
        </p:nvGrpSpPr>
        <p:grpSpPr bwMode="auto">
          <a:xfrm>
            <a:off x="2133600" y="2895600"/>
            <a:ext cx="533400" cy="685800"/>
            <a:chOff x="768" y="2592"/>
            <a:chExt cx="336" cy="432"/>
          </a:xfrm>
        </p:grpSpPr>
        <p:sp>
          <p:nvSpPr>
            <p:cNvPr id="13328" name="Line 16"/>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13329" name="Line 17"/>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3317"/>
                                        </p:tgtEl>
                                        <p:attrNameLst>
                                          <p:attrName>style.visibility</p:attrName>
                                        </p:attrNameLst>
                                      </p:cBhvr>
                                      <p:to>
                                        <p:strVal val="visible"/>
                                      </p:to>
                                    </p:set>
                                    <p:anim calcmode="lin" valueType="num">
                                      <p:cBhvr>
                                        <p:cTn id="7" dur="500" fill="hold"/>
                                        <p:tgtEl>
                                          <p:spTgt spid="13317"/>
                                        </p:tgtEl>
                                        <p:attrNameLst>
                                          <p:attrName>ppt_w</p:attrName>
                                        </p:attrNameLst>
                                      </p:cBhvr>
                                      <p:tavLst>
                                        <p:tav tm="0">
                                          <p:val>
                                            <p:fltVal val="0"/>
                                          </p:val>
                                        </p:tav>
                                        <p:tav tm="100000">
                                          <p:val>
                                            <p:strVal val="#ppt_w"/>
                                          </p:val>
                                        </p:tav>
                                      </p:tavLst>
                                    </p:anim>
                                    <p:anim calcmode="lin" valueType="num">
                                      <p:cBhvr>
                                        <p:cTn id="8" dur="500" fill="hold"/>
                                        <p:tgtEl>
                                          <p:spTgt spid="1331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4000"/>
                                  </p:stCondLst>
                                  <p:childTnLst>
                                    <p:set>
                                      <p:cBhvr>
                                        <p:cTn id="11" dur="1" fill="hold">
                                          <p:stCondLst>
                                            <p:cond delay="0"/>
                                          </p:stCondLst>
                                        </p:cTn>
                                        <p:tgtEl>
                                          <p:spTgt spid="13318"/>
                                        </p:tgtEl>
                                        <p:attrNameLst>
                                          <p:attrName>style.visibility</p:attrName>
                                        </p:attrNameLst>
                                      </p:cBhvr>
                                      <p:to>
                                        <p:strVal val="visible"/>
                                      </p:to>
                                    </p:set>
                                    <p:anim calcmode="lin" valueType="num">
                                      <p:cBhvr>
                                        <p:cTn id="12" dur="500" fill="hold"/>
                                        <p:tgtEl>
                                          <p:spTgt spid="13318"/>
                                        </p:tgtEl>
                                        <p:attrNameLst>
                                          <p:attrName>ppt_w</p:attrName>
                                        </p:attrNameLst>
                                      </p:cBhvr>
                                      <p:tavLst>
                                        <p:tav tm="0">
                                          <p:val>
                                            <p:fltVal val="0"/>
                                          </p:val>
                                        </p:tav>
                                        <p:tav tm="100000">
                                          <p:val>
                                            <p:strVal val="#ppt_w"/>
                                          </p:val>
                                        </p:tav>
                                      </p:tavLst>
                                    </p:anim>
                                    <p:anim calcmode="lin" valueType="num">
                                      <p:cBhvr>
                                        <p:cTn id="13" dur="500" fill="hold"/>
                                        <p:tgtEl>
                                          <p:spTgt spid="13318"/>
                                        </p:tgtEl>
                                        <p:attrNameLst>
                                          <p:attrName>ppt_h</p:attrName>
                                        </p:attrNameLst>
                                      </p:cBhvr>
                                      <p:tavLst>
                                        <p:tav tm="0">
                                          <p:val>
                                            <p:fltVal val="0"/>
                                          </p:val>
                                        </p:tav>
                                        <p:tav tm="100000">
                                          <p:val>
                                            <p:strVal val="#ppt_h"/>
                                          </p:val>
                                        </p:tav>
                                      </p:tavLst>
                                    </p:anim>
                                  </p:childTnLst>
                                </p:cTn>
                              </p:par>
                            </p:childTnLst>
                          </p:cTn>
                        </p:par>
                        <p:par>
                          <p:cTn id="14" fill="hold">
                            <p:stCondLst>
                              <p:cond delay="5000"/>
                            </p:stCondLst>
                            <p:childTnLst>
                              <p:par>
                                <p:cTn id="15" presetID="3" presetClass="entr" presetSubtype="10" fill="hold" nodeType="afterEffect">
                                  <p:stCondLst>
                                    <p:cond delay="1000"/>
                                  </p:stCondLst>
                                  <p:childTnLst>
                                    <p:set>
                                      <p:cBhvr>
                                        <p:cTn id="16" dur="1" fill="hold">
                                          <p:stCondLst>
                                            <p:cond delay="0"/>
                                          </p:stCondLst>
                                        </p:cTn>
                                        <p:tgtEl>
                                          <p:spTgt spid="2"/>
                                        </p:tgtEl>
                                        <p:attrNameLst>
                                          <p:attrName>style.visibility</p:attrName>
                                        </p:attrNameLst>
                                      </p:cBhvr>
                                      <p:to>
                                        <p:strVal val="visible"/>
                                      </p:to>
                                    </p:set>
                                    <p:animEffect transition="in" filter="blinds(horizontal)">
                                      <p:cBhvr>
                                        <p:cTn id="17" dur="500"/>
                                        <p:tgtEl>
                                          <p:spTgt spid="2"/>
                                        </p:tgtEl>
                                      </p:cBhvr>
                                    </p:animEffect>
                                  </p:childTnLst>
                                </p:cTn>
                              </p:par>
                            </p:childTnLst>
                          </p:cTn>
                        </p:par>
                        <p:par>
                          <p:cTn id="18" fill="hold">
                            <p:stCondLst>
                              <p:cond delay="6500"/>
                            </p:stCondLst>
                            <p:childTnLst>
                              <p:par>
                                <p:cTn id="19" presetID="3" presetClass="entr" presetSubtype="10" fill="hold" nodeType="afterEffect">
                                  <p:stCondLst>
                                    <p:cond delay="1000"/>
                                  </p:stCondLst>
                                  <p:childTnLst>
                                    <p:set>
                                      <p:cBhvr>
                                        <p:cTn id="20" dur="1" fill="hold">
                                          <p:stCondLst>
                                            <p:cond delay="0"/>
                                          </p:stCondLst>
                                        </p:cTn>
                                        <p:tgtEl>
                                          <p:spTgt spid="3"/>
                                        </p:tgtEl>
                                        <p:attrNameLst>
                                          <p:attrName>style.visibility</p:attrName>
                                        </p:attrNameLst>
                                      </p:cBhvr>
                                      <p:to>
                                        <p:strVal val="visible"/>
                                      </p:to>
                                    </p:set>
                                    <p:animEffect transition="in" filter="blinds(horizontal)">
                                      <p:cBhvr>
                                        <p:cTn id="21" dur="500"/>
                                        <p:tgtEl>
                                          <p:spTgt spid="3"/>
                                        </p:tgtEl>
                                      </p:cBhvr>
                                    </p:animEffect>
                                  </p:childTnLst>
                                </p:cTn>
                              </p:par>
                            </p:childTnLst>
                          </p:cTn>
                        </p:par>
                        <p:par>
                          <p:cTn id="22" fill="hold">
                            <p:stCondLst>
                              <p:cond delay="8000"/>
                            </p:stCondLst>
                            <p:childTnLst>
                              <p:par>
                                <p:cTn id="23" presetID="3" presetClass="entr" presetSubtype="10" fill="hold" grpId="0" nodeType="afterEffect">
                                  <p:stCondLst>
                                    <p:cond delay="1000"/>
                                  </p:stCondLst>
                                  <p:childTnLst>
                                    <p:set>
                                      <p:cBhvr>
                                        <p:cTn id="24" dur="1" fill="hold">
                                          <p:stCondLst>
                                            <p:cond delay="0"/>
                                          </p:stCondLst>
                                        </p:cTn>
                                        <p:tgtEl>
                                          <p:spTgt spid="13326"/>
                                        </p:tgtEl>
                                        <p:attrNameLst>
                                          <p:attrName>style.visibility</p:attrName>
                                        </p:attrNameLst>
                                      </p:cBhvr>
                                      <p:to>
                                        <p:strVal val="visible"/>
                                      </p:to>
                                    </p:set>
                                    <p:animEffect transition="in" filter="blinds(horizontal)">
                                      <p:cBhvr>
                                        <p:cTn id="25" dur="500"/>
                                        <p:tgtEl>
                                          <p:spTgt spid="13326"/>
                                        </p:tgtEl>
                                      </p:cBhvr>
                                    </p:animEffect>
                                  </p:childTnLst>
                                </p:cTn>
                              </p:par>
                            </p:childTnLst>
                          </p:cTn>
                        </p:par>
                        <p:par>
                          <p:cTn id="26" fill="hold">
                            <p:stCondLst>
                              <p:cond delay="9500"/>
                            </p:stCondLst>
                            <p:childTnLst>
                              <p:par>
                                <p:cTn id="27" presetID="3" presetClass="entr" presetSubtype="10" fill="hold" grpId="0" nodeType="afterEffect">
                                  <p:stCondLst>
                                    <p:cond delay="1000"/>
                                  </p:stCondLst>
                                  <p:childTnLst>
                                    <p:set>
                                      <p:cBhvr>
                                        <p:cTn id="28" dur="1" fill="hold">
                                          <p:stCondLst>
                                            <p:cond delay="0"/>
                                          </p:stCondLst>
                                        </p:cTn>
                                        <p:tgtEl>
                                          <p:spTgt spid="13330"/>
                                        </p:tgtEl>
                                        <p:attrNameLst>
                                          <p:attrName>style.visibility</p:attrName>
                                        </p:attrNameLst>
                                      </p:cBhvr>
                                      <p:to>
                                        <p:strVal val="visible"/>
                                      </p:to>
                                    </p:set>
                                    <p:animEffect transition="in" filter="blinds(horizontal)">
                                      <p:cBhvr>
                                        <p:cTn id="29" dur="500"/>
                                        <p:tgtEl>
                                          <p:spTgt spid="13330"/>
                                        </p:tgtEl>
                                      </p:cBhvr>
                                    </p:animEffect>
                                  </p:childTnLst>
                                </p:cTn>
                              </p:par>
                            </p:childTnLst>
                          </p:cTn>
                        </p:par>
                        <p:par>
                          <p:cTn id="30" fill="hold">
                            <p:stCondLst>
                              <p:cond delay="11000"/>
                            </p:stCondLst>
                            <p:childTnLst>
                              <p:par>
                                <p:cTn id="31" presetID="3" presetClass="entr" presetSubtype="10" fill="hold" nodeType="afterEffect">
                                  <p:stCondLst>
                                    <p:cond delay="1000"/>
                                  </p:stCondLst>
                                  <p:childTnLst>
                                    <p:set>
                                      <p:cBhvr>
                                        <p:cTn id="32" dur="1" fill="hold">
                                          <p:stCondLst>
                                            <p:cond delay="0"/>
                                          </p:stCondLst>
                                        </p:cTn>
                                        <p:tgtEl>
                                          <p:spTgt spid="4"/>
                                        </p:tgtEl>
                                        <p:attrNameLst>
                                          <p:attrName>style.visibility</p:attrName>
                                        </p:attrNameLst>
                                      </p:cBhvr>
                                      <p:to>
                                        <p:strVal val="visible"/>
                                      </p:to>
                                    </p:set>
                                    <p:animEffect transition="in" filter="blinds(horizontal)">
                                      <p:cBhvr>
                                        <p:cTn id="33" dur="500"/>
                                        <p:tgtEl>
                                          <p:spTgt spid="4"/>
                                        </p:tgtEl>
                                      </p:cBhvr>
                                    </p:animEffect>
                                  </p:childTnLst>
                                </p:cTn>
                              </p:par>
                            </p:childTnLst>
                          </p:cTn>
                        </p:par>
                        <p:par>
                          <p:cTn id="34" fill="hold">
                            <p:stCondLst>
                              <p:cond delay="12500"/>
                            </p:stCondLst>
                            <p:childTnLst>
                              <p:par>
                                <p:cTn id="35" presetID="9" presetClass="entr" presetSubtype="0" fill="hold" grpId="0" nodeType="afterEffect">
                                  <p:stCondLst>
                                    <p:cond delay="1000"/>
                                  </p:stCondLst>
                                  <p:childTnLst>
                                    <p:set>
                                      <p:cBhvr>
                                        <p:cTn id="36" dur="1" fill="hold">
                                          <p:stCondLst>
                                            <p:cond delay="0"/>
                                          </p:stCondLst>
                                        </p:cTn>
                                        <p:tgtEl>
                                          <p:spTgt spid="13316"/>
                                        </p:tgtEl>
                                        <p:attrNameLst>
                                          <p:attrName>style.visibility</p:attrName>
                                        </p:attrNameLst>
                                      </p:cBhvr>
                                      <p:to>
                                        <p:strVal val="visible"/>
                                      </p:to>
                                    </p:set>
                                    <p:animEffect transition="in" filter="dissolve">
                                      <p:cBhvr>
                                        <p:cTn id="37" dur="500"/>
                                        <p:tgtEl>
                                          <p:spTgt spid="13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animBg="1"/>
      <p:bldP spid="13317" grpId="0" autoUpdateAnimBg="0"/>
      <p:bldP spid="13318" grpId="0" autoUpdateAnimBg="0"/>
      <p:bldP spid="13326" grpId="0" animBg="1"/>
      <p:bldP spid="13330" grpId="0" animBg="1"/>
    </p:bld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152400" y="76200"/>
            <a:ext cx="8839200" cy="762000"/>
          </a:xfrm>
          <a:prstGeom prst="rect">
            <a:avLst/>
          </a:prstGeom>
          <a:noFill/>
          <a:ln w="9525">
            <a:noFill/>
            <a:miter lim="800000"/>
            <a:headEnd/>
            <a:tailEnd/>
          </a:ln>
          <a:effectLst/>
        </p:spPr>
        <p:txBody>
          <a:bodyPr anchor="b">
            <a:prstTxWarp prst="textNoShape">
              <a:avLst/>
            </a:prstTxWarp>
            <a:spAutoFit/>
          </a:bodyPr>
          <a:lstStyle/>
          <a:p>
            <a:pPr algn="ctr"/>
            <a:r>
              <a:rPr lang="en-US" sz="4400" b="1" u="sng">
                <a:solidFill>
                  <a:schemeClr val="tx2"/>
                </a:solidFill>
                <a:effectLst>
                  <a:outerShdw blurRad="38100" dist="38100" dir="2700000" algn="tl">
                    <a:srgbClr val="DDDDDD"/>
                  </a:outerShdw>
                </a:effectLst>
              </a:rPr>
              <a:t>The Present Perfect</a:t>
            </a:r>
          </a:p>
        </p:txBody>
      </p:sp>
      <p:sp>
        <p:nvSpPr>
          <p:cNvPr id="14339" name="AutoShape 3">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340" name="AutoShape 4">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341" name="Rectangle 5"/>
          <p:cNvSpPr>
            <a:spLocks noChangeArrowheads="1"/>
          </p:cNvSpPr>
          <p:nvPr/>
        </p:nvSpPr>
        <p:spPr bwMode="auto">
          <a:xfrm>
            <a:off x="152400" y="914400"/>
            <a:ext cx="8686800" cy="1600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a:solidFill>
                  <a:schemeClr val="folHlink"/>
                </a:solidFill>
              </a:rPr>
              <a:t>The present perfect is used to talk about an event that began in the past and continues up to the present (not finished).</a:t>
            </a:r>
          </a:p>
        </p:txBody>
      </p:sp>
      <p:sp>
        <p:nvSpPr>
          <p:cNvPr id="14342" name="Rectangle 6"/>
          <p:cNvSpPr>
            <a:spLocks noChangeArrowheads="1"/>
          </p:cNvSpPr>
          <p:nvPr/>
        </p:nvSpPr>
        <p:spPr bwMode="auto">
          <a:xfrm>
            <a:off x="304800" y="4495800"/>
            <a:ext cx="9144000" cy="914400"/>
          </a:xfrm>
          <a:prstGeom prst="rect">
            <a:avLst/>
          </a:prstGeom>
          <a:noFill/>
          <a:ln w="9525">
            <a:noFill/>
            <a:miter lim="800000"/>
            <a:headEnd/>
            <a:tailEnd/>
          </a:ln>
          <a:effectLst/>
        </p:spPr>
        <p:txBody>
          <a:bodyPr>
            <a:prstTxWarp prst="textNoShape">
              <a:avLst/>
            </a:prstTxWarp>
          </a:bodyPr>
          <a:lstStyle/>
          <a:p>
            <a:pPr marL="342900" indent="-342900" algn="ctr">
              <a:spcBef>
                <a:spcPct val="20000"/>
              </a:spcBef>
              <a:buClr>
                <a:schemeClr val="folHlink"/>
              </a:buClr>
              <a:buSzPct val="75000"/>
              <a:buFont typeface="Wingdings" charset="2"/>
              <a:buNone/>
            </a:pPr>
            <a:r>
              <a:rPr lang="en-US" b="1">
                <a:solidFill>
                  <a:schemeClr val="hlink"/>
                </a:solidFill>
              </a:rPr>
              <a:t>He </a:t>
            </a:r>
            <a:r>
              <a:rPr lang="en-US" b="1" u="sng">
                <a:solidFill>
                  <a:schemeClr val="folHlink"/>
                </a:solidFill>
              </a:rPr>
              <a:t>has lived</a:t>
            </a:r>
            <a:r>
              <a:rPr lang="en-US" b="1">
                <a:solidFill>
                  <a:schemeClr val="hlink"/>
                </a:solidFill>
              </a:rPr>
              <a:t> in Salaya for two years.  </a:t>
            </a:r>
          </a:p>
          <a:p>
            <a:pPr marL="342900" indent="-342900">
              <a:spcBef>
                <a:spcPct val="20000"/>
              </a:spcBef>
              <a:buClr>
                <a:schemeClr val="folHlink"/>
              </a:buClr>
              <a:buSzPct val="75000"/>
              <a:buFont typeface="Wingdings" charset="2"/>
              <a:buNone/>
            </a:pPr>
            <a:r>
              <a:rPr lang="en-US">
                <a:solidFill>
                  <a:schemeClr val="hlink"/>
                </a:solidFill>
              </a:rPr>
              <a:t>(He began living in Salaya two years ago and he still lives there.)</a:t>
            </a:r>
          </a:p>
        </p:txBody>
      </p:sp>
      <p:grpSp>
        <p:nvGrpSpPr>
          <p:cNvPr id="2" name="Group 7"/>
          <p:cNvGrpSpPr>
            <a:grpSpLocks/>
          </p:cNvGrpSpPr>
          <p:nvPr/>
        </p:nvGrpSpPr>
        <p:grpSpPr bwMode="auto">
          <a:xfrm>
            <a:off x="381000" y="2133600"/>
            <a:ext cx="8077200" cy="1905000"/>
            <a:chOff x="288" y="1824"/>
            <a:chExt cx="5088" cy="1344"/>
          </a:xfrm>
        </p:grpSpPr>
        <p:sp>
          <p:nvSpPr>
            <p:cNvPr id="14344" name="Line 8"/>
            <p:cNvSpPr>
              <a:spLocks noChangeShapeType="1"/>
            </p:cNvSpPr>
            <p:nvPr/>
          </p:nvSpPr>
          <p:spPr bwMode="auto">
            <a:xfrm>
              <a:off x="288" y="2592"/>
              <a:ext cx="5088" cy="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14345" name="Line 9"/>
            <p:cNvSpPr>
              <a:spLocks noChangeShapeType="1"/>
            </p:cNvSpPr>
            <p:nvPr/>
          </p:nvSpPr>
          <p:spPr bwMode="auto">
            <a:xfrm>
              <a:off x="2832" y="1824"/>
              <a:ext cx="0" cy="134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3" name="Group 10"/>
          <p:cNvGrpSpPr>
            <a:grpSpLocks/>
          </p:cNvGrpSpPr>
          <p:nvPr/>
        </p:nvGrpSpPr>
        <p:grpSpPr bwMode="auto">
          <a:xfrm>
            <a:off x="1676400" y="2895600"/>
            <a:ext cx="533400" cy="685800"/>
            <a:chOff x="768" y="2592"/>
            <a:chExt cx="336" cy="432"/>
          </a:xfrm>
        </p:grpSpPr>
        <p:sp>
          <p:nvSpPr>
            <p:cNvPr id="14347" name="Line 11"/>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14348" name="Line 12"/>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grpSp>
        <p:nvGrpSpPr>
          <p:cNvPr id="4" name="Group 15"/>
          <p:cNvGrpSpPr>
            <a:grpSpLocks/>
          </p:cNvGrpSpPr>
          <p:nvPr/>
        </p:nvGrpSpPr>
        <p:grpSpPr bwMode="auto">
          <a:xfrm>
            <a:off x="4114800" y="2895600"/>
            <a:ext cx="533400" cy="685800"/>
            <a:chOff x="768" y="2592"/>
            <a:chExt cx="336" cy="432"/>
          </a:xfrm>
        </p:grpSpPr>
        <p:sp>
          <p:nvSpPr>
            <p:cNvPr id="14352" name="Line 16"/>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14353" name="Line 17"/>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grpSp>
        <p:nvGrpSpPr>
          <p:cNvPr id="5" name="Group 24"/>
          <p:cNvGrpSpPr>
            <a:grpSpLocks/>
          </p:cNvGrpSpPr>
          <p:nvPr/>
        </p:nvGrpSpPr>
        <p:grpSpPr bwMode="auto">
          <a:xfrm>
            <a:off x="2438400" y="2895600"/>
            <a:ext cx="533400" cy="685800"/>
            <a:chOff x="768" y="2592"/>
            <a:chExt cx="336" cy="432"/>
          </a:xfrm>
        </p:grpSpPr>
        <p:sp>
          <p:nvSpPr>
            <p:cNvPr id="14361" name="Line 25"/>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14362" name="Line 26"/>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grpSp>
        <p:nvGrpSpPr>
          <p:cNvPr id="6" name="Group 27"/>
          <p:cNvGrpSpPr>
            <a:grpSpLocks/>
          </p:cNvGrpSpPr>
          <p:nvPr/>
        </p:nvGrpSpPr>
        <p:grpSpPr bwMode="auto">
          <a:xfrm>
            <a:off x="3276600" y="2895600"/>
            <a:ext cx="533400" cy="685800"/>
            <a:chOff x="768" y="2592"/>
            <a:chExt cx="336" cy="432"/>
          </a:xfrm>
        </p:grpSpPr>
        <p:sp>
          <p:nvSpPr>
            <p:cNvPr id="14364" name="Line 28"/>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14365" name="Line 29"/>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4341"/>
                                        </p:tgtEl>
                                        <p:attrNameLst>
                                          <p:attrName>style.visibility</p:attrName>
                                        </p:attrNameLst>
                                      </p:cBhvr>
                                      <p:to>
                                        <p:strVal val="visible"/>
                                      </p:to>
                                    </p:set>
                                    <p:anim calcmode="lin" valueType="num">
                                      <p:cBhvr>
                                        <p:cTn id="7" dur="500" fill="hold"/>
                                        <p:tgtEl>
                                          <p:spTgt spid="14341"/>
                                        </p:tgtEl>
                                        <p:attrNameLst>
                                          <p:attrName>ppt_w</p:attrName>
                                        </p:attrNameLst>
                                      </p:cBhvr>
                                      <p:tavLst>
                                        <p:tav tm="0">
                                          <p:val>
                                            <p:fltVal val="0"/>
                                          </p:val>
                                        </p:tav>
                                        <p:tav tm="100000">
                                          <p:val>
                                            <p:strVal val="#ppt_w"/>
                                          </p:val>
                                        </p:tav>
                                      </p:tavLst>
                                    </p:anim>
                                    <p:anim calcmode="lin" valueType="num">
                                      <p:cBhvr>
                                        <p:cTn id="8" dur="500" fill="hold"/>
                                        <p:tgtEl>
                                          <p:spTgt spid="1434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5000"/>
                                  </p:stCondLst>
                                  <p:childTnLst>
                                    <p:set>
                                      <p:cBhvr>
                                        <p:cTn id="11" dur="1" fill="hold">
                                          <p:stCondLst>
                                            <p:cond delay="0"/>
                                          </p:stCondLst>
                                        </p:cTn>
                                        <p:tgtEl>
                                          <p:spTgt spid="14342"/>
                                        </p:tgtEl>
                                        <p:attrNameLst>
                                          <p:attrName>style.visibility</p:attrName>
                                        </p:attrNameLst>
                                      </p:cBhvr>
                                      <p:to>
                                        <p:strVal val="visible"/>
                                      </p:to>
                                    </p:set>
                                    <p:anim calcmode="lin" valueType="num">
                                      <p:cBhvr>
                                        <p:cTn id="12" dur="500" fill="hold"/>
                                        <p:tgtEl>
                                          <p:spTgt spid="14342"/>
                                        </p:tgtEl>
                                        <p:attrNameLst>
                                          <p:attrName>ppt_w</p:attrName>
                                        </p:attrNameLst>
                                      </p:cBhvr>
                                      <p:tavLst>
                                        <p:tav tm="0">
                                          <p:val>
                                            <p:fltVal val="0"/>
                                          </p:val>
                                        </p:tav>
                                        <p:tav tm="100000">
                                          <p:val>
                                            <p:strVal val="#ppt_w"/>
                                          </p:val>
                                        </p:tav>
                                      </p:tavLst>
                                    </p:anim>
                                    <p:anim calcmode="lin" valueType="num">
                                      <p:cBhvr>
                                        <p:cTn id="13" dur="500" fill="hold"/>
                                        <p:tgtEl>
                                          <p:spTgt spid="14342"/>
                                        </p:tgtEl>
                                        <p:attrNameLst>
                                          <p:attrName>ppt_h</p:attrName>
                                        </p:attrNameLst>
                                      </p:cBhvr>
                                      <p:tavLst>
                                        <p:tav tm="0">
                                          <p:val>
                                            <p:fltVal val="0"/>
                                          </p:val>
                                        </p:tav>
                                        <p:tav tm="100000">
                                          <p:val>
                                            <p:strVal val="#ppt_h"/>
                                          </p:val>
                                        </p:tav>
                                      </p:tavLst>
                                    </p:anim>
                                  </p:childTnLst>
                                </p:cTn>
                              </p:par>
                            </p:childTnLst>
                          </p:cTn>
                        </p:par>
                        <p:par>
                          <p:cTn id="14" fill="hold">
                            <p:stCondLst>
                              <p:cond delay="6000"/>
                            </p:stCondLst>
                            <p:childTnLst>
                              <p:par>
                                <p:cTn id="15" presetID="9" presetClass="entr" presetSubtype="0" fill="hold" nodeType="afterEffect">
                                  <p:stCondLst>
                                    <p:cond delay="100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par>
                          <p:cTn id="18" fill="hold">
                            <p:stCondLst>
                              <p:cond delay="7500"/>
                            </p:stCondLst>
                            <p:childTnLst>
                              <p:par>
                                <p:cTn id="19" presetID="3" presetClass="entr" presetSubtype="10" fill="hold" nodeType="afterEffect">
                                  <p:stCondLst>
                                    <p:cond delay="1000"/>
                                  </p:stCondLst>
                                  <p:childTnLst>
                                    <p:set>
                                      <p:cBhvr>
                                        <p:cTn id="20" dur="1" fill="hold">
                                          <p:stCondLst>
                                            <p:cond delay="0"/>
                                          </p:stCondLst>
                                        </p:cTn>
                                        <p:tgtEl>
                                          <p:spTgt spid="3"/>
                                        </p:tgtEl>
                                        <p:attrNameLst>
                                          <p:attrName>style.visibility</p:attrName>
                                        </p:attrNameLst>
                                      </p:cBhvr>
                                      <p:to>
                                        <p:strVal val="visible"/>
                                      </p:to>
                                    </p:set>
                                    <p:animEffect transition="in" filter="blinds(horizontal)">
                                      <p:cBhvr>
                                        <p:cTn id="21" dur="500"/>
                                        <p:tgtEl>
                                          <p:spTgt spid="3"/>
                                        </p:tgtEl>
                                      </p:cBhvr>
                                    </p:animEffect>
                                  </p:childTnLst>
                                </p:cTn>
                              </p:par>
                            </p:childTnLst>
                          </p:cTn>
                        </p:par>
                        <p:par>
                          <p:cTn id="22" fill="hold">
                            <p:stCondLst>
                              <p:cond delay="9000"/>
                            </p:stCondLst>
                            <p:childTnLst>
                              <p:par>
                                <p:cTn id="23" presetID="3" presetClass="entr" presetSubtype="10" fill="hold" nodeType="afterEffect">
                                  <p:stCondLst>
                                    <p:cond delay="1000"/>
                                  </p:stCondLst>
                                  <p:childTnLst>
                                    <p:set>
                                      <p:cBhvr>
                                        <p:cTn id="24" dur="1" fill="hold">
                                          <p:stCondLst>
                                            <p:cond delay="0"/>
                                          </p:stCondLst>
                                        </p:cTn>
                                        <p:tgtEl>
                                          <p:spTgt spid="5"/>
                                        </p:tgtEl>
                                        <p:attrNameLst>
                                          <p:attrName>style.visibility</p:attrName>
                                        </p:attrNameLst>
                                      </p:cBhvr>
                                      <p:to>
                                        <p:strVal val="visible"/>
                                      </p:to>
                                    </p:set>
                                    <p:animEffect transition="in" filter="blinds(horizontal)">
                                      <p:cBhvr>
                                        <p:cTn id="25" dur="500"/>
                                        <p:tgtEl>
                                          <p:spTgt spid="5"/>
                                        </p:tgtEl>
                                      </p:cBhvr>
                                    </p:animEffect>
                                  </p:childTnLst>
                                </p:cTn>
                              </p:par>
                            </p:childTnLst>
                          </p:cTn>
                        </p:par>
                        <p:par>
                          <p:cTn id="26" fill="hold">
                            <p:stCondLst>
                              <p:cond delay="10500"/>
                            </p:stCondLst>
                            <p:childTnLst>
                              <p:par>
                                <p:cTn id="27" presetID="3" presetClass="entr" presetSubtype="10" fill="hold" nodeType="afterEffect">
                                  <p:stCondLst>
                                    <p:cond delay="1000"/>
                                  </p:stCondLst>
                                  <p:childTnLst>
                                    <p:set>
                                      <p:cBhvr>
                                        <p:cTn id="28" dur="1" fill="hold">
                                          <p:stCondLst>
                                            <p:cond delay="0"/>
                                          </p:stCondLst>
                                        </p:cTn>
                                        <p:tgtEl>
                                          <p:spTgt spid="6"/>
                                        </p:tgtEl>
                                        <p:attrNameLst>
                                          <p:attrName>style.visibility</p:attrName>
                                        </p:attrNameLst>
                                      </p:cBhvr>
                                      <p:to>
                                        <p:strVal val="visible"/>
                                      </p:to>
                                    </p:set>
                                    <p:animEffect transition="in" filter="blinds(horizontal)">
                                      <p:cBhvr>
                                        <p:cTn id="29" dur="500"/>
                                        <p:tgtEl>
                                          <p:spTgt spid="6"/>
                                        </p:tgtEl>
                                      </p:cBhvr>
                                    </p:animEffect>
                                  </p:childTnLst>
                                </p:cTn>
                              </p:par>
                            </p:childTnLst>
                          </p:cTn>
                        </p:par>
                        <p:par>
                          <p:cTn id="30" fill="hold">
                            <p:stCondLst>
                              <p:cond delay="12000"/>
                            </p:stCondLst>
                            <p:childTnLst>
                              <p:par>
                                <p:cTn id="31" presetID="3" presetClass="entr" presetSubtype="10" fill="hold" nodeType="afterEffect">
                                  <p:stCondLst>
                                    <p:cond delay="1000"/>
                                  </p:stCondLst>
                                  <p:childTnLst>
                                    <p:set>
                                      <p:cBhvr>
                                        <p:cTn id="32" dur="1" fill="hold">
                                          <p:stCondLst>
                                            <p:cond delay="0"/>
                                          </p:stCondLst>
                                        </p:cTn>
                                        <p:tgtEl>
                                          <p:spTgt spid="4"/>
                                        </p:tgtEl>
                                        <p:attrNameLst>
                                          <p:attrName>style.visibility</p:attrName>
                                        </p:attrNameLst>
                                      </p:cBhvr>
                                      <p:to>
                                        <p:strVal val="visible"/>
                                      </p:to>
                                    </p:set>
                                    <p:animEffect transition="in" filter="blinds(horizontal)">
                                      <p:cBhvr>
                                        <p:cTn id="33" dur="500"/>
                                        <p:tgtEl>
                                          <p:spTgt spid="4"/>
                                        </p:tgtEl>
                                      </p:cBhvr>
                                    </p:animEffect>
                                  </p:childTnLst>
                                </p:cTn>
                              </p:par>
                            </p:childTnLst>
                          </p:cTn>
                        </p:par>
                        <p:par>
                          <p:cTn id="34" fill="hold">
                            <p:stCondLst>
                              <p:cond delay="13500"/>
                            </p:stCondLst>
                            <p:childTnLst>
                              <p:par>
                                <p:cTn id="35" presetID="9" presetClass="entr" presetSubtype="0" fill="hold" grpId="0" nodeType="afterEffect">
                                  <p:stCondLst>
                                    <p:cond delay="1000"/>
                                  </p:stCondLst>
                                  <p:childTnLst>
                                    <p:set>
                                      <p:cBhvr>
                                        <p:cTn id="36" dur="1" fill="hold">
                                          <p:stCondLst>
                                            <p:cond delay="0"/>
                                          </p:stCondLst>
                                        </p:cTn>
                                        <p:tgtEl>
                                          <p:spTgt spid="14340"/>
                                        </p:tgtEl>
                                        <p:attrNameLst>
                                          <p:attrName>style.visibility</p:attrName>
                                        </p:attrNameLst>
                                      </p:cBhvr>
                                      <p:to>
                                        <p:strVal val="visible"/>
                                      </p:to>
                                    </p:set>
                                    <p:animEffect transition="in" filter="dissolve">
                                      <p:cBhvr>
                                        <p:cTn id="37" dur="5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animBg="1"/>
      <p:bldP spid="14341" grpId="0" autoUpdateAnimBg="0"/>
      <p:bldP spid="14342" grpId="0" autoUpdateAnimBg="0"/>
    </p:bld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152400" y="76200"/>
            <a:ext cx="8839200" cy="762000"/>
          </a:xfrm>
          <a:prstGeom prst="rect">
            <a:avLst/>
          </a:prstGeom>
          <a:noFill/>
          <a:ln w="9525">
            <a:noFill/>
            <a:miter lim="800000"/>
            <a:headEnd/>
            <a:tailEnd/>
          </a:ln>
          <a:effectLst/>
        </p:spPr>
        <p:txBody>
          <a:bodyPr anchor="b">
            <a:prstTxWarp prst="textNoShape">
              <a:avLst/>
            </a:prstTxWarp>
            <a:spAutoFit/>
          </a:bodyPr>
          <a:lstStyle/>
          <a:p>
            <a:pPr algn="ctr"/>
            <a:r>
              <a:rPr lang="en-US" sz="4400" b="1" u="sng">
                <a:solidFill>
                  <a:schemeClr val="tx2"/>
                </a:solidFill>
                <a:effectLst>
                  <a:outerShdw blurRad="38100" dist="38100" dir="2700000" algn="tl">
                    <a:srgbClr val="DDDDDD"/>
                  </a:outerShdw>
                </a:effectLst>
              </a:rPr>
              <a:t>The Present Perfect</a:t>
            </a:r>
          </a:p>
        </p:txBody>
      </p:sp>
      <p:sp>
        <p:nvSpPr>
          <p:cNvPr id="15363" name="AutoShape 3">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5364" name="AutoShape 4">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5365" name="Rectangle 5"/>
          <p:cNvSpPr>
            <a:spLocks noChangeArrowheads="1"/>
          </p:cNvSpPr>
          <p:nvPr/>
        </p:nvSpPr>
        <p:spPr bwMode="auto">
          <a:xfrm>
            <a:off x="152400" y="914400"/>
            <a:ext cx="8686800" cy="1600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a:solidFill>
                  <a:schemeClr val="folHlink"/>
                </a:solidFill>
              </a:rPr>
              <a:t>The present perfect is also used to talk about an event that was completed in the past, but the specific time of the event is not important (at any time).</a:t>
            </a:r>
          </a:p>
        </p:txBody>
      </p:sp>
      <p:sp>
        <p:nvSpPr>
          <p:cNvPr id="15366" name="Rectangle 6"/>
          <p:cNvSpPr>
            <a:spLocks noChangeArrowheads="1"/>
          </p:cNvSpPr>
          <p:nvPr/>
        </p:nvSpPr>
        <p:spPr bwMode="auto">
          <a:xfrm>
            <a:off x="0" y="4495800"/>
            <a:ext cx="9144000" cy="914400"/>
          </a:xfrm>
          <a:prstGeom prst="rect">
            <a:avLst/>
          </a:prstGeom>
          <a:noFill/>
          <a:ln w="9525">
            <a:noFill/>
            <a:miter lim="800000"/>
            <a:headEnd/>
            <a:tailEnd/>
          </a:ln>
          <a:effectLst/>
        </p:spPr>
        <p:txBody>
          <a:bodyPr>
            <a:prstTxWarp prst="textNoShape">
              <a:avLst/>
            </a:prstTxWarp>
          </a:bodyPr>
          <a:lstStyle/>
          <a:p>
            <a:pPr marL="342900" indent="-342900" algn="ctr">
              <a:spcBef>
                <a:spcPct val="20000"/>
              </a:spcBef>
              <a:buClr>
                <a:schemeClr val="folHlink"/>
              </a:buClr>
              <a:buSzPct val="75000"/>
              <a:buFont typeface="Wingdings" charset="2"/>
              <a:buNone/>
            </a:pPr>
            <a:r>
              <a:rPr lang="en-US" b="1">
                <a:solidFill>
                  <a:schemeClr val="hlink"/>
                </a:solidFill>
              </a:rPr>
              <a:t>I </a:t>
            </a:r>
            <a:r>
              <a:rPr lang="en-US" b="1" u="sng">
                <a:solidFill>
                  <a:schemeClr val="folHlink"/>
                </a:solidFill>
              </a:rPr>
              <a:t>have seen</a:t>
            </a:r>
            <a:r>
              <a:rPr lang="en-US" b="1">
                <a:solidFill>
                  <a:schemeClr val="hlink"/>
                </a:solidFill>
              </a:rPr>
              <a:t> that movie </a:t>
            </a:r>
            <a:r>
              <a:rPr lang="en-US" b="1" u="sng">
                <a:solidFill>
                  <a:schemeClr val="hlink"/>
                </a:solidFill>
              </a:rPr>
              <a:t>before</a:t>
            </a:r>
            <a:r>
              <a:rPr lang="en-US" b="1">
                <a:solidFill>
                  <a:schemeClr val="hlink"/>
                </a:solidFill>
              </a:rPr>
              <a:t>.</a:t>
            </a:r>
          </a:p>
          <a:p>
            <a:pPr marL="342900" indent="-342900" algn="ctr">
              <a:spcBef>
                <a:spcPct val="20000"/>
              </a:spcBef>
              <a:buClr>
                <a:schemeClr val="folHlink"/>
              </a:buClr>
              <a:buSzPct val="75000"/>
              <a:buFont typeface="Wingdings" charset="2"/>
              <a:buNone/>
            </a:pPr>
            <a:r>
              <a:rPr lang="en-US" b="1">
                <a:solidFill>
                  <a:schemeClr val="hlink"/>
                </a:solidFill>
              </a:rPr>
              <a:t>He </a:t>
            </a:r>
            <a:r>
              <a:rPr lang="en-US" b="1" u="sng">
                <a:solidFill>
                  <a:schemeClr val="folHlink"/>
                </a:solidFill>
              </a:rPr>
              <a:t>has</a:t>
            </a:r>
            <a:r>
              <a:rPr lang="en-US" b="1">
                <a:solidFill>
                  <a:schemeClr val="hlink"/>
                </a:solidFill>
              </a:rPr>
              <a:t> already </a:t>
            </a:r>
            <a:r>
              <a:rPr lang="en-US" b="1" u="sng">
                <a:solidFill>
                  <a:schemeClr val="folHlink"/>
                </a:solidFill>
              </a:rPr>
              <a:t>visited</a:t>
            </a:r>
            <a:r>
              <a:rPr lang="en-US" b="1">
                <a:solidFill>
                  <a:schemeClr val="hlink"/>
                </a:solidFill>
              </a:rPr>
              <a:t> Vietnam.</a:t>
            </a:r>
          </a:p>
          <a:p>
            <a:pPr marL="342900" indent="-342900" algn="ctr">
              <a:spcBef>
                <a:spcPct val="20000"/>
              </a:spcBef>
              <a:buClr>
                <a:schemeClr val="folHlink"/>
              </a:buClr>
              <a:buSzPct val="75000"/>
              <a:buFont typeface="Wingdings" charset="2"/>
              <a:buNone/>
            </a:pPr>
            <a:r>
              <a:rPr lang="en-US">
                <a:solidFill>
                  <a:schemeClr val="hlink"/>
                </a:solidFill>
              </a:rPr>
              <a:t>(Specific dates and times are not mentioned.)</a:t>
            </a:r>
          </a:p>
          <a:p>
            <a:pPr marL="342900" indent="-342900">
              <a:spcBef>
                <a:spcPct val="20000"/>
              </a:spcBef>
              <a:buClr>
                <a:schemeClr val="folHlink"/>
              </a:buClr>
              <a:buSzPct val="75000"/>
              <a:buFont typeface="Wingdings" charset="2"/>
              <a:buNone/>
            </a:pPr>
            <a:endParaRPr lang="en-US">
              <a:solidFill>
                <a:schemeClr val="hlink"/>
              </a:solidFill>
            </a:endParaRPr>
          </a:p>
        </p:txBody>
      </p:sp>
      <p:grpSp>
        <p:nvGrpSpPr>
          <p:cNvPr id="2" name="Group 7"/>
          <p:cNvGrpSpPr>
            <a:grpSpLocks/>
          </p:cNvGrpSpPr>
          <p:nvPr/>
        </p:nvGrpSpPr>
        <p:grpSpPr bwMode="auto">
          <a:xfrm>
            <a:off x="381000" y="2438400"/>
            <a:ext cx="8077200" cy="1905000"/>
            <a:chOff x="288" y="1824"/>
            <a:chExt cx="5088" cy="1344"/>
          </a:xfrm>
        </p:grpSpPr>
        <p:sp>
          <p:nvSpPr>
            <p:cNvPr id="15368" name="Line 8"/>
            <p:cNvSpPr>
              <a:spLocks noChangeShapeType="1"/>
            </p:cNvSpPr>
            <p:nvPr/>
          </p:nvSpPr>
          <p:spPr bwMode="auto">
            <a:xfrm>
              <a:off x="288" y="2592"/>
              <a:ext cx="5088" cy="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15369" name="Line 9"/>
            <p:cNvSpPr>
              <a:spLocks noChangeShapeType="1"/>
            </p:cNvSpPr>
            <p:nvPr/>
          </p:nvSpPr>
          <p:spPr bwMode="auto">
            <a:xfrm>
              <a:off x="2832" y="1824"/>
              <a:ext cx="0" cy="134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3" name="Group 10"/>
          <p:cNvGrpSpPr>
            <a:grpSpLocks/>
          </p:cNvGrpSpPr>
          <p:nvPr/>
        </p:nvGrpSpPr>
        <p:grpSpPr bwMode="auto">
          <a:xfrm>
            <a:off x="1676400" y="3200400"/>
            <a:ext cx="533400" cy="685800"/>
            <a:chOff x="768" y="2592"/>
            <a:chExt cx="336" cy="432"/>
          </a:xfrm>
        </p:grpSpPr>
        <p:sp>
          <p:nvSpPr>
            <p:cNvPr id="15371" name="Line 11"/>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15372" name="Line 12"/>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5365"/>
                                        </p:tgtEl>
                                        <p:attrNameLst>
                                          <p:attrName>style.visibility</p:attrName>
                                        </p:attrNameLst>
                                      </p:cBhvr>
                                      <p:to>
                                        <p:strVal val="visible"/>
                                      </p:to>
                                    </p:set>
                                    <p:anim calcmode="lin" valueType="num">
                                      <p:cBhvr>
                                        <p:cTn id="7" dur="500" fill="hold"/>
                                        <p:tgtEl>
                                          <p:spTgt spid="15365"/>
                                        </p:tgtEl>
                                        <p:attrNameLst>
                                          <p:attrName>ppt_w</p:attrName>
                                        </p:attrNameLst>
                                      </p:cBhvr>
                                      <p:tavLst>
                                        <p:tav tm="0">
                                          <p:val>
                                            <p:fltVal val="0"/>
                                          </p:val>
                                        </p:tav>
                                        <p:tav tm="100000">
                                          <p:val>
                                            <p:strVal val="#ppt_w"/>
                                          </p:val>
                                        </p:tav>
                                      </p:tavLst>
                                    </p:anim>
                                    <p:anim calcmode="lin" valueType="num">
                                      <p:cBhvr>
                                        <p:cTn id="8" dur="500" fill="hold"/>
                                        <p:tgtEl>
                                          <p:spTgt spid="1536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5000"/>
                                  </p:stCondLst>
                                  <p:childTnLst>
                                    <p:set>
                                      <p:cBhvr>
                                        <p:cTn id="11" dur="1" fill="hold">
                                          <p:stCondLst>
                                            <p:cond delay="0"/>
                                          </p:stCondLst>
                                        </p:cTn>
                                        <p:tgtEl>
                                          <p:spTgt spid="15366"/>
                                        </p:tgtEl>
                                        <p:attrNameLst>
                                          <p:attrName>style.visibility</p:attrName>
                                        </p:attrNameLst>
                                      </p:cBhvr>
                                      <p:to>
                                        <p:strVal val="visible"/>
                                      </p:to>
                                    </p:set>
                                    <p:anim calcmode="lin" valueType="num">
                                      <p:cBhvr>
                                        <p:cTn id="12" dur="500" fill="hold"/>
                                        <p:tgtEl>
                                          <p:spTgt spid="15366"/>
                                        </p:tgtEl>
                                        <p:attrNameLst>
                                          <p:attrName>ppt_w</p:attrName>
                                        </p:attrNameLst>
                                      </p:cBhvr>
                                      <p:tavLst>
                                        <p:tav tm="0">
                                          <p:val>
                                            <p:fltVal val="0"/>
                                          </p:val>
                                        </p:tav>
                                        <p:tav tm="100000">
                                          <p:val>
                                            <p:strVal val="#ppt_w"/>
                                          </p:val>
                                        </p:tav>
                                      </p:tavLst>
                                    </p:anim>
                                    <p:anim calcmode="lin" valueType="num">
                                      <p:cBhvr>
                                        <p:cTn id="13" dur="500" fill="hold"/>
                                        <p:tgtEl>
                                          <p:spTgt spid="15366"/>
                                        </p:tgtEl>
                                        <p:attrNameLst>
                                          <p:attrName>ppt_h</p:attrName>
                                        </p:attrNameLst>
                                      </p:cBhvr>
                                      <p:tavLst>
                                        <p:tav tm="0">
                                          <p:val>
                                            <p:fltVal val="0"/>
                                          </p:val>
                                        </p:tav>
                                        <p:tav tm="100000">
                                          <p:val>
                                            <p:strVal val="#ppt_h"/>
                                          </p:val>
                                        </p:tav>
                                      </p:tavLst>
                                    </p:anim>
                                  </p:childTnLst>
                                </p:cTn>
                              </p:par>
                            </p:childTnLst>
                          </p:cTn>
                        </p:par>
                        <p:par>
                          <p:cTn id="14" fill="hold">
                            <p:stCondLst>
                              <p:cond delay="6000"/>
                            </p:stCondLst>
                            <p:childTnLst>
                              <p:par>
                                <p:cTn id="15" presetID="5" presetClass="entr" presetSubtype="10" fill="hold" nodeType="afterEffect">
                                  <p:stCondLst>
                                    <p:cond delay="1000"/>
                                  </p:stCondLst>
                                  <p:childTnLst>
                                    <p:set>
                                      <p:cBhvr>
                                        <p:cTn id="16" dur="1" fill="hold">
                                          <p:stCondLst>
                                            <p:cond delay="0"/>
                                          </p:stCondLst>
                                        </p:cTn>
                                        <p:tgtEl>
                                          <p:spTgt spid="2"/>
                                        </p:tgtEl>
                                        <p:attrNameLst>
                                          <p:attrName>style.visibility</p:attrName>
                                        </p:attrNameLst>
                                      </p:cBhvr>
                                      <p:to>
                                        <p:strVal val="visible"/>
                                      </p:to>
                                    </p:set>
                                    <p:animEffect transition="in" filter="checkerboard(across)">
                                      <p:cBhvr>
                                        <p:cTn id="17" dur="500"/>
                                        <p:tgtEl>
                                          <p:spTgt spid="2"/>
                                        </p:tgtEl>
                                      </p:cBhvr>
                                    </p:animEffect>
                                  </p:childTnLst>
                                </p:cTn>
                              </p:par>
                            </p:childTnLst>
                          </p:cTn>
                        </p:par>
                        <p:par>
                          <p:cTn id="18" fill="hold">
                            <p:stCondLst>
                              <p:cond delay="7500"/>
                            </p:stCondLst>
                            <p:childTnLst>
                              <p:par>
                                <p:cTn id="19" presetID="3" presetClass="entr" presetSubtype="10" fill="hold" nodeType="afterEffect">
                                  <p:stCondLst>
                                    <p:cond delay="1000"/>
                                  </p:stCondLst>
                                  <p:childTnLst>
                                    <p:set>
                                      <p:cBhvr>
                                        <p:cTn id="20" dur="1" fill="hold">
                                          <p:stCondLst>
                                            <p:cond delay="0"/>
                                          </p:stCondLst>
                                        </p:cTn>
                                        <p:tgtEl>
                                          <p:spTgt spid="3"/>
                                        </p:tgtEl>
                                        <p:attrNameLst>
                                          <p:attrName>style.visibility</p:attrName>
                                        </p:attrNameLst>
                                      </p:cBhvr>
                                      <p:to>
                                        <p:strVal val="visible"/>
                                      </p:to>
                                    </p:set>
                                    <p:animEffect transition="in" filter="blinds(horizontal)">
                                      <p:cBhvr>
                                        <p:cTn id="21" dur="500"/>
                                        <p:tgtEl>
                                          <p:spTgt spid="3"/>
                                        </p:tgtEl>
                                      </p:cBhvr>
                                    </p:animEffect>
                                  </p:childTnLst>
                                </p:cTn>
                              </p:par>
                            </p:childTnLst>
                          </p:cTn>
                        </p:par>
                        <p:par>
                          <p:cTn id="22" fill="hold">
                            <p:stCondLst>
                              <p:cond delay="9000"/>
                            </p:stCondLst>
                            <p:childTnLst>
                              <p:par>
                                <p:cTn id="23" presetID="9" presetClass="entr" presetSubtype="0" fill="hold" grpId="0" nodeType="afterEffect">
                                  <p:stCondLst>
                                    <p:cond delay="1000"/>
                                  </p:stCondLst>
                                  <p:childTnLst>
                                    <p:set>
                                      <p:cBhvr>
                                        <p:cTn id="24" dur="1" fill="hold">
                                          <p:stCondLst>
                                            <p:cond delay="0"/>
                                          </p:stCondLst>
                                        </p:cTn>
                                        <p:tgtEl>
                                          <p:spTgt spid="15364"/>
                                        </p:tgtEl>
                                        <p:attrNameLst>
                                          <p:attrName>style.visibility</p:attrName>
                                        </p:attrNameLst>
                                      </p:cBhvr>
                                      <p:to>
                                        <p:strVal val="visible"/>
                                      </p:to>
                                    </p:set>
                                    <p:animEffect transition="in" filter="dissolve">
                                      <p:cBhvr>
                                        <p:cTn id="25" dur="500"/>
                                        <p:tgtEl>
                                          <p:spTgt spid="15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animBg="1"/>
      <p:bldP spid="15365" grpId="0" autoUpdateAnimBg="0"/>
      <p:bldP spid="15366" grpId="0" autoUpdateAnimBg="0"/>
    </p:bld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871538" y="862013"/>
            <a:ext cx="8162925" cy="762000"/>
          </a:xfrm>
        </p:spPr>
        <p:txBody>
          <a:bodyPr/>
          <a:lstStyle/>
          <a:p>
            <a:r>
              <a:rPr lang="en-US" b="1" u="sng">
                <a:effectLst>
                  <a:outerShdw blurRad="38100" dist="38100" dir="2700000" algn="tl">
                    <a:srgbClr val="DDDDDD"/>
                  </a:outerShdw>
                </a:effectLst>
              </a:rPr>
              <a:t>The Present Perfect</a:t>
            </a:r>
            <a:endParaRPr lang="th-TH" b="1" u="sng">
              <a:effectLst>
                <a:outerShdw blurRad="38100" dist="38100" dir="2700000" algn="tl">
                  <a:srgbClr val="DDDDDD"/>
                </a:outerShdw>
              </a:effectLst>
            </a:endParaRPr>
          </a:p>
        </p:txBody>
      </p:sp>
      <p:sp>
        <p:nvSpPr>
          <p:cNvPr id="25603" name="Rectangle 3"/>
          <p:cNvSpPr>
            <a:spLocks noGrp="1" noChangeArrowheads="1"/>
          </p:cNvSpPr>
          <p:nvPr>
            <p:ph idx="1"/>
          </p:nvPr>
        </p:nvSpPr>
        <p:spPr/>
        <p:txBody>
          <a:bodyPr/>
          <a:lstStyle/>
          <a:p>
            <a:pPr>
              <a:buFont typeface="Wingdings" charset="2"/>
              <a:buNone/>
            </a:pPr>
            <a:r>
              <a:rPr lang="en-US" b="1">
                <a:solidFill>
                  <a:schemeClr val="folHlink"/>
                </a:solidFill>
              </a:rPr>
              <a:t>The present perfect is also used to talk about events that were completed in the past, but the specific time of the event is not important (at many times).</a:t>
            </a:r>
          </a:p>
          <a:p>
            <a:pPr>
              <a:buFont typeface="Wingdings" charset="2"/>
              <a:buNone/>
            </a:pPr>
            <a:r>
              <a:rPr lang="en-US" b="1">
                <a:solidFill>
                  <a:schemeClr val="tx2"/>
                </a:solidFill>
              </a:rPr>
              <a:t>e.g.,</a:t>
            </a:r>
            <a:r>
              <a:rPr lang="en-US" b="1">
                <a:solidFill>
                  <a:schemeClr val="folHlink"/>
                </a:solidFill>
              </a:rPr>
              <a:t> </a:t>
            </a:r>
            <a:r>
              <a:rPr lang="en-US" b="1">
                <a:solidFill>
                  <a:schemeClr val="tx2"/>
                </a:solidFill>
              </a:rPr>
              <a:t>I </a:t>
            </a:r>
            <a:r>
              <a:rPr lang="en-US" b="1" u="sng">
                <a:solidFill>
                  <a:schemeClr val="folHlink"/>
                </a:solidFill>
              </a:rPr>
              <a:t>have seen</a:t>
            </a:r>
            <a:r>
              <a:rPr lang="en-US" b="1">
                <a:solidFill>
                  <a:schemeClr val="tx2"/>
                </a:solidFill>
              </a:rPr>
              <a:t> that movie </a:t>
            </a:r>
            <a:r>
              <a:rPr lang="en-US" b="1" u="sng">
                <a:solidFill>
                  <a:schemeClr val="tx2"/>
                </a:solidFill>
              </a:rPr>
              <a:t>three times</a:t>
            </a:r>
            <a:r>
              <a:rPr lang="en-US" b="1">
                <a:solidFill>
                  <a:schemeClr val="tx2"/>
                </a:solidFill>
              </a:rPr>
              <a:t>.</a:t>
            </a:r>
          </a:p>
          <a:p>
            <a:pPr>
              <a:buFont typeface="Wingdings" charset="2"/>
              <a:buNone/>
            </a:pPr>
            <a:r>
              <a:rPr lang="en-US" b="1">
                <a:solidFill>
                  <a:schemeClr val="tx2"/>
                </a:solidFill>
              </a:rPr>
              <a:t>I </a:t>
            </a:r>
            <a:r>
              <a:rPr lang="en-US" b="1" u="sng">
                <a:solidFill>
                  <a:schemeClr val="folHlink"/>
                </a:solidFill>
              </a:rPr>
              <a:t>have been</a:t>
            </a:r>
            <a:r>
              <a:rPr lang="en-US" b="1">
                <a:solidFill>
                  <a:schemeClr val="tx2"/>
                </a:solidFill>
              </a:rPr>
              <a:t> to Phuket </a:t>
            </a:r>
            <a:r>
              <a:rPr lang="en-US" b="1" u="sng">
                <a:solidFill>
                  <a:schemeClr val="tx2"/>
                </a:solidFill>
              </a:rPr>
              <a:t>twice</a:t>
            </a:r>
            <a:r>
              <a:rPr lang="en-US" b="1">
                <a:solidFill>
                  <a:schemeClr val="tx2"/>
                </a:solidFill>
              </a:rPr>
              <a:t>.</a:t>
            </a:r>
          </a:p>
          <a:p>
            <a:endParaRPr lang="th-TH" b="1">
              <a:solidFill>
                <a:schemeClr val="tx2"/>
              </a:solidFill>
            </a:endParaRPr>
          </a:p>
        </p:txBody>
      </p:sp>
    </p:spTree>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402" name="Rectangle 18"/>
          <p:cNvSpPr>
            <a:spLocks noChangeArrowheads="1"/>
          </p:cNvSpPr>
          <p:nvPr/>
        </p:nvSpPr>
        <p:spPr bwMode="auto">
          <a:xfrm>
            <a:off x="1905000" y="3505200"/>
            <a:ext cx="2514600" cy="381000"/>
          </a:xfrm>
          <a:prstGeom prst="rect">
            <a:avLst/>
          </a:prstGeom>
          <a:solidFill>
            <a:schemeClr val="hlink"/>
          </a:solidFill>
          <a:ln w="38100">
            <a:noFill/>
            <a:miter lim="800000"/>
            <a:headEnd/>
            <a:tailEnd/>
          </a:ln>
          <a:effectLst/>
        </p:spPr>
        <p:txBody>
          <a:bodyPr wrap="none" anchor="ctr">
            <a:prstTxWarp prst="textNoShape">
              <a:avLst/>
            </a:prstTxWarp>
          </a:bodyPr>
          <a:lstStyle/>
          <a:p>
            <a:endParaRPr lang="en-US"/>
          </a:p>
        </p:txBody>
      </p:sp>
      <p:sp>
        <p:nvSpPr>
          <p:cNvPr id="16386" name="Rectangle 2"/>
          <p:cNvSpPr>
            <a:spLocks noChangeArrowheads="1"/>
          </p:cNvSpPr>
          <p:nvPr/>
        </p:nvSpPr>
        <p:spPr bwMode="auto">
          <a:xfrm>
            <a:off x="76200" y="76200"/>
            <a:ext cx="8991600" cy="762000"/>
          </a:xfrm>
          <a:prstGeom prst="rect">
            <a:avLst/>
          </a:prstGeom>
          <a:noFill/>
          <a:ln w="9525">
            <a:noFill/>
            <a:miter lim="800000"/>
            <a:headEnd/>
            <a:tailEnd/>
          </a:ln>
          <a:effectLst/>
        </p:spPr>
        <p:txBody>
          <a:bodyPr anchor="b">
            <a:prstTxWarp prst="textNoShape">
              <a:avLst/>
            </a:prstTxWarp>
            <a:spAutoFit/>
          </a:bodyPr>
          <a:lstStyle/>
          <a:p>
            <a:pPr algn="ctr"/>
            <a:r>
              <a:rPr lang="en-US" sz="4400" b="1" u="sng">
                <a:solidFill>
                  <a:schemeClr val="tx2"/>
                </a:solidFill>
                <a:effectLst>
                  <a:outerShdw blurRad="38100" dist="38100" dir="2700000" algn="tl">
                    <a:srgbClr val="DDDDDD"/>
                  </a:outerShdw>
                </a:effectLst>
              </a:rPr>
              <a:t>Present Perfect Continuous</a:t>
            </a:r>
          </a:p>
        </p:txBody>
      </p:sp>
      <p:sp>
        <p:nvSpPr>
          <p:cNvPr id="16387" name="AutoShape 3">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6388" name="AutoShape 4">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6389" name="Rectangle 5"/>
          <p:cNvSpPr>
            <a:spLocks noChangeArrowheads="1"/>
          </p:cNvSpPr>
          <p:nvPr/>
        </p:nvSpPr>
        <p:spPr bwMode="auto">
          <a:xfrm>
            <a:off x="152400" y="914400"/>
            <a:ext cx="8686800" cy="1600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a:solidFill>
                  <a:schemeClr val="folHlink"/>
                </a:solidFill>
              </a:rPr>
              <a:t>This tense is used to describe the duration of an action that began in the past and continues into the present.</a:t>
            </a:r>
          </a:p>
        </p:txBody>
      </p:sp>
      <p:sp>
        <p:nvSpPr>
          <p:cNvPr id="16390" name="Rectangle 6"/>
          <p:cNvSpPr>
            <a:spLocks noChangeArrowheads="1"/>
          </p:cNvSpPr>
          <p:nvPr/>
        </p:nvSpPr>
        <p:spPr bwMode="auto">
          <a:xfrm>
            <a:off x="0" y="4495800"/>
            <a:ext cx="9144000" cy="914400"/>
          </a:xfrm>
          <a:prstGeom prst="rect">
            <a:avLst/>
          </a:prstGeom>
          <a:noFill/>
          <a:ln w="9525">
            <a:noFill/>
            <a:miter lim="800000"/>
            <a:headEnd/>
            <a:tailEnd/>
          </a:ln>
          <a:effectLst/>
        </p:spPr>
        <p:txBody>
          <a:bodyPr>
            <a:prstTxWarp prst="textNoShape">
              <a:avLst/>
            </a:prstTxWarp>
          </a:bodyPr>
          <a:lstStyle/>
          <a:p>
            <a:pPr marL="342900" indent="-342900" algn="ctr">
              <a:spcBef>
                <a:spcPct val="20000"/>
              </a:spcBef>
              <a:buClr>
                <a:schemeClr val="folHlink"/>
              </a:buClr>
              <a:buSzPct val="75000"/>
              <a:buFont typeface="Wingdings" charset="2"/>
              <a:buNone/>
            </a:pPr>
            <a:r>
              <a:rPr lang="en-US" b="1">
                <a:solidFill>
                  <a:schemeClr val="hlink"/>
                </a:solidFill>
              </a:rPr>
              <a:t>We </a:t>
            </a:r>
            <a:r>
              <a:rPr lang="en-US" b="1" u="sng">
                <a:solidFill>
                  <a:schemeClr val="folHlink"/>
                </a:solidFill>
              </a:rPr>
              <a:t>have been studying</a:t>
            </a:r>
            <a:r>
              <a:rPr lang="en-US" b="1">
                <a:solidFill>
                  <a:schemeClr val="hlink"/>
                </a:solidFill>
              </a:rPr>
              <a:t> grammar </a:t>
            </a:r>
            <a:r>
              <a:rPr lang="en-US" b="1" u="sng">
                <a:solidFill>
                  <a:schemeClr val="hlink"/>
                </a:solidFill>
              </a:rPr>
              <a:t>for an hour</a:t>
            </a:r>
            <a:r>
              <a:rPr lang="en-US" b="1">
                <a:solidFill>
                  <a:schemeClr val="hlink"/>
                </a:solidFill>
              </a:rPr>
              <a:t>.</a:t>
            </a:r>
          </a:p>
          <a:p>
            <a:pPr marL="342900" indent="-342900" algn="ctr">
              <a:spcBef>
                <a:spcPct val="20000"/>
              </a:spcBef>
              <a:buClr>
                <a:schemeClr val="folHlink"/>
              </a:buClr>
              <a:buSzPct val="75000"/>
              <a:buFont typeface="Wingdings" charset="2"/>
              <a:buNone/>
            </a:pPr>
            <a:r>
              <a:rPr lang="en-US" b="1">
                <a:solidFill>
                  <a:schemeClr val="hlink"/>
                </a:solidFill>
              </a:rPr>
              <a:t>She </a:t>
            </a:r>
            <a:r>
              <a:rPr lang="en-US" b="1" u="sng">
                <a:solidFill>
                  <a:schemeClr val="folHlink"/>
                </a:solidFill>
              </a:rPr>
              <a:t>has been cooking</a:t>
            </a:r>
            <a:r>
              <a:rPr lang="en-US" b="1">
                <a:solidFill>
                  <a:schemeClr val="hlink"/>
                </a:solidFill>
              </a:rPr>
              <a:t> </a:t>
            </a:r>
            <a:r>
              <a:rPr lang="en-US" b="1" u="sng">
                <a:solidFill>
                  <a:schemeClr val="hlink"/>
                </a:solidFill>
              </a:rPr>
              <a:t>all day</a:t>
            </a:r>
            <a:r>
              <a:rPr lang="en-US" b="1">
                <a:solidFill>
                  <a:schemeClr val="hlink"/>
                </a:solidFill>
              </a:rPr>
              <a:t>.</a:t>
            </a:r>
          </a:p>
          <a:p>
            <a:pPr marL="342900" indent="-342900" algn="ctr">
              <a:spcBef>
                <a:spcPct val="20000"/>
              </a:spcBef>
              <a:buClr>
                <a:schemeClr val="folHlink"/>
              </a:buClr>
              <a:buSzPct val="75000"/>
              <a:buFont typeface="Wingdings" charset="2"/>
              <a:buNone/>
            </a:pPr>
            <a:r>
              <a:rPr lang="en-US">
                <a:solidFill>
                  <a:schemeClr val="hlink"/>
                </a:solidFill>
              </a:rPr>
              <a:t>(He is still studying and she is still cooking.)</a:t>
            </a:r>
          </a:p>
          <a:p>
            <a:pPr marL="342900" indent="-342900">
              <a:spcBef>
                <a:spcPct val="20000"/>
              </a:spcBef>
              <a:buClr>
                <a:schemeClr val="folHlink"/>
              </a:buClr>
              <a:buSzPct val="75000"/>
              <a:buFont typeface="Wingdings" charset="2"/>
              <a:buNone/>
            </a:pPr>
            <a:endParaRPr lang="en-US">
              <a:solidFill>
                <a:schemeClr val="hlink"/>
              </a:solidFill>
            </a:endParaRPr>
          </a:p>
        </p:txBody>
      </p:sp>
      <p:grpSp>
        <p:nvGrpSpPr>
          <p:cNvPr id="2" name="Group 7"/>
          <p:cNvGrpSpPr>
            <a:grpSpLocks/>
          </p:cNvGrpSpPr>
          <p:nvPr/>
        </p:nvGrpSpPr>
        <p:grpSpPr bwMode="auto">
          <a:xfrm>
            <a:off x="381000" y="2438400"/>
            <a:ext cx="8077200" cy="1905000"/>
            <a:chOff x="288" y="1824"/>
            <a:chExt cx="5088" cy="1344"/>
          </a:xfrm>
        </p:grpSpPr>
        <p:sp>
          <p:nvSpPr>
            <p:cNvPr id="16392" name="Line 8"/>
            <p:cNvSpPr>
              <a:spLocks noChangeShapeType="1"/>
            </p:cNvSpPr>
            <p:nvPr/>
          </p:nvSpPr>
          <p:spPr bwMode="auto">
            <a:xfrm>
              <a:off x="288" y="2592"/>
              <a:ext cx="5088" cy="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16393" name="Line 9"/>
            <p:cNvSpPr>
              <a:spLocks noChangeShapeType="1"/>
            </p:cNvSpPr>
            <p:nvPr/>
          </p:nvSpPr>
          <p:spPr bwMode="auto">
            <a:xfrm>
              <a:off x="2832" y="1824"/>
              <a:ext cx="0" cy="134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3" name="Group 13"/>
          <p:cNvGrpSpPr>
            <a:grpSpLocks/>
          </p:cNvGrpSpPr>
          <p:nvPr/>
        </p:nvGrpSpPr>
        <p:grpSpPr bwMode="auto">
          <a:xfrm>
            <a:off x="4114800" y="3200400"/>
            <a:ext cx="533400" cy="685800"/>
            <a:chOff x="768" y="2592"/>
            <a:chExt cx="336" cy="432"/>
          </a:xfrm>
        </p:grpSpPr>
        <p:sp>
          <p:nvSpPr>
            <p:cNvPr id="16398" name="Line 14"/>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16399" name="Line 15"/>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grpSp>
        <p:nvGrpSpPr>
          <p:cNvPr id="4" name="Group 10"/>
          <p:cNvGrpSpPr>
            <a:grpSpLocks/>
          </p:cNvGrpSpPr>
          <p:nvPr/>
        </p:nvGrpSpPr>
        <p:grpSpPr bwMode="auto">
          <a:xfrm>
            <a:off x="1600200" y="3200400"/>
            <a:ext cx="533400" cy="685800"/>
            <a:chOff x="768" y="2592"/>
            <a:chExt cx="336" cy="432"/>
          </a:xfrm>
        </p:grpSpPr>
        <p:sp>
          <p:nvSpPr>
            <p:cNvPr id="16395" name="Line 11"/>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16396" name="Line 12"/>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6389"/>
                                        </p:tgtEl>
                                        <p:attrNameLst>
                                          <p:attrName>style.visibility</p:attrName>
                                        </p:attrNameLst>
                                      </p:cBhvr>
                                      <p:to>
                                        <p:strVal val="visible"/>
                                      </p:to>
                                    </p:set>
                                    <p:anim calcmode="lin" valueType="num">
                                      <p:cBhvr>
                                        <p:cTn id="7" dur="500" fill="hold"/>
                                        <p:tgtEl>
                                          <p:spTgt spid="16389"/>
                                        </p:tgtEl>
                                        <p:attrNameLst>
                                          <p:attrName>ppt_w</p:attrName>
                                        </p:attrNameLst>
                                      </p:cBhvr>
                                      <p:tavLst>
                                        <p:tav tm="0">
                                          <p:val>
                                            <p:fltVal val="0"/>
                                          </p:val>
                                        </p:tav>
                                        <p:tav tm="100000">
                                          <p:val>
                                            <p:strVal val="#ppt_w"/>
                                          </p:val>
                                        </p:tav>
                                      </p:tavLst>
                                    </p:anim>
                                    <p:anim calcmode="lin" valueType="num">
                                      <p:cBhvr>
                                        <p:cTn id="8" dur="500" fill="hold"/>
                                        <p:tgtEl>
                                          <p:spTgt spid="16389"/>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5000"/>
                                  </p:stCondLst>
                                  <p:childTnLst>
                                    <p:set>
                                      <p:cBhvr>
                                        <p:cTn id="11" dur="1" fill="hold">
                                          <p:stCondLst>
                                            <p:cond delay="0"/>
                                          </p:stCondLst>
                                        </p:cTn>
                                        <p:tgtEl>
                                          <p:spTgt spid="16390"/>
                                        </p:tgtEl>
                                        <p:attrNameLst>
                                          <p:attrName>style.visibility</p:attrName>
                                        </p:attrNameLst>
                                      </p:cBhvr>
                                      <p:to>
                                        <p:strVal val="visible"/>
                                      </p:to>
                                    </p:set>
                                    <p:anim calcmode="lin" valueType="num">
                                      <p:cBhvr>
                                        <p:cTn id="12" dur="500" fill="hold"/>
                                        <p:tgtEl>
                                          <p:spTgt spid="16390"/>
                                        </p:tgtEl>
                                        <p:attrNameLst>
                                          <p:attrName>ppt_w</p:attrName>
                                        </p:attrNameLst>
                                      </p:cBhvr>
                                      <p:tavLst>
                                        <p:tav tm="0">
                                          <p:val>
                                            <p:fltVal val="0"/>
                                          </p:val>
                                        </p:tav>
                                        <p:tav tm="100000">
                                          <p:val>
                                            <p:strVal val="#ppt_w"/>
                                          </p:val>
                                        </p:tav>
                                      </p:tavLst>
                                    </p:anim>
                                    <p:anim calcmode="lin" valueType="num">
                                      <p:cBhvr>
                                        <p:cTn id="13" dur="500" fill="hold"/>
                                        <p:tgtEl>
                                          <p:spTgt spid="16390"/>
                                        </p:tgtEl>
                                        <p:attrNameLst>
                                          <p:attrName>ppt_h</p:attrName>
                                        </p:attrNameLst>
                                      </p:cBhvr>
                                      <p:tavLst>
                                        <p:tav tm="0">
                                          <p:val>
                                            <p:fltVal val="0"/>
                                          </p:val>
                                        </p:tav>
                                        <p:tav tm="100000">
                                          <p:val>
                                            <p:strVal val="#ppt_h"/>
                                          </p:val>
                                        </p:tav>
                                      </p:tavLst>
                                    </p:anim>
                                  </p:childTnLst>
                                </p:cTn>
                              </p:par>
                            </p:childTnLst>
                          </p:cTn>
                        </p:par>
                        <p:par>
                          <p:cTn id="14" fill="hold">
                            <p:stCondLst>
                              <p:cond delay="6000"/>
                            </p:stCondLst>
                            <p:childTnLst>
                              <p:par>
                                <p:cTn id="15" presetID="5" presetClass="entr" presetSubtype="10" fill="hold" nodeType="afterEffect">
                                  <p:stCondLst>
                                    <p:cond delay="1000"/>
                                  </p:stCondLst>
                                  <p:childTnLst>
                                    <p:set>
                                      <p:cBhvr>
                                        <p:cTn id="16" dur="1" fill="hold">
                                          <p:stCondLst>
                                            <p:cond delay="0"/>
                                          </p:stCondLst>
                                        </p:cTn>
                                        <p:tgtEl>
                                          <p:spTgt spid="2"/>
                                        </p:tgtEl>
                                        <p:attrNameLst>
                                          <p:attrName>style.visibility</p:attrName>
                                        </p:attrNameLst>
                                      </p:cBhvr>
                                      <p:to>
                                        <p:strVal val="visible"/>
                                      </p:to>
                                    </p:set>
                                    <p:animEffect transition="in" filter="checkerboard(across)">
                                      <p:cBhvr>
                                        <p:cTn id="17" dur="500"/>
                                        <p:tgtEl>
                                          <p:spTgt spid="2"/>
                                        </p:tgtEl>
                                      </p:cBhvr>
                                    </p:animEffect>
                                  </p:childTnLst>
                                </p:cTn>
                              </p:par>
                            </p:childTnLst>
                          </p:cTn>
                        </p:par>
                        <p:par>
                          <p:cTn id="18" fill="hold">
                            <p:stCondLst>
                              <p:cond delay="7500"/>
                            </p:stCondLst>
                            <p:childTnLst>
                              <p:par>
                                <p:cTn id="19" presetID="5" presetClass="entr" presetSubtype="10" fill="hold" nodeType="afterEffect">
                                  <p:stCondLst>
                                    <p:cond delay="1000"/>
                                  </p:stCondLst>
                                  <p:childTnLst>
                                    <p:set>
                                      <p:cBhvr>
                                        <p:cTn id="20" dur="1" fill="hold">
                                          <p:stCondLst>
                                            <p:cond delay="0"/>
                                          </p:stCondLst>
                                        </p:cTn>
                                        <p:tgtEl>
                                          <p:spTgt spid="4"/>
                                        </p:tgtEl>
                                        <p:attrNameLst>
                                          <p:attrName>style.visibility</p:attrName>
                                        </p:attrNameLst>
                                      </p:cBhvr>
                                      <p:to>
                                        <p:strVal val="visible"/>
                                      </p:to>
                                    </p:set>
                                    <p:animEffect transition="in" filter="checkerboard(across)">
                                      <p:cBhvr>
                                        <p:cTn id="21" dur="500"/>
                                        <p:tgtEl>
                                          <p:spTgt spid="4"/>
                                        </p:tgtEl>
                                      </p:cBhvr>
                                    </p:animEffect>
                                  </p:childTnLst>
                                </p:cTn>
                              </p:par>
                            </p:childTnLst>
                          </p:cTn>
                        </p:par>
                        <p:par>
                          <p:cTn id="22" fill="hold">
                            <p:stCondLst>
                              <p:cond delay="9000"/>
                            </p:stCondLst>
                            <p:childTnLst>
                              <p:par>
                                <p:cTn id="23" presetID="5" presetClass="entr" presetSubtype="10" fill="hold" nodeType="afterEffect">
                                  <p:stCondLst>
                                    <p:cond delay="1000"/>
                                  </p:stCondLst>
                                  <p:childTnLst>
                                    <p:set>
                                      <p:cBhvr>
                                        <p:cTn id="24" dur="1" fill="hold">
                                          <p:stCondLst>
                                            <p:cond delay="0"/>
                                          </p:stCondLst>
                                        </p:cTn>
                                        <p:tgtEl>
                                          <p:spTgt spid="3"/>
                                        </p:tgtEl>
                                        <p:attrNameLst>
                                          <p:attrName>style.visibility</p:attrName>
                                        </p:attrNameLst>
                                      </p:cBhvr>
                                      <p:to>
                                        <p:strVal val="visible"/>
                                      </p:to>
                                    </p:set>
                                    <p:animEffect transition="in" filter="checkerboard(across)">
                                      <p:cBhvr>
                                        <p:cTn id="25" dur="500"/>
                                        <p:tgtEl>
                                          <p:spTgt spid="3"/>
                                        </p:tgtEl>
                                      </p:cBhvr>
                                    </p:animEffect>
                                  </p:childTnLst>
                                </p:cTn>
                              </p:par>
                            </p:childTnLst>
                          </p:cTn>
                        </p:par>
                        <p:par>
                          <p:cTn id="26" fill="hold">
                            <p:stCondLst>
                              <p:cond delay="10500"/>
                            </p:stCondLst>
                            <p:childTnLst>
                              <p:par>
                                <p:cTn id="27" presetID="5" presetClass="entr" presetSubtype="10" fill="hold" grpId="0" nodeType="afterEffect">
                                  <p:stCondLst>
                                    <p:cond delay="1000"/>
                                  </p:stCondLst>
                                  <p:childTnLst>
                                    <p:set>
                                      <p:cBhvr>
                                        <p:cTn id="28" dur="1" fill="hold">
                                          <p:stCondLst>
                                            <p:cond delay="0"/>
                                          </p:stCondLst>
                                        </p:cTn>
                                        <p:tgtEl>
                                          <p:spTgt spid="16402"/>
                                        </p:tgtEl>
                                        <p:attrNameLst>
                                          <p:attrName>style.visibility</p:attrName>
                                        </p:attrNameLst>
                                      </p:cBhvr>
                                      <p:to>
                                        <p:strVal val="visible"/>
                                      </p:to>
                                    </p:set>
                                    <p:animEffect transition="in" filter="checkerboard(across)">
                                      <p:cBhvr>
                                        <p:cTn id="29" dur="500"/>
                                        <p:tgtEl>
                                          <p:spTgt spid="16402"/>
                                        </p:tgtEl>
                                      </p:cBhvr>
                                    </p:animEffect>
                                  </p:childTnLst>
                                </p:cTn>
                              </p:par>
                            </p:childTnLst>
                          </p:cTn>
                        </p:par>
                        <p:par>
                          <p:cTn id="30" fill="hold">
                            <p:stCondLst>
                              <p:cond delay="12000"/>
                            </p:stCondLst>
                            <p:childTnLst>
                              <p:par>
                                <p:cTn id="31" presetID="9" presetClass="entr" presetSubtype="0" fill="hold" grpId="0" nodeType="afterEffect">
                                  <p:stCondLst>
                                    <p:cond delay="1000"/>
                                  </p:stCondLst>
                                  <p:childTnLst>
                                    <p:set>
                                      <p:cBhvr>
                                        <p:cTn id="32" dur="1" fill="hold">
                                          <p:stCondLst>
                                            <p:cond delay="0"/>
                                          </p:stCondLst>
                                        </p:cTn>
                                        <p:tgtEl>
                                          <p:spTgt spid="16388"/>
                                        </p:tgtEl>
                                        <p:attrNameLst>
                                          <p:attrName>style.visibility</p:attrName>
                                        </p:attrNameLst>
                                      </p:cBhvr>
                                      <p:to>
                                        <p:strVal val="visible"/>
                                      </p:to>
                                    </p:set>
                                    <p:animEffect transition="in" filter="dissolve">
                                      <p:cBhvr>
                                        <p:cTn id="33" dur="500"/>
                                        <p:tgtEl>
                                          <p:spTgt spid="163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02" grpId="0" animBg="1"/>
      <p:bldP spid="16388" grpId="0" animBg="1"/>
      <p:bldP spid="16389" grpId="0" autoUpdateAnimBg="0"/>
      <p:bldP spid="16390" grpId="0" autoUpdateAnimBg="0"/>
    </p:bld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3124200" y="3505200"/>
            <a:ext cx="1295400" cy="381000"/>
          </a:xfrm>
          <a:prstGeom prst="rect">
            <a:avLst/>
          </a:prstGeom>
          <a:solidFill>
            <a:schemeClr val="hlink"/>
          </a:solidFill>
          <a:ln w="38100">
            <a:noFill/>
            <a:miter lim="800000"/>
            <a:headEnd/>
            <a:tailEnd/>
          </a:ln>
          <a:effectLst/>
        </p:spPr>
        <p:txBody>
          <a:bodyPr wrap="none" anchor="ctr">
            <a:prstTxWarp prst="textNoShape">
              <a:avLst/>
            </a:prstTxWarp>
          </a:bodyPr>
          <a:lstStyle/>
          <a:p>
            <a:endParaRPr lang="en-US"/>
          </a:p>
        </p:txBody>
      </p:sp>
      <p:sp>
        <p:nvSpPr>
          <p:cNvPr id="17411" name="Rectangle 3"/>
          <p:cNvSpPr>
            <a:spLocks noChangeArrowheads="1"/>
          </p:cNvSpPr>
          <p:nvPr/>
        </p:nvSpPr>
        <p:spPr bwMode="auto">
          <a:xfrm>
            <a:off x="76200" y="76200"/>
            <a:ext cx="8991600" cy="762000"/>
          </a:xfrm>
          <a:prstGeom prst="rect">
            <a:avLst/>
          </a:prstGeom>
          <a:noFill/>
          <a:ln w="9525">
            <a:noFill/>
            <a:miter lim="800000"/>
            <a:headEnd/>
            <a:tailEnd/>
          </a:ln>
          <a:effectLst/>
        </p:spPr>
        <p:txBody>
          <a:bodyPr anchor="b">
            <a:prstTxWarp prst="textNoShape">
              <a:avLst/>
            </a:prstTxWarp>
            <a:spAutoFit/>
          </a:bodyPr>
          <a:lstStyle/>
          <a:p>
            <a:pPr algn="ctr"/>
            <a:r>
              <a:rPr lang="en-US" sz="4400" b="1" u="sng">
                <a:solidFill>
                  <a:schemeClr val="tx2"/>
                </a:solidFill>
                <a:effectLst>
                  <a:outerShdw blurRad="38100" dist="38100" dir="2700000" algn="tl">
                    <a:srgbClr val="DDDDDD"/>
                  </a:outerShdw>
                </a:effectLst>
              </a:rPr>
              <a:t>Present Perfect Continuous</a:t>
            </a:r>
          </a:p>
        </p:txBody>
      </p:sp>
      <p:sp>
        <p:nvSpPr>
          <p:cNvPr id="17412" name="AutoShape 4">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7413" name="AutoShape 5">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7414" name="Rectangle 6"/>
          <p:cNvSpPr>
            <a:spLocks noChangeArrowheads="1"/>
          </p:cNvSpPr>
          <p:nvPr/>
        </p:nvSpPr>
        <p:spPr bwMode="auto">
          <a:xfrm>
            <a:off x="152400" y="914400"/>
            <a:ext cx="8686800" cy="1600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a:solidFill>
                  <a:schemeClr val="folHlink"/>
                </a:solidFill>
              </a:rPr>
              <a:t>This tense is also used to describe events that have been in progress recently and are rather temporary.</a:t>
            </a:r>
          </a:p>
        </p:txBody>
      </p:sp>
      <p:sp>
        <p:nvSpPr>
          <p:cNvPr id="17415" name="Rectangle 7"/>
          <p:cNvSpPr>
            <a:spLocks noChangeArrowheads="1"/>
          </p:cNvSpPr>
          <p:nvPr/>
        </p:nvSpPr>
        <p:spPr bwMode="auto">
          <a:xfrm>
            <a:off x="0" y="4800600"/>
            <a:ext cx="9144000" cy="914400"/>
          </a:xfrm>
          <a:prstGeom prst="rect">
            <a:avLst/>
          </a:prstGeom>
          <a:noFill/>
          <a:ln w="9525">
            <a:noFill/>
            <a:miter lim="800000"/>
            <a:headEnd/>
            <a:tailEnd/>
          </a:ln>
          <a:effectLst/>
        </p:spPr>
        <p:txBody>
          <a:bodyPr>
            <a:prstTxWarp prst="textNoShape">
              <a:avLst/>
            </a:prstTxWarp>
          </a:bodyPr>
          <a:lstStyle/>
          <a:p>
            <a:pPr marL="342900" indent="-342900" algn="ctr">
              <a:spcBef>
                <a:spcPct val="20000"/>
              </a:spcBef>
              <a:buClr>
                <a:schemeClr val="folHlink"/>
              </a:buClr>
              <a:buSzPct val="75000"/>
              <a:buFont typeface="Wingdings" charset="2"/>
              <a:buNone/>
            </a:pPr>
            <a:r>
              <a:rPr lang="en-US" b="1">
                <a:solidFill>
                  <a:schemeClr val="hlink"/>
                </a:solidFill>
              </a:rPr>
              <a:t>She </a:t>
            </a:r>
            <a:r>
              <a:rPr lang="en-US" b="1" u="sng">
                <a:solidFill>
                  <a:schemeClr val="folHlink"/>
                </a:solidFill>
              </a:rPr>
              <a:t>has been living</a:t>
            </a:r>
            <a:r>
              <a:rPr lang="en-US" b="1">
                <a:solidFill>
                  <a:schemeClr val="hlink"/>
                </a:solidFill>
              </a:rPr>
              <a:t> in Bangkok for the last two months, but she plans to move soon.</a:t>
            </a:r>
          </a:p>
          <a:p>
            <a:pPr marL="342900" indent="-342900">
              <a:spcBef>
                <a:spcPct val="20000"/>
              </a:spcBef>
              <a:buClr>
                <a:schemeClr val="folHlink"/>
              </a:buClr>
              <a:buSzPct val="75000"/>
              <a:buFont typeface="Wingdings" charset="2"/>
              <a:buNone/>
            </a:pPr>
            <a:endParaRPr lang="en-US">
              <a:solidFill>
                <a:schemeClr val="hlink"/>
              </a:solidFill>
            </a:endParaRPr>
          </a:p>
        </p:txBody>
      </p:sp>
      <p:grpSp>
        <p:nvGrpSpPr>
          <p:cNvPr id="2" name="Group 8"/>
          <p:cNvGrpSpPr>
            <a:grpSpLocks/>
          </p:cNvGrpSpPr>
          <p:nvPr/>
        </p:nvGrpSpPr>
        <p:grpSpPr bwMode="auto">
          <a:xfrm>
            <a:off x="381000" y="2438400"/>
            <a:ext cx="8077200" cy="1905000"/>
            <a:chOff x="288" y="1824"/>
            <a:chExt cx="5088" cy="1344"/>
          </a:xfrm>
        </p:grpSpPr>
        <p:sp>
          <p:nvSpPr>
            <p:cNvPr id="17417" name="Line 9"/>
            <p:cNvSpPr>
              <a:spLocks noChangeShapeType="1"/>
            </p:cNvSpPr>
            <p:nvPr/>
          </p:nvSpPr>
          <p:spPr bwMode="auto">
            <a:xfrm>
              <a:off x="288" y="2592"/>
              <a:ext cx="5088" cy="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17418" name="Line 10"/>
            <p:cNvSpPr>
              <a:spLocks noChangeShapeType="1"/>
            </p:cNvSpPr>
            <p:nvPr/>
          </p:nvSpPr>
          <p:spPr bwMode="auto">
            <a:xfrm>
              <a:off x="2832" y="1824"/>
              <a:ext cx="0" cy="134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3" name="Group 11"/>
          <p:cNvGrpSpPr>
            <a:grpSpLocks/>
          </p:cNvGrpSpPr>
          <p:nvPr/>
        </p:nvGrpSpPr>
        <p:grpSpPr bwMode="auto">
          <a:xfrm>
            <a:off x="4114800" y="3200400"/>
            <a:ext cx="533400" cy="685800"/>
            <a:chOff x="768" y="2592"/>
            <a:chExt cx="336" cy="432"/>
          </a:xfrm>
        </p:grpSpPr>
        <p:sp>
          <p:nvSpPr>
            <p:cNvPr id="17420" name="Line 12"/>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17421" name="Line 13"/>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grpSp>
        <p:nvGrpSpPr>
          <p:cNvPr id="4" name="Group 14"/>
          <p:cNvGrpSpPr>
            <a:grpSpLocks/>
          </p:cNvGrpSpPr>
          <p:nvPr/>
        </p:nvGrpSpPr>
        <p:grpSpPr bwMode="auto">
          <a:xfrm>
            <a:off x="2819400" y="3200400"/>
            <a:ext cx="533400" cy="685800"/>
            <a:chOff x="768" y="2592"/>
            <a:chExt cx="336" cy="432"/>
          </a:xfrm>
        </p:grpSpPr>
        <p:sp>
          <p:nvSpPr>
            <p:cNvPr id="17423" name="Line 15"/>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17424" name="Line 16"/>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7414"/>
                                        </p:tgtEl>
                                        <p:attrNameLst>
                                          <p:attrName>style.visibility</p:attrName>
                                        </p:attrNameLst>
                                      </p:cBhvr>
                                      <p:to>
                                        <p:strVal val="visible"/>
                                      </p:to>
                                    </p:set>
                                    <p:anim calcmode="lin" valueType="num">
                                      <p:cBhvr>
                                        <p:cTn id="7" dur="500" fill="hold"/>
                                        <p:tgtEl>
                                          <p:spTgt spid="17414"/>
                                        </p:tgtEl>
                                        <p:attrNameLst>
                                          <p:attrName>ppt_w</p:attrName>
                                        </p:attrNameLst>
                                      </p:cBhvr>
                                      <p:tavLst>
                                        <p:tav tm="0">
                                          <p:val>
                                            <p:fltVal val="0"/>
                                          </p:val>
                                        </p:tav>
                                        <p:tav tm="100000">
                                          <p:val>
                                            <p:strVal val="#ppt_w"/>
                                          </p:val>
                                        </p:tav>
                                      </p:tavLst>
                                    </p:anim>
                                    <p:anim calcmode="lin" valueType="num">
                                      <p:cBhvr>
                                        <p:cTn id="8" dur="500" fill="hold"/>
                                        <p:tgtEl>
                                          <p:spTgt spid="1741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5000"/>
                                  </p:stCondLst>
                                  <p:childTnLst>
                                    <p:set>
                                      <p:cBhvr>
                                        <p:cTn id="11" dur="1" fill="hold">
                                          <p:stCondLst>
                                            <p:cond delay="0"/>
                                          </p:stCondLst>
                                        </p:cTn>
                                        <p:tgtEl>
                                          <p:spTgt spid="17415"/>
                                        </p:tgtEl>
                                        <p:attrNameLst>
                                          <p:attrName>style.visibility</p:attrName>
                                        </p:attrNameLst>
                                      </p:cBhvr>
                                      <p:to>
                                        <p:strVal val="visible"/>
                                      </p:to>
                                    </p:set>
                                    <p:anim calcmode="lin" valueType="num">
                                      <p:cBhvr>
                                        <p:cTn id="12" dur="500" fill="hold"/>
                                        <p:tgtEl>
                                          <p:spTgt spid="17415"/>
                                        </p:tgtEl>
                                        <p:attrNameLst>
                                          <p:attrName>ppt_w</p:attrName>
                                        </p:attrNameLst>
                                      </p:cBhvr>
                                      <p:tavLst>
                                        <p:tav tm="0">
                                          <p:val>
                                            <p:fltVal val="0"/>
                                          </p:val>
                                        </p:tav>
                                        <p:tav tm="100000">
                                          <p:val>
                                            <p:strVal val="#ppt_w"/>
                                          </p:val>
                                        </p:tav>
                                      </p:tavLst>
                                    </p:anim>
                                    <p:anim calcmode="lin" valueType="num">
                                      <p:cBhvr>
                                        <p:cTn id="13" dur="500" fill="hold"/>
                                        <p:tgtEl>
                                          <p:spTgt spid="17415"/>
                                        </p:tgtEl>
                                        <p:attrNameLst>
                                          <p:attrName>ppt_h</p:attrName>
                                        </p:attrNameLst>
                                      </p:cBhvr>
                                      <p:tavLst>
                                        <p:tav tm="0">
                                          <p:val>
                                            <p:fltVal val="0"/>
                                          </p:val>
                                        </p:tav>
                                        <p:tav tm="100000">
                                          <p:val>
                                            <p:strVal val="#ppt_h"/>
                                          </p:val>
                                        </p:tav>
                                      </p:tavLst>
                                    </p:anim>
                                  </p:childTnLst>
                                </p:cTn>
                              </p:par>
                            </p:childTnLst>
                          </p:cTn>
                        </p:par>
                        <p:par>
                          <p:cTn id="14" fill="hold">
                            <p:stCondLst>
                              <p:cond delay="6000"/>
                            </p:stCondLst>
                            <p:childTnLst>
                              <p:par>
                                <p:cTn id="15" presetID="3" presetClass="entr" presetSubtype="10" fill="hold" nodeType="afterEffect">
                                  <p:stCondLst>
                                    <p:cond delay="1000"/>
                                  </p:stCondLst>
                                  <p:childTnLst>
                                    <p:set>
                                      <p:cBhvr>
                                        <p:cTn id="16" dur="1" fill="hold">
                                          <p:stCondLst>
                                            <p:cond delay="0"/>
                                          </p:stCondLst>
                                        </p:cTn>
                                        <p:tgtEl>
                                          <p:spTgt spid="2"/>
                                        </p:tgtEl>
                                        <p:attrNameLst>
                                          <p:attrName>style.visibility</p:attrName>
                                        </p:attrNameLst>
                                      </p:cBhvr>
                                      <p:to>
                                        <p:strVal val="visible"/>
                                      </p:to>
                                    </p:set>
                                    <p:animEffect transition="in" filter="blinds(horizontal)">
                                      <p:cBhvr>
                                        <p:cTn id="17" dur="500"/>
                                        <p:tgtEl>
                                          <p:spTgt spid="2"/>
                                        </p:tgtEl>
                                      </p:cBhvr>
                                    </p:animEffect>
                                  </p:childTnLst>
                                </p:cTn>
                              </p:par>
                            </p:childTnLst>
                          </p:cTn>
                        </p:par>
                        <p:par>
                          <p:cTn id="18" fill="hold">
                            <p:stCondLst>
                              <p:cond delay="7500"/>
                            </p:stCondLst>
                            <p:childTnLst>
                              <p:par>
                                <p:cTn id="19" presetID="3" presetClass="entr" presetSubtype="10" fill="hold" nodeType="afterEffect">
                                  <p:stCondLst>
                                    <p:cond delay="1000"/>
                                  </p:stCondLst>
                                  <p:childTnLst>
                                    <p:set>
                                      <p:cBhvr>
                                        <p:cTn id="20" dur="1" fill="hold">
                                          <p:stCondLst>
                                            <p:cond delay="0"/>
                                          </p:stCondLst>
                                        </p:cTn>
                                        <p:tgtEl>
                                          <p:spTgt spid="4"/>
                                        </p:tgtEl>
                                        <p:attrNameLst>
                                          <p:attrName>style.visibility</p:attrName>
                                        </p:attrNameLst>
                                      </p:cBhvr>
                                      <p:to>
                                        <p:strVal val="visible"/>
                                      </p:to>
                                    </p:set>
                                    <p:animEffect transition="in" filter="blinds(horizontal)">
                                      <p:cBhvr>
                                        <p:cTn id="21" dur="500"/>
                                        <p:tgtEl>
                                          <p:spTgt spid="4"/>
                                        </p:tgtEl>
                                      </p:cBhvr>
                                    </p:animEffect>
                                  </p:childTnLst>
                                </p:cTn>
                              </p:par>
                            </p:childTnLst>
                          </p:cTn>
                        </p:par>
                        <p:par>
                          <p:cTn id="22" fill="hold">
                            <p:stCondLst>
                              <p:cond delay="9000"/>
                            </p:stCondLst>
                            <p:childTnLst>
                              <p:par>
                                <p:cTn id="23" presetID="3" presetClass="entr" presetSubtype="10" fill="hold" nodeType="afterEffect">
                                  <p:stCondLst>
                                    <p:cond delay="1000"/>
                                  </p:stCondLst>
                                  <p:childTnLst>
                                    <p:set>
                                      <p:cBhvr>
                                        <p:cTn id="24" dur="1" fill="hold">
                                          <p:stCondLst>
                                            <p:cond delay="0"/>
                                          </p:stCondLst>
                                        </p:cTn>
                                        <p:tgtEl>
                                          <p:spTgt spid="3"/>
                                        </p:tgtEl>
                                        <p:attrNameLst>
                                          <p:attrName>style.visibility</p:attrName>
                                        </p:attrNameLst>
                                      </p:cBhvr>
                                      <p:to>
                                        <p:strVal val="visible"/>
                                      </p:to>
                                    </p:set>
                                    <p:animEffect transition="in" filter="blinds(horizontal)">
                                      <p:cBhvr>
                                        <p:cTn id="25" dur="500"/>
                                        <p:tgtEl>
                                          <p:spTgt spid="3"/>
                                        </p:tgtEl>
                                      </p:cBhvr>
                                    </p:animEffect>
                                  </p:childTnLst>
                                </p:cTn>
                              </p:par>
                            </p:childTnLst>
                          </p:cTn>
                        </p:par>
                        <p:par>
                          <p:cTn id="26" fill="hold">
                            <p:stCondLst>
                              <p:cond delay="10500"/>
                            </p:stCondLst>
                            <p:childTnLst>
                              <p:par>
                                <p:cTn id="27" presetID="3" presetClass="entr" presetSubtype="10" fill="hold" grpId="0" nodeType="afterEffect">
                                  <p:stCondLst>
                                    <p:cond delay="1000"/>
                                  </p:stCondLst>
                                  <p:childTnLst>
                                    <p:set>
                                      <p:cBhvr>
                                        <p:cTn id="28" dur="1" fill="hold">
                                          <p:stCondLst>
                                            <p:cond delay="0"/>
                                          </p:stCondLst>
                                        </p:cTn>
                                        <p:tgtEl>
                                          <p:spTgt spid="17410"/>
                                        </p:tgtEl>
                                        <p:attrNameLst>
                                          <p:attrName>style.visibility</p:attrName>
                                        </p:attrNameLst>
                                      </p:cBhvr>
                                      <p:to>
                                        <p:strVal val="visible"/>
                                      </p:to>
                                    </p:set>
                                    <p:animEffect transition="in" filter="blinds(horizontal)">
                                      <p:cBhvr>
                                        <p:cTn id="29" dur="500"/>
                                        <p:tgtEl>
                                          <p:spTgt spid="17410"/>
                                        </p:tgtEl>
                                      </p:cBhvr>
                                    </p:animEffect>
                                  </p:childTnLst>
                                </p:cTn>
                              </p:par>
                            </p:childTnLst>
                          </p:cTn>
                        </p:par>
                        <p:par>
                          <p:cTn id="30" fill="hold">
                            <p:stCondLst>
                              <p:cond delay="12000"/>
                            </p:stCondLst>
                            <p:childTnLst>
                              <p:par>
                                <p:cTn id="31" presetID="9" presetClass="entr" presetSubtype="0" fill="hold" grpId="0" nodeType="afterEffect">
                                  <p:stCondLst>
                                    <p:cond delay="1000"/>
                                  </p:stCondLst>
                                  <p:childTnLst>
                                    <p:set>
                                      <p:cBhvr>
                                        <p:cTn id="32" dur="1" fill="hold">
                                          <p:stCondLst>
                                            <p:cond delay="0"/>
                                          </p:stCondLst>
                                        </p:cTn>
                                        <p:tgtEl>
                                          <p:spTgt spid="17413"/>
                                        </p:tgtEl>
                                        <p:attrNameLst>
                                          <p:attrName>style.visibility</p:attrName>
                                        </p:attrNameLst>
                                      </p:cBhvr>
                                      <p:to>
                                        <p:strVal val="visible"/>
                                      </p:to>
                                    </p:set>
                                    <p:animEffect transition="in" filter="dissolve">
                                      <p:cBhvr>
                                        <p:cTn id="33" dur="5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p:bldP spid="17413" grpId="0" animBg="1"/>
      <p:bldP spid="17414" grpId="0" autoUpdateAnimBg="0"/>
      <p:bldP spid="17415" grpId="0" autoUpdateAnimBg="0"/>
    </p:bld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5" name="Rectangle 3"/>
          <p:cNvSpPr>
            <a:spLocks noChangeArrowheads="1"/>
          </p:cNvSpPr>
          <p:nvPr/>
        </p:nvSpPr>
        <p:spPr bwMode="auto">
          <a:xfrm>
            <a:off x="76200" y="76200"/>
            <a:ext cx="8991600" cy="762000"/>
          </a:xfrm>
          <a:prstGeom prst="rect">
            <a:avLst/>
          </a:prstGeom>
          <a:noFill/>
          <a:ln w="9525">
            <a:noFill/>
            <a:miter lim="800000"/>
            <a:headEnd/>
            <a:tailEnd/>
          </a:ln>
          <a:effectLst/>
        </p:spPr>
        <p:txBody>
          <a:bodyPr anchor="b">
            <a:prstTxWarp prst="textNoShape">
              <a:avLst/>
            </a:prstTxWarp>
            <a:spAutoFit/>
          </a:bodyPr>
          <a:lstStyle/>
          <a:p>
            <a:pPr algn="ctr"/>
            <a:r>
              <a:rPr lang="en-US" sz="4400" b="1" u="sng">
                <a:solidFill>
                  <a:schemeClr val="tx2"/>
                </a:solidFill>
                <a:effectLst>
                  <a:outerShdw blurRad="38100" dist="38100" dir="2700000" algn="tl">
                    <a:srgbClr val="DDDDDD"/>
                  </a:outerShdw>
                </a:effectLst>
              </a:rPr>
              <a:t>The Past Perfect</a:t>
            </a:r>
          </a:p>
        </p:txBody>
      </p:sp>
      <p:sp>
        <p:nvSpPr>
          <p:cNvPr id="18436" name="AutoShape 4">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8437" name="AutoShape 5">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8438" name="Rectangle 6"/>
          <p:cNvSpPr>
            <a:spLocks noChangeArrowheads="1"/>
          </p:cNvSpPr>
          <p:nvPr/>
        </p:nvSpPr>
        <p:spPr bwMode="auto">
          <a:xfrm>
            <a:off x="152400" y="914400"/>
            <a:ext cx="8686800" cy="1600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a:solidFill>
                  <a:schemeClr val="folHlink"/>
                </a:solidFill>
              </a:rPr>
              <a:t>This tense describes completed events that took place in the past before another past event.</a:t>
            </a:r>
          </a:p>
        </p:txBody>
      </p:sp>
      <p:sp>
        <p:nvSpPr>
          <p:cNvPr id="18439" name="Rectangle 7"/>
          <p:cNvSpPr>
            <a:spLocks noChangeArrowheads="1"/>
          </p:cNvSpPr>
          <p:nvPr/>
        </p:nvSpPr>
        <p:spPr bwMode="auto">
          <a:xfrm>
            <a:off x="0" y="4572000"/>
            <a:ext cx="9144000" cy="914400"/>
          </a:xfrm>
          <a:prstGeom prst="rect">
            <a:avLst/>
          </a:prstGeom>
          <a:noFill/>
          <a:ln w="9525">
            <a:noFill/>
            <a:miter lim="800000"/>
            <a:headEnd/>
            <a:tailEnd/>
          </a:ln>
          <a:effectLst/>
        </p:spPr>
        <p:txBody>
          <a:bodyPr>
            <a:prstTxWarp prst="textNoShape">
              <a:avLst/>
            </a:prstTxWarp>
          </a:bodyPr>
          <a:lstStyle/>
          <a:p>
            <a:pPr marL="342900" indent="-342900" algn="ctr">
              <a:spcBef>
                <a:spcPct val="20000"/>
              </a:spcBef>
              <a:buClr>
                <a:schemeClr val="folHlink"/>
              </a:buClr>
              <a:buSzPct val="75000"/>
              <a:buFont typeface="Wingdings" charset="2"/>
              <a:buNone/>
            </a:pPr>
            <a:r>
              <a:rPr lang="en-US" b="1">
                <a:solidFill>
                  <a:schemeClr val="hlink"/>
                </a:solidFill>
              </a:rPr>
              <a:t>The Titanic </a:t>
            </a:r>
            <a:r>
              <a:rPr lang="en-US" b="1" u="sng">
                <a:solidFill>
                  <a:schemeClr val="folHlink"/>
                </a:solidFill>
              </a:rPr>
              <a:t>had received</a:t>
            </a:r>
            <a:r>
              <a:rPr lang="en-US" b="1">
                <a:solidFill>
                  <a:schemeClr val="hlink"/>
                </a:solidFill>
              </a:rPr>
              <a:t> many warnings before it hit the iceberg.</a:t>
            </a:r>
          </a:p>
          <a:p>
            <a:pPr marL="342900" indent="-342900" algn="ctr">
              <a:spcBef>
                <a:spcPct val="20000"/>
              </a:spcBef>
              <a:buClr>
                <a:schemeClr val="folHlink"/>
              </a:buClr>
              <a:buSzPct val="75000"/>
              <a:buFont typeface="Wingdings" charset="2"/>
              <a:buNone/>
            </a:pPr>
            <a:r>
              <a:rPr lang="en-US" b="1">
                <a:solidFill>
                  <a:schemeClr val="hlink"/>
                </a:solidFill>
              </a:rPr>
              <a:t>I </a:t>
            </a:r>
            <a:r>
              <a:rPr lang="en-US" b="1" u="sng">
                <a:solidFill>
                  <a:schemeClr val="folHlink"/>
                </a:solidFill>
              </a:rPr>
              <a:t>had</a:t>
            </a:r>
            <a:r>
              <a:rPr lang="en-US" b="1">
                <a:solidFill>
                  <a:schemeClr val="hlink"/>
                </a:solidFill>
              </a:rPr>
              <a:t> already </a:t>
            </a:r>
            <a:r>
              <a:rPr lang="en-US" b="1" u="sng">
                <a:solidFill>
                  <a:schemeClr val="folHlink"/>
                </a:solidFill>
              </a:rPr>
              <a:t>eaten</a:t>
            </a:r>
            <a:r>
              <a:rPr lang="en-US" b="1">
                <a:solidFill>
                  <a:schemeClr val="hlink"/>
                </a:solidFill>
              </a:rPr>
              <a:t> when my friend stopped by to visit.</a:t>
            </a:r>
          </a:p>
          <a:p>
            <a:pPr marL="342900" indent="-342900">
              <a:spcBef>
                <a:spcPct val="20000"/>
              </a:spcBef>
              <a:buClr>
                <a:schemeClr val="folHlink"/>
              </a:buClr>
              <a:buSzPct val="75000"/>
              <a:buFont typeface="Wingdings" charset="2"/>
              <a:buNone/>
            </a:pPr>
            <a:endParaRPr lang="en-US">
              <a:solidFill>
                <a:schemeClr val="hlink"/>
              </a:solidFill>
            </a:endParaRPr>
          </a:p>
        </p:txBody>
      </p:sp>
      <p:grpSp>
        <p:nvGrpSpPr>
          <p:cNvPr id="2" name="Group 19"/>
          <p:cNvGrpSpPr>
            <a:grpSpLocks/>
          </p:cNvGrpSpPr>
          <p:nvPr/>
        </p:nvGrpSpPr>
        <p:grpSpPr bwMode="auto">
          <a:xfrm>
            <a:off x="381000" y="2438400"/>
            <a:ext cx="8077200" cy="1905000"/>
            <a:chOff x="240" y="1536"/>
            <a:chExt cx="5088" cy="1200"/>
          </a:xfrm>
        </p:grpSpPr>
        <p:sp>
          <p:nvSpPr>
            <p:cNvPr id="18441" name="Line 9"/>
            <p:cNvSpPr>
              <a:spLocks noChangeShapeType="1"/>
            </p:cNvSpPr>
            <p:nvPr/>
          </p:nvSpPr>
          <p:spPr bwMode="auto">
            <a:xfrm>
              <a:off x="240" y="2222"/>
              <a:ext cx="5088" cy="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18442" name="Line 10"/>
            <p:cNvSpPr>
              <a:spLocks noChangeShapeType="1"/>
            </p:cNvSpPr>
            <p:nvPr/>
          </p:nvSpPr>
          <p:spPr bwMode="auto">
            <a:xfrm>
              <a:off x="3264" y="1536"/>
              <a:ext cx="0" cy="120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3" name="Group 11"/>
          <p:cNvGrpSpPr>
            <a:grpSpLocks/>
          </p:cNvGrpSpPr>
          <p:nvPr/>
        </p:nvGrpSpPr>
        <p:grpSpPr bwMode="auto">
          <a:xfrm>
            <a:off x="3200400" y="3200400"/>
            <a:ext cx="533400" cy="685800"/>
            <a:chOff x="768" y="2592"/>
            <a:chExt cx="336" cy="432"/>
          </a:xfrm>
        </p:grpSpPr>
        <p:sp>
          <p:nvSpPr>
            <p:cNvPr id="18444" name="Line 12"/>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18445" name="Line 13"/>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grpSp>
        <p:nvGrpSpPr>
          <p:cNvPr id="4" name="Group 14"/>
          <p:cNvGrpSpPr>
            <a:grpSpLocks/>
          </p:cNvGrpSpPr>
          <p:nvPr/>
        </p:nvGrpSpPr>
        <p:grpSpPr bwMode="auto">
          <a:xfrm>
            <a:off x="685800" y="3200400"/>
            <a:ext cx="533400" cy="685800"/>
            <a:chOff x="768" y="2592"/>
            <a:chExt cx="336" cy="432"/>
          </a:xfrm>
        </p:grpSpPr>
        <p:sp>
          <p:nvSpPr>
            <p:cNvPr id="18447" name="Line 15"/>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18448" name="Line 16"/>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sp>
        <p:nvSpPr>
          <p:cNvPr id="18449" name="Text Box 17"/>
          <p:cNvSpPr txBox="1">
            <a:spLocks noChangeArrowheads="1"/>
          </p:cNvSpPr>
          <p:nvPr/>
        </p:nvSpPr>
        <p:spPr bwMode="auto">
          <a:xfrm>
            <a:off x="304800" y="2392363"/>
            <a:ext cx="1600200" cy="652462"/>
          </a:xfrm>
          <a:prstGeom prst="rect">
            <a:avLst/>
          </a:prstGeom>
          <a:noFill/>
          <a:ln w="28575">
            <a:solidFill>
              <a:schemeClr val="tx1"/>
            </a:solidFill>
            <a:miter lim="800000"/>
            <a:headEnd/>
            <a:tailEnd/>
          </a:ln>
          <a:effectLst/>
        </p:spPr>
        <p:txBody>
          <a:bodyPr>
            <a:prstTxWarp prst="textNoShape">
              <a:avLst/>
            </a:prstTxWarp>
            <a:spAutoFit/>
          </a:bodyPr>
          <a:lstStyle/>
          <a:p>
            <a:pPr algn="ctr">
              <a:spcBef>
                <a:spcPct val="50000"/>
              </a:spcBef>
            </a:pPr>
            <a:r>
              <a:rPr lang="en-US" sz="1400" b="1"/>
              <a:t>had received</a:t>
            </a:r>
          </a:p>
          <a:p>
            <a:pPr algn="ctr">
              <a:spcBef>
                <a:spcPct val="50000"/>
              </a:spcBef>
            </a:pPr>
            <a:r>
              <a:rPr lang="en-US" sz="1400" b="1">
                <a:solidFill>
                  <a:schemeClr val="tx2"/>
                </a:solidFill>
              </a:rPr>
              <a:t>had eaten</a:t>
            </a:r>
          </a:p>
        </p:txBody>
      </p:sp>
      <p:sp>
        <p:nvSpPr>
          <p:cNvPr id="18450" name="Text Box 18"/>
          <p:cNvSpPr txBox="1">
            <a:spLocks noChangeArrowheads="1"/>
          </p:cNvSpPr>
          <p:nvPr/>
        </p:nvSpPr>
        <p:spPr bwMode="auto">
          <a:xfrm>
            <a:off x="2286000" y="2362200"/>
            <a:ext cx="2743200" cy="652463"/>
          </a:xfrm>
          <a:prstGeom prst="rect">
            <a:avLst/>
          </a:prstGeom>
          <a:noFill/>
          <a:ln w="28575">
            <a:solidFill>
              <a:schemeClr val="tx1"/>
            </a:solidFill>
            <a:miter lim="800000"/>
            <a:headEnd/>
            <a:tailEnd/>
          </a:ln>
          <a:effectLst/>
        </p:spPr>
        <p:txBody>
          <a:bodyPr>
            <a:prstTxWarp prst="textNoShape">
              <a:avLst/>
            </a:prstTxWarp>
            <a:spAutoFit/>
          </a:bodyPr>
          <a:lstStyle/>
          <a:p>
            <a:pPr algn="ctr">
              <a:spcBef>
                <a:spcPct val="50000"/>
              </a:spcBef>
            </a:pPr>
            <a:r>
              <a:rPr lang="en-US" sz="1400" b="1"/>
              <a:t>it hit</a:t>
            </a:r>
          </a:p>
          <a:p>
            <a:pPr algn="ctr">
              <a:spcBef>
                <a:spcPct val="50000"/>
              </a:spcBef>
            </a:pPr>
            <a:r>
              <a:rPr lang="en-US" sz="1400" b="1">
                <a:solidFill>
                  <a:schemeClr val="tx2"/>
                </a:solidFill>
              </a:rPr>
              <a:t>my friend stopped by</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8438"/>
                                        </p:tgtEl>
                                        <p:attrNameLst>
                                          <p:attrName>style.visibility</p:attrName>
                                        </p:attrNameLst>
                                      </p:cBhvr>
                                      <p:to>
                                        <p:strVal val="visible"/>
                                      </p:to>
                                    </p:set>
                                    <p:anim calcmode="lin" valueType="num">
                                      <p:cBhvr>
                                        <p:cTn id="7" dur="500" fill="hold"/>
                                        <p:tgtEl>
                                          <p:spTgt spid="18438"/>
                                        </p:tgtEl>
                                        <p:attrNameLst>
                                          <p:attrName>ppt_w</p:attrName>
                                        </p:attrNameLst>
                                      </p:cBhvr>
                                      <p:tavLst>
                                        <p:tav tm="0">
                                          <p:val>
                                            <p:fltVal val="0"/>
                                          </p:val>
                                        </p:tav>
                                        <p:tav tm="100000">
                                          <p:val>
                                            <p:strVal val="#ppt_w"/>
                                          </p:val>
                                        </p:tav>
                                      </p:tavLst>
                                    </p:anim>
                                    <p:anim calcmode="lin" valueType="num">
                                      <p:cBhvr>
                                        <p:cTn id="8" dur="500" fill="hold"/>
                                        <p:tgtEl>
                                          <p:spTgt spid="18438"/>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5000"/>
                                  </p:stCondLst>
                                  <p:childTnLst>
                                    <p:set>
                                      <p:cBhvr>
                                        <p:cTn id="11" dur="1" fill="hold">
                                          <p:stCondLst>
                                            <p:cond delay="0"/>
                                          </p:stCondLst>
                                        </p:cTn>
                                        <p:tgtEl>
                                          <p:spTgt spid="18439"/>
                                        </p:tgtEl>
                                        <p:attrNameLst>
                                          <p:attrName>style.visibility</p:attrName>
                                        </p:attrNameLst>
                                      </p:cBhvr>
                                      <p:to>
                                        <p:strVal val="visible"/>
                                      </p:to>
                                    </p:set>
                                    <p:anim calcmode="lin" valueType="num">
                                      <p:cBhvr>
                                        <p:cTn id="12" dur="500" fill="hold"/>
                                        <p:tgtEl>
                                          <p:spTgt spid="18439"/>
                                        </p:tgtEl>
                                        <p:attrNameLst>
                                          <p:attrName>ppt_w</p:attrName>
                                        </p:attrNameLst>
                                      </p:cBhvr>
                                      <p:tavLst>
                                        <p:tav tm="0">
                                          <p:val>
                                            <p:fltVal val="0"/>
                                          </p:val>
                                        </p:tav>
                                        <p:tav tm="100000">
                                          <p:val>
                                            <p:strVal val="#ppt_w"/>
                                          </p:val>
                                        </p:tav>
                                      </p:tavLst>
                                    </p:anim>
                                    <p:anim calcmode="lin" valueType="num">
                                      <p:cBhvr>
                                        <p:cTn id="13" dur="500" fill="hold"/>
                                        <p:tgtEl>
                                          <p:spTgt spid="18439"/>
                                        </p:tgtEl>
                                        <p:attrNameLst>
                                          <p:attrName>ppt_h</p:attrName>
                                        </p:attrNameLst>
                                      </p:cBhvr>
                                      <p:tavLst>
                                        <p:tav tm="0">
                                          <p:val>
                                            <p:fltVal val="0"/>
                                          </p:val>
                                        </p:tav>
                                        <p:tav tm="100000">
                                          <p:val>
                                            <p:strVal val="#ppt_h"/>
                                          </p:val>
                                        </p:tav>
                                      </p:tavLst>
                                    </p:anim>
                                  </p:childTnLst>
                                </p:cTn>
                              </p:par>
                            </p:childTnLst>
                          </p:cTn>
                        </p:par>
                        <p:par>
                          <p:cTn id="14" fill="hold">
                            <p:stCondLst>
                              <p:cond delay="6000"/>
                            </p:stCondLst>
                            <p:childTnLst>
                              <p:par>
                                <p:cTn id="15" presetID="3" presetClass="entr" presetSubtype="10" fill="hold" nodeType="afterEffect">
                                  <p:stCondLst>
                                    <p:cond delay="1000"/>
                                  </p:stCondLst>
                                  <p:childTnLst>
                                    <p:set>
                                      <p:cBhvr>
                                        <p:cTn id="16" dur="1" fill="hold">
                                          <p:stCondLst>
                                            <p:cond delay="0"/>
                                          </p:stCondLst>
                                        </p:cTn>
                                        <p:tgtEl>
                                          <p:spTgt spid="2"/>
                                        </p:tgtEl>
                                        <p:attrNameLst>
                                          <p:attrName>style.visibility</p:attrName>
                                        </p:attrNameLst>
                                      </p:cBhvr>
                                      <p:to>
                                        <p:strVal val="visible"/>
                                      </p:to>
                                    </p:set>
                                    <p:animEffect transition="in" filter="blinds(horizontal)">
                                      <p:cBhvr>
                                        <p:cTn id="17" dur="500"/>
                                        <p:tgtEl>
                                          <p:spTgt spid="2"/>
                                        </p:tgtEl>
                                      </p:cBhvr>
                                    </p:animEffect>
                                  </p:childTnLst>
                                </p:cTn>
                              </p:par>
                            </p:childTnLst>
                          </p:cTn>
                        </p:par>
                        <p:par>
                          <p:cTn id="18" fill="hold">
                            <p:stCondLst>
                              <p:cond delay="7500"/>
                            </p:stCondLst>
                            <p:childTnLst>
                              <p:par>
                                <p:cTn id="19" presetID="3" presetClass="entr" presetSubtype="10" fill="hold" nodeType="afterEffect">
                                  <p:stCondLst>
                                    <p:cond delay="1000"/>
                                  </p:stCondLst>
                                  <p:childTnLst>
                                    <p:set>
                                      <p:cBhvr>
                                        <p:cTn id="20" dur="1" fill="hold">
                                          <p:stCondLst>
                                            <p:cond delay="0"/>
                                          </p:stCondLst>
                                        </p:cTn>
                                        <p:tgtEl>
                                          <p:spTgt spid="4"/>
                                        </p:tgtEl>
                                        <p:attrNameLst>
                                          <p:attrName>style.visibility</p:attrName>
                                        </p:attrNameLst>
                                      </p:cBhvr>
                                      <p:to>
                                        <p:strVal val="visible"/>
                                      </p:to>
                                    </p:set>
                                    <p:animEffect transition="in" filter="blinds(horizontal)">
                                      <p:cBhvr>
                                        <p:cTn id="21" dur="500"/>
                                        <p:tgtEl>
                                          <p:spTgt spid="4"/>
                                        </p:tgtEl>
                                      </p:cBhvr>
                                    </p:animEffect>
                                  </p:childTnLst>
                                </p:cTn>
                              </p:par>
                            </p:childTnLst>
                          </p:cTn>
                        </p:par>
                        <p:par>
                          <p:cTn id="22" fill="hold">
                            <p:stCondLst>
                              <p:cond delay="9000"/>
                            </p:stCondLst>
                            <p:childTnLst>
                              <p:par>
                                <p:cTn id="23" presetID="3" presetClass="entr" presetSubtype="10" fill="hold" grpId="0" nodeType="afterEffect">
                                  <p:stCondLst>
                                    <p:cond delay="1000"/>
                                  </p:stCondLst>
                                  <p:childTnLst>
                                    <p:set>
                                      <p:cBhvr>
                                        <p:cTn id="24" dur="1" fill="hold">
                                          <p:stCondLst>
                                            <p:cond delay="0"/>
                                          </p:stCondLst>
                                        </p:cTn>
                                        <p:tgtEl>
                                          <p:spTgt spid="18449"/>
                                        </p:tgtEl>
                                        <p:attrNameLst>
                                          <p:attrName>style.visibility</p:attrName>
                                        </p:attrNameLst>
                                      </p:cBhvr>
                                      <p:to>
                                        <p:strVal val="visible"/>
                                      </p:to>
                                    </p:set>
                                    <p:animEffect transition="in" filter="blinds(horizontal)">
                                      <p:cBhvr>
                                        <p:cTn id="25" dur="500"/>
                                        <p:tgtEl>
                                          <p:spTgt spid="18449"/>
                                        </p:tgtEl>
                                      </p:cBhvr>
                                    </p:animEffect>
                                  </p:childTnLst>
                                </p:cTn>
                              </p:par>
                            </p:childTnLst>
                          </p:cTn>
                        </p:par>
                        <p:par>
                          <p:cTn id="26" fill="hold">
                            <p:stCondLst>
                              <p:cond delay="10500"/>
                            </p:stCondLst>
                            <p:childTnLst>
                              <p:par>
                                <p:cTn id="27" presetID="3" presetClass="entr" presetSubtype="10" fill="hold" nodeType="afterEffect">
                                  <p:stCondLst>
                                    <p:cond delay="1000"/>
                                  </p:stCondLst>
                                  <p:childTnLst>
                                    <p:set>
                                      <p:cBhvr>
                                        <p:cTn id="28" dur="1" fill="hold">
                                          <p:stCondLst>
                                            <p:cond delay="0"/>
                                          </p:stCondLst>
                                        </p:cTn>
                                        <p:tgtEl>
                                          <p:spTgt spid="3"/>
                                        </p:tgtEl>
                                        <p:attrNameLst>
                                          <p:attrName>style.visibility</p:attrName>
                                        </p:attrNameLst>
                                      </p:cBhvr>
                                      <p:to>
                                        <p:strVal val="visible"/>
                                      </p:to>
                                    </p:set>
                                    <p:animEffect transition="in" filter="blinds(horizontal)">
                                      <p:cBhvr>
                                        <p:cTn id="29" dur="500"/>
                                        <p:tgtEl>
                                          <p:spTgt spid="3"/>
                                        </p:tgtEl>
                                      </p:cBhvr>
                                    </p:animEffect>
                                  </p:childTnLst>
                                </p:cTn>
                              </p:par>
                            </p:childTnLst>
                          </p:cTn>
                        </p:par>
                        <p:par>
                          <p:cTn id="30" fill="hold">
                            <p:stCondLst>
                              <p:cond delay="12000"/>
                            </p:stCondLst>
                            <p:childTnLst>
                              <p:par>
                                <p:cTn id="31" presetID="3" presetClass="entr" presetSubtype="10" fill="hold" grpId="0" nodeType="afterEffect">
                                  <p:stCondLst>
                                    <p:cond delay="1000"/>
                                  </p:stCondLst>
                                  <p:childTnLst>
                                    <p:set>
                                      <p:cBhvr>
                                        <p:cTn id="32" dur="1" fill="hold">
                                          <p:stCondLst>
                                            <p:cond delay="0"/>
                                          </p:stCondLst>
                                        </p:cTn>
                                        <p:tgtEl>
                                          <p:spTgt spid="18450"/>
                                        </p:tgtEl>
                                        <p:attrNameLst>
                                          <p:attrName>style.visibility</p:attrName>
                                        </p:attrNameLst>
                                      </p:cBhvr>
                                      <p:to>
                                        <p:strVal val="visible"/>
                                      </p:to>
                                    </p:set>
                                    <p:animEffect transition="in" filter="blinds(horizontal)">
                                      <p:cBhvr>
                                        <p:cTn id="33" dur="500"/>
                                        <p:tgtEl>
                                          <p:spTgt spid="18450"/>
                                        </p:tgtEl>
                                      </p:cBhvr>
                                    </p:animEffect>
                                  </p:childTnLst>
                                </p:cTn>
                              </p:par>
                            </p:childTnLst>
                          </p:cTn>
                        </p:par>
                        <p:par>
                          <p:cTn id="34" fill="hold">
                            <p:stCondLst>
                              <p:cond delay="13500"/>
                            </p:stCondLst>
                            <p:childTnLst>
                              <p:par>
                                <p:cTn id="35" presetID="9" presetClass="entr" presetSubtype="0" fill="hold" grpId="0" nodeType="afterEffect">
                                  <p:stCondLst>
                                    <p:cond delay="1000"/>
                                  </p:stCondLst>
                                  <p:childTnLst>
                                    <p:set>
                                      <p:cBhvr>
                                        <p:cTn id="36" dur="1" fill="hold">
                                          <p:stCondLst>
                                            <p:cond delay="0"/>
                                          </p:stCondLst>
                                        </p:cTn>
                                        <p:tgtEl>
                                          <p:spTgt spid="18437"/>
                                        </p:tgtEl>
                                        <p:attrNameLst>
                                          <p:attrName>style.visibility</p:attrName>
                                        </p:attrNameLst>
                                      </p:cBhvr>
                                      <p:to>
                                        <p:strVal val="visible"/>
                                      </p:to>
                                    </p:set>
                                    <p:animEffect transition="in" filter="dissolve">
                                      <p:cBhvr>
                                        <p:cTn id="37" dur="500"/>
                                        <p:tgtEl>
                                          <p:spTgt spid="184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animBg="1"/>
      <p:bldP spid="18438" grpId="0" autoUpdateAnimBg="0"/>
      <p:bldP spid="18439" grpId="0" autoUpdateAnimBg="0"/>
      <p:bldP spid="18449" grpId="0" animBg="1" autoUpdateAnimBg="0"/>
      <p:bldP spid="18450" grpId="0" animBg="1" autoUpdateAnimBg="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n_partsofspeech.gif"/>
          <p:cNvPicPr>
            <a:picLocks noGrp="1" noChangeAspect="1"/>
          </p:cNvPicPr>
          <p:nvPr>
            <p:ph idx="1"/>
          </p:nvPr>
        </p:nvPicPr>
        <p:blipFill>
          <a:blip r:embed="rId2"/>
          <a:srcRect l="-19050" r="-19050"/>
          <a:stretch>
            <a:fillRect/>
          </a:stretch>
        </p:blipFill>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74" name="Rectangle 18"/>
          <p:cNvSpPr>
            <a:spLocks noChangeArrowheads="1"/>
          </p:cNvSpPr>
          <p:nvPr/>
        </p:nvSpPr>
        <p:spPr bwMode="auto">
          <a:xfrm>
            <a:off x="990600" y="3581400"/>
            <a:ext cx="2667000" cy="381000"/>
          </a:xfrm>
          <a:prstGeom prst="rect">
            <a:avLst/>
          </a:prstGeom>
          <a:solidFill>
            <a:schemeClr val="hlink"/>
          </a:solidFill>
          <a:ln w="38100">
            <a:noFill/>
            <a:miter lim="800000"/>
            <a:headEnd/>
            <a:tailEnd/>
          </a:ln>
          <a:effectLst/>
        </p:spPr>
        <p:txBody>
          <a:bodyPr wrap="none" anchor="ctr">
            <a:prstTxWarp prst="textNoShape">
              <a:avLst/>
            </a:prstTxWarp>
          </a:bodyPr>
          <a:lstStyle/>
          <a:p>
            <a:endParaRPr lang="en-US"/>
          </a:p>
        </p:txBody>
      </p:sp>
      <p:sp>
        <p:nvSpPr>
          <p:cNvPr id="19458" name="Rectangle 2"/>
          <p:cNvSpPr>
            <a:spLocks noChangeArrowheads="1"/>
          </p:cNvSpPr>
          <p:nvPr/>
        </p:nvSpPr>
        <p:spPr bwMode="auto">
          <a:xfrm>
            <a:off x="76200" y="76200"/>
            <a:ext cx="8991600" cy="762000"/>
          </a:xfrm>
          <a:prstGeom prst="rect">
            <a:avLst/>
          </a:prstGeom>
          <a:noFill/>
          <a:ln w="9525">
            <a:noFill/>
            <a:miter lim="800000"/>
            <a:headEnd/>
            <a:tailEnd/>
          </a:ln>
          <a:effectLst/>
        </p:spPr>
        <p:txBody>
          <a:bodyPr anchor="b">
            <a:prstTxWarp prst="textNoShape">
              <a:avLst/>
            </a:prstTxWarp>
            <a:spAutoFit/>
          </a:bodyPr>
          <a:lstStyle/>
          <a:p>
            <a:pPr algn="ctr"/>
            <a:r>
              <a:rPr lang="en-US" sz="4400" b="1" u="sng">
                <a:solidFill>
                  <a:schemeClr val="tx2"/>
                </a:solidFill>
                <a:effectLst>
                  <a:outerShdw blurRad="38100" dist="38100" dir="2700000" algn="tl">
                    <a:srgbClr val="DDDDDD"/>
                  </a:outerShdw>
                </a:effectLst>
              </a:rPr>
              <a:t>Past Perfect Continuous</a:t>
            </a:r>
          </a:p>
        </p:txBody>
      </p:sp>
      <p:sp>
        <p:nvSpPr>
          <p:cNvPr id="19459" name="AutoShape 3">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9460" name="AutoShape 4">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9461" name="Rectangle 5"/>
          <p:cNvSpPr>
            <a:spLocks noChangeArrowheads="1"/>
          </p:cNvSpPr>
          <p:nvPr/>
        </p:nvSpPr>
        <p:spPr bwMode="auto">
          <a:xfrm>
            <a:off x="152400" y="914400"/>
            <a:ext cx="8686800" cy="1600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a:solidFill>
                  <a:schemeClr val="folHlink"/>
                </a:solidFill>
              </a:rPr>
              <a:t>This tense is used to emphasize the duration of an action that was completed before another action or event in the past.</a:t>
            </a:r>
          </a:p>
        </p:txBody>
      </p:sp>
      <p:sp>
        <p:nvSpPr>
          <p:cNvPr id="19462" name="Rectangle 6"/>
          <p:cNvSpPr>
            <a:spLocks noChangeArrowheads="1"/>
          </p:cNvSpPr>
          <p:nvPr/>
        </p:nvSpPr>
        <p:spPr bwMode="auto">
          <a:xfrm>
            <a:off x="0" y="4724400"/>
            <a:ext cx="9144000" cy="914400"/>
          </a:xfrm>
          <a:prstGeom prst="rect">
            <a:avLst/>
          </a:prstGeom>
          <a:noFill/>
          <a:ln w="9525">
            <a:noFill/>
            <a:miter lim="800000"/>
            <a:headEnd/>
            <a:tailEnd/>
          </a:ln>
          <a:effectLst/>
        </p:spPr>
        <p:txBody>
          <a:bodyPr>
            <a:prstTxWarp prst="textNoShape">
              <a:avLst/>
            </a:prstTxWarp>
          </a:bodyPr>
          <a:lstStyle/>
          <a:p>
            <a:pPr marL="342900" indent="-342900" algn="ctr">
              <a:spcBef>
                <a:spcPct val="20000"/>
              </a:spcBef>
              <a:buClr>
                <a:schemeClr val="folHlink"/>
              </a:buClr>
              <a:buSzPct val="75000"/>
              <a:buFont typeface="Wingdings" charset="2"/>
              <a:buNone/>
            </a:pPr>
            <a:r>
              <a:rPr lang="en-US" b="1">
                <a:solidFill>
                  <a:schemeClr val="hlink"/>
                </a:solidFill>
              </a:rPr>
              <a:t>She </a:t>
            </a:r>
            <a:r>
              <a:rPr lang="en-US" b="1" u="sng">
                <a:solidFill>
                  <a:schemeClr val="folHlink"/>
                </a:solidFill>
              </a:rPr>
              <a:t>had been driving</a:t>
            </a:r>
            <a:r>
              <a:rPr lang="en-US" b="1">
                <a:solidFill>
                  <a:schemeClr val="hlink"/>
                </a:solidFill>
              </a:rPr>
              <a:t> around the city for three hours before she finally found the right office.</a:t>
            </a:r>
          </a:p>
          <a:p>
            <a:pPr marL="342900" indent="-342900">
              <a:spcBef>
                <a:spcPct val="20000"/>
              </a:spcBef>
              <a:buClr>
                <a:schemeClr val="folHlink"/>
              </a:buClr>
              <a:buSzPct val="75000"/>
              <a:buFont typeface="Wingdings" charset="2"/>
              <a:buNone/>
            </a:pPr>
            <a:endParaRPr lang="en-US">
              <a:solidFill>
                <a:schemeClr val="hlink"/>
              </a:solidFill>
            </a:endParaRPr>
          </a:p>
        </p:txBody>
      </p:sp>
      <p:grpSp>
        <p:nvGrpSpPr>
          <p:cNvPr id="2" name="Group 7"/>
          <p:cNvGrpSpPr>
            <a:grpSpLocks/>
          </p:cNvGrpSpPr>
          <p:nvPr/>
        </p:nvGrpSpPr>
        <p:grpSpPr bwMode="auto">
          <a:xfrm>
            <a:off x="381000" y="2514600"/>
            <a:ext cx="8077200" cy="1905000"/>
            <a:chOff x="240" y="1536"/>
            <a:chExt cx="5088" cy="1200"/>
          </a:xfrm>
        </p:grpSpPr>
        <p:sp>
          <p:nvSpPr>
            <p:cNvPr id="19464" name="Line 8"/>
            <p:cNvSpPr>
              <a:spLocks noChangeShapeType="1"/>
            </p:cNvSpPr>
            <p:nvPr/>
          </p:nvSpPr>
          <p:spPr bwMode="auto">
            <a:xfrm>
              <a:off x="240" y="2222"/>
              <a:ext cx="5088" cy="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19465" name="Line 9"/>
            <p:cNvSpPr>
              <a:spLocks noChangeShapeType="1"/>
            </p:cNvSpPr>
            <p:nvPr/>
          </p:nvSpPr>
          <p:spPr bwMode="auto">
            <a:xfrm>
              <a:off x="3264" y="1536"/>
              <a:ext cx="0" cy="120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3" name="Group 10"/>
          <p:cNvGrpSpPr>
            <a:grpSpLocks/>
          </p:cNvGrpSpPr>
          <p:nvPr/>
        </p:nvGrpSpPr>
        <p:grpSpPr bwMode="auto">
          <a:xfrm>
            <a:off x="3352800" y="3276600"/>
            <a:ext cx="533400" cy="685800"/>
            <a:chOff x="768" y="2592"/>
            <a:chExt cx="336" cy="432"/>
          </a:xfrm>
        </p:grpSpPr>
        <p:sp>
          <p:nvSpPr>
            <p:cNvPr id="19467" name="Line 11"/>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19468" name="Line 12"/>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grpSp>
        <p:nvGrpSpPr>
          <p:cNvPr id="4" name="Group 13"/>
          <p:cNvGrpSpPr>
            <a:grpSpLocks/>
          </p:cNvGrpSpPr>
          <p:nvPr/>
        </p:nvGrpSpPr>
        <p:grpSpPr bwMode="auto">
          <a:xfrm>
            <a:off x="685800" y="3276600"/>
            <a:ext cx="533400" cy="685800"/>
            <a:chOff x="768" y="2592"/>
            <a:chExt cx="336" cy="432"/>
          </a:xfrm>
        </p:grpSpPr>
        <p:sp>
          <p:nvSpPr>
            <p:cNvPr id="19470" name="Line 14"/>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19471" name="Line 15"/>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sp>
        <p:nvSpPr>
          <p:cNvPr id="19472" name="Text Box 16"/>
          <p:cNvSpPr txBox="1">
            <a:spLocks noChangeArrowheads="1"/>
          </p:cNvSpPr>
          <p:nvPr/>
        </p:nvSpPr>
        <p:spPr bwMode="auto">
          <a:xfrm>
            <a:off x="304800" y="2501900"/>
            <a:ext cx="1600200" cy="546100"/>
          </a:xfrm>
          <a:prstGeom prst="rect">
            <a:avLst/>
          </a:prstGeom>
          <a:noFill/>
          <a:ln w="28575">
            <a:solidFill>
              <a:schemeClr val="tx1"/>
            </a:solidFill>
            <a:miter lim="800000"/>
            <a:headEnd/>
            <a:tailEnd/>
          </a:ln>
          <a:effectLst/>
        </p:spPr>
        <p:txBody>
          <a:bodyPr>
            <a:prstTxWarp prst="textNoShape">
              <a:avLst/>
            </a:prstTxWarp>
            <a:spAutoFit/>
          </a:bodyPr>
          <a:lstStyle/>
          <a:p>
            <a:pPr algn="ctr">
              <a:spcBef>
                <a:spcPct val="50000"/>
              </a:spcBef>
            </a:pPr>
            <a:r>
              <a:rPr lang="en-US" sz="1400" b="1"/>
              <a:t>had been driving</a:t>
            </a:r>
            <a:endParaRPr lang="en-US" sz="1400" b="1">
              <a:solidFill>
                <a:schemeClr val="tx2"/>
              </a:solidFill>
            </a:endParaRPr>
          </a:p>
        </p:txBody>
      </p:sp>
      <p:sp>
        <p:nvSpPr>
          <p:cNvPr id="19473" name="Text Box 17"/>
          <p:cNvSpPr txBox="1">
            <a:spLocks noChangeArrowheads="1"/>
          </p:cNvSpPr>
          <p:nvPr/>
        </p:nvSpPr>
        <p:spPr bwMode="auto">
          <a:xfrm>
            <a:off x="2286000" y="2714625"/>
            <a:ext cx="2743200" cy="333375"/>
          </a:xfrm>
          <a:prstGeom prst="rect">
            <a:avLst/>
          </a:prstGeom>
          <a:noFill/>
          <a:ln w="28575">
            <a:solidFill>
              <a:schemeClr val="tx1"/>
            </a:solidFill>
            <a:miter lim="800000"/>
            <a:headEnd/>
            <a:tailEnd/>
          </a:ln>
          <a:effectLst/>
        </p:spPr>
        <p:txBody>
          <a:bodyPr>
            <a:prstTxWarp prst="textNoShape">
              <a:avLst/>
            </a:prstTxWarp>
            <a:spAutoFit/>
          </a:bodyPr>
          <a:lstStyle/>
          <a:p>
            <a:pPr algn="ctr">
              <a:spcBef>
                <a:spcPct val="50000"/>
              </a:spcBef>
            </a:pPr>
            <a:r>
              <a:rPr lang="en-US" sz="1400" b="1"/>
              <a:t>she found the right office</a:t>
            </a:r>
            <a:endParaRPr lang="en-US" sz="1400" b="1">
              <a:solidFill>
                <a:schemeClr val="tx2"/>
              </a:solidFill>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9461"/>
                                        </p:tgtEl>
                                        <p:attrNameLst>
                                          <p:attrName>style.visibility</p:attrName>
                                        </p:attrNameLst>
                                      </p:cBhvr>
                                      <p:to>
                                        <p:strVal val="visible"/>
                                      </p:to>
                                    </p:set>
                                    <p:anim calcmode="lin" valueType="num">
                                      <p:cBhvr>
                                        <p:cTn id="7" dur="500" fill="hold"/>
                                        <p:tgtEl>
                                          <p:spTgt spid="19461"/>
                                        </p:tgtEl>
                                        <p:attrNameLst>
                                          <p:attrName>ppt_w</p:attrName>
                                        </p:attrNameLst>
                                      </p:cBhvr>
                                      <p:tavLst>
                                        <p:tav tm="0">
                                          <p:val>
                                            <p:fltVal val="0"/>
                                          </p:val>
                                        </p:tav>
                                        <p:tav tm="100000">
                                          <p:val>
                                            <p:strVal val="#ppt_w"/>
                                          </p:val>
                                        </p:tav>
                                      </p:tavLst>
                                    </p:anim>
                                    <p:anim calcmode="lin" valueType="num">
                                      <p:cBhvr>
                                        <p:cTn id="8" dur="500" fill="hold"/>
                                        <p:tgtEl>
                                          <p:spTgt spid="1946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5000"/>
                                  </p:stCondLst>
                                  <p:childTnLst>
                                    <p:set>
                                      <p:cBhvr>
                                        <p:cTn id="11" dur="1" fill="hold">
                                          <p:stCondLst>
                                            <p:cond delay="0"/>
                                          </p:stCondLst>
                                        </p:cTn>
                                        <p:tgtEl>
                                          <p:spTgt spid="19462"/>
                                        </p:tgtEl>
                                        <p:attrNameLst>
                                          <p:attrName>style.visibility</p:attrName>
                                        </p:attrNameLst>
                                      </p:cBhvr>
                                      <p:to>
                                        <p:strVal val="visible"/>
                                      </p:to>
                                    </p:set>
                                    <p:anim calcmode="lin" valueType="num">
                                      <p:cBhvr>
                                        <p:cTn id="12" dur="500" fill="hold"/>
                                        <p:tgtEl>
                                          <p:spTgt spid="19462"/>
                                        </p:tgtEl>
                                        <p:attrNameLst>
                                          <p:attrName>ppt_w</p:attrName>
                                        </p:attrNameLst>
                                      </p:cBhvr>
                                      <p:tavLst>
                                        <p:tav tm="0">
                                          <p:val>
                                            <p:fltVal val="0"/>
                                          </p:val>
                                        </p:tav>
                                        <p:tav tm="100000">
                                          <p:val>
                                            <p:strVal val="#ppt_w"/>
                                          </p:val>
                                        </p:tav>
                                      </p:tavLst>
                                    </p:anim>
                                    <p:anim calcmode="lin" valueType="num">
                                      <p:cBhvr>
                                        <p:cTn id="13" dur="500" fill="hold"/>
                                        <p:tgtEl>
                                          <p:spTgt spid="19462"/>
                                        </p:tgtEl>
                                        <p:attrNameLst>
                                          <p:attrName>ppt_h</p:attrName>
                                        </p:attrNameLst>
                                      </p:cBhvr>
                                      <p:tavLst>
                                        <p:tav tm="0">
                                          <p:val>
                                            <p:fltVal val="0"/>
                                          </p:val>
                                        </p:tav>
                                        <p:tav tm="100000">
                                          <p:val>
                                            <p:strVal val="#ppt_h"/>
                                          </p:val>
                                        </p:tav>
                                      </p:tavLst>
                                    </p:anim>
                                  </p:childTnLst>
                                </p:cTn>
                              </p:par>
                            </p:childTnLst>
                          </p:cTn>
                        </p:par>
                        <p:par>
                          <p:cTn id="14" fill="hold">
                            <p:stCondLst>
                              <p:cond delay="6000"/>
                            </p:stCondLst>
                            <p:childTnLst>
                              <p:par>
                                <p:cTn id="15" presetID="3" presetClass="entr" presetSubtype="10" fill="hold" nodeType="afterEffect">
                                  <p:stCondLst>
                                    <p:cond delay="1000"/>
                                  </p:stCondLst>
                                  <p:childTnLst>
                                    <p:set>
                                      <p:cBhvr>
                                        <p:cTn id="16" dur="1" fill="hold">
                                          <p:stCondLst>
                                            <p:cond delay="0"/>
                                          </p:stCondLst>
                                        </p:cTn>
                                        <p:tgtEl>
                                          <p:spTgt spid="2"/>
                                        </p:tgtEl>
                                        <p:attrNameLst>
                                          <p:attrName>style.visibility</p:attrName>
                                        </p:attrNameLst>
                                      </p:cBhvr>
                                      <p:to>
                                        <p:strVal val="visible"/>
                                      </p:to>
                                    </p:set>
                                    <p:animEffect transition="in" filter="blinds(horizontal)">
                                      <p:cBhvr>
                                        <p:cTn id="17" dur="500"/>
                                        <p:tgtEl>
                                          <p:spTgt spid="2"/>
                                        </p:tgtEl>
                                      </p:cBhvr>
                                    </p:animEffect>
                                  </p:childTnLst>
                                </p:cTn>
                              </p:par>
                            </p:childTnLst>
                          </p:cTn>
                        </p:par>
                        <p:par>
                          <p:cTn id="18" fill="hold">
                            <p:stCondLst>
                              <p:cond delay="7500"/>
                            </p:stCondLst>
                            <p:childTnLst>
                              <p:par>
                                <p:cTn id="19" presetID="3" presetClass="entr" presetSubtype="10" fill="hold" nodeType="afterEffect">
                                  <p:stCondLst>
                                    <p:cond delay="1000"/>
                                  </p:stCondLst>
                                  <p:childTnLst>
                                    <p:set>
                                      <p:cBhvr>
                                        <p:cTn id="20" dur="1" fill="hold">
                                          <p:stCondLst>
                                            <p:cond delay="0"/>
                                          </p:stCondLst>
                                        </p:cTn>
                                        <p:tgtEl>
                                          <p:spTgt spid="4"/>
                                        </p:tgtEl>
                                        <p:attrNameLst>
                                          <p:attrName>style.visibility</p:attrName>
                                        </p:attrNameLst>
                                      </p:cBhvr>
                                      <p:to>
                                        <p:strVal val="visible"/>
                                      </p:to>
                                    </p:set>
                                    <p:animEffect transition="in" filter="blinds(horizontal)">
                                      <p:cBhvr>
                                        <p:cTn id="21" dur="500"/>
                                        <p:tgtEl>
                                          <p:spTgt spid="4"/>
                                        </p:tgtEl>
                                      </p:cBhvr>
                                    </p:animEffect>
                                  </p:childTnLst>
                                </p:cTn>
                              </p:par>
                            </p:childTnLst>
                          </p:cTn>
                        </p:par>
                        <p:par>
                          <p:cTn id="22" fill="hold">
                            <p:stCondLst>
                              <p:cond delay="9000"/>
                            </p:stCondLst>
                            <p:childTnLst>
                              <p:par>
                                <p:cTn id="23" presetID="3" presetClass="entr" presetSubtype="10" fill="hold" grpId="0" nodeType="afterEffect">
                                  <p:stCondLst>
                                    <p:cond delay="1000"/>
                                  </p:stCondLst>
                                  <p:childTnLst>
                                    <p:set>
                                      <p:cBhvr>
                                        <p:cTn id="24" dur="1" fill="hold">
                                          <p:stCondLst>
                                            <p:cond delay="0"/>
                                          </p:stCondLst>
                                        </p:cTn>
                                        <p:tgtEl>
                                          <p:spTgt spid="19472"/>
                                        </p:tgtEl>
                                        <p:attrNameLst>
                                          <p:attrName>style.visibility</p:attrName>
                                        </p:attrNameLst>
                                      </p:cBhvr>
                                      <p:to>
                                        <p:strVal val="visible"/>
                                      </p:to>
                                    </p:set>
                                    <p:animEffect transition="in" filter="blinds(horizontal)">
                                      <p:cBhvr>
                                        <p:cTn id="25" dur="500"/>
                                        <p:tgtEl>
                                          <p:spTgt spid="19472"/>
                                        </p:tgtEl>
                                      </p:cBhvr>
                                    </p:animEffect>
                                  </p:childTnLst>
                                </p:cTn>
                              </p:par>
                            </p:childTnLst>
                          </p:cTn>
                        </p:par>
                        <p:par>
                          <p:cTn id="26" fill="hold">
                            <p:stCondLst>
                              <p:cond delay="10500"/>
                            </p:stCondLst>
                            <p:childTnLst>
                              <p:par>
                                <p:cTn id="27" presetID="3" presetClass="entr" presetSubtype="10" fill="hold" nodeType="afterEffect">
                                  <p:stCondLst>
                                    <p:cond delay="1000"/>
                                  </p:stCondLst>
                                  <p:childTnLst>
                                    <p:set>
                                      <p:cBhvr>
                                        <p:cTn id="28" dur="1" fill="hold">
                                          <p:stCondLst>
                                            <p:cond delay="0"/>
                                          </p:stCondLst>
                                        </p:cTn>
                                        <p:tgtEl>
                                          <p:spTgt spid="3"/>
                                        </p:tgtEl>
                                        <p:attrNameLst>
                                          <p:attrName>style.visibility</p:attrName>
                                        </p:attrNameLst>
                                      </p:cBhvr>
                                      <p:to>
                                        <p:strVal val="visible"/>
                                      </p:to>
                                    </p:set>
                                    <p:animEffect transition="in" filter="blinds(horizontal)">
                                      <p:cBhvr>
                                        <p:cTn id="29" dur="500"/>
                                        <p:tgtEl>
                                          <p:spTgt spid="3"/>
                                        </p:tgtEl>
                                      </p:cBhvr>
                                    </p:animEffect>
                                  </p:childTnLst>
                                </p:cTn>
                              </p:par>
                            </p:childTnLst>
                          </p:cTn>
                        </p:par>
                        <p:par>
                          <p:cTn id="30" fill="hold">
                            <p:stCondLst>
                              <p:cond delay="12000"/>
                            </p:stCondLst>
                            <p:childTnLst>
                              <p:par>
                                <p:cTn id="31" presetID="3" presetClass="entr" presetSubtype="10" fill="hold" grpId="0" nodeType="afterEffect">
                                  <p:stCondLst>
                                    <p:cond delay="1000"/>
                                  </p:stCondLst>
                                  <p:childTnLst>
                                    <p:set>
                                      <p:cBhvr>
                                        <p:cTn id="32" dur="1" fill="hold">
                                          <p:stCondLst>
                                            <p:cond delay="0"/>
                                          </p:stCondLst>
                                        </p:cTn>
                                        <p:tgtEl>
                                          <p:spTgt spid="19473"/>
                                        </p:tgtEl>
                                        <p:attrNameLst>
                                          <p:attrName>style.visibility</p:attrName>
                                        </p:attrNameLst>
                                      </p:cBhvr>
                                      <p:to>
                                        <p:strVal val="visible"/>
                                      </p:to>
                                    </p:set>
                                    <p:animEffect transition="in" filter="blinds(horizontal)">
                                      <p:cBhvr>
                                        <p:cTn id="33" dur="500"/>
                                        <p:tgtEl>
                                          <p:spTgt spid="19473"/>
                                        </p:tgtEl>
                                      </p:cBhvr>
                                    </p:animEffect>
                                  </p:childTnLst>
                                </p:cTn>
                              </p:par>
                            </p:childTnLst>
                          </p:cTn>
                        </p:par>
                        <p:par>
                          <p:cTn id="34" fill="hold">
                            <p:stCondLst>
                              <p:cond delay="13500"/>
                            </p:stCondLst>
                            <p:childTnLst>
                              <p:par>
                                <p:cTn id="35" presetID="9" presetClass="entr" presetSubtype="0" fill="hold" grpId="0" nodeType="afterEffect">
                                  <p:stCondLst>
                                    <p:cond delay="1000"/>
                                  </p:stCondLst>
                                  <p:childTnLst>
                                    <p:set>
                                      <p:cBhvr>
                                        <p:cTn id="36" dur="1" fill="hold">
                                          <p:stCondLst>
                                            <p:cond delay="0"/>
                                          </p:stCondLst>
                                        </p:cTn>
                                        <p:tgtEl>
                                          <p:spTgt spid="19460"/>
                                        </p:tgtEl>
                                        <p:attrNameLst>
                                          <p:attrName>style.visibility</p:attrName>
                                        </p:attrNameLst>
                                      </p:cBhvr>
                                      <p:to>
                                        <p:strVal val="visible"/>
                                      </p:to>
                                    </p:set>
                                    <p:animEffect transition="in" filter="dissolve">
                                      <p:cBhvr>
                                        <p:cTn id="37" dur="500"/>
                                        <p:tgtEl>
                                          <p:spTgt spid="19460"/>
                                        </p:tgtEl>
                                      </p:cBhvr>
                                    </p:animEffect>
                                  </p:childTnLst>
                                </p:cTn>
                              </p:par>
                            </p:childTnLst>
                          </p:cTn>
                        </p:par>
                        <p:par>
                          <p:cTn id="38" fill="hold">
                            <p:stCondLst>
                              <p:cond delay="15000"/>
                            </p:stCondLst>
                            <p:childTnLst>
                              <p:par>
                                <p:cTn id="39" presetID="3" presetClass="entr" presetSubtype="10" fill="hold" grpId="0" nodeType="afterEffect">
                                  <p:stCondLst>
                                    <p:cond delay="1000"/>
                                  </p:stCondLst>
                                  <p:childTnLst>
                                    <p:set>
                                      <p:cBhvr>
                                        <p:cTn id="40" dur="1" fill="hold">
                                          <p:stCondLst>
                                            <p:cond delay="0"/>
                                          </p:stCondLst>
                                        </p:cTn>
                                        <p:tgtEl>
                                          <p:spTgt spid="19474"/>
                                        </p:tgtEl>
                                        <p:attrNameLst>
                                          <p:attrName>style.visibility</p:attrName>
                                        </p:attrNameLst>
                                      </p:cBhvr>
                                      <p:to>
                                        <p:strVal val="visible"/>
                                      </p:to>
                                    </p:set>
                                    <p:animEffect transition="in" filter="blinds(horizontal)">
                                      <p:cBhvr>
                                        <p:cTn id="41" dur="500"/>
                                        <p:tgtEl>
                                          <p:spTgt spid="194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74" grpId="0" animBg="1"/>
      <p:bldP spid="19460" grpId="0" animBg="1"/>
      <p:bldP spid="19461" grpId="0" autoUpdateAnimBg="0"/>
      <p:bldP spid="19462" grpId="0" autoUpdateAnimBg="0"/>
      <p:bldP spid="19472" grpId="0" animBg="1" autoUpdateAnimBg="0"/>
      <p:bldP spid="19473" grpId="0" animBg="1" autoUpdateAnimBg="0"/>
    </p:bld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3" name="Rectangle 3"/>
          <p:cNvSpPr>
            <a:spLocks noChangeArrowheads="1"/>
          </p:cNvSpPr>
          <p:nvPr/>
        </p:nvSpPr>
        <p:spPr bwMode="auto">
          <a:xfrm>
            <a:off x="76200" y="76200"/>
            <a:ext cx="8991600" cy="762000"/>
          </a:xfrm>
          <a:prstGeom prst="rect">
            <a:avLst/>
          </a:prstGeom>
          <a:noFill/>
          <a:ln w="9525">
            <a:noFill/>
            <a:miter lim="800000"/>
            <a:headEnd/>
            <a:tailEnd/>
          </a:ln>
          <a:effectLst/>
        </p:spPr>
        <p:txBody>
          <a:bodyPr anchor="b">
            <a:prstTxWarp prst="textNoShape">
              <a:avLst/>
            </a:prstTxWarp>
            <a:spAutoFit/>
          </a:bodyPr>
          <a:lstStyle/>
          <a:p>
            <a:pPr algn="ctr"/>
            <a:r>
              <a:rPr lang="en-US" sz="4400" b="1" u="sng">
                <a:solidFill>
                  <a:schemeClr val="tx2"/>
                </a:solidFill>
                <a:effectLst>
                  <a:outerShdw blurRad="38100" dist="38100" dir="2700000" algn="tl">
                    <a:srgbClr val="DDDDDD"/>
                  </a:outerShdw>
                </a:effectLst>
              </a:rPr>
              <a:t>The Future</a:t>
            </a:r>
          </a:p>
        </p:txBody>
      </p:sp>
      <p:sp>
        <p:nvSpPr>
          <p:cNvPr id="20484" name="AutoShape 4">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20485" name="AutoShape 5">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20486" name="Rectangle 6"/>
          <p:cNvSpPr>
            <a:spLocks noChangeArrowheads="1"/>
          </p:cNvSpPr>
          <p:nvPr/>
        </p:nvSpPr>
        <p:spPr bwMode="auto">
          <a:xfrm>
            <a:off x="152400" y="914400"/>
            <a:ext cx="8686800" cy="1600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i="1">
                <a:solidFill>
                  <a:schemeClr val="tx2"/>
                </a:solidFill>
              </a:rPr>
              <a:t>Will</a:t>
            </a:r>
            <a:r>
              <a:rPr lang="en-US" b="1" i="1">
                <a:solidFill>
                  <a:schemeClr val="folHlink"/>
                </a:solidFill>
              </a:rPr>
              <a:t> </a:t>
            </a:r>
            <a:r>
              <a:rPr lang="en-US" b="1">
                <a:solidFill>
                  <a:schemeClr val="folHlink"/>
                </a:solidFill>
              </a:rPr>
              <a:t>and </a:t>
            </a:r>
            <a:r>
              <a:rPr lang="en-US" b="1" i="1">
                <a:solidFill>
                  <a:schemeClr val="tx2"/>
                </a:solidFill>
              </a:rPr>
              <a:t>be + going + to</a:t>
            </a:r>
            <a:r>
              <a:rPr lang="en-US" b="1">
                <a:solidFill>
                  <a:schemeClr val="folHlink"/>
                </a:solidFill>
              </a:rPr>
              <a:t> are often used to describe future actions.</a:t>
            </a:r>
          </a:p>
        </p:txBody>
      </p:sp>
      <p:sp>
        <p:nvSpPr>
          <p:cNvPr id="20487" name="Rectangle 7"/>
          <p:cNvSpPr>
            <a:spLocks noChangeArrowheads="1"/>
          </p:cNvSpPr>
          <p:nvPr/>
        </p:nvSpPr>
        <p:spPr bwMode="auto">
          <a:xfrm>
            <a:off x="0" y="4724400"/>
            <a:ext cx="9144000" cy="914400"/>
          </a:xfrm>
          <a:prstGeom prst="rect">
            <a:avLst/>
          </a:prstGeom>
          <a:noFill/>
          <a:ln w="9525">
            <a:noFill/>
            <a:miter lim="800000"/>
            <a:headEnd/>
            <a:tailEnd/>
          </a:ln>
          <a:effectLst/>
        </p:spPr>
        <p:txBody>
          <a:bodyPr>
            <a:prstTxWarp prst="textNoShape">
              <a:avLst/>
            </a:prstTxWarp>
          </a:bodyPr>
          <a:lstStyle/>
          <a:p>
            <a:pPr marL="342900" indent="-342900" algn="ctr">
              <a:spcBef>
                <a:spcPct val="20000"/>
              </a:spcBef>
              <a:buClr>
                <a:schemeClr val="folHlink"/>
              </a:buClr>
              <a:buSzPct val="75000"/>
              <a:buFont typeface="Wingdings" charset="2"/>
              <a:buNone/>
            </a:pPr>
            <a:r>
              <a:rPr lang="en-US" b="1">
                <a:solidFill>
                  <a:schemeClr val="hlink"/>
                </a:solidFill>
              </a:rPr>
              <a:t>Thomas </a:t>
            </a:r>
            <a:r>
              <a:rPr lang="en-US" b="1" u="sng">
                <a:solidFill>
                  <a:schemeClr val="folHlink"/>
                </a:solidFill>
              </a:rPr>
              <a:t>will graduate</a:t>
            </a:r>
            <a:r>
              <a:rPr lang="en-US" b="1">
                <a:solidFill>
                  <a:schemeClr val="hlink"/>
                </a:solidFill>
              </a:rPr>
              <a:t> in June.</a:t>
            </a:r>
          </a:p>
          <a:p>
            <a:pPr marL="342900" indent="-342900" algn="ctr">
              <a:spcBef>
                <a:spcPct val="20000"/>
              </a:spcBef>
              <a:buClr>
                <a:schemeClr val="folHlink"/>
              </a:buClr>
              <a:buSzPct val="75000"/>
              <a:buFont typeface="Wingdings" charset="2"/>
              <a:buNone/>
            </a:pPr>
            <a:r>
              <a:rPr lang="en-US" b="1">
                <a:solidFill>
                  <a:schemeClr val="hlink"/>
                </a:solidFill>
              </a:rPr>
              <a:t>Maria </a:t>
            </a:r>
            <a:r>
              <a:rPr lang="en-US" b="1" u="sng">
                <a:solidFill>
                  <a:schemeClr val="folHlink"/>
                </a:solidFill>
              </a:rPr>
              <a:t>is going to go</a:t>
            </a:r>
            <a:r>
              <a:rPr lang="en-US" b="1">
                <a:solidFill>
                  <a:schemeClr val="hlink"/>
                </a:solidFill>
              </a:rPr>
              <a:t> to Mexico next week.</a:t>
            </a:r>
          </a:p>
          <a:p>
            <a:pPr marL="342900" indent="-342900">
              <a:spcBef>
                <a:spcPct val="20000"/>
              </a:spcBef>
              <a:buClr>
                <a:schemeClr val="folHlink"/>
              </a:buClr>
              <a:buSzPct val="75000"/>
              <a:buFont typeface="Wingdings" charset="2"/>
              <a:buNone/>
            </a:pPr>
            <a:endParaRPr lang="en-US">
              <a:solidFill>
                <a:schemeClr val="hlink"/>
              </a:solidFill>
            </a:endParaRPr>
          </a:p>
        </p:txBody>
      </p:sp>
      <p:grpSp>
        <p:nvGrpSpPr>
          <p:cNvPr id="2" name="Group 19"/>
          <p:cNvGrpSpPr>
            <a:grpSpLocks/>
          </p:cNvGrpSpPr>
          <p:nvPr/>
        </p:nvGrpSpPr>
        <p:grpSpPr bwMode="auto">
          <a:xfrm>
            <a:off x="381000" y="2209800"/>
            <a:ext cx="8077200" cy="1905000"/>
            <a:chOff x="240" y="1584"/>
            <a:chExt cx="5088" cy="1200"/>
          </a:xfrm>
        </p:grpSpPr>
        <p:sp>
          <p:nvSpPr>
            <p:cNvPr id="20489" name="Line 9"/>
            <p:cNvSpPr>
              <a:spLocks noChangeShapeType="1"/>
            </p:cNvSpPr>
            <p:nvPr/>
          </p:nvSpPr>
          <p:spPr bwMode="auto">
            <a:xfrm>
              <a:off x="240" y="2270"/>
              <a:ext cx="5088" cy="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20490" name="Line 10"/>
            <p:cNvSpPr>
              <a:spLocks noChangeShapeType="1"/>
            </p:cNvSpPr>
            <p:nvPr/>
          </p:nvSpPr>
          <p:spPr bwMode="auto">
            <a:xfrm>
              <a:off x="2880" y="1584"/>
              <a:ext cx="0" cy="120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3" name="Group 11"/>
          <p:cNvGrpSpPr>
            <a:grpSpLocks/>
          </p:cNvGrpSpPr>
          <p:nvPr/>
        </p:nvGrpSpPr>
        <p:grpSpPr bwMode="auto">
          <a:xfrm>
            <a:off x="6705600" y="2971800"/>
            <a:ext cx="533400" cy="685800"/>
            <a:chOff x="768" y="2592"/>
            <a:chExt cx="336" cy="432"/>
          </a:xfrm>
        </p:grpSpPr>
        <p:sp>
          <p:nvSpPr>
            <p:cNvPr id="20492" name="Line 12"/>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20493" name="Line 13"/>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0486"/>
                                        </p:tgtEl>
                                        <p:attrNameLst>
                                          <p:attrName>style.visibility</p:attrName>
                                        </p:attrNameLst>
                                      </p:cBhvr>
                                      <p:to>
                                        <p:strVal val="visible"/>
                                      </p:to>
                                    </p:set>
                                    <p:anim calcmode="lin" valueType="num">
                                      <p:cBhvr>
                                        <p:cTn id="7" dur="500" fill="hold"/>
                                        <p:tgtEl>
                                          <p:spTgt spid="20486"/>
                                        </p:tgtEl>
                                        <p:attrNameLst>
                                          <p:attrName>ppt_w</p:attrName>
                                        </p:attrNameLst>
                                      </p:cBhvr>
                                      <p:tavLst>
                                        <p:tav tm="0">
                                          <p:val>
                                            <p:fltVal val="0"/>
                                          </p:val>
                                        </p:tav>
                                        <p:tav tm="100000">
                                          <p:val>
                                            <p:strVal val="#ppt_w"/>
                                          </p:val>
                                        </p:tav>
                                      </p:tavLst>
                                    </p:anim>
                                    <p:anim calcmode="lin" valueType="num">
                                      <p:cBhvr>
                                        <p:cTn id="8" dur="500" fill="hold"/>
                                        <p:tgtEl>
                                          <p:spTgt spid="20486"/>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5000"/>
                                  </p:stCondLst>
                                  <p:childTnLst>
                                    <p:set>
                                      <p:cBhvr>
                                        <p:cTn id="11" dur="1" fill="hold">
                                          <p:stCondLst>
                                            <p:cond delay="0"/>
                                          </p:stCondLst>
                                        </p:cTn>
                                        <p:tgtEl>
                                          <p:spTgt spid="20487"/>
                                        </p:tgtEl>
                                        <p:attrNameLst>
                                          <p:attrName>style.visibility</p:attrName>
                                        </p:attrNameLst>
                                      </p:cBhvr>
                                      <p:to>
                                        <p:strVal val="visible"/>
                                      </p:to>
                                    </p:set>
                                    <p:anim calcmode="lin" valueType="num">
                                      <p:cBhvr>
                                        <p:cTn id="12" dur="500" fill="hold"/>
                                        <p:tgtEl>
                                          <p:spTgt spid="20487"/>
                                        </p:tgtEl>
                                        <p:attrNameLst>
                                          <p:attrName>ppt_w</p:attrName>
                                        </p:attrNameLst>
                                      </p:cBhvr>
                                      <p:tavLst>
                                        <p:tav tm="0">
                                          <p:val>
                                            <p:fltVal val="0"/>
                                          </p:val>
                                        </p:tav>
                                        <p:tav tm="100000">
                                          <p:val>
                                            <p:strVal val="#ppt_w"/>
                                          </p:val>
                                        </p:tav>
                                      </p:tavLst>
                                    </p:anim>
                                    <p:anim calcmode="lin" valueType="num">
                                      <p:cBhvr>
                                        <p:cTn id="13" dur="500" fill="hold"/>
                                        <p:tgtEl>
                                          <p:spTgt spid="20487"/>
                                        </p:tgtEl>
                                        <p:attrNameLst>
                                          <p:attrName>ppt_h</p:attrName>
                                        </p:attrNameLst>
                                      </p:cBhvr>
                                      <p:tavLst>
                                        <p:tav tm="0">
                                          <p:val>
                                            <p:fltVal val="0"/>
                                          </p:val>
                                        </p:tav>
                                        <p:tav tm="100000">
                                          <p:val>
                                            <p:strVal val="#ppt_h"/>
                                          </p:val>
                                        </p:tav>
                                      </p:tavLst>
                                    </p:anim>
                                  </p:childTnLst>
                                </p:cTn>
                              </p:par>
                            </p:childTnLst>
                          </p:cTn>
                        </p:par>
                        <p:par>
                          <p:cTn id="14" fill="hold">
                            <p:stCondLst>
                              <p:cond delay="6000"/>
                            </p:stCondLst>
                            <p:childTnLst>
                              <p:par>
                                <p:cTn id="15" presetID="9" presetClass="entr" presetSubtype="0" fill="hold" nodeType="afterEffect">
                                  <p:stCondLst>
                                    <p:cond delay="100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par>
                          <p:cTn id="18" fill="hold">
                            <p:stCondLst>
                              <p:cond delay="7500"/>
                            </p:stCondLst>
                            <p:childTnLst>
                              <p:par>
                                <p:cTn id="19" presetID="9" presetClass="entr" presetSubtype="0" fill="hold" nodeType="afterEffect">
                                  <p:stCondLst>
                                    <p:cond delay="1000"/>
                                  </p:stCondLst>
                                  <p:childTnLst>
                                    <p:set>
                                      <p:cBhvr>
                                        <p:cTn id="20" dur="1" fill="hold">
                                          <p:stCondLst>
                                            <p:cond delay="0"/>
                                          </p:stCondLst>
                                        </p:cTn>
                                        <p:tgtEl>
                                          <p:spTgt spid="3"/>
                                        </p:tgtEl>
                                        <p:attrNameLst>
                                          <p:attrName>style.visibility</p:attrName>
                                        </p:attrNameLst>
                                      </p:cBhvr>
                                      <p:to>
                                        <p:strVal val="visible"/>
                                      </p:to>
                                    </p:set>
                                    <p:animEffect transition="in" filter="dissolve">
                                      <p:cBhvr>
                                        <p:cTn id="21" dur="500"/>
                                        <p:tgtEl>
                                          <p:spTgt spid="3"/>
                                        </p:tgtEl>
                                      </p:cBhvr>
                                    </p:animEffect>
                                  </p:childTnLst>
                                </p:cTn>
                              </p:par>
                            </p:childTnLst>
                          </p:cTn>
                        </p:par>
                        <p:par>
                          <p:cTn id="22" fill="hold">
                            <p:stCondLst>
                              <p:cond delay="9000"/>
                            </p:stCondLst>
                            <p:childTnLst>
                              <p:par>
                                <p:cTn id="23" presetID="9" presetClass="entr" presetSubtype="0" fill="hold" grpId="0" nodeType="afterEffect">
                                  <p:stCondLst>
                                    <p:cond delay="1000"/>
                                  </p:stCondLst>
                                  <p:childTnLst>
                                    <p:set>
                                      <p:cBhvr>
                                        <p:cTn id="24" dur="1" fill="hold">
                                          <p:stCondLst>
                                            <p:cond delay="0"/>
                                          </p:stCondLst>
                                        </p:cTn>
                                        <p:tgtEl>
                                          <p:spTgt spid="20485"/>
                                        </p:tgtEl>
                                        <p:attrNameLst>
                                          <p:attrName>style.visibility</p:attrName>
                                        </p:attrNameLst>
                                      </p:cBhvr>
                                      <p:to>
                                        <p:strVal val="visible"/>
                                      </p:to>
                                    </p:set>
                                    <p:animEffect transition="in" filter="dissolve">
                                      <p:cBhvr>
                                        <p:cTn id="25" dur="500"/>
                                        <p:tgtEl>
                                          <p:spTgt spid="204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animBg="1"/>
      <p:bldP spid="20486" grpId="0" autoUpdateAnimBg="0"/>
      <p:bldP spid="20487" grpId="0" autoUpdateAnimBg="0"/>
    </p:bld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76200" y="76200"/>
            <a:ext cx="8991600" cy="762000"/>
          </a:xfrm>
          <a:prstGeom prst="rect">
            <a:avLst/>
          </a:prstGeom>
          <a:noFill/>
          <a:ln w="9525">
            <a:noFill/>
            <a:miter lim="800000"/>
            <a:headEnd/>
            <a:tailEnd/>
          </a:ln>
          <a:effectLst/>
        </p:spPr>
        <p:txBody>
          <a:bodyPr anchor="b">
            <a:prstTxWarp prst="textNoShape">
              <a:avLst/>
            </a:prstTxWarp>
            <a:spAutoFit/>
          </a:bodyPr>
          <a:lstStyle/>
          <a:p>
            <a:pPr algn="ctr"/>
            <a:r>
              <a:rPr lang="en-US" sz="4400" b="1" u="sng">
                <a:solidFill>
                  <a:schemeClr val="tx2"/>
                </a:solidFill>
                <a:effectLst>
                  <a:outerShdw blurRad="38100" dist="38100" dir="2700000" algn="tl">
                    <a:srgbClr val="DDDDDD"/>
                  </a:outerShdw>
                </a:effectLst>
              </a:rPr>
              <a:t>The Future</a:t>
            </a:r>
          </a:p>
        </p:txBody>
      </p:sp>
      <p:sp>
        <p:nvSpPr>
          <p:cNvPr id="21507" name="AutoShape 3">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21508" name="AutoShape 4">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21509" name="Rectangle 5"/>
          <p:cNvSpPr>
            <a:spLocks noChangeArrowheads="1"/>
          </p:cNvSpPr>
          <p:nvPr/>
        </p:nvSpPr>
        <p:spPr bwMode="auto">
          <a:xfrm>
            <a:off x="152400" y="914400"/>
            <a:ext cx="8686800" cy="1600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a:solidFill>
                  <a:schemeClr val="folHlink"/>
                </a:solidFill>
              </a:rPr>
              <a:t>The simple present and present continuous are also used to express future time.  These are often used used in connection with schedules.</a:t>
            </a:r>
          </a:p>
        </p:txBody>
      </p:sp>
      <p:sp>
        <p:nvSpPr>
          <p:cNvPr id="21510" name="Rectangle 6"/>
          <p:cNvSpPr>
            <a:spLocks noChangeArrowheads="1"/>
          </p:cNvSpPr>
          <p:nvPr/>
        </p:nvSpPr>
        <p:spPr bwMode="auto">
          <a:xfrm>
            <a:off x="0" y="4724400"/>
            <a:ext cx="9144000" cy="914400"/>
          </a:xfrm>
          <a:prstGeom prst="rect">
            <a:avLst/>
          </a:prstGeom>
          <a:noFill/>
          <a:ln w="9525">
            <a:noFill/>
            <a:miter lim="800000"/>
            <a:headEnd/>
            <a:tailEnd/>
          </a:ln>
          <a:effectLst/>
        </p:spPr>
        <p:txBody>
          <a:bodyPr>
            <a:prstTxWarp prst="textNoShape">
              <a:avLst/>
            </a:prstTxWarp>
          </a:bodyPr>
          <a:lstStyle/>
          <a:p>
            <a:pPr marL="342900" indent="-342900" algn="ctr">
              <a:spcBef>
                <a:spcPct val="20000"/>
              </a:spcBef>
              <a:buClr>
                <a:schemeClr val="folHlink"/>
              </a:buClr>
              <a:buSzPct val="75000"/>
              <a:buFont typeface="Wingdings" charset="2"/>
              <a:buNone/>
            </a:pPr>
            <a:r>
              <a:rPr lang="en-US" b="1">
                <a:solidFill>
                  <a:schemeClr val="hlink"/>
                </a:solidFill>
              </a:rPr>
              <a:t>She </a:t>
            </a:r>
            <a:r>
              <a:rPr lang="en-US" b="1" u="sng">
                <a:solidFill>
                  <a:schemeClr val="folHlink"/>
                </a:solidFill>
              </a:rPr>
              <a:t>is meeting</a:t>
            </a:r>
            <a:r>
              <a:rPr lang="en-US" b="1">
                <a:solidFill>
                  <a:schemeClr val="hlink"/>
                </a:solidFill>
              </a:rPr>
              <a:t> a new client at eleven o’clock.</a:t>
            </a:r>
          </a:p>
          <a:p>
            <a:pPr marL="342900" indent="-342900" algn="ctr">
              <a:spcBef>
                <a:spcPct val="20000"/>
              </a:spcBef>
              <a:buClr>
                <a:schemeClr val="folHlink"/>
              </a:buClr>
              <a:buSzPct val="75000"/>
              <a:buFont typeface="Wingdings" charset="2"/>
              <a:buNone/>
            </a:pPr>
            <a:r>
              <a:rPr lang="en-US" b="1">
                <a:solidFill>
                  <a:schemeClr val="hlink"/>
                </a:solidFill>
              </a:rPr>
              <a:t>The train </a:t>
            </a:r>
            <a:r>
              <a:rPr lang="en-US" b="1" u="sng">
                <a:solidFill>
                  <a:schemeClr val="folHlink"/>
                </a:solidFill>
              </a:rPr>
              <a:t>leaves</a:t>
            </a:r>
            <a:r>
              <a:rPr lang="en-US" b="1">
                <a:solidFill>
                  <a:schemeClr val="hlink"/>
                </a:solidFill>
              </a:rPr>
              <a:t> at 6:00 a.m. tomorrow.</a:t>
            </a:r>
          </a:p>
          <a:p>
            <a:pPr marL="342900" indent="-342900">
              <a:spcBef>
                <a:spcPct val="20000"/>
              </a:spcBef>
              <a:buClr>
                <a:schemeClr val="folHlink"/>
              </a:buClr>
              <a:buSzPct val="75000"/>
              <a:buFont typeface="Wingdings" charset="2"/>
              <a:buNone/>
            </a:pPr>
            <a:endParaRPr lang="en-US">
              <a:solidFill>
                <a:schemeClr val="hlink"/>
              </a:solidFill>
            </a:endParaRPr>
          </a:p>
        </p:txBody>
      </p:sp>
      <p:grpSp>
        <p:nvGrpSpPr>
          <p:cNvPr id="2" name="Group 7"/>
          <p:cNvGrpSpPr>
            <a:grpSpLocks/>
          </p:cNvGrpSpPr>
          <p:nvPr/>
        </p:nvGrpSpPr>
        <p:grpSpPr bwMode="auto">
          <a:xfrm>
            <a:off x="381000" y="2514600"/>
            <a:ext cx="8077200" cy="1905000"/>
            <a:chOff x="240" y="1584"/>
            <a:chExt cx="5088" cy="1200"/>
          </a:xfrm>
        </p:grpSpPr>
        <p:sp>
          <p:nvSpPr>
            <p:cNvPr id="21512" name="Line 8"/>
            <p:cNvSpPr>
              <a:spLocks noChangeShapeType="1"/>
            </p:cNvSpPr>
            <p:nvPr/>
          </p:nvSpPr>
          <p:spPr bwMode="auto">
            <a:xfrm>
              <a:off x="240" y="2270"/>
              <a:ext cx="5088" cy="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21513" name="Line 9"/>
            <p:cNvSpPr>
              <a:spLocks noChangeShapeType="1"/>
            </p:cNvSpPr>
            <p:nvPr/>
          </p:nvSpPr>
          <p:spPr bwMode="auto">
            <a:xfrm>
              <a:off x="2880" y="1584"/>
              <a:ext cx="0" cy="120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3" name="Group 10"/>
          <p:cNvGrpSpPr>
            <a:grpSpLocks/>
          </p:cNvGrpSpPr>
          <p:nvPr/>
        </p:nvGrpSpPr>
        <p:grpSpPr bwMode="auto">
          <a:xfrm>
            <a:off x="6705600" y="3276600"/>
            <a:ext cx="533400" cy="685800"/>
            <a:chOff x="768" y="2592"/>
            <a:chExt cx="336" cy="432"/>
          </a:xfrm>
        </p:grpSpPr>
        <p:sp>
          <p:nvSpPr>
            <p:cNvPr id="21515" name="Line 11"/>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21516" name="Line 12"/>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1509"/>
                                        </p:tgtEl>
                                        <p:attrNameLst>
                                          <p:attrName>style.visibility</p:attrName>
                                        </p:attrNameLst>
                                      </p:cBhvr>
                                      <p:to>
                                        <p:strVal val="visible"/>
                                      </p:to>
                                    </p:set>
                                    <p:anim calcmode="lin" valueType="num">
                                      <p:cBhvr>
                                        <p:cTn id="7" dur="500" fill="hold"/>
                                        <p:tgtEl>
                                          <p:spTgt spid="21509"/>
                                        </p:tgtEl>
                                        <p:attrNameLst>
                                          <p:attrName>ppt_w</p:attrName>
                                        </p:attrNameLst>
                                      </p:cBhvr>
                                      <p:tavLst>
                                        <p:tav tm="0">
                                          <p:val>
                                            <p:fltVal val="0"/>
                                          </p:val>
                                        </p:tav>
                                        <p:tav tm="100000">
                                          <p:val>
                                            <p:strVal val="#ppt_w"/>
                                          </p:val>
                                        </p:tav>
                                      </p:tavLst>
                                    </p:anim>
                                    <p:anim calcmode="lin" valueType="num">
                                      <p:cBhvr>
                                        <p:cTn id="8" dur="500" fill="hold"/>
                                        <p:tgtEl>
                                          <p:spTgt spid="21509"/>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5000"/>
                                  </p:stCondLst>
                                  <p:childTnLst>
                                    <p:set>
                                      <p:cBhvr>
                                        <p:cTn id="11" dur="1" fill="hold">
                                          <p:stCondLst>
                                            <p:cond delay="0"/>
                                          </p:stCondLst>
                                        </p:cTn>
                                        <p:tgtEl>
                                          <p:spTgt spid="21510"/>
                                        </p:tgtEl>
                                        <p:attrNameLst>
                                          <p:attrName>style.visibility</p:attrName>
                                        </p:attrNameLst>
                                      </p:cBhvr>
                                      <p:to>
                                        <p:strVal val="visible"/>
                                      </p:to>
                                    </p:set>
                                    <p:anim calcmode="lin" valueType="num">
                                      <p:cBhvr>
                                        <p:cTn id="12" dur="500" fill="hold"/>
                                        <p:tgtEl>
                                          <p:spTgt spid="21510"/>
                                        </p:tgtEl>
                                        <p:attrNameLst>
                                          <p:attrName>ppt_w</p:attrName>
                                        </p:attrNameLst>
                                      </p:cBhvr>
                                      <p:tavLst>
                                        <p:tav tm="0">
                                          <p:val>
                                            <p:fltVal val="0"/>
                                          </p:val>
                                        </p:tav>
                                        <p:tav tm="100000">
                                          <p:val>
                                            <p:strVal val="#ppt_w"/>
                                          </p:val>
                                        </p:tav>
                                      </p:tavLst>
                                    </p:anim>
                                    <p:anim calcmode="lin" valueType="num">
                                      <p:cBhvr>
                                        <p:cTn id="13" dur="500" fill="hold"/>
                                        <p:tgtEl>
                                          <p:spTgt spid="21510"/>
                                        </p:tgtEl>
                                        <p:attrNameLst>
                                          <p:attrName>ppt_h</p:attrName>
                                        </p:attrNameLst>
                                      </p:cBhvr>
                                      <p:tavLst>
                                        <p:tav tm="0">
                                          <p:val>
                                            <p:fltVal val="0"/>
                                          </p:val>
                                        </p:tav>
                                        <p:tav tm="100000">
                                          <p:val>
                                            <p:strVal val="#ppt_h"/>
                                          </p:val>
                                        </p:tav>
                                      </p:tavLst>
                                    </p:anim>
                                  </p:childTnLst>
                                </p:cTn>
                              </p:par>
                            </p:childTnLst>
                          </p:cTn>
                        </p:par>
                        <p:par>
                          <p:cTn id="14" fill="hold">
                            <p:stCondLst>
                              <p:cond delay="6000"/>
                            </p:stCondLst>
                            <p:childTnLst>
                              <p:par>
                                <p:cTn id="15" presetID="9" presetClass="entr" presetSubtype="0" fill="hold" nodeType="afterEffect">
                                  <p:stCondLst>
                                    <p:cond delay="100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par>
                          <p:cTn id="18" fill="hold">
                            <p:stCondLst>
                              <p:cond delay="7500"/>
                            </p:stCondLst>
                            <p:childTnLst>
                              <p:par>
                                <p:cTn id="19" presetID="9" presetClass="entr" presetSubtype="0" fill="hold" nodeType="afterEffect">
                                  <p:stCondLst>
                                    <p:cond delay="1000"/>
                                  </p:stCondLst>
                                  <p:childTnLst>
                                    <p:set>
                                      <p:cBhvr>
                                        <p:cTn id="20" dur="1" fill="hold">
                                          <p:stCondLst>
                                            <p:cond delay="0"/>
                                          </p:stCondLst>
                                        </p:cTn>
                                        <p:tgtEl>
                                          <p:spTgt spid="3"/>
                                        </p:tgtEl>
                                        <p:attrNameLst>
                                          <p:attrName>style.visibility</p:attrName>
                                        </p:attrNameLst>
                                      </p:cBhvr>
                                      <p:to>
                                        <p:strVal val="visible"/>
                                      </p:to>
                                    </p:set>
                                    <p:animEffect transition="in" filter="dissolve">
                                      <p:cBhvr>
                                        <p:cTn id="21" dur="500"/>
                                        <p:tgtEl>
                                          <p:spTgt spid="3"/>
                                        </p:tgtEl>
                                      </p:cBhvr>
                                    </p:animEffect>
                                  </p:childTnLst>
                                </p:cTn>
                              </p:par>
                            </p:childTnLst>
                          </p:cTn>
                        </p:par>
                        <p:par>
                          <p:cTn id="22" fill="hold">
                            <p:stCondLst>
                              <p:cond delay="9000"/>
                            </p:stCondLst>
                            <p:childTnLst>
                              <p:par>
                                <p:cTn id="23" presetID="9" presetClass="entr" presetSubtype="0" fill="hold" grpId="0" nodeType="afterEffect">
                                  <p:stCondLst>
                                    <p:cond delay="1000"/>
                                  </p:stCondLst>
                                  <p:childTnLst>
                                    <p:set>
                                      <p:cBhvr>
                                        <p:cTn id="24" dur="1" fill="hold">
                                          <p:stCondLst>
                                            <p:cond delay="0"/>
                                          </p:stCondLst>
                                        </p:cTn>
                                        <p:tgtEl>
                                          <p:spTgt spid="21508"/>
                                        </p:tgtEl>
                                        <p:attrNameLst>
                                          <p:attrName>style.visibility</p:attrName>
                                        </p:attrNameLst>
                                      </p:cBhvr>
                                      <p:to>
                                        <p:strVal val="visible"/>
                                      </p:to>
                                    </p:set>
                                    <p:animEffect transition="in" filter="dissolve">
                                      <p:cBhvr>
                                        <p:cTn id="25" dur="500"/>
                                        <p:tgtEl>
                                          <p:spTgt spid="215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animBg="1"/>
      <p:bldP spid="21509" grpId="0" autoUpdateAnimBg="0"/>
      <p:bldP spid="21510" grpId="0" autoUpdateAnimBg="0"/>
    </p:bld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76200" y="76200"/>
            <a:ext cx="8991600" cy="762000"/>
          </a:xfrm>
          <a:prstGeom prst="rect">
            <a:avLst/>
          </a:prstGeom>
          <a:noFill/>
          <a:ln w="9525">
            <a:noFill/>
            <a:miter lim="800000"/>
            <a:headEnd/>
            <a:tailEnd/>
          </a:ln>
          <a:effectLst/>
        </p:spPr>
        <p:txBody>
          <a:bodyPr anchor="b">
            <a:prstTxWarp prst="textNoShape">
              <a:avLst/>
            </a:prstTxWarp>
            <a:spAutoFit/>
          </a:bodyPr>
          <a:lstStyle/>
          <a:p>
            <a:pPr algn="ctr"/>
            <a:r>
              <a:rPr lang="en-US" sz="4400" b="1" u="sng">
                <a:solidFill>
                  <a:schemeClr val="tx2"/>
                </a:solidFill>
                <a:effectLst>
                  <a:outerShdw blurRad="38100" dist="38100" dir="2700000" algn="tl">
                    <a:srgbClr val="DDDDDD"/>
                  </a:outerShdw>
                </a:effectLst>
              </a:rPr>
              <a:t>The Future Continuous</a:t>
            </a:r>
          </a:p>
        </p:txBody>
      </p:sp>
      <p:sp>
        <p:nvSpPr>
          <p:cNvPr id="22531" name="AutoShape 3">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22532" name="AutoShape 4">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22533" name="Rectangle 5"/>
          <p:cNvSpPr>
            <a:spLocks noChangeArrowheads="1"/>
          </p:cNvSpPr>
          <p:nvPr/>
        </p:nvSpPr>
        <p:spPr bwMode="auto">
          <a:xfrm>
            <a:off x="152400" y="914400"/>
            <a:ext cx="8686800" cy="1600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a:solidFill>
                  <a:schemeClr val="folHlink"/>
                </a:solidFill>
              </a:rPr>
              <a:t>This tense is used to describe an event or action that will occur over a period of time at a specific point in the future.</a:t>
            </a:r>
          </a:p>
        </p:txBody>
      </p:sp>
      <p:sp>
        <p:nvSpPr>
          <p:cNvPr id="22534" name="Rectangle 6"/>
          <p:cNvSpPr>
            <a:spLocks noChangeArrowheads="1"/>
          </p:cNvSpPr>
          <p:nvPr/>
        </p:nvSpPr>
        <p:spPr bwMode="auto">
          <a:xfrm>
            <a:off x="0" y="4724400"/>
            <a:ext cx="9144000" cy="914400"/>
          </a:xfrm>
          <a:prstGeom prst="rect">
            <a:avLst/>
          </a:prstGeom>
          <a:noFill/>
          <a:ln w="9525">
            <a:noFill/>
            <a:miter lim="800000"/>
            <a:headEnd/>
            <a:tailEnd/>
          </a:ln>
          <a:effectLst/>
        </p:spPr>
        <p:txBody>
          <a:bodyPr>
            <a:prstTxWarp prst="textNoShape">
              <a:avLst/>
            </a:prstTxWarp>
          </a:bodyPr>
          <a:lstStyle/>
          <a:p>
            <a:pPr marL="342900" indent="-342900" algn="ctr">
              <a:spcBef>
                <a:spcPct val="20000"/>
              </a:spcBef>
              <a:buClr>
                <a:schemeClr val="folHlink"/>
              </a:buClr>
              <a:buSzPct val="75000"/>
              <a:buFont typeface="Wingdings" charset="2"/>
              <a:buNone/>
            </a:pPr>
            <a:r>
              <a:rPr lang="en-US" b="1">
                <a:solidFill>
                  <a:schemeClr val="hlink"/>
                </a:solidFill>
              </a:rPr>
              <a:t>I </a:t>
            </a:r>
            <a:r>
              <a:rPr lang="en-US" b="1" u="sng">
                <a:solidFill>
                  <a:schemeClr val="folHlink"/>
                </a:solidFill>
              </a:rPr>
              <a:t>will be teaching</a:t>
            </a:r>
            <a:r>
              <a:rPr lang="en-US" b="1">
                <a:solidFill>
                  <a:schemeClr val="hlink"/>
                </a:solidFill>
              </a:rPr>
              <a:t> English at 10 a.m. tomorrow.</a:t>
            </a:r>
          </a:p>
          <a:p>
            <a:pPr marL="342900" indent="-342900" algn="ctr">
              <a:spcBef>
                <a:spcPct val="20000"/>
              </a:spcBef>
              <a:buClr>
                <a:schemeClr val="folHlink"/>
              </a:buClr>
              <a:buSzPct val="75000"/>
              <a:buFont typeface="Wingdings" charset="2"/>
              <a:buNone/>
            </a:pPr>
            <a:r>
              <a:rPr lang="en-US" b="1">
                <a:solidFill>
                  <a:schemeClr val="hlink"/>
                </a:solidFill>
              </a:rPr>
              <a:t>They </a:t>
            </a:r>
            <a:r>
              <a:rPr lang="en-US" b="1" u="sng">
                <a:solidFill>
                  <a:schemeClr val="folHlink"/>
                </a:solidFill>
              </a:rPr>
              <a:t>will be moving</a:t>
            </a:r>
            <a:r>
              <a:rPr lang="en-US" b="1">
                <a:solidFill>
                  <a:schemeClr val="hlink"/>
                </a:solidFill>
              </a:rPr>
              <a:t> their furniture out of the house by the time you arrive tomorrow.</a:t>
            </a:r>
          </a:p>
          <a:p>
            <a:pPr marL="342900" indent="-342900">
              <a:spcBef>
                <a:spcPct val="20000"/>
              </a:spcBef>
              <a:buClr>
                <a:schemeClr val="folHlink"/>
              </a:buClr>
              <a:buSzPct val="75000"/>
              <a:buFont typeface="Wingdings" charset="2"/>
              <a:buNone/>
            </a:pPr>
            <a:endParaRPr lang="en-US">
              <a:solidFill>
                <a:schemeClr val="hlink"/>
              </a:solidFill>
            </a:endParaRPr>
          </a:p>
        </p:txBody>
      </p:sp>
      <p:grpSp>
        <p:nvGrpSpPr>
          <p:cNvPr id="2" name="Group 7"/>
          <p:cNvGrpSpPr>
            <a:grpSpLocks/>
          </p:cNvGrpSpPr>
          <p:nvPr/>
        </p:nvGrpSpPr>
        <p:grpSpPr bwMode="auto">
          <a:xfrm>
            <a:off x="381000" y="2438400"/>
            <a:ext cx="8077200" cy="1905000"/>
            <a:chOff x="240" y="1584"/>
            <a:chExt cx="5088" cy="1200"/>
          </a:xfrm>
        </p:grpSpPr>
        <p:sp>
          <p:nvSpPr>
            <p:cNvPr id="22536" name="Line 8"/>
            <p:cNvSpPr>
              <a:spLocks noChangeShapeType="1"/>
            </p:cNvSpPr>
            <p:nvPr/>
          </p:nvSpPr>
          <p:spPr bwMode="auto">
            <a:xfrm>
              <a:off x="240" y="2270"/>
              <a:ext cx="5088" cy="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22537" name="Line 9"/>
            <p:cNvSpPr>
              <a:spLocks noChangeShapeType="1"/>
            </p:cNvSpPr>
            <p:nvPr/>
          </p:nvSpPr>
          <p:spPr bwMode="auto">
            <a:xfrm>
              <a:off x="2880" y="1584"/>
              <a:ext cx="0" cy="120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sp>
        <p:nvSpPr>
          <p:cNvPr id="22544" name="Text Box 16"/>
          <p:cNvSpPr txBox="1">
            <a:spLocks noChangeArrowheads="1"/>
          </p:cNvSpPr>
          <p:nvPr/>
        </p:nvSpPr>
        <p:spPr bwMode="auto">
          <a:xfrm>
            <a:off x="5334000" y="2362200"/>
            <a:ext cx="2895600" cy="661988"/>
          </a:xfrm>
          <a:prstGeom prst="rect">
            <a:avLst/>
          </a:prstGeom>
          <a:noFill/>
          <a:ln w="38100">
            <a:solidFill>
              <a:schemeClr val="tx1"/>
            </a:solidFill>
            <a:miter lim="800000"/>
            <a:headEnd/>
            <a:tailEnd/>
          </a:ln>
          <a:effectLst/>
        </p:spPr>
        <p:txBody>
          <a:bodyPr>
            <a:prstTxWarp prst="textNoShape">
              <a:avLst/>
            </a:prstTxWarp>
            <a:spAutoFit/>
          </a:bodyPr>
          <a:lstStyle/>
          <a:p>
            <a:pPr algn="ctr">
              <a:spcBef>
                <a:spcPct val="50000"/>
              </a:spcBef>
            </a:pPr>
            <a:r>
              <a:rPr lang="en-US" sz="1400"/>
              <a:t>at 10 a.m. tomorrow</a:t>
            </a:r>
          </a:p>
          <a:p>
            <a:pPr algn="ctr">
              <a:spcBef>
                <a:spcPct val="50000"/>
              </a:spcBef>
            </a:pPr>
            <a:r>
              <a:rPr lang="en-US" sz="1400"/>
              <a:t>by the time you arrive</a:t>
            </a:r>
          </a:p>
        </p:txBody>
      </p:sp>
      <p:sp>
        <p:nvSpPr>
          <p:cNvPr id="22547" name="Arc 19"/>
          <p:cNvSpPr>
            <a:spLocks/>
          </p:cNvSpPr>
          <p:nvPr/>
        </p:nvSpPr>
        <p:spPr bwMode="auto">
          <a:xfrm flipH="1" flipV="1">
            <a:off x="5486400" y="3505200"/>
            <a:ext cx="1219200" cy="6096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57150">
            <a:solidFill>
              <a:schemeClr val="folHlink"/>
            </a:solidFill>
            <a:miter lim="800000"/>
            <a:headEnd/>
            <a:tailEnd/>
          </a:ln>
          <a:effectLst/>
        </p:spPr>
        <p:txBody>
          <a:bodyPr wrap="none" anchor="ctr">
            <a:prstTxWarp prst="textNoShape">
              <a:avLst/>
            </a:prstTxWarp>
          </a:bodyPr>
          <a:lstStyle/>
          <a:p>
            <a:endParaRPr lang="en-US"/>
          </a:p>
        </p:txBody>
      </p:sp>
      <p:sp>
        <p:nvSpPr>
          <p:cNvPr id="22548" name="Arc 20"/>
          <p:cNvSpPr>
            <a:spLocks/>
          </p:cNvSpPr>
          <p:nvPr/>
        </p:nvSpPr>
        <p:spPr bwMode="auto">
          <a:xfrm flipV="1">
            <a:off x="6781800" y="3505200"/>
            <a:ext cx="1143000" cy="6096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57150">
            <a:solidFill>
              <a:schemeClr val="folHlink"/>
            </a:solidFill>
            <a:prstDash val="sysDot"/>
            <a:miter lim="800000"/>
            <a:headEnd/>
            <a:tailEnd/>
          </a:ln>
          <a:effectLst/>
        </p:spPr>
        <p:txBody>
          <a:bodyPr wrap="none" anchor="ctr">
            <a:prstTxWarp prst="textNoShape">
              <a:avLst/>
            </a:prstTxWarp>
          </a:bodyPr>
          <a:lstStyle/>
          <a:p>
            <a:endParaRPr lang="en-US"/>
          </a:p>
        </p:txBody>
      </p:sp>
      <p:sp>
        <p:nvSpPr>
          <p:cNvPr id="22549" name="Line 21"/>
          <p:cNvSpPr>
            <a:spLocks noChangeShapeType="1"/>
          </p:cNvSpPr>
          <p:nvPr/>
        </p:nvSpPr>
        <p:spPr bwMode="auto">
          <a:xfrm>
            <a:off x="6781800" y="3048000"/>
            <a:ext cx="0" cy="1219200"/>
          </a:xfrm>
          <a:prstGeom prst="line">
            <a:avLst/>
          </a:prstGeom>
          <a:noFill/>
          <a:ln w="38100">
            <a:solidFill>
              <a:schemeClr val="tx1"/>
            </a:solidFill>
            <a:miter lim="800000"/>
            <a:headEnd/>
            <a:tailEnd type="triangle" w="med" len="med"/>
          </a:ln>
          <a:effectLst/>
        </p:spPr>
        <p:txBody>
          <a:bodyPr wrap="none">
            <a:prstTxWarp prst="textNoShape">
              <a:avLst/>
            </a:prstTxWarp>
          </a:bodyPr>
          <a:lstStyle/>
          <a:p>
            <a:endParaRPr lang="en-US"/>
          </a:p>
        </p:txBody>
      </p:sp>
      <p:grpSp>
        <p:nvGrpSpPr>
          <p:cNvPr id="3" name="Group 13"/>
          <p:cNvGrpSpPr>
            <a:grpSpLocks/>
          </p:cNvGrpSpPr>
          <p:nvPr/>
        </p:nvGrpSpPr>
        <p:grpSpPr bwMode="auto">
          <a:xfrm>
            <a:off x="6477000" y="3200400"/>
            <a:ext cx="533400" cy="685800"/>
            <a:chOff x="768" y="2592"/>
            <a:chExt cx="336" cy="432"/>
          </a:xfrm>
        </p:grpSpPr>
        <p:sp>
          <p:nvSpPr>
            <p:cNvPr id="22542" name="Line 14"/>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22543" name="Line 15"/>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2533"/>
                                        </p:tgtEl>
                                        <p:attrNameLst>
                                          <p:attrName>style.visibility</p:attrName>
                                        </p:attrNameLst>
                                      </p:cBhvr>
                                      <p:to>
                                        <p:strVal val="visible"/>
                                      </p:to>
                                    </p:set>
                                    <p:anim calcmode="lin" valueType="num">
                                      <p:cBhvr>
                                        <p:cTn id="7" dur="500" fill="hold"/>
                                        <p:tgtEl>
                                          <p:spTgt spid="22533"/>
                                        </p:tgtEl>
                                        <p:attrNameLst>
                                          <p:attrName>ppt_w</p:attrName>
                                        </p:attrNameLst>
                                      </p:cBhvr>
                                      <p:tavLst>
                                        <p:tav tm="0">
                                          <p:val>
                                            <p:fltVal val="0"/>
                                          </p:val>
                                        </p:tav>
                                        <p:tav tm="100000">
                                          <p:val>
                                            <p:strVal val="#ppt_w"/>
                                          </p:val>
                                        </p:tav>
                                      </p:tavLst>
                                    </p:anim>
                                    <p:anim calcmode="lin" valueType="num">
                                      <p:cBhvr>
                                        <p:cTn id="8" dur="500" fill="hold"/>
                                        <p:tgtEl>
                                          <p:spTgt spid="2253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4000"/>
                                  </p:stCondLst>
                                  <p:childTnLst>
                                    <p:set>
                                      <p:cBhvr>
                                        <p:cTn id="11" dur="1" fill="hold">
                                          <p:stCondLst>
                                            <p:cond delay="0"/>
                                          </p:stCondLst>
                                        </p:cTn>
                                        <p:tgtEl>
                                          <p:spTgt spid="22534"/>
                                        </p:tgtEl>
                                        <p:attrNameLst>
                                          <p:attrName>style.visibility</p:attrName>
                                        </p:attrNameLst>
                                      </p:cBhvr>
                                      <p:to>
                                        <p:strVal val="visible"/>
                                      </p:to>
                                    </p:set>
                                    <p:anim calcmode="lin" valueType="num">
                                      <p:cBhvr>
                                        <p:cTn id="12" dur="500" fill="hold"/>
                                        <p:tgtEl>
                                          <p:spTgt spid="22534"/>
                                        </p:tgtEl>
                                        <p:attrNameLst>
                                          <p:attrName>ppt_w</p:attrName>
                                        </p:attrNameLst>
                                      </p:cBhvr>
                                      <p:tavLst>
                                        <p:tav tm="0">
                                          <p:val>
                                            <p:fltVal val="0"/>
                                          </p:val>
                                        </p:tav>
                                        <p:tav tm="100000">
                                          <p:val>
                                            <p:strVal val="#ppt_w"/>
                                          </p:val>
                                        </p:tav>
                                      </p:tavLst>
                                    </p:anim>
                                    <p:anim calcmode="lin" valueType="num">
                                      <p:cBhvr>
                                        <p:cTn id="13" dur="500" fill="hold"/>
                                        <p:tgtEl>
                                          <p:spTgt spid="22534"/>
                                        </p:tgtEl>
                                        <p:attrNameLst>
                                          <p:attrName>ppt_h</p:attrName>
                                        </p:attrNameLst>
                                      </p:cBhvr>
                                      <p:tavLst>
                                        <p:tav tm="0">
                                          <p:val>
                                            <p:fltVal val="0"/>
                                          </p:val>
                                        </p:tav>
                                        <p:tav tm="100000">
                                          <p:val>
                                            <p:strVal val="#ppt_h"/>
                                          </p:val>
                                        </p:tav>
                                      </p:tavLst>
                                    </p:anim>
                                  </p:childTnLst>
                                </p:cTn>
                              </p:par>
                            </p:childTnLst>
                          </p:cTn>
                        </p:par>
                        <p:par>
                          <p:cTn id="14" fill="hold">
                            <p:stCondLst>
                              <p:cond delay="5000"/>
                            </p:stCondLst>
                            <p:childTnLst>
                              <p:par>
                                <p:cTn id="15" presetID="9" presetClass="entr" presetSubtype="0" fill="hold" nodeType="afterEffect">
                                  <p:stCondLst>
                                    <p:cond delay="100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par>
                          <p:cTn id="18" fill="hold">
                            <p:stCondLst>
                              <p:cond delay="6500"/>
                            </p:stCondLst>
                            <p:childTnLst>
                              <p:par>
                                <p:cTn id="19" presetID="9" presetClass="entr" presetSubtype="0" fill="hold" nodeType="afterEffect">
                                  <p:stCondLst>
                                    <p:cond delay="1000"/>
                                  </p:stCondLst>
                                  <p:childTnLst>
                                    <p:set>
                                      <p:cBhvr>
                                        <p:cTn id="20" dur="1" fill="hold">
                                          <p:stCondLst>
                                            <p:cond delay="0"/>
                                          </p:stCondLst>
                                        </p:cTn>
                                        <p:tgtEl>
                                          <p:spTgt spid="3"/>
                                        </p:tgtEl>
                                        <p:attrNameLst>
                                          <p:attrName>style.visibility</p:attrName>
                                        </p:attrNameLst>
                                      </p:cBhvr>
                                      <p:to>
                                        <p:strVal val="visible"/>
                                      </p:to>
                                    </p:set>
                                    <p:animEffect transition="in" filter="dissolve">
                                      <p:cBhvr>
                                        <p:cTn id="21" dur="500"/>
                                        <p:tgtEl>
                                          <p:spTgt spid="3"/>
                                        </p:tgtEl>
                                      </p:cBhvr>
                                    </p:animEffect>
                                  </p:childTnLst>
                                </p:cTn>
                              </p:par>
                            </p:childTnLst>
                          </p:cTn>
                        </p:par>
                        <p:par>
                          <p:cTn id="22" fill="hold">
                            <p:stCondLst>
                              <p:cond delay="8000"/>
                            </p:stCondLst>
                            <p:childTnLst>
                              <p:par>
                                <p:cTn id="23" presetID="9" presetClass="entr" presetSubtype="0" fill="hold" grpId="0" nodeType="afterEffect">
                                  <p:stCondLst>
                                    <p:cond delay="1000"/>
                                  </p:stCondLst>
                                  <p:childTnLst>
                                    <p:set>
                                      <p:cBhvr>
                                        <p:cTn id="24" dur="1" fill="hold">
                                          <p:stCondLst>
                                            <p:cond delay="0"/>
                                          </p:stCondLst>
                                        </p:cTn>
                                        <p:tgtEl>
                                          <p:spTgt spid="22544"/>
                                        </p:tgtEl>
                                        <p:attrNameLst>
                                          <p:attrName>style.visibility</p:attrName>
                                        </p:attrNameLst>
                                      </p:cBhvr>
                                      <p:to>
                                        <p:strVal val="visible"/>
                                      </p:to>
                                    </p:set>
                                    <p:animEffect transition="in" filter="dissolve">
                                      <p:cBhvr>
                                        <p:cTn id="25" dur="500"/>
                                        <p:tgtEl>
                                          <p:spTgt spid="22544"/>
                                        </p:tgtEl>
                                      </p:cBhvr>
                                    </p:animEffect>
                                  </p:childTnLst>
                                </p:cTn>
                              </p:par>
                            </p:childTnLst>
                          </p:cTn>
                        </p:par>
                        <p:par>
                          <p:cTn id="26" fill="hold">
                            <p:stCondLst>
                              <p:cond delay="9500"/>
                            </p:stCondLst>
                            <p:childTnLst>
                              <p:par>
                                <p:cTn id="27" presetID="9" presetClass="entr" presetSubtype="0" fill="hold" grpId="0" nodeType="afterEffect">
                                  <p:stCondLst>
                                    <p:cond delay="1000"/>
                                  </p:stCondLst>
                                  <p:childTnLst>
                                    <p:set>
                                      <p:cBhvr>
                                        <p:cTn id="28" dur="1" fill="hold">
                                          <p:stCondLst>
                                            <p:cond delay="0"/>
                                          </p:stCondLst>
                                        </p:cTn>
                                        <p:tgtEl>
                                          <p:spTgt spid="22549"/>
                                        </p:tgtEl>
                                        <p:attrNameLst>
                                          <p:attrName>style.visibility</p:attrName>
                                        </p:attrNameLst>
                                      </p:cBhvr>
                                      <p:to>
                                        <p:strVal val="visible"/>
                                      </p:to>
                                    </p:set>
                                    <p:animEffect transition="in" filter="dissolve">
                                      <p:cBhvr>
                                        <p:cTn id="29" dur="500"/>
                                        <p:tgtEl>
                                          <p:spTgt spid="22549"/>
                                        </p:tgtEl>
                                      </p:cBhvr>
                                    </p:animEffect>
                                  </p:childTnLst>
                                </p:cTn>
                              </p:par>
                            </p:childTnLst>
                          </p:cTn>
                        </p:par>
                        <p:par>
                          <p:cTn id="30" fill="hold">
                            <p:stCondLst>
                              <p:cond delay="11000"/>
                            </p:stCondLst>
                            <p:childTnLst>
                              <p:par>
                                <p:cTn id="31" presetID="9" presetClass="entr" presetSubtype="0" fill="hold" grpId="0" nodeType="afterEffect">
                                  <p:stCondLst>
                                    <p:cond delay="2000"/>
                                  </p:stCondLst>
                                  <p:childTnLst>
                                    <p:set>
                                      <p:cBhvr>
                                        <p:cTn id="32" dur="1" fill="hold">
                                          <p:stCondLst>
                                            <p:cond delay="0"/>
                                          </p:stCondLst>
                                        </p:cTn>
                                        <p:tgtEl>
                                          <p:spTgt spid="22548"/>
                                        </p:tgtEl>
                                        <p:attrNameLst>
                                          <p:attrName>style.visibility</p:attrName>
                                        </p:attrNameLst>
                                      </p:cBhvr>
                                      <p:to>
                                        <p:strVal val="visible"/>
                                      </p:to>
                                    </p:set>
                                    <p:animEffect transition="in" filter="dissolve">
                                      <p:cBhvr>
                                        <p:cTn id="33" dur="500"/>
                                        <p:tgtEl>
                                          <p:spTgt spid="22548"/>
                                        </p:tgtEl>
                                      </p:cBhvr>
                                    </p:animEffect>
                                  </p:childTnLst>
                                </p:cTn>
                              </p:par>
                            </p:childTnLst>
                          </p:cTn>
                        </p:par>
                        <p:par>
                          <p:cTn id="34" fill="hold">
                            <p:stCondLst>
                              <p:cond delay="13500"/>
                            </p:stCondLst>
                            <p:childTnLst>
                              <p:par>
                                <p:cTn id="35" presetID="9" presetClass="entr" presetSubtype="0" fill="hold" grpId="0" nodeType="afterEffect">
                                  <p:stCondLst>
                                    <p:cond delay="2000"/>
                                  </p:stCondLst>
                                  <p:childTnLst>
                                    <p:set>
                                      <p:cBhvr>
                                        <p:cTn id="36" dur="1" fill="hold">
                                          <p:stCondLst>
                                            <p:cond delay="0"/>
                                          </p:stCondLst>
                                        </p:cTn>
                                        <p:tgtEl>
                                          <p:spTgt spid="22547"/>
                                        </p:tgtEl>
                                        <p:attrNameLst>
                                          <p:attrName>style.visibility</p:attrName>
                                        </p:attrNameLst>
                                      </p:cBhvr>
                                      <p:to>
                                        <p:strVal val="visible"/>
                                      </p:to>
                                    </p:set>
                                    <p:animEffect transition="in" filter="dissolve">
                                      <p:cBhvr>
                                        <p:cTn id="37" dur="500"/>
                                        <p:tgtEl>
                                          <p:spTgt spid="22547"/>
                                        </p:tgtEl>
                                      </p:cBhvr>
                                    </p:animEffect>
                                  </p:childTnLst>
                                </p:cTn>
                              </p:par>
                            </p:childTnLst>
                          </p:cTn>
                        </p:par>
                        <p:par>
                          <p:cTn id="38" fill="hold">
                            <p:stCondLst>
                              <p:cond delay="16000"/>
                            </p:stCondLst>
                            <p:childTnLst>
                              <p:par>
                                <p:cTn id="39" presetID="9" presetClass="entr" presetSubtype="0" fill="hold" grpId="0" nodeType="afterEffect">
                                  <p:stCondLst>
                                    <p:cond delay="1000"/>
                                  </p:stCondLst>
                                  <p:childTnLst>
                                    <p:set>
                                      <p:cBhvr>
                                        <p:cTn id="40" dur="1" fill="hold">
                                          <p:stCondLst>
                                            <p:cond delay="0"/>
                                          </p:stCondLst>
                                        </p:cTn>
                                        <p:tgtEl>
                                          <p:spTgt spid="22532"/>
                                        </p:tgtEl>
                                        <p:attrNameLst>
                                          <p:attrName>style.visibility</p:attrName>
                                        </p:attrNameLst>
                                      </p:cBhvr>
                                      <p:to>
                                        <p:strVal val="visible"/>
                                      </p:to>
                                    </p:set>
                                    <p:animEffect transition="in" filter="dissolve">
                                      <p:cBhvr>
                                        <p:cTn id="41" dur="500"/>
                                        <p:tgtEl>
                                          <p:spTgt spid="22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animBg="1"/>
      <p:bldP spid="22533" grpId="0" autoUpdateAnimBg="0"/>
      <p:bldP spid="22534" grpId="0" autoUpdateAnimBg="0"/>
      <p:bldP spid="22544" grpId="0" animBg="1" autoUpdateAnimBg="0"/>
      <p:bldP spid="22547" grpId="0" animBg="1"/>
      <p:bldP spid="22548" grpId="0" animBg="1"/>
      <p:bldP spid="22549" grpId="0" animBg="1"/>
    </p:bld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76200" y="76200"/>
            <a:ext cx="8991600" cy="762000"/>
          </a:xfrm>
          <a:prstGeom prst="rect">
            <a:avLst/>
          </a:prstGeom>
          <a:noFill/>
          <a:ln w="9525">
            <a:noFill/>
            <a:miter lim="800000"/>
            <a:headEnd/>
            <a:tailEnd/>
          </a:ln>
          <a:effectLst/>
        </p:spPr>
        <p:txBody>
          <a:bodyPr anchor="b">
            <a:prstTxWarp prst="textNoShape">
              <a:avLst/>
            </a:prstTxWarp>
            <a:spAutoFit/>
          </a:bodyPr>
          <a:lstStyle/>
          <a:p>
            <a:pPr algn="ctr"/>
            <a:r>
              <a:rPr lang="en-US" sz="4400" b="1" u="sng">
                <a:solidFill>
                  <a:schemeClr val="tx2"/>
                </a:solidFill>
                <a:effectLst>
                  <a:outerShdw blurRad="38100" dist="38100" dir="2700000" algn="tl">
                    <a:srgbClr val="DDDDDD"/>
                  </a:outerShdw>
                </a:effectLst>
              </a:rPr>
              <a:t>The Future Perfect</a:t>
            </a:r>
          </a:p>
        </p:txBody>
      </p:sp>
      <p:sp>
        <p:nvSpPr>
          <p:cNvPr id="23555" name="AutoShape 3">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23556" name="AutoShape 4">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23557" name="Rectangle 5"/>
          <p:cNvSpPr>
            <a:spLocks noChangeArrowheads="1"/>
          </p:cNvSpPr>
          <p:nvPr/>
        </p:nvSpPr>
        <p:spPr bwMode="auto">
          <a:xfrm>
            <a:off x="152400" y="914400"/>
            <a:ext cx="8686800" cy="1600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a:solidFill>
                  <a:schemeClr val="folHlink"/>
                </a:solidFill>
              </a:rPr>
              <a:t>This tense is used to describe an event or action that will be completed before another event or time in the future.</a:t>
            </a:r>
          </a:p>
        </p:txBody>
      </p:sp>
      <p:sp>
        <p:nvSpPr>
          <p:cNvPr id="23558" name="Rectangle 6"/>
          <p:cNvSpPr>
            <a:spLocks noChangeArrowheads="1"/>
          </p:cNvSpPr>
          <p:nvPr/>
        </p:nvSpPr>
        <p:spPr bwMode="auto">
          <a:xfrm>
            <a:off x="0" y="4876800"/>
            <a:ext cx="9144000" cy="914400"/>
          </a:xfrm>
          <a:prstGeom prst="rect">
            <a:avLst/>
          </a:prstGeom>
          <a:noFill/>
          <a:ln w="9525">
            <a:noFill/>
            <a:miter lim="800000"/>
            <a:headEnd/>
            <a:tailEnd/>
          </a:ln>
          <a:effectLst/>
        </p:spPr>
        <p:txBody>
          <a:bodyPr>
            <a:prstTxWarp prst="textNoShape">
              <a:avLst/>
            </a:prstTxWarp>
          </a:bodyPr>
          <a:lstStyle/>
          <a:p>
            <a:pPr marL="342900" indent="-342900" algn="ctr">
              <a:spcBef>
                <a:spcPct val="20000"/>
              </a:spcBef>
              <a:buClr>
                <a:schemeClr val="folHlink"/>
              </a:buClr>
              <a:buSzPct val="75000"/>
              <a:buFont typeface="Wingdings" charset="2"/>
              <a:buNone/>
            </a:pPr>
            <a:r>
              <a:rPr lang="en-US" b="1">
                <a:solidFill>
                  <a:schemeClr val="hlink"/>
                </a:solidFill>
              </a:rPr>
              <a:t>We </a:t>
            </a:r>
            <a:r>
              <a:rPr lang="en-US" b="1" u="sng">
                <a:solidFill>
                  <a:schemeClr val="folHlink"/>
                </a:solidFill>
              </a:rPr>
              <a:t>will have finished</a:t>
            </a:r>
            <a:r>
              <a:rPr lang="en-US" b="1">
                <a:solidFill>
                  <a:schemeClr val="hlink"/>
                </a:solidFill>
              </a:rPr>
              <a:t> the exam by the time class ends tomorrow.</a:t>
            </a:r>
          </a:p>
          <a:p>
            <a:pPr marL="342900" indent="-342900">
              <a:spcBef>
                <a:spcPct val="20000"/>
              </a:spcBef>
              <a:buClr>
                <a:schemeClr val="folHlink"/>
              </a:buClr>
              <a:buSzPct val="75000"/>
              <a:buFont typeface="Wingdings" charset="2"/>
              <a:buNone/>
            </a:pPr>
            <a:endParaRPr lang="en-US">
              <a:solidFill>
                <a:schemeClr val="hlink"/>
              </a:solidFill>
            </a:endParaRPr>
          </a:p>
        </p:txBody>
      </p:sp>
      <p:grpSp>
        <p:nvGrpSpPr>
          <p:cNvPr id="2" name="Group 18"/>
          <p:cNvGrpSpPr>
            <a:grpSpLocks/>
          </p:cNvGrpSpPr>
          <p:nvPr/>
        </p:nvGrpSpPr>
        <p:grpSpPr bwMode="auto">
          <a:xfrm>
            <a:off x="381000" y="2209800"/>
            <a:ext cx="8077200" cy="1905000"/>
            <a:chOff x="240" y="1392"/>
            <a:chExt cx="5088" cy="1200"/>
          </a:xfrm>
        </p:grpSpPr>
        <p:sp>
          <p:nvSpPr>
            <p:cNvPr id="23560" name="Line 8"/>
            <p:cNvSpPr>
              <a:spLocks noChangeShapeType="1"/>
            </p:cNvSpPr>
            <p:nvPr/>
          </p:nvSpPr>
          <p:spPr bwMode="auto">
            <a:xfrm>
              <a:off x="240" y="2078"/>
              <a:ext cx="5088" cy="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23561" name="Line 9"/>
            <p:cNvSpPr>
              <a:spLocks noChangeShapeType="1"/>
            </p:cNvSpPr>
            <p:nvPr/>
          </p:nvSpPr>
          <p:spPr bwMode="auto">
            <a:xfrm>
              <a:off x="2352" y="1392"/>
              <a:ext cx="0" cy="120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3" name="Group 10"/>
          <p:cNvGrpSpPr>
            <a:grpSpLocks/>
          </p:cNvGrpSpPr>
          <p:nvPr/>
        </p:nvGrpSpPr>
        <p:grpSpPr bwMode="auto">
          <a:xfrm>
            <a:off x="7391400" y="2971800"/>
            <a:ext cx="533400" cy="685800"/>
            <a:chOff x="768" y="2592"/>
            <a:chExt cx="336" cy="432"/>
          </a:xfrm>
        </p:grpSpPr>
        <p:sp>
          <p:nvSpPr>
            <p:cNvPr id="23563" name="Line 11"/>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23564" name="Line 12"/>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grpSp>
        <p:nvGrpSpPr>
          <p:cNvPr id="4" name="Group 13"/>
          <p:cNvGrpSpPr>
            <a:grpSpLocks/>
          </p:cNvGrpSpPr>
          <p:nvPr/>
        </p:nvGrpSpPr>
        <p:grpSpPr bwMode="auto">
          <a:xfrm>
            <a:off x="4876800" y="2971800"/>
            <a:ext cx="533400" cy="685800"/>
            <a:chOff x="768" y="2592"/>
            <a:chExt cx="336" cy="432"/>
          </a:xfrm>
        </p:grpSpPr>
        <p:sp>
          <p:nvSpPr>
            <p:cNvPr id="23566" name="Line 14"/>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23567" name="Line 15"/>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sp>
        <p:nvSpPr>
          <p:cNvPr id="23568" name="Text Box 16"/>
          <p:cNvSpPr txBox="1">
            <a:spLocks noChangeArrowheads="1"/>
          </p:cNvSpPr>
          <p:nvPr/>
        </p:nvSpPr>
        <p:spPr bwMode="auto">
          <a:xfrm>
            <a:off x="3886200" y="2438400"/>
            <a:ext cx="2667000" cy="333375"/>
          </a:xfrm>
          <a:prstGeom prst="rect">
            <a:avLst/>
          </a:prstGeom>
          <a:noFill/>
          <a:ln w="28575">
            <a:solidFill>
              <a:schemeClr val="tx1"/>
            </a:solidFill>
            <a:miter lim="800000"/>
            <a:headEnd/>
            <a:tailEnd/>
          </a:ln>
          <a:effectLst/>
        </p:spPr>
        <p:txBody>
          <a:bodyPr>
            <a:prstTxWarp prst="textNoShape">
              <a:avLst/>
            </a:prstTxWarp>
            <a:spAutoFit/>
          </a:bodyPr>
          <a:lstStyle/>
          <a:p>
            <a:pPr algn="ctr">
              <a:spcBef>
                <a:spcPct val="50000"/>
              </a:spcBef>
            </a:pPr>
            <a:r>
              <a:rPr lang="en-US" sz="1400"/>
              <a:t>will have finished the exam</a:t>
            </a:r>
          </a:p>
        </p:txBody>
      </p:sp>
      <p:sp>
        <p:nvSpPr>
          <p:cNvPr id="23569" name="Text Box 17"/>
          <p:cNvSpPr txBox="1">
            <a:spLocks noChangeArrowheads="1"/>
          </p:cNvSpPr>
          <p:nvPr/>
        </p:nvSpPr>
        <p:spPr bwMode="auto">
          <a:xfrm>
            <a:off x="7010400" y="2438400"/>
            <a:ext cx="1295400" cy="333375"/>
          </a:xfrm>
          <a:prstGeom prst="rect">
            <a:avLst/>
          </a:prstGeom>
          <a:noFill/>
          <a:ln w="28575">
            <a:solidFill>
              <a:schemeClr val="tx1"/>
            </a:solidFill>
            <a:miter lim="800000"/>
            <a:headEnd/>
            <a:tailEnd/>
          </a:ln>
          <a:effectLst/>
        </p:spPr>
        <p:txBody>
          <a:bodyPr>
            <a:prstTxWarp prst="textNoShape">
              <a:avLst/>
            </a:prstTxWarp>
            <a:spAutoFit/>
          </a:bodyPr>
          <a:lstStyle/>
          <a:p>
            <a:pPr algn="ctr">
              <a:spcBef>
                <a:spcPct val="50000"/>
              </a:spcBef>
            </a:pPr>
            <a:r>
              <a:rPr lang="en-US" sz="1400"/>
              <a:t>class ends</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3557"/>
                                        </p:tgtEl>
                                        <p:attrNameLst>
                                          <p:attrName>style.visibility</p:attrName>
                                        </p:attrNameLst>
                                      </p:cBhvr>
                                      <p:to>
                                        <p:strVal val="visible"/>
                                      </p:to>
                                    </p:set>
                                    <p:anim calcmode="lin" valueType="num">
                                      <p:cBhvr>
                                        <p:cTn id="7" dur="500" fill="hold"/>
                                        <p:tgtEl>
                                          <p:spTgt spid="23557"/>
                                        </p:tgtEl>
                                        <p:attrNameLst>
                                          <p:attrName>ppt_w</p:attrName>
                                        </p:attrNameLst>
                                      </p:cBhvr>
                                      <p:tavLst>
                                        <p:tav tm="0">
                                          <p:val>
                                            <p:fltVal val="0"/>
                                          </p:val>
                                        </p:tav>
                                        <p:tav tm="100000">
                                          <p:val>
                                            <p:strVal val="#ppt_w"/>
                                          </p:val>
                                        </p:tav>
                                      </p:tavLst>
                                    </p:anim>
                                    <p:anim calcmode="lin" valueType="num">
                                      <p:cBhvr>
                                        <p:cTn id="8" dur="500" fill="hold"/>
                                        <p:tgtEl>
                                          <p:spTgt spid="2355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5000"/>
                                  </p:stCondLst>
                                  <p:childTnLst>
                                    <p:set>
                                      <p:cBhvr>
                                        <p:cTn id="11" dur="1" fill="hold">
                                          <p:stCondLst>
                                            <p:cond delay="0"/>
                                          </p:stCondLst>
                                        </p:cTn>
                                        <p:tgtEl>
                                          <p:spTgt spid="23558"/>
                                        </p:tgtEl>
                                        <p:attrNameLst>
                                          <p:attrName>style.visibility</p:attrName>
                                        </p:attrNameLst>
                                      </p:cBhvr>
                                      <p:to>
                                        <p:strVal val="visible"/>
                                      </p:to>
                                    </p:set>
                                    <p:anim calcmode="lin" valueType="num">
                                      <p:cBhvr>
                                        <p:cTn id="12" dur="500" fill="hold"/>
                                        <p:tgtEl>
                                          <p:spTgt spid="23558"/>
                                        </p:tgtEl>
                                        <p:attrNameLst>
                                          <p:attrName>ppt_w</p:attrName>
                                        </p:attrNameLst>
                                      </p:cBhvr>
                                      <p:tavLst>
                                        <p:tav tm="0">
                                          <p:val>
                                            <p:fltVal val="0"/>
                                          </p:val>
                                        </p:tav>
                                        <p:tav tm="100000">
                                          <p:val>
                                            <p:strVal val="#ppt_w"/>
                                          </p:val>
                                        </p:tav>
                                      </p:tavLst>
                                    </p:anim>
                                    <p:anim calcmode="lin" valueType="num">
                                      <p:cBhvr>
                                        <p:cTn id="13" dur="500" fill="hold"/>
                                        <p:tgtEl>
                                          <p:spTgt spid="23558"/>
                                        </p:tgtEl>
                                        <p:attrNameLst>
                                          <p:attrName>ppt_h</p:attrName>
                                        </p:attrNameLst>
                                      </p:cBhvr>
                                      <p:tavLst>
                                        <p:tav tm="0">
                                          <p:val>
                                            <p:fltVal val="0"/>
                                          </p:val>
                                        </p:tav>
                                        <p:tav tm="100000">
                                          <p:val>
                                            <p:strVal val="#ppt_h"/>
                                          </p:val>
                                        </p:tav>
                                      </p:tavLst>
                                    </p:anim>
                                  </p:childTnLst>
                                </p:cTn>
                              </p:par>
                            </p:childTnLst>
                          </p:cTn>
                        </p:par>
                        <p:par>
                          <p:cTn id="14" fill="hold">
                            <p:stCondLst>
                              <p:cond delay="6000"/>
                            </p:stCondLst>
                            <p:childTnLst>
                              <p:par>
                                <p:cTn id="15" presetID="9" presetClass="entr" presetSubtype="0" fill="hold" nodeType="afterEffect">
                                  <p:stCondLst>
                                    <p:cond delay="100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par>
                          <p:cTn id="18" fill="hold">
                            <p:stCondLst>
                              <p:cond delay="7500"/>
                            </p:stCondLst>
                            <p:childTnLst>
                              <p:par>
                                <p:cTn id="19" presetID="9" presetClass="entr" presetSubtype="0" fill="hold" nodeType="afterEffect">
                                  <p:stCondLst>
                                    <p:cond delay="1000"/>
                                  </p:stCondLst>
                                  <p:childTnLst>
                                    <p:set>
                                      <p:cBhvr>
                                        <p:cTn id="20" dur="1" fill="hold">
                                          <p:stCondLst>
                                            <p:cond delay="0"/>
                                          </p:stCondLst>
                                        </p:cTn>
                                        <p:tgtEl>
                                          <p:spTgt spid="3"/>
                                        </p:tgtEl>
                                        <p:attrNameLst>
                                          <p:attrName>style.visibility</p:attrName>
                                        </p:attrNameLst>
                                      </p:cBhvr>
                                      <p:to>
                                        <p:strVal val="visible"/>
                                      </p:to>
                                    </p:set>
                                    <p:animEffect transition="in" filter="dissolve">
                                      <p:cBhvr>
                                        <p:cTn id="21" dur="500"/>
                                        <p:tgtEl>
                                          <p:spTgt spid="3"/>
                                        </p:tgtEl>
                                      </p:cBhvr>
                                    </p:animEffect>
                                  </p:childTnLst>
                                </p:cTn>
                              </p:par>
                            </p:childTnLst>
                          </p:cTn>
                        </p:par>
                        <p:par>
                          <p:cTn id="22" fill="hold">
                            <p:stCondLst>
                              <p:cond delay="9000"/>
                            </p:stCondLst>
                            <p:childTnLst>
                              <p:par>
                                <p:cTn id="23" presetID="9" presetClass="entr" presetSubtype="0" fill="hold" grpId="0" nodeType="afterEffect">
                                  <p:stCondLst>
                                    <p:cond delay="1000"/>
                                  </p:stCondLst>
                                  <p:childTnLst>
                                    <p:set>
                                      <p:cBhvr>
                                        <p:cTn id="24" dur="1" fill="hold">
                                          <p:stCondLst>
                                            <p:cond delay="0"/>
                                          </p:stCondLst>
                                        </p:cTn>
                                        <p:tgtEl>
                                          <p:spTgt spid="23569"/>
                                        </p:tgtEl>
                                        <p:attrNameLst>
                                          <p:attrName>style.visibility</p:attrName>
                                        </p:attrNameLst>
                                      </p:cBhvr>
                                      <p:to>
                                        <p:strVal val="visible"/>
                                      </p:to>
                                    </p:set>
                                    <p:animEffect transition="in" filter="dissolve">
                                      <p:cBhvr>
                                        <p:cTn id="25" dur="500"/>
                                        <p:tgtEl>
                                          <p:spTgt spid="23569"/>
                                        </p:tgtEl>
                                      </p:cBhvr>
                                    </p:animEffect>
                                  </p:childTnLst>
                                </p:cTn>
                              </p:par>
                            </p:childTnLst>
                          </p:cTn>
                        </p:par>
                        <p:par>
                          <p:cTn id="26" fill="hold">
                            <p:stCondLst>
                              <p:cond delay="10500"/>
                            </p:stCondLst>
                            <p:childTnLst>
                              <p:par>
                                <p:cTn id="27" presetID="9" presetClass="entr" presetSubtype="0" fill="hold" nodeType="afterEffect">
                                  <p:stCondLst>
                                    <p:cond delay="1000"/>
                                  </p:stCondLst>
                                  <p:childTnLst>
                                    <p:set>
                                      <p:cBhvr>
                                        <p:cTn id="28" dur="1" fill="hold">
                                          <p:stCondLst>
                                            <p:cond delay="0"/>
                                          </p:stCondLst>
                                        </p:cTn>
                                        <p:tgtEl>
                                          <p:spTgt spid="4"/>
                                        </p:tgtEl>
                                        <p:attrNameLst>
                                          <p:attrName>style.visibility</p:attrName>
                                        </p:attrNameLst>
                                      </p:cBhvr>
                                      <p:to>
                                        <p:strVal val="visible"/>
                                      </p:to>
                                    </p:set>
                                    <p:animEffect transition="in" filter="dissolve">
                                      <p:cBhvr>
                                        <p:cTn id="29" dur="500"/>
                                        <p:tgtEl>
                                          <p:spTgt spid="4"/>
                                        </p:tgtEl>
                                      </p:cBhvr>
                                    </p:animEffect>
                                  </p:childTnLst>
                                </p:cTn>
                              </p:par>
                            </p:childTnLst>
                          </p:cTn>
                        </p:par>
                        <p:par>
                          <p:cTn id="30" fill="hold">
                            <p:stCondLst>
                              <p:cond delay="12000"/>
                            </p:stCondLst>
                            <p:childTnLst>
                              <p:par>
                                <p:cTn id="31" presetID="9" presetClass="entr" presetSubtype="0" fill="hold" grpId="0" nodeType="afterEffect">
                                  <p:stCondLst>
                                    <p:cond delay="1000"/>
                                  </p:stCondLst>
                                  <p:childTnLst>
                                    <p:set>
                                      <p:cBhvr>
                                        <p:cTn id="32" dur="1" fill="hold">
                                          <p:stCondLst>
                                            <p:cond delay="0"/>
                                          </p:stCondLst>
                                        </p:cTn>
                                        <p:tgtEl>
                                          <p:spTgt spid="23568"/>
                                        </p:tgtEl>
                                        <p:attrNameLst>
                                          <p:attrName>style.visibility</p:attrName>
                                        </p:attrNameLst>
                                      </p:cBhvr>
                                      <p:to>
                                        <p:strVal val="visible"/>
                                      </p:to>
                                    </p:set>
                                    <p:animEffect transition="in" filter="dissolve">
                                      <p:cBhvr>
                                        <p:cTn id="33" dur="500"/>
                                        <p:tgtEl>
                                          <p:spTgt spid="23568"/>
                                        </p:tgtEl>
                                      </p:cBhvr>
                                    </p:animEffect>
                                  </p:childTnLst>
                                </p:cTn>
                              </p:par>
                            </p:childTnLst>
                          </p:cTn>
                        </p:par>
                        <p:par>
                          <p:cTn id="34" fill="hold">
                            <p:stCondLst>
                              <p:cond delay="13500"/>
                            </p:stCondLst>
                            <p:childTnLst>
                              <p:par>
                                <p:cTn id="35" presetID="9" presetClass="entr" presetSubtype="0" fill="hold" grpId="0" nodeType="afterEffect">
                                  <p:stCondLst>
                                    <p:cond delay="1000"/>
                                  </p:stCondLst>
                                  <p:childTnLst>
                                    <p:set>
                                      <p:cBhvr>
                                        <p:cTn id="36" dur="1" fill="hold">
                                          <p:stCondLst>
                                            <p:cond delay="0"/>
                                          </p:stCondLst>
                                        </p:cTn>
                                        <p:tgtEl>
                                          <p:spTgt spid="23556"/>
                                        </p:tgtEl>
                                        <p:attrNameLst>
                                          <p:attrName>style.visibility</p:attrName>
                                        </p:attrNameLst>
                                      </p:cBhvr>
                                      <p:to>
                                        <p:strVal val="visible"/>
                                      </p:to>
                                    </p:set>
                                    <p:animEffect transition="in" filter="dissolve">
                                      <p:cBhvr>
                                        <p:cTn id="37" dur="500"/>
                                        <p:tgtEl>
                                          <p:spTgt spid="235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animBg="1"/>
      <p:bldP spid="23557" grpId="0" autoUpdateAnimBg="0"/>
      <p:bldP spid="23558" grpId="0" autoUpdateAnimBg="0"/>
      <p:bldP spid="23568" grpId="0" animBg="1" autoUpdateAnimBg="0"/>
      <p:bldP spid="23569" grpId="0" animBg="1" autoUpdateAnimBg="0"/>
    </p:bld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94" name="Rectangle 18"/>
          <p:cNvSpPr>
            <a:spLocks noChangeArrowheads="1"/>
          </p:cNvSpPr>
          <p:nvPr/>
        </p:nvSpPr>
        <p:spPr bwMode="auto">
          <a:xfrm>
            <a:off x="5486400" y="3276600"/>
            <a:ext cx="1905000" cy="381000"/>
          </a:xfrm>
          <a:prstGeom prst="rect">
            <a:avLst/>
          </a:prstGeom>
          <a:solidFill>
            <a:schemeClr val="hlink"/>
          </a:solidFill>
          <a:ln w="38100">
            <a:noFill/>
            <a:miter lim="800000"/>
            <a:headEnd/>
            <a:tailEnd/>
          </a:ln>
          <a:effectLst/>
        </p:spPr>
        <p:txBody>
          <a:bodyPr wrap="none" anchor="ctr">
            <a:prstTxWarp prst="textNoShape">
              <a:avLst/>
            </a:prstTxWarp>
          </a:bodyPr>
          <a:lstStyle/>
          <a:p>
            <a:endParaRPr lang="en-US"/>
          </a:p>
        </p:txBody>
      </p:sp>
      <p:sp>
        <p:nvSpPr>
          <p:cNvPr id="24578" name="Rectangle 2"/>
          <p:cNvSpPr>
            <a:spLocks noChangeArrowheads="1"/>
          </p:cNvSpPr>
          <p:nvPr/>
        </p:nvSpPr>
        <p:spPr bwMode="auto">
          <a:xfrm>
            <a:off x="76200" y="76200"/>
            <a:ext cx="8991600" cy="762000"/>
          </a:xfrm>
          <a:prstGeom prst="rect">
            <a:avLst/>
          </a:prstGeom>
          <a:noFill/>
          <a:ln w="9525">
            <a:noFill/>
            <a:miter lim="800000"/>
            <a:headEnd/>
            <a:tailEnd/>
          </a:ln>
          <a:effectLst/>
        </p:spPr>
        <p:txBody>
          <a:bodyPr anchor="b">
            <a:prstTxWarp prst="textNoShape">
              <a:avLst/>
            </a:prstTxWarp>
            <a:spAutoFit/>
          </a:bodyPr>
          <a:lstStyle/>
          <a:p>
            <a:pPr algn="ctr"/>
            <a:r>
              <a:rPr lang="en-US" sz="4400" b="1" u="sng">
                <a:solidFill>
                  <a:schemeClr val="tx2"/>
                </a:solidFill>
                <a:effectLst>
                  <a:outerShdw blurRad="38100" dist="38100" dir="2700000" algn="tl">
                    <a:srgbClr val="DDDDDD"/>
                  </a:outerShdw>
                </a:effectLst>
              </a:rPr>
              <a:t>Future Perfect Continuous</a:t>
            </a:r>
          </a:p>
        </p:txBody>
      </p:sp>
      <p:sp>
        <p:nvSpPr>
          <p:cNvPr id="24579" name="AutoShape 3">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24581" name="Rectangle 5"/>
          <p:cNvSpPr>
            <a:spLocks noChangeArrowheads="1"/>
          </p:cNvSpPr>
          <p:nvPr/>
        </p:nvSpPr>
        <p:spPr bwMode="auto">
          <a:xfrm>
            <a:off x="152400" y="762000"/>
            <a:ext cx="8686800" cy="1600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a:solidFill>
                  <a:schemeClr val="folHlink"/>
                </a:solidFill>
              </a:rPr>
              <a:t>This tense describes an action that has been in progress for a duration of time before another event or time in the future.</a:t>
            </a:r>
          </a:p>
        </p:txBody>
      </p:sp>
      <p:sp>
        <p:nvSpPr>
          <p:cNvPr id="24582" name="Rectangle 6"/>
          <p:cNvSpPr>
            <a:spLocks noChangeArrowheads="1"/>
          </p:cNvSpPr>
          <p:nvPr/>
        </p:nvSpPr>
        <p:spPr bwMode="auto">
          <a:xfrm>
            <a:off x="0" y="4800600"/>
            <a:ext cx="9144000" cy="914400"/>
          </a:xfrm>
          <a:prstGeom prst="rect">
            <a:avLst/>
          </a:prstGeom>
          <a:noFill/>
          <a:ln w="9525">
            <a:noFill/>
            <a:miter lim="800000"/>
            <a:headEnd/>
            <a:tailEnd/>
          </a:ln>
          <a:effectLst/>
        </p:spPr>
        <p:txBody>
          <a:bodyPr>
            <a:prstTxWarp prst="textNoShape">
              <a:avLst/>
            </a:prstTxWarp>
          </a:bodyPr>
          <a:lstStyle/>
          <a:p>
            <a:pPr marL="342900" indent="-342900" algn="ctr">
              <a:spcBef>
                <a:spcPct val="20000"/>
              </a:spcBef>
              <a:buClr>
                <a:schemeClr val="folHlink"/>
              </a:buClr>
              <a:buSzPct val="75000"/>
              <a:buFont typeface="Wingdings" charset="2"/>
              <a:buNone/>
            </a:pPr>
            <a:r>
              <a:rPr lang="en-US" b="1">
                <a:solidFill>
                  <a:schemeClr val="hlink"/>
                </a:solidFill>
              </a:rPr>
              <a:t>By the time he finishes law school, we </a:t>
            </a:r>
            <a:r>
              <a:rPr lang="en-US" b="1" u="sng">
                <a:solidFill>
                  <a:schemeClr val="folHlink"/>
                </a:solidFill>
              </a:rPr>
              <a:t>will have been living</a:t>
            </a:r>
            <a:r>
              <a:rPr lang="en-US" b="1">
                <a:solidFill>
                  <a:schemeClr val="hlink"/>
                </a:solidFill>
              </a:rPr>
              <a:t> in the U.S. for eight years.</a:t>
            </a:r>
          </a:p>
          <a:p>
            <a:pPr marL="342900" indent="-342900">
              <a:spcBef>
                <a:spcPct val="20000"/>
              </a:spcBef>
              <a:buClr>
                <a:schemeClr val="folHlink"/>
              </a:buClr>
              <a:buSzPct val="75000"/>
              <a:buFont typeface="Wingdings" charset="2"/>
              <a:buNone/>
            </a:pPr>
            <a:endParaRPr lang="en-US">
              <a:solidFill>
                <a:schemeClr val="hlink"/>
              </a:solidFill>
            </a:endParaRPr>
          </a:p>
        </p:txBody>
      </p:sp>
      <p:grpSp>
        <p:nvGrpSpPr>
          <p:cNvPr id="2" name="Group 7"/>
          <p:cNvGrpSpPr>
            <a:grpSpLocks/>
          </p:cNvGrpSpPr>
          <p:nvPr/>
        </p:nvGrpSpPr>
        <p:grpSpPr bwMode="auto">
          <a:xfrm>
            <a:off x="381000" y="2209800"/>
            <a:ext cx="8077200" cy="1905000"/>
            <a:chOff x="240" y="1584"/>
            <a:chExt cx="5088" cy="1200"/>
          </a:xfrm>
        </p:grpSpPr>
        <p:sp>
          <p:nvSpPr>
            <p:cNvPr id="24584" name="Line 8"/>
            <p:cNvSpPr>
              <a:spLocks noChangeShapeType="1"/>
            </p:cNvSpPr>
            <p:nvPr/>
          </p:nvSpPr>
          <p:spPr bwMode="auto">
            <a:xfrm>
              <a:off x="240" y="2270"/>
              <a:ext cx="5088" cy="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24585" name="Line 9"/>
            <p:cNvSpPr>
              <a:spLocks noChangeShapeType="1"/>
            </p:cNvSpPr>
            <p:nvPr/>
          </p:nvSpPr>
          <p:spPr bwMode="auto">
            <a:xfrm>
              <a:off x="2880" y="1584"/>
              <a:ext cx="0" cy="120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grpSp>
        <p:nvGrpSpPr>
          <p:cNvPr id="3" name="Group 10"/>
          <p:cNvGrpSpPr>
            <a:grpSpLocks/>
          </p:cNvGrpSpPr>
          <p:nvPr/>
        </p:nvGrpSpPr>
        <p:grpSpPr bwMode="auto">
          <a:xfrm>
            <a:off x="7086600" y="2971800"/>
            <a:ext cx="533400" cy="685800"/>
            <a:chOff x="768" y="2592"/>
            <a:chExt cx="336" cy="432"/>
          </a:xfrm>
        </p:grpSpPr>
        <p:sp>
          <p:nvSpPr>
            <p:cNvPr id="24587" name="Line 11"/>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24588" name="Line 12"/>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grpSp>
        <p:nvGrpSpPr>
          <p:cNvPr id="4" name="Group 13"/>
          <p:cNvGrpSpPr>
            <a:grpSpLocks/>
          </p:cNvGrpSpPr>
          <p:nvPr/>
        </p:nvGrpSpPr>
        <p:grpSpPr bwMode="auto">
          <a:xfrm>
            <a:off x="5181600" y="2971800"/>
            <a:ext cx="533400" cy="685800"/>
            <a:chOff x="768" y="2592"/>
            <a:chExt cx="336" cy="432"/>
          </a:xfrm>
        </p:grpSpPr>
        <p:sp>
          <p:nvSpPr>
            <p:cNvPr id="24590" name="Line 14"/>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24591" name="Line 15"/>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sp>
        <p:nvSpPr>
          <p:cNvPr id="24592" name="Text Box 16"/>
          <p:cNvSpPr txBox="1">
            <a:spLocks noChangeArrowheads="1"/>
          </p:cNvSpPr>
          <p:nvPr/>
        </p:nvSpPr>
        <p:spPr bwMode="auto">
          <a:xfrm>
            <a:off x="6858000" y="2514600"/>
            <a:ext cx="1981200" cy="333375"/>
          </a:xfrm>
          <a:prstGeom prst="rect">
            <a:avLst/>
          </a:prstGeom>
          <a:noFill/>
          <a:ln w="28575">
            <a:solidFill>
              <a:schemeClr val="tx1"/>
            </a:solidFill>
            <a:miter lim="800000"/>
            <a:headEnd/>
            <a:tailEnd/>
          </a:ln>
          <a:effectLst/>
        </p:spPr>
        <p:txBody>
          <a:bodyPr>
            <a:prstTxWarp prst="textNoShape">
              <a:avLst/>
            </a:prstTxWarp>
            <a:spAutoFit/>
          </a:bodyPr>
          <a:lstStyle/>
          <a:p>
            <a:pPr algn="ctr">
              <a:spcBef>
                <a:spcPct val="50000"/>
              </a:spcBef>
            </a:pPr>
            <a:r>
              <a:rPr lang="en-US" sz="1400"/>
              <a:t>finishes law school</a:t>
            </a:r>
          </a:p>
        </p:txBody>
      </p:sp>
      <p:sp>
        <p:nvSpPr>
          <p:cNvPr id="24593" name="Text Box 17"/>
          <p:cNvSpPr txBox="1">
            <a:spLocks noChangeArrowheads="1"/>
          </p:cNvSpPr>
          <p:nvPr/>
        </p:nvSpPr>
        <p:spPr bwMode="auto">
          <a:xfrm>
            <a:off x="5105400" y="3857625"/>
            <a:ext cx="2819400" cy="546100"/>
          </a:xfrm>
          <a:prstGeom prst="rect">
            <a:avLst/>
          </a:prstGeom>
          <a:noFill/>
          <a:ln w="28575">
            <a:solidFill>
              <a:schemeClr val="tx2"/>
            </a:solidFill>
            <a:miter lim="800000"/>
            <a:headEnd/>
            <a:tailEnd/>
          </a:ln>
          <a:effectLst/>
        </p:spPr>
        <p:txBody>
          <a:bodyPr>
            <a:prstTxWarp prst="textNoShape">
              <a:avLst/>
            </a:prstTxWarp>
            <a:spAutoFit/>
          </a:bodyPr>
          <a:lstStyle/>
          <a:p>
            <a:pPr algn="ctr">
              <a:spcBef>
                <a:spcPct val="50000"/>
              </a:spcBef>
            </a:pPr>
            <a:r>
              <a:rPr lang="en-US" sz="1400">
                <a:solidFill>
                  <a:schemeClr val="tx2"/>
                </a:solidFill>
              </a:rPr>
              <a:t>will have been living in the U.S. for eight years</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4581"/>
                                        </p:tgtEl>
                                        <p:attrNameLst>
                                          <p:attrName>style.visibility</p:attrName>
                                        </p:attrNameLst>
                                      </p:cBhvr>
                                      <p:to>
                                        <p:strVal val="visible"/>
                                      </p:to>
                                    </p:set>
                                    <p:anim calcmode="lin" valueType="num">
                                      <p:cBhvr>
                                        <p:cTn id="7" dur="500" fill="hold"/>
                                        <p:tgtEl>
                                          <p:spTgt spid="24581"/>
                                        </p:tgtEl>
                                        <p:attrNameLst>
                                          <p:attrName>ppt_w</p:attrName>
                                        </p:attrNameLst>
                                      </p:cBhvr>
                                      <p:tavLst>
                                        <p:tav tm="0">
                                          <p:val>
                                            <p:fltVal val="0"/>
                                          </p:val>
                                        </p:tav>
                                        <p:tav tm="100000">
                                          <p:val>
                                            <p:strVal val="#ppt_w"/>
                                          </p:val>
                                        </p:tav>
                                      </p:tavLst>
                                    </p:anim>
                                    <p:anim calcmode="lin" valueType="num">
                                      <p:cBhvr>
                                        <p:cTn id="8" dur="500" fill="hold"/>
                                        <p:tgtEl>
                                          <p:spTgt spid="2458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4000"/>
                                  </p:stCondLst>
                                  <p:childTnLst>
                                    <p:set>
                                      <p:cBhvr>
                                        <p:cTn id="11" dur="1" fill="hold">
                                          <p:stCondLst>
                                            <p:cond delay="0"/>
                                          </p:stCondLst>
                                        </p:cTn>
                                        <p:tgtEl>
                                          <p:spTgt spid="24582"/>
                                        </p:tgtEl>
                                        <p:attrNameLst>
                                          <p:attrName>style.visibility</p:attrName>
                                        </p:attrNameLst>
                                      </p:cBhvr>
                                      <p:to>
                                        <p:strVal val="visible"/>
                                      </p:to>
                                    </p:set>
                                    <p:anim calcmode="lin" valueType="num">
                                      <p:cBhvr>
                                        <p:cTn id="12" dur="500" fill="hold"/>
                                        <p:tgtEl>
                                          <p:spTgt spid="24582"/>
                                        </p:tgtEl>
                                        <p:attrNameLst>
                                          <p:attrName>ppt_w</p:attrName>
                                        </p:attrNameLst>
                                      </p:cBhvr>
                                      <p:tavLst>
                                        <p:tav tm="0">
                                          <p:val>
                                            <p:fltVal val="0"/>
                                          </p:val>
                                        </p:tav>
                                        <p:tav tm="100000">
                                          <p:val>
                                            <p:strVal val="#ppt_w"/>
                                          </p:val>
                                        </p:tav>
                                      </p:tavLst>
                                    </p:anim>
                                    <p:anim calcmode="lin" valueType="num">
                                      <p:cBhvr>
                                        <p:cTn id="13" dur="500" fill="hold"/>
                                        <p:tgtEl>
                                          <p:spTgt spid="24582"/>
                                        </p:tgtEl>
                                        <p:attrNameLst>
                                          <p:attrName>ppt_h</p:attrName>
                                        </p:attrNameLst>
                                      </p:cBhvr>
                                      <p:tavLst>
                                        <p:tav tm="0">
                                          <p:val>
                                            <p:fltVal val="0"/>
                                          </p:val>
                                        </p:tav>
                                        <p:tav tm="100000">
                                          <p:val>
                                            <p:strVal val="#ppt_h"/>
                                          </p:val>
                                        </p:tav>
                                      </p:tavLst>
                                    </p:anim>
                                  </p:childTnLst>
                                </p:cTn>
                              </p:par>
                            </p:childTnLst>
                          </p:cTn>
                        </p:par>
                        <p:par>
                          <p:cTn id="14" fill="hold">
                            <p:stCondLst>
                              <p:cond delay="5000"/>
                            </p:stCondLst>
                            <p:childTnLst>
                              <p:par>
                                <p:cTn id="15" presetID="9" presetClass="entr" presetSubtype="0" fill="hold" nodeType="afterEffect">
                                  <p:stCondLst>
                                    <p:cond delay="100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par>
                          <p:cTn id="18" fill="hold">
                            <p:stCondLst>
                              <p:cond delay="6500"/>
                            </p:stCondLst>
                            <p:childTnLst>
                              <p:par>
                                <p:cTn id="19" presetID="9" presetClass="entr" presetSubtype="0" fill="hold" nodeType="afterEffect">
                                  <p:stCondLst>
                                    <p:cond delay="1000"/>
                                  </p:stCondLst>
                                  <p:childTnLst>
                                    <p:set>
                                      <p:cBhvr>
                                        <p:cTn id="20" dur="1" fill="hold">
                                          <p:stCondLst>
                                            <p:cond delay="0"/>
                                          </p:stCondLst>
                                        </p:cTn>
                                        <p:tgtEl>
                                          <p:spTgt spid="3"/>
                                        </p:tgtEl>
                                        <p:attrNameLst>
                                          <p:attrName>style.visibility</p:attrName>
                                        </p:attrNameLst>
                                      </p:cBhvr>
                                      <p:to>
                                        <p:strVal val="visible"/>
                                      </p:to>
                                    </p:set>
                                    <p:animEffect transition="in" filter="dissolve">
                                      <p:cBhvr>
                                        <p:cTn id="21" dur="500"/>
                                        <p:tgtEl>
                                          <p:spTgt spid="3"/>
                                        </p:tgtEl>
                                      </p:cBhvr>
                                    </p:animEffect>
                                  </p:childTnLst>
                                </p:cTn>
                              </p:par>
                            </p:childTnLst>
                          </p:cTn>
                        </p:par>
                        <p:par>
                          <p:cTn id="22" fill="hold">
                            <p:stCondLst>
                              <p:cond delay="8000"/>
                            </p:stCondLst>
                            <p:childTnLst>
                              <p:par>
                                <p:cTn id="23" presetID="9" presetClass="entr" presetSubtype="0" fill="hold" grpId="0" nodeType="afterEffect">
                                  <p:stCondLst>
                                    <p:cond delay="1000"/>
                                  </p:stCondLst>
                                  <p:childTnLst>
                                    <p:set>
                                      <p:cBhvr>
                                        <p:cTn id="24" dur="1" fill="hold">
                                          <p:stCondLst>
                                            <p:cond delay="0"/>
                                          </p:stCondLst>
                                        </p:cTn>
                                        <p:tgtEl>
                                          <p:spTgt spid="24592"/>
                                        </p:tgtEl>
                                        <p:attrNameLst>
                                          <p:attrName>style.visibility</p:attrName>
                                        </p:attrNameLst>
                                      </p:cBhvr>
                                      <p:to>
                                        <p:strVal val="visible"/>
                                      </p:to>
                                    </p:set>
                                    <p:animEffect transition="in" filter="dissolve">
                                      <p:cBhvr>
                                        <p:cTn id="25" dur="500"/>
                                        <p:tgtEl>
                                          <p:spTgt spid="24592"/>
                                        </p:tgtEl>
                                      </p:cBhvr>
                                    </p:animEffect>
                                  </p:childTnLst>
                                </p:cTn>
                              </p:par>
                            </p:childTnLst>
                          </p:cTn>
                        </p:par>
                        <p:par>
                          <p:cTn id="26" fill="hold">
                            <p:stCondLst>
                              <p:cond delay="9500"/>
                            </p:stCondLst>
                            <p:childTnLst>
                              <p:par>
                                <p:cTn id="27" presetID="9" presetClass="entr" presetSubtype="0" fill="hold" nodeType="afterEffect">
                                  <p:stCondLst>
                                    <p:cond delay="1000"/>
                                  </p:stCondLst>
                                  <p:childTnLst>
                                    <p:set>
                                      <p:cBhvr>
                                        <p:cTn id="28" dur="1" fill="hold">
                                          <p:stCondLst>
                                            <p:cond delay="0"/>
                                          </p:stCondLst>
                                        </p:cTn>
                                        <p:tgtEl>
                                          <p:spTgt spid="4"/>
                                        </p:tgtEl>
                                        <p:attrNameLst>
                                          <p:attrName>style.visibility</p:attrName>
                                        </p:attrNameLst>
                                      </p:cBhvr>
                                      <p:to>
                                        <p:strVal val="visible"/>
                                      </p:to>
                                    </p:set>
                                    <p:animEffect transition="in" filter="dissolve">
                                      <p:cBhvr>
                                        <p:cTn id="29" dur="500"/>
                                        <p:tgtEl>
                                          <p:spTgt spid="4"/>
                                        </p:tgtEl>
                                      </p:cBhvr>
                                    </p:animEffect>
                                  </p:childTnLst>
                                </p:cTn>
                              </p:par>
                            </p:childTnLst>
                          </p:cTn>
                        </p:par>
                        <p:par>
                          <p:cTn id="30" fill="hold">
                            <p:stCondLst>
                              <p:cond delay="11000"/>
                            </p:stCondLst>
                            <p:childTnLst>
                              <p:par>
                                <p:cTn id="31" presetID="9" presetClass="entr" presetSubtype="0" fill="hold" grpId="0" nodeType="afterEffect">
                                  <p:stCondLst>
                                    <p:cond delay="1000"/>
                                  </p:stCondLst>
                                  <p:childTnLst>
                                    <p:set>
                                      <p:cBhvr>
                                        <p:cTn id="32" dur="1" fill="hold">
                                          <p:stCondLst>
                                            <p:cond delay="0"/>
                                          </p:stCondLst>
                                        </p:cTn>
                                        <p:tgtEl>
                                          <p:spTgt spid="24593"/>
                                        </p:tgtEl>
                                        <p:attrNameLst>
                                          <p:attrName>style.visibility</p:attrName>
                                        </p:attrNameLst>
                                      </p:cBhvr>
                                      <p:to>
                                        <p:strVal val="visible"/>
                                      </p:to>
                                    </p:set>
                                    <p:animEffect transition="in" filter="dissolve">
                                      <p:cBhvr>
                                        <p:cTn id="33" dur="500"/>
                                        <p:tgtEl>
                                          <p:spTgt spid="24593"/>
                                        </p:tgtEl>
                                      </p:cBhvr>
                                    </p:animEffect>
                                  </p:childTnLst>
                                </p:cTn>
                              </p:par>
                            </p:childTnLst>
                          </p:cTn>
                        </p:par>
                        <p:par>
                          <p:cTn id="34" fill="hold">
                            <p:stCondLst>
                              <p:cond delay="12500"/>
                            </p:stCondLst>
                            <p:childTnLst>
                              <p:par>
                                <p:cTn id="35" presetID="9" presetClass="entr" presetSubtype="0" fill="hold" grpId="0" nodeType="afterEffect">
                                  <p:stCondLst>
                                    <p:cond delay="1000"/>
                                  </p:stCondLst>
                                  <p:childTnLst>
                                    <p:set>
                                      <p:cBhvr>
                                        <p:cTn id="36" dur="1" fill="hold">
                                          <p:stCondLst>
                                            <p:cond delay="0"/>
                                          </p:stCondLst>
                                        </p:cTn>
                                        <p:tgtEl>
                                          <p:spTgt spid="24594"/>
                                        </p:tgtEl>
                                        <p:attrNameLst>
                                          <p:attrName>style.visibility</p:attrName>
                                        </p:attrNameLst>
                                      </p:cBhvr>
                                      <p:to>
                                        <p:strVal val="visible"/>
                                      </p:to>
                                    </p:set>
                                    <p:animEffect transition="in" filter="dissolve">
                                      <p:cBhvr>
                                        <p:cTn id="37" dur="500"/>
                                        <p:tgtEl>
                                          <p:spTgt spid="245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94" grpId="0" animBg="1"/>
      <p:bldP spid="24581" grpId="0" autoUpdateAnimBg="0"/>
      <p:bldP spid="24582" grpId="0" autoUpdateAnimBg="0"/>
      <p:bldP spid="24592" grpId="0" animBg="1" autoUpdateAnimBg="0"/>
      <p:bldP spid="24593" grpId="0" animBg="1" autoUpdateAnimBg="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sentences</a:t>
            </a:r>
            <a:endParaRPr lang="en-US" dirty="0"/>
          </a:p>
        </p:txBody>
      </p:sp>
      <p:pic>
        <p:nvPicPr>
          <p:cNvPr id="4" name="Content Placeholder 3" descr="Screen shot 2011-09-27 at 20.41.43.png"/>
          <p:cNvPicPr>
            <a:picLocks noGrp="1" noChangeAspect="1"/>
          </p:cNvPicPr>
          <p:nvPr>
            <p:ph idx="1"/>
          </p:nvPr>
        </p:nvPicPr>
        <p:blipFill>
          <a:blip r:embed="rId2"/>
          <a:srcRect l="-17646" r="-17646"/>
          <a:stretch>
            <a:fillRect/>
          </a:stretch>
        </p:blipFill>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pic>
        <p:nvPicPr>
          <p:cNvPr id="4" name="Content Placeholder 3" descr="Screen shot 2011-09-27 at 20.42.47.png"/>
          <p:cNvPicPr>
            <a:picLocks noGrp="1" noChangeAspect="1"/>
          </p:cNvPicPr>
          <p:nvPr>
            <p:ph idx="1"/>
          </p:nvPr>
        </p:nvPicPr>
        <p:blipFill>
          <a:blip r:embed="rId2"/>
          <a:srcRect t="-11491" b="-11491"/>
          <a:stretch>
            <a:fillRect/>
          </a:stretch>
        </p:blipFill>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Phrases and clauses</a:t>
            </a:r>
            <a:endParaRPr lang="en-US" dirty="0"/>
          </a:p>
        </p:txBody>
      </p:sp>
      <p:pic>
        <p:nvPicPr>
          <p:cNvPr id="4" name="Content Placeholder 3" descr="clause.jpg"/>
          <p:cNvPicPr>
            <a:picLocks noGrp="1" noChangeAspect="1"/>
          </p:cNvPicPr>
          <p:nvPr>
            <p:ph idx="1"/>
          </p:nvPr>
        </p:nvPicPr>
        <p:blipFill>
          <a:blip r:embed="rId2"/>
          <a:srcRect t="-14867" b="-14867"/>
          <a:stretch>
            <a:fillRect/>
          </a:stretch>
        </p:blipFill>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Difference</a:t>
            </a:r>
            <a:endParaRPr lang="en-US" dirty="0"/>
          </a:p>
        </p:txBody>
      </p:sp>
      <p:graphicFrame>
        <p:nvGraphicFramePr>
          <p:cNvPr id="4" name="Content Placeholder 3"/>
          <p:cNvGraphicFramePr>
            <a:graphicFrameLocks noGrp="1"/>
          </p:cNvGraphicFramePr>
          <p:nvPr>
            <p:ph idx="1"/>
          </p:nvPr>
        </p:nvGraphicFramePr>
        <p:xfrm>
          <a:off x="549275" y="1600200"/>
          <a:ext cx="8042275" cy="4343400"/>
        </p:xfrm>
        <a:graphic>
          <a:graphicData uri="http://schemas.openxmlformats.org/drawingml/2006/table">
            <a:tbl>
              <a:tblPr firstRow="1" bandRow="1">
                <a:tableStyleId>{5940675A-B579-460E-94D1-54222C63F5DA}</a:tableStyleId>
              </a:tblPr>
              <a:tblGrid>
                <a:gridCol w="4021136"/>
                <a:gridCol w="4021136"/>
              </a:tblGrid>
              <a:tr h="1157207">
                <a:tc>
                  <a:txBody>
                    <a:bodyPr/>
                    <a:lstStyle/>
                    <a:p>
                      <a:r>
                        <a:rPr lang="en-US" dirty="0" smtClean="0"/>
                        <a:t>Clause</a:t>
                      </a:r>
                      <a:endParaRPr lang="en-US" dirty="0"/>
                    </a:p>
                  </a:txBody>
                  <a:tcPr marL="89359" marR="89359"/>
                </a:tc>
                <a:tc>
                  <a:txBody>
                    <a:bodyPr/>
                    <a:lstStyle/>
                    <a:p>
                      <a:r>
                        <a:rPr lang="en-US" dirty="0" smtClean="0"/>
                        <a:t>Phrase</a:t>
                      </a:r>
                      <a:endParaRPr lang="en-US" dirty="0"/>
                    </a:p>
                  </a:txBody>
                  <a:tcPr marL="89359" marR="89359"/>
                </a:tc>
              </a:tr>
              <a:tr h="1890459">
                <a:tc>
                  <a:txBody>
                    <a:bodyPr/>
                    <a:lstStyle/>
                    <a:p>
                      <a:r>
                        <a:rPr lang="en-US" dirty="0" smtClean="0"/>
                        <a:t>Can form a sentence on its own</a:t>
                      </a:r>
                    </a:p>
                    <a:p>
                      <a:endParaRPr lang="en-US" dirty="0" smtClean="0"/>
                    </a:p>
                    <a:p>
                      <a:r>
                        <a:rPr lang="en-US" dirty="0" smtClean="0"/>
                        <a:t>Subject</a:t>
                      </a:r>
                      <a:r>
                        <a:rPr lang="en-US" baseline="0" dirty="0" smtClean="0"/>
                        <a:t> – verb – (Conjunction)</a:t>
                      </a:r>
                      <a:endParaRPr lang="en-US" dirty="0"/>
                    </a:p>
                  </a:txBody>
                  <a:tcPr marL="89359" marR="89359"/>
                </a:tc>
                <a:tc>
                  <a:txBody>
                    <a:bodyPr/>
                    <a:lstStyle/>
                    <a:p>
                      <a:r>
                        <a:rPr lang="en-US" dirty="0" smtClean="0"/>
                        <a:t>Can’t</a:t>
                      </a:r>
                    </a:p>
                    <a:p>
                      <a:endParaRPr lang="en-US" dirty="0" smtClean="0"/>
                    </a:p>
                    <a:p>
                      <a:r>
                        <a:rPr lang="en-US" dirty="0" smtClean="0"/>
                        <a:t>Two</a:t>
                      </a:r>
                      <a:r>
                        <a:rPr lang="en-US" baseline="0" dirty="0" smtClean="0"/>
                        <a:t> or more words: [noun phrase, verb phrase, prepositional phrase…etc.]</a:t>
                      </a:r>
                      <a:endParaRPr lang="en-US" dirty="0"/>
                    </a:p>
                  </a:txBody>
                  <a:tcPr marL="89359" marR="89359"/>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Subjects (Pronouns)</a:t>
            </a:r>
            <a:endParaRPr lang="en-US" dirty="0"/>
          </a:p>
        </p:txBody>
      </p:sp>
      <p:pic>
        <p:nvPicPr>
          <p:cNvPr id="4" name="Content Placeholder 3" descr="Screen shot 2011-09-27 at 21.09.38.png"/>
          <p:cNvPicPr>
            <a:picLocks noGrp="1" noChangeAspect="1"/>
          </p:cNvPicPr>
          <p:nvPr>
            <p:ph idx="1"/>
          </p:nvPr>
        </p:nvPicPr>
        <p:blipFill>
          <a:blip r:embed="rId2"/>
          <a:srcRect t="-84887" b="-84887"/>
          <a:stretch>
            <a:fillRect/>
          </a:stretch>
        </p:blipFill>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Subjects (Nouns)</a:t>
            </a:r>
            <a:endParaRPr lang="en-US" dirty="0"/>
          </a:p>
        </p:txBody>
      </p:sp>
      <p:pic>
        <p:nvPicPr>
          <p:cNvPr id="4" name="Content Placeholder 3" descr="Screen shot 2011-09-27 at 21.09.24.png"/>
          <p:cNvPicPr>
            <a:picLocks noGrp="1" noChangeAspect="1"/>
          </p:cNvPicPr>
          <p:nvPr>
            <p:ph idx="1"/>
          </p:nvPr>
        </p:nvPicPr>
        <p:blipFill>
          <a:blip r:embed="rId2"/>
          <a:srcRect t="-83346" b="-83346"/>
          <a:stretch>
            <a:fillRect/>
          </a:stretch>
        </p:blip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233</TotalTime>
  <Words>1330</Words>
  <Application>Microsoft Macintosh PowerPoint</Application>
  <PresentationFormat>On-screen Show (4:3)</PresentationFormat>
  <Paragraphs>115</Paragraphs>
  <Slides>35</Slides>
  <Notes>0</Notes>
  <HiddenSlides>0</HiddenSlides>
  <MMClips>0</MMClips>
  <ScaleCrop>false</ScaleCrop>
  <HeadingPairs>
    <vt:vector size="4" baseType="variant">
      <vt:variant>
        <vt:lpstr>Design Template</vt:lpstr>
      </vt:variant>
      <vt:variant>
        <vt:i4>1</vt:i4>
      </vt:variant>
      <vt:variant>
        <vt:lpstr>Slide Titles</vt:lpstr>
      </vt:variant>
      <vt:variant>
        <vt:i4>35</vt:i4>
      </vt:variant>
    </vt:vector>
  </HeadingPairs>
  <TitlesOfParts>
    <vt:vector size="36" baseType="lpstr">
      <vt:lpstr>Breeze</vt:lpstr>
      <vt:lpstr>Introduction</vt:lpstr>
      <vt:lpstr>Slide 2</vt:lpstr>
      <vt:lpstr>Slide 3</vt:lpstr>
      <vt:lpstr>Types of sentences</vt:lpstr>
      <vt:lpstr>Examples</vt:lpstr>
      <vt:lpstr>Phrases and clauses</vt:lpstr>
      <vt:lpstr>Difference</vt:lpstr>
      <vt:lpstr>Types of Subjects (Pronouns)</vt:lpstr>
      <vt:lpstr>Types of Subjects (Nouns)</vt:lpstr>
      <vt:lpstr>Types of Subjects (Clauses)</vt:lpstr>
      <vt:lpstr>Types of Subjects (Phrase)</vt:lpstr>
      <vt:lpstr>Types of Subjects (Phrase)</vt:lpstr>
      <vt:lpstr>examples</vt:lpstr>
      <vt:lpstr>examples</vt:lpstr>
      <vt:lpstr>Slide 15</vt:lpstr>
      <vt:lpstr>Slide 16</vt:lpstr>
      <vt:lpstr>Slide 17</vt:lpstr>
      <vt:lpstr>Slide 18</vt:lpstr>
      <vt:lpstr>Slide 19</vt:lpstr>
      <vt:lpstr>Slide 20</vt:lpstr>
      <vt:lpstr>Slide 21</vt:lpstr>
      <vt:lpstr>Slide 22</vt:lpstr>
      <vt:lpstr>Slide 23</vt:lpstr>
      <vt:lpstr>Slide 24</vt:lpstr>
      <vt:lpstr>Slide 25</vt:lpstr>
      <vt:lpstr>The Present Perfect</vt:lpstr>
      <vt:lpstr>Slide 27</vt:lpstr>
      <vt:lpstr>Slide 28</vt:lpstr>
      <vt:lpstr>Slide 29</vt:lpstr>
      <vt:lpstr>Slide 30</vt:lpstr>
      <vt:lpstr>Slide 31</vt:lpstr>
      <vt:lpstr>Slide 32</vt:lpstr>
      <vt:lpstr>Slide 33</vt:lpstr>
      <vt:lpstr>Slide 34</vt:lpstr>
      <vt:lpstr>Slide 35</vt:lpstr>
    </vt:vector>
  </TitlesOfParts>
  <Company>university college london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maitha al-husseini</dc:creator>
  <cp:lastModifiedBy>maitha al-husseini</cp:lastModifiedBy>
  <cp:revision>8</cp:revision>
  <dcterms:created xsi:type="dcterms:W3CDTF">2011-10-15T11:25:16Z</dcterms:created>
  <dcterms:modified xsi:type="dcterms:W3CDTF">2011-10-15T11:27:24Z</dcterms:modified>
</cp:coreProperties>
</file>