
<file path=[Content_Types].xml><?xml version="1.0" encoding="utf-8"?>
<Types xmlns="http://schemas.openxmlformats.org/package/2006/content-types">
  <Override PartName="/ppt/slideLayouts/slideLayout18.xml" ContentType="application/vnd.openxmlformats-officedocument.presentationml.slideLayout+xml"/>
  <Override PartName="/ppt/slideLayouts/slideLayout1.xml" ContentType="application/vnd.openxmlformats-officedocument.presentationml.slideLayout+xml"/>
  <Default Extension="png" ContentType="image/png"/>
  <Default Extension="rels" ContentType="application/vnd.openxmlformats-package.relationships+xml"/>
  <Override PartName="/ppt/slides/slide11.xml" ContentType="application/vnd.openxmlformats-officedocument.presentationml.slide+xml"/>
  <Default Extension="xml" ContentType="application/xml"/>
  <Override PartName="/ppt/slides/slide9.xml" ContentType="application/vnd.openxmlformats-officedocument.presentationml.slide+xml"/>
  <Override PartName="/ppt/slideLayouts/slideLayout16.xml" ContentType="application/vnd.openxmlformats-officedocument.presentationml.slideLayout+xml"/>
  <Default Extension="jpeg" ContentType="image/jpeg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1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slideLayouts/slideLayout12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ppt/slides/slide14.xml" ContentType="application/vnd.openxmlformats-officedocument.presentationml.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19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Override PartName="/ppt/slides/slide12.xml" ContentType="application/vnd.openxmlformats-officedocument.presentationml.slide+xml"/>
  <Default Extension="bin" ContentType="application/vnd.openxmlformats-officedocument.presentationml.printerSettings"/>
  <Override PartName="/ppt/slideLayouts/slideLayout17.xml" ContentType="application/vnd.openxmlformats-officedocument.presentationml.slideLayout+xml"/>
  <Override PartName="/ppt/slides/slide10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slideLayouts/slideLayout15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slideLayouts/slideLayout1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  <Override PartName="/ppt/slides/slide13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77" r:id="rId1"/>
  </p:sldMasterIdLst>
  <p:sldIdLst>
    <p:sldId id="256" r:id="rId2"/>
    <p:sldId id="258" r:id="rId3"/>
    <p:sldId id="257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>
    <p:restoredLeft sz="15620"/>
    <p:restoredTop sz="94660"/>
  </p:normalViewPr>
  <p:slideViewPr>
    <p:cSldViewPr snapToGrid="0" snapToObjects="1">
      <p:cViewPr varScale="1">
        <p:scale>
          <a:sx n="76" d="100"/>
          <a:sy n="76" d="100"/>
        </p:scale>
        <p:origin x="-128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theme" Target="theme/theme1.xml"/><Relationship Id="rId21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printerSettings" Target="printerSettings/printerSettings1.bin"/><Relationship Id="rId18" Type="http://schemas.openxmlformats.org/officeDocument/2006/relationships/presProps" Target="presProps.xml"/><Relationship Id="rId1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86953" y="268288"/>
            <a:ext cx="5669280" cy="39003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268940" y="268288"/>
            <a:ext cx="182880" cy="3886853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200400" y="4208929"/>
            <a:ext cx="5458968" cy="1048684"/>
          </a:xfrm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200400" y="5257800"/>
            <a:ext cx="5458968" cy="621792"/>
          </a:xfr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ts val="0"/>
              </a:spcBef>
              <a:buClr>
                <a:schemeClr val="accent1"/>
              </a:buClr>
              <a:buSzPct val="100000"/>
              <a:buFont typeface="Wingdings 2" pitchFamily="18" charset="2"/>
              <a:buNone/>
              <a:defRPr sz="16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76600" y="390525"/>
            <a:ext cx="5504688" cy="365125"/>
          </a:xfrm>
        </p:spPr>
        <p:txBody>
          <a:bodyPr vert="horz" lIns="91440" tIns="45720" rIns="91440" bIns="45720" rtlCol="0" anchor="ctr"/>
          <a:lstStyle>
            <a:lvl1pPr marL="0" algn="r" defTabSz="914400" rtl="0" eaLnBrk="1" latinLnBrk="0" hangingPunct="1">
              <a:defRPr sz="2200" b="0" kern="1200" baseline="0">
                <a:solidFill>
                  <a:schemeClr val="bg1"/>
                </a:solidFill>
                <a:latin typeface="+mn-lt"/>
                <a:ea typeface="+mn-ea"/>
                <a:cs typeface="+mn-cs"/>
              </a:defRPr>
            </a:lvl1pPr>
          </a:lstStyle>
          <a:p>
            <a:fld id="{773C840E-6606-CC49-9A7B-98238A6533C0}" type="datetimeFigureOut">
              <a:rPr lang="en-US" smtClean="0"/>
              <a:t>11/15/11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218688" y="6356350"/>
            <a:ext cx="4736592" cy="365125"/>
          </a:xfrm>
        </p:spPr>
        <p:txBody>
          <a:bodyPr vert="horz" lIns="91440" tIns="45720" rIns="91440" bIns="45720" rtlCol="0" anchor="ctr"/>
          <a:lstStyle>
            <a:lvl1pPr marL="0" algn="l" defTabSz="914400" rtl="0" eaLnBrk="1" latinLnBrk="0" hangingPunct="1">
              <a:defRPr sz="1100" b="1" kern="120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56494" y="6356350"/>
            <a:ext cx="685800" cy="365125"/>
          </a:xfrm>
        </p:spPr>
        <p:txBody>
          <a:bodyPr vert="horz" lIns="91440" tIns="45720" rIns="91440" bIns="45720" rtlCol="0" anchor="ctr"/>
          <a:lstStyle>
            <a:lvl1pPr marL="0" algn="r" defTabSz="914400" rtl="0" eaLnBrk="1" latinLnBrk="0" hangingPunct="1">
              <a:defRPr sz="1100" b="1" kern="120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fld id="{0069425E-31C9-BD4B-BDB9-06EDF8ECE4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3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82440" y="2214562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3C840E-6606-CC49-9A7B-98238A6533C0}" type="datetimeFigureOut">
              <a:rPr lang="en-US" smtClean="0"/>
              <a:t>11/15/11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9425E-31C9-BD4B-BDB9-06EDF8ECE41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2"/>
          <p:cNvSpPr>
            <a:spLocks noGrp="1"/>
          </p:cNvSpPr>
          <p:nvPr>
            <p:ph sz="half" idx="13"/>
          </p:nvPr>
        </p:nvSpPr>
        <p:spPr>
          <a:xfrm>
            <a:off x="4282440" y="4224973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0" name="Content Placeholder 2"/>
          <p:cNvSpPr>
            <a:spLocks noGrp="1"/>
          </p:cNvSpPr>
          <p:nvPr>
            <p:ph sz="half" idx="14"/>
          </p:nvPr>
        </p:nvSpPr>
        <p:spPr>
          <a:xfrm>
            <a:off x="457200" y="2214563"/>
            <a:ext cx="3566160" cy="39116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82440" y="2214562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3C840E-6606-CC49-9A7B-98238A6533C0}" type="datetimeFigureOut">
              <a:rPr lang="en-US" smtClean="0"/>
              <a:t>11/15/11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9425E-31C9-BD4B-BDB9-06EDF8ECE41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2"/>
          <p:cNvSpPr>
            <a:spLocks noGrp="1"/>
          </p:cNvSpPr>
          <p:nvPr>
            <p:ph sz="half" idx="13"/>
          </p:nvPr>
        </p:nvSpPr>
        <p:spPr>
          <a:xfrm>
            <a:off x="4282440" y="4224973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1" name="Content Placeholder 2"/>
          <p:cNvSpPr>
            <a:spLocks noGrp="1"/>
          </p:cNvSpPr>
          <p:nvPr>
            <p:ph sz="half" idx="14"/>
          </p:nvPr>
        </p:nvSpPr>
        <p:spPr>
          <a:xfrm>
            <a:off x="457200" y="2214562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2" name="Content Placeholder 2"/>
          <p:cNvSpPr>
            <a:spLocks noGrp="1"/>
          </p:cNvSpPr>
          <p:nvPr>
            <p:ph sz="half" idx="15"/>
          </p:nvPr>
        </p:nvSpPr>
        <p:spPr>
          <a:xfrm>
            <a:off x="457200" y="4224973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3C840E-6606-CC49-9A7B-98238A6533C0}" type="datetimeFigureOut">
              <a:rPr lang="en-US" smtClean="0"/>
              <a:t>11/15/11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9425E-31C9-BD4B-BDB9-06EDF8ECE4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148918" y="268288"/>
            <a:ext cx="718073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3C840E-6606-CC49-9A7B-98238A6533C0}" type="datetimeFigureOut">
              <a:rPr lang="en-US" smtClean="0"/>
              <a:t>11/15/11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9425E-31C9-BD4B-BDB9-06EDF8ECE4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95082"/>
            <a:ext cx="3566160" cy="1035424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2052" y="990600"/>
            <a:ext cx="3566160" cy="513556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199" y="2057400"/>
            <a:ext cx="3566160" cy="3657601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3C840E-6606-CC49-9A7B-98238A6533C0}" type="datetimeFigureOut">
              <a:rPr lang="en-US" smtClean="0"/>
              <a:t>11/15/11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9425E-31C9-BD4B-BDB9-06EDF8ECE4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4746811" y="268288"/>
            <a:ext cx="4114800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95082"/>
            <a:ext cx="3566160" cy="1035424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199" y="2057400"/>
            <a:ext cx="3566160" cy="3657601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1365" y="6124014"/>
            <a:ext cx="1752600" cy="365125"/>
          </a:xfrm>
        </p:spPr>
        <p:txBody>
          <a:bodyPr/>
          <a:lstStyle>
            <a:lvl1pPr algn="l">
              <a:defRPr/>
            </a:lvl1pPr>
          </a:lstStyle>
          <a:p>
            <a:fld id="{773C840E-6606-CC49-9A7B-98238A6533C0}" type="datetimeFigureOut">
              <a:rPr lang="en-US" smtClean="0"/>
              <a:t>11/15/11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74812" y="6356350"/>
            <a:ext cx="386378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9425E-31C9-BD4B-BDB9-06EDF8ECE418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3"/>
          </p:nvPr>
        </p:nvSpPr>
        <p:spPr>
          <a:xfrm>
            <a:off x="4760258" y="990600"/>
            <a:ext cx="4096512" cy="5611813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7216775" y="268288"/>
            <a:ext cx="1639457" cy="363931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8788" y="4267200"/>
            <a:ext cx="6477000" cy="566738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69874" y="268288"/>
            <a:ext cx="6858000" cy="36393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8788" y="4840941"/>
            <a:ext cx="6475412" cy="1304271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3C840E-6606-CC49-9A7B-98238A6533C0}" type="datetimeFigureOut">
              <a:rPr lang="en-US" smtClean="0"/>
              <a:t>11/15/11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9425E-31C9-BD4B-BDB9-06EDF8ECE4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4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35471" y="268288"/>
            <a:ext cx="720761" cy="363931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8788" y="4267200"/>
            <a:ext cx="6477000" cy="566738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69874" y="268288"/>
            <a:ext cx="3006726" cy="36393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8788" y="4840941"/>
            <a:ext cx="6475412" cy="1304271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3C840E-6606-CC49-9A7B-98238A6533C0}" type="datetimeFigureOut">
              <a:rPr lang="en-US" smtClean="0"/>
              <a:t>11/15/11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9425E-31C9-BD4B-BDB9-06EDF8ECE418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Picture Placeholder 2"/>
          <p:cNvSpPr>
            <a:spLocks noGrp="1"/>
          </p:cNvSpPr>
          <p:nvPr>
            <p:ph type="pic" idx="13"/>
          </p:nvPr>
        </p:nvSpPr>
        <p:spPr>
          <a:xfrm>
            <a:off x="3352800" y="268288"/>
            <a:ext cx="4701988" cy="17756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1" name="Picture Placeholder 2"/>
          <p:cNvSpPr>
            <a:spLocks noGrp="1"/>
          </p:cNvSpPr>
          <p:nvPr>
            <p:ph type="pic" idx="14"/>
          </p:nvPr>
        </p:nvSpPr>
        <p:spPr>
          <a:xfrm>
            <a:off x="3352800" y="2131935"/>
            <a:ext cx="2304288" cy="17756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2" name="Picture Placeholder 2"/>
          <p:cNvSpPr>
            <a:spLocks noGrp="1"/>
          </p:cNvSpPr>
          <p:nvPr>
            <p:ph type="pic" idx="15"/>
          </p:nvPr>
        </p:nvSpPr>
        <p:spPr>
          <a:xfrm>
            <a:off x="5750500" y="2131935"/>
            <a:ext cx="2304288" cy="17756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212106" y="268288"/>
            <a:ext cx="1645920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3C840E-6606-CC49-9A7B-98238A6533C0}" type="datetimeFigureOut">
              <a:rPr lang="en-US" smtClean="0"/>
              <a:t>11/15/11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9425E-31C9-BD4B-BDB9-06EDF8ECE4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48918" y="268288"/>
            <a:ext cx="718073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543799" y="1035424"/>
            <a:ext cx="1322295" cy="5090739"/>
          </a:xfrm>
        </p:spPr>
        <p:txBody>
          <a:bodyPr vert="eaVert" anchor="t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035424"/>
            <a:ext cx="6019800" cy="510978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3C840E-6606-CC49-9A7B-98238A6533C0}" type="datetimeFigureOut">
              <a:rPr lang="en-US" smtClean="0"/>
              <a:t>11/15/11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9425E-31C9-BD4B-BDB9-06EDF8ECE4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212106" y="268288"/>
            <a:ext cx="1645920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212106" y="6356350"/>
            <a:ext cx="1752600" cy="365125"/>
          </a:xfrm>
        </p:spPr>
        <p:txBody>
          <a:bodyPr/>
          <a:lstStyle/>
          <a:p>
            <a:fld id="{773C840E-6606-CC49-9A7B-98238A6533C0}" type="datetimeFigureOut">
              <a:rPr lang="en-US" smtClean="0"/>
              <a:t>11/15/11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9425E-31C9-BD4B-BDB9-06EDF8ECE4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86953" y="268288"/>
            <a:ext cx="5669280" cy="25603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200399" y="4171950"/>
            <a:ext cx="5457919" cy="1085850"/>
          </a:xfrm>
        </p:spPr>
        <p:txBody>
          <a:bodyPr>
            <a:normAutofit/>
          </a:bodyPr>
          <a:lstStyle>
            <a:lvl1pPr>
              <a:defRPr sz="46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200401" y="5257799"/>
            <a:ext cx="5457918" cy="618565"/>
          </a:xfrm>
        </p:spPr>
        <p:txBody>
          <a:bodyPr>
            <a:normAutofit/>
          </a:bodyPr>
          <a:lstStyle>
            <a:lvl1pPr marL="0" indent="0" algn="l">
              <a:spcBef>
                <a:spcPct val="0"/>
              </a:spcBef>
              <a:buNone/>
              <a:defRPr sz="1600">
                <a:solidFill>
                  <a:schemeClr val="tx2"/>
                </a:solidFill>
              </a:defRPr>
            </a:lvl1pPr>
            <a:lvl2pPr marL="457200" indent="0" algn="ctr">
              <a:spcBef>
                <a:spcPct val="0"/>
              </a:spcBef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76600" y="389965"/>
            <a:ext cx="5499847" cy="365125"/>
          </a:xfrm>
        </p:spPr>
        <p:txBody>
          <a:bodyPr/>
          <a:lstStyle>
            <a:lvl1pPr>
              <a:defRPr sz="2200" b="0" baseline="0">
                <a:solidFill>
                  <a:schemeClr val="bg1"/>
                </a:solidFill>
              </a:defRPr>
            </a:lvl1pPr>
          </a:lstStyle>
          <a:p>
            <a:fld id="{773C840E-6606-CC49-9A7B-98238A6533C0}" type="datetimeFigureOut">
              <a:rPr lang="en-US" smtClean="0"/>
              <a:t>11/15/11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213847" y="6356350"/>
            <a:ext cx="4734112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65459" y="6356350"/>
            <a:ext cx="685800" cy="365125"/>
          </a:xfrm>
        </p:spPr>
        <p:txBody>
          <a:bodyPr vert="horz" lIns="91440" tIns="45720" rIns="91440" bIns="45720" rtlCol="0" anchor="ctr"/>
          <a:lstStyle>
            <a:lvl1pPr marL="0" algn="r" defTabSz="914400" rtl="0" eaLnBrk="1" latinLnBrk="0" hangingPunct="1">
              <a:defRPr sz="1100" b="1" kern="120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fld id="{0069425E-31C9-BD4B-BDB9-06EDF8ECE41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3200400" y="2877671"/>
            <a:ext cx="5646867" cy="1280160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268940" y="268288"/>
            <a:ext cx="182880" cy="3886853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, Content, and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69875" y="268288"/>
            <a:ext cx="1645920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78423" y="914400"/>
            <a:ext cx="6508377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178423" y="2209800"/>
            <a:ext cx="6508377" cy="39163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212106" y="6356350"/>
            <a:ext cx="1752600" cy="365125"/>
          </a:xfrm>
        </p:spPr>
        <p:txBody>
          <a:bodyPr/>
          <a:lstStyle/>
          <a:p>
            <a:fld id="{773C840E-6606-CC49-9A7B-98238A6533C0}" type="datetimeFigureOut">
              <a:rPr lang="en-US" smtClean="0"/>
              <a:t>11/15/11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178423" y="6356350"/>
            <a:ext cx="4926852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31694" y="361016"/>
            <a:ext cx="506506" cy="365125"/>
          </a:xfrm>
        </p:spPr>
        <p:txBody>
          <a:bodyPr/>
          <a:lstStyle/>
          <a:p>
            <a:fld id="{0069425E-31C9-BD4B-BDB9-06EDF8ECE41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269875" y="1976718"/>
            <a:ext cx="1645920" cy="4625788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758952" y="268288"/>
            <a:ext cx="1099073" cy="6350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9801" y="3429000"/>
            <a:ext cx="4966446" cy="1398494"/>
          </a:xfrm>
        </p:spPr>
        <p:txBody>
          <a:bodyPr anchor="b" anchorCtr="0"/>
          <a:lstStyle>
            <a:lvl1pPr algn="r">
              <a:defRPr sz="4600" b="0" cap="none" baseline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09801" y="4824414"/>
            <a:ext cx="4966446" cy="1320800"/>
          </a:xfrm>
        </p:spPr>
        <p:txBody>
          <a:bodyPr anchor="t" anchorCtr="0">
            <a:normAutofit/>
          </a:bodyPr>
          <a:lstStyle>
            <a:lvl1pPr marL="0" indent="0" algn="r">
              <a:buNone/>
              <a:defRPr sz="16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562600" y="6356350"/>
            <a:ext cx="1622612" cy="365125"/>
          </a:xfrm>
        </p:spPr>
        <p:txBody>
          <a:bodyPr/>
          <a:lstStyle/>
          <a:p>
            <a:fld id="{773C840E-6606-CC49-9A7B-98238A6533C0}" type="datetimeFigureOut">
              <a:rPr lang="en-US" smtClean="0"/>
              <a:t>11/15/11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4812" y="6356350"/>
            <a:ext cx="531158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9425E-31C9-BD4B-BDB9-06EDF8ECE4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Section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69875" y="4773706"/>
            <a:ext cx="2971800" cy="184458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20354" y="3429001"/>
            <a:ext cx="4966446" cy="1398494"/>
          </a:xfrm>
        </p:spPr>
        <p:txBody>
          <a:bodyPr anchor="b" anchorCtr="0"/>
          <a:lstStyle>
            <a:lvl1pPr algn="r">
              <a:defRPr sz="4600" b="0" cap="none" baseline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20354" y="4824414"/>
            <a:ext cx="4966446" cy="1320800"/>
          </a:xfrm>
        </p:spPr>
        <p:txBody>
          <a:bodyPr anchor="t" anchorCtr="0">
            <a:normAutofit/>
          </a:bodyPr>
          <a:lstStyle>
            <a:lvl1pPr marL="0" indent="0" algn="r">
              <a:buNone/>
              <a:defRPr sz="16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51212" y="6104965"/>
            <a:ext cx="506506" cy="365125"/>
          </a:xfrm>
        </p:spPr>
        <p:txBody>
          <a:bodyPr/>
          <a:lstStyle/>
          <a:p>
            <a:fld id="{0069425E-31C9-BD4B-BDB9-06EDF8ECE41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269874" y="268288"/>
            <a:ext cx="2971800" cy="4438650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214563"/>
            <a:ext cx="3566160" cy="39116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82440" y="2214563"/>
            <a:ext cx="3566160" cy="39116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3C840E-6606-CC49-9A7B-98238A6533C0}" type="datetimeFigureOut">
              <a:rPr lang="en-US" smtClean="0"/>
              <a:t>11/15/11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9425E-31C9-BD4B-BDB9-06EDF8ECE4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88352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054132"/>
            <a:ext cx="3566160" cy="639762"/>
          </a:xfrm>
        </p:spPr>
        <p:txBody>
          <a:bodyPr anchor="b">
            <a:noAutofit/>
          </a:bodyPr>
          <a:lstStyle>
            <a:lvl1pPr marL="0" indent="0" algn="ctr">
              <a:spcBef>
                <a:spcPct val="0"/>
              </a:spcBef>
              <a:buNone/>
              <a:defRPr sz="20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689411"/>
            <a:ext cx="3566160" cy="343675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279391" y="2054132"/>
            <a:ext cx="3566160" cy="639762"/>
          </a:xfrm>
        </p:spPr>
        <p:txBody>
          <a:bodyPr anchor="b">
            <a:noAutofit/>
          </a:bodyPr>
          <a:lstStyle>
            <a:lvl1pPr marL="0" indent="0" algn="ctr">
              <a:spcBef>
                <a:spcPct val="0"/>
              </a:spcBef>
              <a:buNone/>
              <a:defRPr sz="20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279391" y="2689411"/>
            <a:ext cx="3566160" cy="343675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3C840E-6606-CC49-9A7B-98238A6533C0}" type="datetimeFigureOut">
              <a:rPr lang="en-US" smtClean="0"/>
              <a:t>11/15/11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9425E-31C9-BD4B-BDB9-06EDF8ECE4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2 Content, Top and Bot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199" y="2214562"/>
            <a:ext cx="7396163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3C840E-6606-CC49-9A7B-98238A6533C0}" type="datetimeFigureOut">
              <a:rPr lang="en-US" smtClean="0"/>
              <a:t>11/15/11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9425E-31C9-BD4B-BDB9-06EDF8ECE41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2"/>
          <p:cNvSpPr>
            <a:spLocks noGrp="1"/>
          </p:cNvSpPr>
          <p:nvPr>
            <p:ph sz="half" idx="13"/>
          </p:nvPr>
        </p:nvSpPr>
        <p:spPr>
          <a:xfrm>
            <a:off x="457199" y="4224973"/>
            <a:ext cx="7396163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20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slideLayout" Target="../slideLayouts/slideLayout18.xml"/><Relationship Id="rId19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6508377" cy="1143000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199" y="2209800"/>
            <a:ext cx="6508377" cy="39163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198659" y="6356350"/>
            <a:ext cx="1752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</a:lstStyle>
          <a:p>
            <a:fld id="{773C840E-6606-CC49-9A7B-98238A6533C0}" type="datetimeFigureOut">
              <a:rPr lang="en-US" smtClean="0"/>
              <a:t>11/15/11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74812" y="6356350"/>
            <a:ext cx="6007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56494" y="361016"/>
            <a:ext cx="50650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200" b="1">
                <a:solidFill>
                  <a:schemeClr val="bg1"/>
                </a:solidFill>
              </a:defRPr>
            </a:lvl1pPr>
          </a:lstStyle>
          <a:p>
            <a:fld id="{0069425E-31C9-BD4B-BDB9-06EDF8ECE41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  <p:sldLayoutId id="2147483689" r:id="rId12"/>
    <p:sldLayoutId id="2147483690" r:id="rId13"/>
    <p:sldLayoutId id="2147483691" r:id="rId14"/>
    <p:sldLayoutId id="2147483692" r:id="rId15"/>
    <p:sldLayoutId id="2147483693" r:id="rId16"/>
    <p:sldLayoutId id="2147483694" r:id="rId17"/>
    <p:sldLayoutId id="2147483695" r:id="rId18"/>
    <p:sldLayoutId id="2147483696" r:id="rId19"/>
  </p:sldLayoutIdLst>
  <p:txStyles>
    <p:titleStyle>
      <a:lvl1pPr algn="l" defTabSz="9144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spcBef>
          <a:spcPts val="1800"/>
        </a:spcBef>
        <a:buClr>
          <a:schemeClr val="accent1"/>
        </a:buClr>
        <a:buSzPct val="100000"/>
        <a:buFont typeface="Wingdings 2" pitchFamily="18" charset="2"/>
        <a:buChar char="¡"/>
        <a:defRPr sz="2000" kern="1200">
          <a:solidFill>
            <a:schemeClr val="tx2"/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spcBef>
          <a:spcPts val="600"/>
        </a:spcBef>
        <a:buClr>
          <a:schemeClr val="accent1"/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spcBef>
          <a:spcPts val="600"/>
        </a:spcBef>
        <a:buClr>
          <a:schemeClr val="accent1"/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CHAPTER 7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P.317-327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Request for action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417637"/>
          <a:ext cx="8229600" cy="381307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1271025">
                <a:tc>
                  <a:txBody>
                    <a:bodyPr/>
                    <a:lstStyle/>
                    <a:p>
                      <a:r>
                        <a:rPr lang="en-US" dirty="0" smtClean="0"/>
                        <a:t>Reported speech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Infinitive phrase</a:t>
                      </a:r>
                      <a:endParaRPr lang="en-US" dirty="0"/>
                    </a:p>
                  </a:txBody>
                  <a:tcPr/>
                </a:tc>
              </a:tr>
              <a:tr h="1271025">
                <a:tc>
                  <a:txBody>
                    <a:bodyPr/>
                    <a:lstStyle/>
                    <a:p>
                      <a:r>
                        <a:rPr lang="en-US" dirty="0" smtClean="0"/>
                        <a:t>She</a:t>
                      </a:r>
                      <a:r>
                        <a:rPr lang="en-US" baseline="0" dirty="0" smtClean="0"/>
                        <a:t> asked me </a:t>
                      </a:r>
                      <a:r>
                        <a:rPr lang="en-US" baseline="0" dirty="0" smtClean="0">
                          <a:solidFill>
                            <a:srgbClr val="FF0000"/>
                          </a:solidFill>
                        </a:rPr>
                        <a:t>if I can </a:t>
                      </a:r>
                      <a:r>
                        <a:rPr lang="en-US" baseline="0" dirty="0" smtClean="0"/>
                        <a:t>help her.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She asked me </a:t>
                      </a: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to</a:t>
                      </a:r>
                      <a:r>
                        <a:rPr lang="en-US" dirty="0" smtClean="0"/>
                        <a:t> help her.</a:t>
                      </a:r>
                      <a:endParaRPr lang="en-US" dirty="0"/>
                    </a:p>
                  </a:txBody>
                  <a:tcPr/>
                </a:tc>
              </a:tr>
              <a:tr h="1271025">
                <a:tc>
                  <a:txBody>
                    <a:bodyPr/>
                    <a:lstStyle/>
                    <a:p>
                      <a:r>
                        <a:rPr lang="en-US" dirty="0" smtClean="0"/>
                        <a:t>She asked me </a:t>
                      </a: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whether I could </a:t>
                      </a:r>
                      <a:r>
                        <a:rPr lang="en-US" dirty="0" smtClean="0"/>
                        <a:t>lend her 5$.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She</a:t>
                      </a:r>
                      <a:r>
                        <a:rPr lang="en-US" baseline="0" dirty="0" smtClean="0"/>
                        <a:t> asked me </a:t>
                      </a:r>
                      <a:r>
                        <a:rPr lang="en-US" baseline="0" dirty="0" smtClean="0">
                          <a:solidFill>
                            <a:srgbClr val="FF0000"/>
                          </a:solidFill>
                        </a:rPr>
                        <a:t>to</a:t>
                      </a:r>
                      <a:r>
                        <a:rPr lang="en-US" baseline="0" dirty="0" smtClean="0"/>
                        <a:t> lend her 5$.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Right Arrow 4"/>
          <p:cNvSpPr/>
          <p:nvPr/>
        </p:nvSpPr>
        <p:spPr>
          <a:xfrm>
            <a:off x="4361049" y="3125059"/>
            <a:ext cx="517979" cy="384365"/>
          </a:xfrm>
          <a:prstGeom prst="righ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ight Arrow 5"/>
          <p:cNvSpPr/>
          <p:nvPr/>
        </p:nvSpPr>
        <p:spPr>
          <a:xfrm>
            <a:off x="4361049" y="4512117"/>
            <a:ext cx="517979" cy="467923"/>
          </a:xfrm>
          <a:prstGeom prst="righ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Request for permission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Could I leave early?</a:t>
            </a:r>
          </a:p>
          <a:p>
            <a:r>
              <a:rPr lang="en-US" dirty="0" smtClean="0"/>
              <a:t>May I come in?</a:t>
            </a: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Request for permission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2209800"/>
          <a:ext cx="6508750" cy="336313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54375"/>
                <a:gridCol w="3254375"/>
              </a:tblGrid>
              <a:tr h="1681565">
                <a:tc>
                  <a:txBody>
                    <a:bodyPr/>
                    <a:lstStyle/>
                    <a:p>
                      <a:r>
                        <a:rPr lang="en-US" dirty="0" smtClean="0"/>
                        <a:t>Reported speech</a:t>
                      </a:r>
                      <a:endParaRPr lang="en-US" dirty="0"/>
                    </a:p>
                  </a:txBody>
                  <a:tcPr marL="72319" marR="72319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Infinitive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baseline="0" dirty="0" err="1" smtClean="0"/>
                        <a:t>phrasee</a:t>
                      </a:r>
                      <a:endParaRPr lang="en-US" dirty="0"/>
                    </a:p>
                  </a:txBody>
                  <a:tcPr marL="72319" marR="72319"/>
                </a:tc>
              </a:tr>
              <a:tr h="1681565">
                <a:tc>
                  <a:txBody>
                    <a:bodyPr/>
                    <a:lstStyle/>
                    <a:p>
                      <a:r>
                        <a:rPr lang="en-US" dirty="0" smtClean="0"/>
                        <a:t>John asked </a:t>
                      </a: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if he could </a:t>
                      </a:r>
                      <a:r>
                        <a:rPr lang="en-US" dirty="0" smtClean="0"/>
                        <a:t>leave early.</a:t>
                      </a:r>
                      <a:endParaRPr lang="en-US" dirty="0"/>
                    </a:p>
                  </a:txBody>
                  <a:tcPr marL="72319" marR="72319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John asked </a:t>
                      </a: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to</a:t>
                      </a:r>
                      <a:r>
                        <a:rPr lang="en-US" dirty="0" smtClean="0"/>
                        <a:t> leave early.</a:t>
                      </a:r>
                      <a:endParaRPr lang="en-US" dirty="0"/>
                    </a:p>
                  </a:txBody>
                  <a:tcPr marL="72319" marR="72319"/>
                </a:tc>
              </a:tr>
            </a:tbl>
          </a:graphicData>
        </a:graphic>
      </p:graphicFrame>
      <p:sp>
        <p:nvSpPr>
          <p:cNvPr id="5" name="Right Arrow 4"/>
          <p:cNvSpPr/>
          <p:nvPr/>
        </p:nvSpPr>
        <p:spPr>
          <a:xfrm>
            <a:off x="3458763" y="4512117"/>
            <a:ext cx="601524" cy="518058"/>
          </a:xfrm>
          <a:prstGeom prst="righ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Reduction of embedded questions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Should I come early?</a:t>
            </a:r>
          </a:p>
          <a:p>
            <a:r>
              <a:rPr lang="en-US" dirty="0" smtClean="0"/>
              <a:t>Which pages should I read?</a:t>
            </a:r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Yes/no questions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2700896"/>
          <a:ext cx="8229600" cy="216216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1081081">
                <a:tc>
                  <a:txBody>
                    <a:bodyPr/>
                    <a:lstStyle/>
                    <a:p>
                      <a:r>
                        <a:rPr lang="en-US" dirty="0" smtClean="0"/>
                        <a:t>Embedded question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Infinitive phrase</a:t>
                      </a:r>
                      <a:endParaRPr lang="en-US" dirty="0"/>
                    </a:p>
                  </a:txBody>
                  <a:tcPr/>
                </a:tc>
              </a:tr>
              <a:tr h="1081081">
                <a:tc>
                  <a:txBody>
                    <a:bodyPr/>
                    <a:lstStyle/>
                    <a:p>
                      <a:r>
                        <a:rPr lang="en-US" dirty="0" smtClean="0"/>
                        <a:t>Jay asked </a:t>
                      </a: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if he should </a:t>
                      </a:r>
                      <a:r>
                        <a:rPr lang="en-US" dirty="0" smtClean="0"/>
                        <a:t>come early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Jay asked </a:t>
                      </a: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whether to </a:t>
                      </a:r>
                      <a:r>
                        <a:rPr lang="en-US" dirty="0" smtClean="0"/>
                        <a:t>come early.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Right Arrow 4"/>
          <p:cNvSpPr/>
          <p:nvPr/>
        </p:nvSpPr>
        <p:spPr>
          <a:xfrm>
            <a:off x="4394467" y="4194598"/>
            <a:ext cx="467852" cy="350942"/>
          </a:xfrm>
          <a:prstGeom prst="righ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Information questions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2721926"/>
          <a:ext cx="8229600" cy="224345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1121728">
                <a:tc>
                  <a:txBody>
                    <a:bodyPr/>
                    <a:lstStyle/>
                    <a:p>
                      <a:r>
                        <a:rPr lang="en-US" dirty="0" smtClean="0"/>
                        <a:t>Embedded question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Infinitive phrase</a:t>
                      </a:r>
                      <a:endParaRPr lang="en-US" dirty="0"/>
                    </a:p>
                  </a:txBody>
                  <a:tcPr/>
                </a:tc>
              </a:tr>
              <a:tr h="1121728">
                <a:tc>
                  <a:txBody>
                    <a:bodyPr/>
                    <a:lstStyle/>
                    <a:p>
                      <a:r>
                        <a:rPr lang="en-US" dirty="0" smtClean="0"/>
                        <a:t>I asked her which pages </a:t>
                      </a: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I should </a:t>
                      </a:r>
                      <a:r>
                        <a:rPr lang="en-US" dirty="0" smtClean="0"/>
                        <a:t>read.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 asked her which pages </a:t>
                      </a: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to</a:t>
                      </a:r>
                      <a:r>
                        <a:rPr lang="en-US" dirty="0" smtClean="0"/>
                        <a:t> read.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Right Arrow 4"/>
          <p:cNvSpPr/>
          <p:nvPr/>
        </p:nvSpPr>
        <p:spPr>
          <a:xfrm>
            <a:off x="4394467" y="4194598"/>
            <a:ext cx="618233" cy="334231"/>
          </a:xfrm>
          <a:prstGeom prst="righ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Clauses as subjects of sentences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noun clause takes a singular verb.</a:t>
            </a:r>
          </a:p>
          <a:p>
            <a:endParaRPr lang="en-US" dirty="0" smtClean="0"/>
          </a:p>
          <a:p>
            <a:r>
              <a:rPr lang="en-US" dirty="0" smtClean="0"/>
              <a:t>The noun clause must begin with a connecting word.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Clauses as subjects of sentences</a:t>
            </a:r>
            <a:endParaRPr lang="en-US" dirty="0"/>
          </a:p>
        </p:txBody>
      </p:sp>
      <p:pic>
        <p:nvPicPr>
          <p:cNvPr id="4" name="Content Placeholder 3" descr="Screen shot 2011-11-15 at 20.35.34.png"/>
          <p:cNvPicPr>
            <a:picLocks noGrp="1" noChangeAspect="1"/>
          </p:cNvPicPr>
          <p:nvPr>
            <p:ph idx="1"/>
          </p:nvPr>
        </p:nvPicPr>
        <p:blipFill>
          <a:blip r:embed="rId2"/>
          <a:srcRect l="-7200" r="-7200"/>
          <a:stretch>
            <a:fillRect/>
          </a:stretch>
        </p:blipFill>
        <p:spPr/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Anticipatory </a:t>
            </a:r>
            <a:r>
              <a:rPr lang="en-US" i="1" dirty="0"/>
              <a:t>it occupies the Subject position and "anticipates" a Subject that has been postponed.</a:t>
            </a:r>
            <a:r>
              <a:rPr lang="en-US" i="1" dirty="0" smtClean="0"/>
              <a:t> </a:t>
            </a:r>
          </a:p>
          <a:p>
            <a:r>
              <a:rPr lang="en-US" i="1" dirty="0" smtClean="0"/>
              <a:t>For </a:t>
            </a:r>
            <a:r>
              <a:rPr lang="en-US" i="1" dirty="0"/>
              <a:t>example</a:t>
            </a:r>
            <a:r>
              <a:rPr lang="en-US" i="1" dirty="0" smtClean="0"/>
              <a:t>,</a:t>
            </a:r>
          </a:p>
          <a:p>
            <a:r>
              <a:rPr lang="en-US" i="1" dirty="0" smtClean="0">
                <a:solidFill>
                  <a:srgbClr val="FF0000"/>
                </a:solidFill>
              </a:rPr>
              <a:t> </a:t>
            </a:r>
            <a:r>
              <a:rPr lang="en-US" i="1" dirty="0">
                <a:solidFill>
                  <a:srgbClr val="FF0000"/>
                </a:solidFill>
              </a:rPr>
              <a:t>It's true that she has finished with Mike</a:t>
            </a:r>
            <a:r>
              <a:rPr lang="en-US" i="1" dirty="0" smtClean="0">
                <a:solidFill>
                  <a:srgbClr val="FF0000"/>
                </a:solidFill>
              </a:rPr>
              <a:t>.</a:t>
            </a:r>
          </a:p>
          <a:p>
            <a:r>
              <a:rPr lang="en-US" dirty="0" smtClean="0"/>
              <a:t> </a:t>
            </a:r>
            <a:r>
              <a:rPr lang="en-US" dirty="0"/>
              <a:t>In this example the Subject is </a:t>
            </a:r>
            <a:r>
              <a:rPr lang="en-US" dirty="0">
                <a:solidFill>
                  <a:srgbClr val="FF0000"/>
                </a:solidFill>
              </a:rPr>
              <a:t>It</a:t>
            </a:r>
            <a:r>
              <a:rPr lang="en-US" dirty="0"/>
              <a:t>, which substitutes for the </a:t>
            </a:r>
            <a:r>
              <a:rPr lang="en-US" dirty="0" err="1"/>
              <a:t>extraposed</a:t>
            </a:r>
            <a:r>
              <a:rPr lang="en-US" dirty="0"/>
              <a:t> clause that she has finished with Mike. Cf. the version with </a:t>
            </a:r>
            <a:r>
              <a:rPr lang="en-US" dirty="0" err="1"/>
              <a:t>extraposition</a:t>
            </a:r>
            <a:r>
              <a:rPr lang="en-US" dirty="0"/>
              <a:t> That she has finished with Mike is true.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it + adjectives of urgency + verbs in the subjunctive mood</a:t>
            </a:r>
          </a:p>
          <a:p>
            <a:r>
              <a:rPr lang="en-US" i="1" dirty="0" smtClean="0">
                <a:solidFill>
                  <a:srgbClr val="FF0000"/>
                </a:solidFill>
              </a:rPr>
              <a:t>It is necessary that we arrest him.</a:t>
            </a:r>
            <a:endParaRPr lang="en-US" i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Reduction of that clauses in the subjunctive mood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i="1" dirty="0" smtClean="0"/>
              <a:t>Its </a:t>
            </a:r>
            <a:r>
              <a:rPr lang="en-US" i="1" dirty="0" smtClean="0">
                <a:solidFill>
                  <a:srgbClr val="FF0000"/>
                </a:solidFill>
              </a:rPr>
              <a:t>important </a:t>
            </a:r>
            <a:r>
              <a:rPr lang="en-US" i="1" dirty="0" smtClean="0"/>
              <a:t>that you </a:t>
            </a:r>
            <a:r>
              <a:rPr lang="en-US" i="1" dirty="0" smtClean="0">
                <a:solidFill>
                  <a:srgbClr val="FF0000"/>
                </a:solidFill>
              </a:rPr>
              <a:t>call.</a:t>
            </a:r>
          </a:p>
          <a:p>
            <a:r>
              <a:rPr lang="en-US" i="1" dirty="0" smtClean="0"/>
              <a:t>Its </a:t>
            </a:r>
            <a:r>
              <a:rPr lang="en-US" i="1" dirty="0" smtClean="0">
                <a:solidFill>
                  <a:srgbClr val="FF0000"/>
                </a:solidFill>
              </a:rPr>
              <a:t>important for you to call.</a:t>
            </a:r>
          </a:p>
          <a:p>
            <a:endParaRPr lang="en-US" i="1" dirty="0" smtClean="0">
              <a:solidFill>
                <a:srgbClr val="FF0000"/>
              </a:solidFill>
            </a:endParaRPr>
          </a:p>
          <a:p>
            <a:r>
              <a:rPr lang="en-US" i="1" dirty="0" smtClean="0"/>
              <a:t>It was </a:t>
            </a:r>
            <a:r>
              <a:rPr lang="en-US" i="1" dirty="0" smtClean="0">
                <a:solidFill>
                  <a:srgbClr val="FF0000"/>
                </a:solidFill>
              </a:rPr>
              <a:t>essential </a:t>
            </a:r>
            <a:r>
              <a:rPr lang="en-US" i="1" dirty="0" smtClean="0">
                <a:solidFill>
                  <a:srgbClr val="000000"/>
                </a:solidFill>
              </a:rPr>
              <a:t>that he </a:t>
            </a:r>
            <a:r>
              <a:rPr lang="en-US" i="1" dirty="0" smtClean="0">
                <a:solidFill>
                  <a:srgbClr val="FF0000"/>
                </a:solidFill>
              </a:rPr>
              <a:t>have </a:t>
            </a:r>
            <a:r>
              <a:rPr lang="en-US" i="1" dirty="0" smtClean="0">
                <a:solidFill>
                  <a:srgbClr val="000000"/>
                </a:solidFill>
              </a:rPr>
              <a:t>the money.</a:t>
            </a:r>
          </a:p>
          <a:p>
            <a:r>
              <a:rPr lang="en-US" i="1" dirty="0" smtClean="0">
                <a:solidFill>
                  <a:srgbClr val="000000"/>
                </a:solidFill>
              </a:rPr>
              <a:t>It was </a:t>
            </a:r>
            <a:r>
              <a:rPr lang="en-US" i="1" dirty="0" smtClean="0">
                <a:solidFill>
                  <a:srgbClr val="FF0000"/>
                </a:solidFill>
              </a:rPr>
              <a:t>essential for him to have </a:t>
            </a:r>
            <a:r>
              <a:rPr lang="en-US" i="1" dirty="0" smtClean="0">
                <a:solidFill>
                  <a:srgbClr val="000000"/>
                </a:solidFill>
              </a:rPr>
              <a:t>the money.</a:t>
            </a:r>
          </a:p>
          <a:p>
            <a:endParaRPr lang="en-US" dirty="0" smtClean="0">
              <a:solidFill>
                <a:srgbClr val="0000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759268" y="5163346"/>
            <a:ext cx="2760974" cy="92333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0000"/>
                </a:solidFill>
              </a:rPr>
              <a:t>Anticipatory it + adjective + noun phrase</a:t>
            </a:r>
          </a:p>
          <a:p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5798045" y="5163346"/>
            <a:ext cx="2664340" cy="92333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/>
              <a:t>Infinitive phrase</a:t>
            </a:r>
          </a:p>
          <a:p>
            <a:r>
              <a:rPr lang="en-US" dirty="0" smtClean="0"/>
              <a:t>[to + simple form of the verb]</a:t>
            </a:r>
            <a:endParaRPr lang="en-US" dirty="0"/>
          </a:p>
        </p:txBody>
      </p:sp>
      <p:cxnSp>
        <p:nvCxnSpPr>
          <p:cNvPr id="8" name="Straight Arrow Connector 7"/>
          <p:cNvCxnSpPr/>
          <p:nvPr/>
        </p:nvCxnSpPr>
        <p:spPr>
          <a:xfrm>
            <a:off x="3520242" y="5531090"/>
            <a:ext cx="2070730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Curved Left Arrow 8"/>
          <p:cNvSpPr/>
          <p:nvPr/>
        </p:nvSpPr>
        <p:spPr>
          <a:xfrm>
            <a:off x="4571701" y="2271044"/>
            <a:ext cx="496975" cy="924984"/>
          </a:xfrm>
          <a:prstGeom prst="curvedLef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0" name="Curved Left Arrow 9"/>
          <p:cNvSpPr/>
          <p:nvPr/>
        </p:nvSpPr>
        <p:spPr>
          <a:xfrm>
            <a:off x="6282584" y="3962246"/>
            <a:ext cx="331317" cy="855955"/>
          </a:xfrm>
          <a:prstGeom prst="curvedLef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Reduction of commands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Shut the door!</a:t>
            </a:r>
          </a:p>
          <a:p>
            <a:r>
              <a:rPr lang="en-US" dirty="0" smtClean="0"/>
              <a:t>Sit down!</a:t>
            </a:r>
          </a:p>
          <a:p>
            <a:r>
              <a:rPr lang="en-US" dirty="0" smtClean="0"/>
              <a:t>Go to your room!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Reduction of commands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417638"/>
          <a:ext cx="8229600" cy="431442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1078606">
                <a:tc>
                  <a:txBody>
                    <a:bodyPr/>
                    <a:lstStyle/>
                    <a:p>
                      <a:r>
                        <a:rPr lang="en-US" dirty="0" smtClean="0"/>
                        <a:t>Reported speech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Infinitive phrase</a:t>
                      </a:r>
                      <a:endParaRPr lang="en-US" dirty="0"/>
                    </a:p>
                  </a:txBody>
                  <a:tcPr/>
                </a:tc>
              </a:tr>
              <a:tr h="1078606">
                <a:tc>
                  <a:txBody>
                    <a:bodyPr/>
                    <a:lstStyle/>
                    <a:p>
                      <a:r>
                        <a:rPr lang="en-US" dirty="0" smtClean="0"/>
                        <a:t>She said </a:t>
                      </a: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that we should </a:t>
                      </a:r>
                      <a:r>
                        <a:rPr lang="en-US" dirty="0" smtClean="0"/>
                        <a:t>stop it.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She said</a:t>
                      </a: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 to </a:t>
                      </a:r>
                      <a:r>
                        <a:rPr lang="en-US" dirty="0" smtClean="0"/>
                        <a:t>stop it.</a:t>
                      </a:r>
                      <a:endParaRPr lang="en-US" dirty="0"/>
                    </a:p>
                  </a:txBody>
                  <a:tcPr/>
                </a:tc>
              </a:tr>
              <a:tr h="1078606">
                <a:tc>
                  <a:txBody>
                    <a:bodyPr/>
                    <a:lstStyle/>
                    <a:p>
                      <a:r>
                        <a:rPr lang="en-US" dirty="0" smtClean="0"/>
                        <a:t>She told us </a:t>
                      </a: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that we should</a:t>
                      </a:r>
                      <a:r>
                        <a:rPr lang="en-US" baseline="0" dirty="0" smtClean="0"/>
                        <a:t> finish the work.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She told us </a:t>
                      </a: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to</a:t>
                      </a:r>
                      <a:r>
                        <a:rPr lang="en-US" dirty="0" smtClean="0"/>
                        <a:t> finish</a:t>
                      </a:r>
                      <a:r>
                        <a:rPr lang="en-US" baseline="0" dirty="0" smtClean="0"/>
                        <a:t> the work.</a:t>
                      </a:r>
                      <a:endParaRPr lang="en-US" dirty="0"/>
                    </a:p>
                  </a:txBody>
                  <a:tcPr/>
                </a:tc>
              </a:tr>
              <a:tr h="1078606">
                <a:tc>
                  <a:txBody>
                    <a:bodyPr/>
                    <a:lstStyle/>
                    <a:p>
                      <a:r>
                        <a:rPr lang="en-US" dirty="0" smtClean="0"/>
                        <a:t>She</a:t>
                      </a:r>
                      <a:r>
                        <a:rPr lang="en-US" baseline="0" dirty="0" smtClean="0"/>
                        <a:t> told us </a:t>
                      </a:r>
                      <a:r>
                        <a:rPr lang="en-US" baseline="0" dirty="0" smtClean="0">
                          <a:solidFill>
                            <a:srgbClr val="FF0000"/>
                          </a:solidFill>
                        </a:rPr>
                        <a:t>that we should </a:t>
                      </a:r>
                      <a:r>
                        <a:rPr lang="en-US" baseline="0" dirty="0" smtClean="0"/>
                        <a:t>do a good job.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She</a:t>
                      </a:r>
                      <a:r>
                        <a:rPr lang="en-US" baseline="0" dirty="0" smtClean="0"/>
                        <a:t> told us </a:t>
                      </a:r>
                      <a:r>
                        <a:rPr lang="en-US" baseline="0" dirty="0" smtClean="0">
                          <a:solidFill>
                            <a:srgbClr val="FF0000"/>
                          </a:solidFill>
                        </a:rPr>
                        <a:t>to</a:t>
                      </a:r>
                      <a:r>
                        <a:rPr lang="en-US" baseline="0" dirty="0" smtClean="0"/>
                        <a:t> do a good job.</a:t>
                      </a:r>
                      <a:endParaRPr lang="en-US" dirty="0" smtClean="0"/>
                    </a:p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Right Arrow 4"/>
          <p:cNvSpPr/>
          <p:nvPr/>
        </p:nvSpPr>
        <p:spPr>
          <a:xfrm>
            <a:off x="4361049" y="2941232"/>
            <a:ext cx="551397" cy="233961"/>
          </a:xfrm>
          <a:prstGeom prst="righ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ight Arrow 5"/>
          <p:cNvSpPr/>
          <p:nvPr/>
        </p:nvSpPr>
        <p:spPr>
          <a:xfrm>
            <a:off x="4361049" y="4094328"/>
            <a:ext cx="551397" cy="267385"/>
          </a:xfrm>
          <a:prstGeom prst="righ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ight Arrow 6"/>
          <p:cNvSpPr/>
          <p:nvPr/>
        </p:nvSpPr>
        <p:spPr>
          <a:xfrm>
            <a:off x="4361049" y="5197290"/>
            <a:ext cx="551397" cy="250673"/>
          </a:xfrm>
          <a:prstGeom prst="righ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Request for action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Will you help me? </a:t>
            </a:r>
          </a:p>
          <a:p>
            <a:r>
              <a:rPr lang="en-US" dirty="0" smtClean="0"/>
              <a:t>Can you give me a hand with that?</a:t>
            </a:r>
          </a:p>
          <a:p>
            <a:r>
              <a:rPr lang="en-US" dirty="0" smtClean="0"/>
              <a:t>Can I borrow your dress?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Plaza">
  <a:themeElements>
    <a:clrScheme name="Plaza">
      <a:dk1>
        <a:sysClr val="windowText" lastClr="000000"/>
      </a:dk1>
      <a:lt1>
        <a:sysClr val="window" lastClr="FFFFFF"/>
      </a:lt1>
      <a:dk2>
        <a:srgbClr val="333333"/>
      </a:dk2>
      <a:lt2>
        <a:srgbClr val="CCCCCC"/>
      </a:lt2>
      <a:accent1>
        <a:srgbClr val="990000"/>
      </a:accent1>
      <a:accent2>
        <a:srgbClr val="580101"/>
      </a:accent2>
      <a:accent3>
        <a:srgbClr val="E94A00"/>
      </a:accent3>
      <a:accent4>
        <a:srgbClr val="EB8F00"/>
      </a:accent4>
      <a:accent5>
        <a:srgbClr val="A4A4A4"/>
      </a:accent5>
      <a:accent6>
        <a:srgbClr val="666666"/>
      </a:accent6>
      <a:hlink>
        <a:srgbClr val="D01010"/>
      </a:hlink>
      <a:folHlink>
        <a:srgbClr val="E6682E"/>
      </a:folHlink>
    </a:clrScheme>
    <a:fontScheme name="Plaza">
      <a:majorFont>
        <a:latin typeface="Century Gothic"/>
        <a:ea typeface=""/>
        <a:cs typeface=""/>
        <a:font script="Jpan" typeface="メイリオ"/>
      </a:majorFont>
      <a:minorFont>
        <a:latin typeface="Century Gothic"/>
        <a:ea typeface=""/>
        <a:cs typeface=""/>
        <a:font script="Jpan" typeface="メイリオ"/>
      </a:minorFont>
    </a:fontScheme>
    <a:fmtScheme name="Plaza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60000"/>
                <a:satMod val="135000"/>
              </a:schemeClr>
            </a:gs>
            <a:gs pos="100000">
              <a:schemeClr val="phClr">
                <a:tint val="10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0000"/>
                <a:satMod val="120000"/>
              </a:schemeClr>
            </a:gs>
            <a:gs pos="35000">
              <a:schemeClr val="phClr">
                <a:shade val="100000"/>
                <a:satMod val="150000"/>
              </a:schemeClr>
            </a:gs>
            <a:gs pos="70000">
              <a:schemeClr val="phClr">
                <a:tint val="100000"/>
                <a:shade val="100000"/>
                <a:satMod val="200000"/>
                <a:greenMod val="100000"/>
              </a:schemeClr>
            </a:gs>
            <a:gs pos="100000">
              <a:schemeClr val="phClr">
                <a:tint val="100000"/>
                <a:shade val="100000"/>
                <a:satMod val="250000"/>
                <a:greenMod val="100000"/>
              </a:schemeClr>
            </a:gs>
          </a:gsLst>
          <a:lin ang="16200000" scaled="1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190500" dist="63500" dir="5400000">
              <a:srgbClr val="FFFFFF">
                <a:alpha val="65000"/>
              </a:srgbClr>
            </a:innerShdw>
          </a:effectLst>
          <a:scene3d>
            <a:camera prst="orthographicFront">
              <a:rot lat="0" lon="0" rev="0"/>
            </a:camera>
            <a:lightRig rig="twoPt" dir="r">
              <a:rot lat="0" lon="0" rev="6000000"/>
            </a:lightRig>
          </a:scene3d>
          <a:sp3d prstMaterial="matte">
            <a:bevelT w="0" h="0" prst="relaxedInset"/>
          </a:sp3d>
        </a:effectStyle>
        <a:effectStyle>
          <a:effectLst>
            <a:innerShdw blurRad="50800" dist="25400" dir="13500000">
              <a:srgbClr val="FFFFFF">
                <a:alpha val="75000"/>
              </a:srgbClr>
            </a:innerShdw>
            <a:outerShdw blurRad="88900" dist="38100" dir="6600000" sx="101000" sy="101000" rotWithShape="0">
              <a:srgbClr val="000000">
                <a:alpha val="50000"/>
              </a:srgbClr>
            </a:outerShdw>
          </a:effectLst>
          <a:scene3d>
            <a:camera prst="perspectiveFront" fov="3000000"/>
            <a:lightRig rig="morning" dir="tl">
              <a:rot lat="0" lon="0" rev="1800000"/>
            </a:lightRig>
          </a:scene3d>
          <a:sp3d contourW="38100" prstMaterial="softEdge">
            <a:bevelT w="25400" h="38100"/>
            <a:contourClr>
              <a:schemeClr val="phClr">
                <a:tint val="6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Plaza.thmx</Template>
  <TotalTime>85</TotalTime>
  <Words>413</Words>
  <Application>Microsoft Macintosh PowerPoint</Application>
  <PresentationFormat>On-screen Show (4:3)</PresentationFormat>
  <Paragraphs>67</Paragraphs>
  <Slides>15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Plaza</vt:lpstr>
      <vt:lpstr>CHAPTER 7</vt:lpstr>
      <vt:lpstr>Clauses as subjects of sentences</vt:lpstr>
      <vt:lpstr>Clauses as subjects of sentences</vt:lpstr>
      <vt:lpstr>Slide 4</vt:lpstr>
      <vt:lpstr>Slide 5</vt:lpstr>
      <vt:lpstr>Reduction of that clauses in the subjunctive mood</vt:lpstr>
      <vt:lpstr>Reduction of commands</vt:lpstr>
      <vt:lpstr>Reduction of commands</vt:lpstr>
      <vt:lpstr>Request for action</vt:lpstr>
      <vt:lpstr>Request for action</vt:lpstr>
      <vt:lpstr>Request for permission</vt:lpstr>
      <vt:lpstr>Request for permission</vt:lpstr>
      <vt:lpstr>Reduction of embedded questions</vt:lpstr>
      <vt:lpstr>Yes/no questions</vt:lpstr>
      <vt:lpstr>Information questions</vt:lpstr>
    </vt:vector>
  </TitlesOfParts>
  <Company>university college london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CHAPTER 7</dc:title>
  <dc:creator>maitha al-husseini</dc:creator>
  <cp:lastModifiedBy>maitha al-husseini</cp:lastModifiedBy>
  <cp:revision>1</cp:revision>
  <dcterms:created xsi:type="dcterms:W3CDTF">2011-11-15T17:24:45Z</dcterms:created>
  <dcterms:modified xsi:type="dcterms:W3CDTF">2011-11-15T18:49:50Z</dcterms:modified>
</cp:coreProperties>
</file>

<file path=docProps/thumbnail.jpeg>
</file>