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7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73C840E-6606-CC49-9A7B-98238A6533C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0069425E-31C9-BD4B-BDB9-06EDF8ECE4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P.317-327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action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17637"/>
          <a:ext cx="8229600" cy="3813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271025">
                <a:tc>
                  <a:txBody>
                    <a:bodyPr/>
                    <a:lstStyle/>
                    <a:p>
                      <a:r>
                        <a:rPr lang="en-US" dirty="0" smtClean="0"/>
                        <a:t>Reported speech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Infinitive phrase</a:t>
                      </a:r>
                      <a:endParaRPr lang="en-US" dirty="0"/>
                    </a:p>
                  </a:txBody>
                  <a:tcPr/>
                </a:tc>
              </a:tr>
              <a:tr h="1271025">
                <a:tc>
                  <a:txBody>
                    <a:bodyPr/>
                    <a:lstStyle/>
                    <a:p>
                      <a:r>
                        <a:rPr lang="en-US" dirty="0" smtClean="0"/>
                        <a:t>She</a:t>
                      </a:r>
                      <a:r>
                        <a:rPr lang="en-US" baseline="0" dirty="0" smtClean="0"/>
                        <a:t> asked me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if I can </a:t>
                      </a:r>
                      <a:r>
                        <a:rPr lang="en-US" baseline="0" dirty="0" smtClean="0"/>
                        <a:t>help her.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asked me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US" dirty="0" smtClean="0"/>
                        <a:t> help her.</a:t>
                      </a:r>
                      <a:endParaRPr lang="en-US" dirty="0"/>
                    </a:p>
                  </a:txBody>
                  <a:tcPr/>
                </a:tc>
              </a:tr>
              <a:tr h="1271025">
                <a:tc>
                  <a:txBody>
                    <a:bodyPr/>
                    <a:lstStyle/>
                    <a:p>
                      <a:r>
                        <a:rPr lang="en-US" dirty="0" smtClean="0"/>
                        <a:t>She asked me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whether I could </a:t>
                      </a:r>
                      <a:r>
                        <a:rPr lang="en-US" dirty="0" smtClean="0"/>
                        <a:t>lend her 5$.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</a:t>
                      </a:r>
                      <a:r>
                        <a:rPr lang="en-US" baseline="0" dirty="0" smtClean="0"/>
                        <a:t> asked me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US" baseline="0" dirty="0" smtClean="0"/>
                        <a:t> lend her 5$.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4361049" y="3125059"/>
            <a:ext cx="517979" cy="3843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4361049" y="4512117"/>
            <a:ext cx="517979" cy="4679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permission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Could I leave early?</a:t>
            </a:r>
          </a:p>
          <a:p>
            <a:r>
              <a:rPr lang="en-US" dirty="0" smtClean="0"/>
              <a:t>May I come in?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permission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09800"/>
          <a:ext cx="6508750" cy="3363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4375"/>
                <a:gridCol w="3254375"/>
              </a:tblGrid>
              <a:tr h="1681565">
                <a:tc>
                  <a:txBody>
                    <a:bodyPr/>
                    <a:lstStyle/>
                    <a:p>
                      <a:r>
                        <a:rPr lang="en-US" dirty="0" smtClean="0"/>
                        <a:t>Reported speech</a:t>
                      </a:r>
                      <a:endParaRPr lang="en-US" dirty="0"/>
                    </a:p>
                  </a:txBody>
                  <a:tcPr marL="72319" marR="7231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Infinitive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phrasee</a:t>
                      </a:r>
                      <a:endParaRPr lang="en-US" dirty="0"/>
                    </a:p>
                  </a:txBody>
                  <a:tcPr marL="72319" marR="72319"/>
                </a:tc>
              </a:tr>
              <a:tr h="1681565">
                <a:tc>
                  <a:txBody>
                    <a:bodyPr/>
                    <a:lstStyle/>
                    <a:p>
                      <a:r>
                        <a:rPr lang="en-US" dirty="0" smtClean="0"/>
                        <a:t>John asked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if he could </a:t>
                      </a:r>
                      <a:r>
                        <a:rPr lang="en-US" dirty="0" smtClean="0"/>
                        <a:t>leave early.</a:t>
                      </a:r>
                      <a:endParaRPr lang="en-US" dirty="0"/>
                    </a:p>
                  </a:txBody>
                  <a:tcPr marL="72319" marR="7231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 asked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US" dirty="0" smtClean="0"/>
                        <a:t> leave early.</a:t>
                      </a:r>
                      <a:endParaRPr lang="en-US" dirty="0"/>
                    </a:p>
                  </a:txBody>
                  <a:tcPr marL="72319" marR="72319"/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3458763" y="4512117"/>
            <a:ext cx="601524" cy="51805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of embedded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I come early?</a:t>
            </a:r>
          </a:p>
          <a:p>
            <a:r>
              <a:rPr lang="en-US" dirty="0" smtClean="0"/>
              <a:t>Which pages should I read?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Yes/no questions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700896"/>
          <a:ext cx="8229600" cy="2162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81081">
                <a:tc>
                  <a:txBody>
                    <a:bodyPr/>
                    <a:lstStyle/>
                    <a:p>
                      <a:r>
                        <a:rPr lang="en-US" dirty="0" smtClean="0"/>
                        <a:t>Embedded 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Infinitive phrase</a:t>
                      </a:r>
                      <a:endParaRPr lang="en-US" dirty="0"/>
                    </a:p>
                  </a:txBody>
                  <a:tcPr/>
                </a:tc>
              </a:tr>
              <a:tr h="1081081">
                <a:tc>
                  <a:txBody>
                    <a:bodyPr/>
                    <a:lstStyle/>
                    <a:p>
                      <a:r>
                        <a:rPr lang="en-US" dirty="0" smtClean="0"/>
                        <a:t>Jay asked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if he should </a:t>
                      </a:r>
                      <a:r>
                        <a:rPr lang="en-US" dirty="0" smtClean="0"/>
                        <a:t>come early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Jay asked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whether to </a:t>
                      </a:r>
                      <a:r>
                        <a:rPr lang="en-US" dirty="0" smtClean="0"/>
                        <a:t>come early.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4394467" y="4194598"/>
            <a:ext cx="467852" cy="3509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questions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721926"/>
          <a:ext cx="8229600" cy="2243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121728">
                <a:tc>
                  <a:txBody>
                    <a:bodyPr/>
                    <a:lstStyle/>
                    <a:p>
                      <a:r>
                        <a:rPr lang="en-US" dirty="0" smtClean="0"/>
                        <a:t>Embedded 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Infinitive phrase</a:t>
                      </a:r>
                      <a:endParaRPr lang="en-US" dirty="0"/>
                    </a:p>
                  </a:txBody>
                  <a:tcPr/>
                </a:tc>
              </a:tr>
              <a:tr h="1121728">
                <a:tc>
                  <a:txBody>
                    <a:bodyPr/>
                    <a:lstStyle/>
                    <a:p>
                      <a:r>
                        <a:rPr lang="en-US" dirty="0" smtClean="0"/>
                        <a:t>I asked her which pages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 should </a:t>
                      </a:r>
                      <a:r>
                        <a:rPr lang="en-US" dirty="0" smtClean="0"/>
                        <a:t>read.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asked her which pages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US" dirty="0" smtClean="0"/>
                        <a:t> read.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4394467" y="4194598"/>
            <a:ext cx="618233" cy="3342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Clauses as subjects of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noun clause takes a singular verb.</a:t>
            </a:r>
          </a:p>
          <a:p>
            <a:endParaRPr lang="en-US" dirty="0" smtClean="0"/>
          </a:p>
          <a:p>
            <a:r>
              <a:rPr lang="en-US" dirty="0" smtClean="0"/>
              <a:t>The noun clause must begin with a connecting word.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Clauses as subjects of sentences</a:t>
            </a:r>
            <a:endParaRPr lang="en-US" dirty="0"/>
          </a:p>
        </p:txBody>
      </p:sp>
      <p:pic>
        <p:nvPicPr>
          <p:cNvPr id="4" name="Content Placeholder 3" descr="Screen shot 2011-11-15 at 20.35.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200" r="-7200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Anticipatory </a:t>
            </a:r>
            <a:r>
              <a:rPr lang="en-US" i="1" dirty="0"/>
              <a:t>it occupies the Subject position and "anticipates" a Subject that has been postponed.</a:t>
            </a:r>
            <a:r>
              <a:rPr lang="en-US" i="1" dirty="0" smtClean="0"/>
              <a:t> </a:t>
            </a:r>
          </a:p>
          <a:p>
            <a:r>
              <a:rPr lang="en-US" i="1" dirty="0" smtClean="0"/>
              <a:t>For </a:t>
            </a:r>
            <a:r>
              <a:rPr lang="en-US" i="1" dirty="0"/>
              <a:t>example</a:t>
            </a:r>
            <a:r>
              <a:rPr lang="en-US" i="1" dirty="0" smtClean="0"/>
              <a:t>,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It's true that she has finished with Mike</a:t>
            </a:r>
            <a:r>
              <a:rPr lang="en-US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this example the Subject is </a:t>
            </a:r>
            <a:r>
              <a:rPr lang="en-US" dirty="0">
                <a:solidFill>
                  <a:srgbClr val="FF0000"/>
                </a:solidFill>
              </a:rPr>
              <a:t>It</a:t>
            </a:r>
            <a:r>
              <a:rPr lang="en-US" dirty="0"/>
              <a:t>, which substitutes for the </a:t>
            </a:r>
            <a:r>
              <a:rPr lang="en-US" dirty="0" err="1"/>
              <a:t>extraposed</a:t>
            </a:r>
            <a:r>
              <a:rPr lang="en-US" dirty="0"/>
              <a:t> clause that she has finished with Mike. Cf. the version with </a:t>
            </a:r>
            <a:r>
              <a:rPr lang="en-US" dirty="0" err="1"/>
              <a:t>extraposition</a:t>
            </a:r>
            <a:r>
              <a:rPr lang="en-US" dirty="0"/>
              <a:t> That she has finished with Mike is true.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+ adjectives of urgency + verbs in the subjunctive mood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It is necessary that we arrest him.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Reduction of that clauses in the subjunctive mood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Its </a:t>
            </a:r>
            <a:r>
              <a:rPr lang="en-US" i="1" dirty="0" smtClean="0">
                <a:solidFill>
                  <a:srgbClr val="FF0000"/>
                </a:solidFill>
              </a:rPr>
              <a:t>important </a:t>
            </a:r>
            <a:r>
              <a:rPr lang="en-US" i="1" dirty="0" smtClean="0"/>
              <a:t>that you </a:t>
            </a:r>
            <a:r>
              <a:rPr lang="en-US" i="1" dirty="0" smtClean="0">
                <a:solidFill>
                  <a:srgbClr val="FF0000"/>
                </a:solidFill>
              </a:rPr>
              <a:t>call.</a:t>
            </a:r>
          </a:p>
          <a:p>
            <a:r>
              <a:rPr lang="en-US" i="1" dirty="0" smtClean="0"/>
              <a:t>Its </a:t>
            </a:r>
            <a:r>
              <a:rPr lang="en-US" i="1" dirty="0" smtClean="0">
                <a:solidFill>
                  <a:srgbClr val="FF0000"/>
                </a:solidFill>
              </a:rPr>
              <a:t>important for you to call.</a:t>
            </a:r>
          </a:p>
          <a:p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i="1" dirty="0" smtClean="0"/>
              <a:t>It was </a:t>
            </a:r>
            <a:r>
              <a:rPr lang="en-US" i="1" dirty="0" smtClean="0">
                <a:solidFill>
                  <a:srgbClr val="FF0000"/>
                </a:solidFill>
              </a:rPr>
              <a:t>essential </a:t>
            </a:r>
            <a:r>
              <a:rPr lang="en-US" i="1" dirty="0" smtClean="0">
                <a:solidFill>
                  <a:srgbClr val="000000"/>
                </a:solidFill>
              </a:rPr>
              <a:t>that he </a:t>
            </a:r>
            <a:r>
              <a:rPr lang="en-US" i="1" dirty="0" smtClean="0">
                <a:solidFill>
                  <a:srgbClr val="FF0000"/>
                </a:solidFill>
              </a:rPr>
              <a:t>have </a:t>
            </a:r>
            <a:r>
              <a:rPr lang="en-US" i="1" dirty="0" smtClean="0">
                <a:solidFill>
                  <a:srgbClr val="000000"/>
                </a:solidFill>
              </a:rPr>
              <a:t>the money.</a:t>
            </a:r>
          </a:p>
          <a:p>
            <a:r>
              <a:rPr lang="en-US" i="1" dirty="0" smtClean="0">
                <a:solidFill>
                  <a:srgbClr val="000000"/>
                </a:solidFill>
              </a:rPr>
              <a:t>It was </a:t>
            </a:r>
            <a:r>
              <a:rPr lang="en-US" i="1" dirty="0" smtClean="0">
                <a:solidFill>
                  <a:srgbClr val="FF0000"/>
                </a:solidFill>
              </a:rPr>
              <a:t>essential for him to have </a:t>
            </a:r>
            <a:r>
              <a:rPr lang="en-US" i="1" dirty="0" smtClean="0">
                <a:solidFill>
                  <a:srgbClr val="000000"/>
                </a:solidFill>
              </a:rPr>
              <a:t>the money.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9268" y="5163346"/>
            <a:ext cx="276097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Anticipatory it + adjective + noun phrase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98045" y="5163346"/>
            <a:ext cx="266434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Infinitive phrase</a:t>
            </a:r>
          </a:p>
          <a:p>
            <a:r>
              <a:rPr lang="en-US" dirty="0" smtClean="0"/>
              <a:t>[to + simple form of the verb]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20242" y="5531090"/>
            <a:ext cx="20707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rved Left Arrow 8"/>
          <p:cNvSpPr/>
          <p:nvPr/>
        </p:nvSpPr>
        <p:spPr>
          <a:xfrm>
            <a:off x="4571701" y="2271044"/>
            <a:ext cx="496975" cy="92498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Left Arrow 9"/>
          <p:cNvSpPr/>
          <p:nvPr/>
        </p:nvSpPr>
        <p:spPr>
          <a:xfrm>
            <a:off x="6282584" y="3962246"/>
            <a:ext cx="331317" cy="855955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of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Shut the door!</a:t>
            </a:r>
          </a:p>
          <a:p>
            <a:r>
              <a:rPr lang="en-US" dirty="0" smtClean="0"/>
              <a:t>Sit down!</a:t>
            </a:r>
          </a:p>
          <a:p>
            <a:r>
              <a:rPr lang="en-US" dirty="0" smtClean="0"/>
              <a:t>Go to your room!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of commands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17638"/>
          <a:ext cx="8229600" cy="4314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78606">
                <a:tc>
                  <a:txBody>
                    <a:bodyPr/>
                    <a:lstStyle/>
                    <a:p>
                      <a:r>
                        <a:rPr lang="en-US" dirty="0" smtClean="0"/>
                        <a:t>Reported speech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Infinitive phrase</a:t>
                      </a:r>
                      <a:endParaRPr lang="en-US" dirty="0"/>
                    </a:p>
                  </a:txBody>
                  <a:tcPr/>
                </a:tc>
              </a:tr>
              <a:tr h="1078606">
                <a:tc>
                  <a:txBody>
                    <a:bodyPr/>
                    <a:lstStyle/>
                    <a:p>
                      <a:r>
                        <a:rPr lang="en-US" dirty="0" smtClean="0"/>
                        <a:t>She said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that we should </a:t>
                      </a:r>
                      <a:r>
                        <a:rPr lang="en-US" dirty="0" smtClean="0"/>
                        <a:t>stop it.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said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to </a:t>
                      </a:r>
                      <a:r>
                        <a:rPr lang="en-US" dirty="0" smtClean="0"/>
                        <a:t>stop it.</a:t>
                      </a:r>
                      <a:endParaRPr lang="en-US" dirty="0"/>
                    </a:p>
                  </a:txBody>
                  <a:tcPr/>
                </a:tc>
              </a:tr>
              <a:tr h="1078606">
                <a:tc>
                  <a:txBody>
                    <a:bodyPr/>
                    <a:lstStyle/>
                    <a:p>
                      <a:r>
                        <a:rPr lang="en-US" dirty="0" smtClean="0"/>
                        <a:t>She told us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that we should</a:t>
                      </a:r>
                      <a:r>
                        <a:rPr lang="en-US" baseline="0" dirty="0" smtClean="0"/>
                        <a:t> finish the work.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told us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US" dirty="0" smtClean="0"/>
                        <a:t> finish</a:t>
                      </a:r>
                      <a:r>
                        <a:rPr lang="en-US" baseline="0" dirty="0" smtClean="0"/>
                        <a:t> the work.</a:t>
                      </a:r>
                      <a:endParaRPr lang="en-US" dirty="0"/>
                    </a:p>
                  </a:txBody>
                  <a:tcPr/>
                </a:tc>
              </a:tr>
              <a:tr h="1078606">
                <a:tc>
                  <a:txBody>
                    <a:bodyPr/>
                    <a:lstStyle/>
                    <a:p>
                      <a:r>
                        <a:rPr lang="en-US" dirty="0" smtClean="0"/>
                        <a:t>She</a:t>
                      </a:r>
                      <a:r>
                        <a:rPr lang="en-US" baseline="0" dirty="0" smtClean="0"/>
                        <a:t> told us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that we should </a:t>
                      </a:r>
                      <a:r>
                        <a:rPr lang="en-US" baseline="0" dirty="0" smtClean="0"/>
                        <a:t>do a good job.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She</a:t>
                      </a:r>
                      <a:r>
                        <a:rPr lang="en-US" baseline="0" dirty="0" smtClean="0"/>
                        <a:t> told us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US" baseline="0" dirty="0" smtClean="0"/>
                        <a:t> do a good job.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4361049" y="2941232"/>
            <a:ext cx="551397" cy="2339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4361049" y="4094328"/>
            <a:ext cx="551397" cy="26738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4361049" y="5197290"/>
            <a:ext cx="551397" cy="2506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you help me? </a:t>
            </a:r>
          </a:p>
          <a:p>
            <a:r>
              <a:rPr lang="en-US" dirty="0" smtClean="0"/>
              <a:t>Can you give me a hand with that?</a:t>
            </a:r>
          </a:p>
          <a:p>
            <a:r>
              <a:rPr lang="en-US" dirty="0" smtClean="0"/>
              <a:t>Can I borrow your dress?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85</TotalTime>
  <Words>413</Words>
  <Application>Microsoft Macintosh PowerPoint</Application>
  <PresentationFormat>On-screen Show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Plaza</vt:lpstr>
      <vt:lpstr>CHAPTER 7</vt:lpstr>
      <vt:lpstr>Clauses as subjects of sentences</vt:lpstr>
      <vt:lpstr>Clauses as subjects of sentences</vt:lpstr>
      <vt:lpstr>Slide 4</vt:lpstr>
      <vt:lpstr>Slide 5</vt:lpstr>
      <vt:lpstr>Reduction of that clauses in the subjunctive mood</vt:lpstr>
      <vt:lpstr>Reduction of commands</vt:lpstr>
      <vt:lpstr>Reduction of commands</vt:lpstr>
      <vt:lpstr>Request for action</vt:lpstr>
      <vt:lpstr>Request for action</vt:lpstr>
      <vt:lpstr>Request for permission</vt:lpstr>
      <vt:lpstr>Request for permission</vt:lpstr>
      <vt:lpstr>Reduction of embedded questions</vt:lpstr>
      <vt:lpstr>Yes/no questions</vt:lpstr>
      <vt:lpstr>Information questions</vt:lpstr>
    </vt:vector>
  </TitlesOfParts>
  <Company>university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</dc:title>
  <dc:creator>maitha al-husseini</dc:creator>
  <cp:lastModifiedBy>maitha al-husseini</cp:lastModifiedBy>
  <cp:revision>1</cp:revision>
  <dcterms:created xsi:type="dcterms:W3CDTF">2011-11-15T17:24:45Z</dcterms:created>
  <dcterms:modified xsi:type="dcterms:W3CDTF">2011-11-15T18:49:50Z</dcterms:modified>
</cp:coreProperties>
</file>