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1" r:id="rId11"/>
    <p:sldId id="272" r:id="rId12"/>
    <p:sldId id="263" r:id="rId13"/>
    <p:sldId id="264" r:id="rId14"/>
    <p:sldId id="265" r:id="rId15"/>
    <p:sldId id="266" r:id="rId16"/>
    <p:sldId id="267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C1BD7-DEBC-594B-89D5-93D5D6DC12CC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462AF-98BF-7243-B331-8581E4014E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96B90F-5E8B-AB4A-A231-5A2C04C89D45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16E031-00CB-C54E-928F-C62503F0A2BE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58F8C3-02C6-B849-BFCC-6BA3AF1915D6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FDE0C0-D64B-3649-864E-C344556653A5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2BDB93A9-DE17-42E8-A366-46C30944BF19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05979A4E-7E0E-7948-B492-EFF07736BE1F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72D8311-1020-104E-8057-43F6CEE42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179-193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</a:rPr>
              <a:t>Passive Voice</a:t>
            </a:r>
            <a:endParaRPr lang="en-US" b="1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a </a:t>
            </a:r>
            <a:r>
              <a:rPr lang="en-US" b="1">
                <a:solidFill>
                  <a:schemeClr val="accent1"/>
                </a:solidFill>
              </a:rPr>
              <a:t>passive voice sentence</a:t>
            </a:r>
            <a:r>
              <a:rPr lang="en-US" b="1"/>
              <a:t>, </a:t>
            </a:r>
            <a:r>
              <a:rPr lang="en-US"/>
              <a:t>the subject and object flip-flop. The subject becomes the passive recipient of the action.</a:t>
            </a:r>
          </a:p>
          <a:p>
            <a:endParaRPr lang="en-US"/>
          </a:p>
          <a:p>
            <a:r>
              <a:rPr lang="en-US"/>
              <a:t>Because the subject is being "acted upon" (or is </a:t>
            </a:r>
            <a:r>
              <a:rPr lang="en-US" i="1"/>
              <a:t>passive</a:t>
            </a:r>
            <a:r>
              <a:rPr lang="en-US"/>
              <a:t>), such sentences are said to be in the </a:t>
            </a:r>
            <a:r>
              <a:rPr lang="en-US" b="1">
                <a:solidFill>
                  <a:schemeClr val="accent1"/>
                </a:solidFill>
              </a:rPr>
              <a:t>passive voice</a:t>
            </a:r>
            <a:r>
              <a:rPr lang="en-US"/>
              <a:t>.</a:t>
            </a:r>
          </a:p>
          <a:p>
            <a:pPr>
              <a:buFont typeface="Wingdings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</a:rPr>
              <a:t>Passive Voice</a:t>
            </a:r>
            <a:endParaRPr lang="en-US" b="1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/>
              <a:t>These examples show the </a:t>
            </a:r>
            <a:r>
              <a:rPr lang="en-US" b="1">
                <a:solidFill>
                  <a:schemeClr val="accent1"/>
                </a:solidFill>
              </a:rPr>
              <a:t>subject</a:t>
            </a:r>
            <a:r>
              <a:rPr lang="en-US" b="1"/>
              <a:t> being acted upon by the verb.  </a:t>
            </a:r>
          </a:p>
          <a:p>
            <a:r>
              <a:rPr lang="en-US" b="1"/>
              <a:t>The boy was jumped on by the dog. </a:t>
            </a:r>
          </a:p>
          <a:p>
            <a:pPr lvl="1"/>
            <a:r>
              <a:rPr lang="en-US" b="1" i="1"/>
              <a:t>Boy (</a:t>
            </a:r>
            <a:r>
              <a:rPr lang="en-US" b="1" i="1">
                <a:solidFill>
                  <a:schemeClr val="accent1"/>
                </a:solidFill>
              </a:rPr>
              <a:t>subject</a:t>
            </a:r>
            <a:r>
              <a:rPr lang="en-US" b="1" i="1"/>
              <a:t>)  was being jumped on (</a:t>
            </a:r>
            <a:r>
              <a:rPr lang="en-US" b="1" i="1">
                <a:solidFill>
                  <a:schemeClr val="accent1"/>
                </a:solidFill>
              </a:rPr>
              <a:t>verb</a:t>
            </a:r>
            <a:r>
              <a:rPr lang="en-US" b="1" i="1"/>
              <a:t>)</a:t>
            </a:r>
          </a:p>
          <a:p>
            <a:r>
              <a:rPr lang="en-US" b="1"/>
              <a:t>A book report will be given by Kristy to the class.</a:t>
            </a:r>
          </a:p>
          <a:p>
            <a:pPr lvl="1"/>
            <a:r>
              <a:rPr lang="en-US" b="1" i="1"/>
              <a:t>Report (</a:t>
            </a:r>
            <a:r>
              <a:rPr lang="en-US" b="1" i="1">
                <a:solidFill>
                  <a:schemeClr val="accent1"/>
                </a:solidFill>
              </a:rPr>
              <a:t>subject</a:t>
            </a:r>
            <a:r>
              <a:rPr lang="en-US" b="1" i="1"/>
              <a:t>) will be given (</a:t>
            </a:r>
            <a:r>
              <a:rPr lang="en-US" b="1" i="1">
                <a:solidFill>
                  <a:schemeClr val="accent1"/>
                </a:solidFill>
              </a:rPr>
              <a:t>verb</a:t>
            </a:r>
            <a:r>
              <a:rPr lang="en-US" b="1" i="1"/>
              <a:t>).</a:t>
            </a:r>
          </a:p>
          <a:p>
            <a:r>
              <a:rPr lang="en-US" b="1"/>
              <a:t>My paper was eaten by the computer.	</a:t>
            </a:r>
          </a:p>
          <a:p>
            <a:pPr lvl="1"/>
            <a:r>
              <a:rPr lang="en-US" b="1" i="1"/>
              <a:t>Paper (</a:t>
            </a:r>
            <a:r>
              <a:rPr lang="en-US" b="1" i="1">
                <a:solidFill>
                  <a:schemeClr val="accent1"/>
                </a:solidFill>
              </a:rPr>
              <a:t>subject</a:t>
            </a:r>
            <a:r>
              <a:rPr lang="en-US" b="1" i="1"/>
              <a:t>) was being eaten (</a:t>
            </a:r>
            <a:r>
              <a:rPr lang="en-US" b="1" i="1">
                <a:solidFill>
                  <a:schemeClr val="accent1"/>
                </a:solidFill>
              </a:rPr>
              <a:t>verb</a:t>
            </a:r>
            <a:r>
              <a:rPr lang="en-US" b="1" i="1"/>
              <a:t>).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 of adjective clauses with verbs in the active voice (nonrestrictive)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Clause: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which sits on the Yamuna river, </a:t>
            </a:r>
            <a:r>
              <a:rPr lang="en-US" dirty="0" smtClean="0"/>
              <a:t>is one of the architectural wonders of the world.</a:t>
            </a:r>
          </a:p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sitting on the Yamuna river</a:t>
            </a:r>
            <a:r>
              <a:rPr lang="en-US" dirty="0" smtClean="0"/>
              <a:t>, is one of the architectural wonders of the world.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 of adjective clauses with verbs in the passive voice (simple tenses)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Clause: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which was built by Shah </a:t>
            </a:r>
            <a:r>
              <a:rPr lang="en-US" dirty="0" err="1" smtClean="0">
                <a:solidFill>
                  <a:srgbClr val="FF0000"/>
                </a:solidFill>
              </a:rPr>
              <a:t>Jahan</a:t>
            </a:r>
            <a:r>
              <a:rPr lang="en-US" dirty="0" smtClean="0"/>
              <a:t>, is made of white marble.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built by Shah </a:t>
            </a:r>
            <a:r>
              <a:rPr lang="en-US" dirty="0" err="1" smtClean="0">
                <a:solidFill>
                  <a:srgbClr val="FF0000"/>
                </a:solidFill>
              </a:rPr>
              <a:t>Jahan</a:t>
            </a:r>
            <a:r>
              <a:rPr lang="en-US" dirty="0" smtClean="0"/>
              <a:t>, is made of white marble.</a:t>
            </a:r>
          </a:p>
          <a:p>
            <a:endParaRPr lang="en-US" b="1" u="sng" dirty="0" smtClean="0"/>
          </a:p>
          <a:p>
            <a:endParaRPr lang="en-US" b="1" u="sng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 of adjective clauses with verbs in the passive voice (continuous tense)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Clause:</a:t>
            </a:r>
          </a:p>
          <a:p>
            <a:r>
              <a:rPr lang="en-US" dirty="0" smtClean="0"/>
              <a:t>The temples </a:t>
            </a:r>
            <a:r>
              <a:rPr lang="en-US" dirty="0" smtClean="0">
                <a:solidFill>
                  <a:srgbClr val="FF0000"/>
                </a:solidFill>
              </a:rPr>
              <a:t>that were being built during this time</a:t>
            </a:r>
            <a:r>
              <a:rPr lang="en-US" dirty="0" smtClean="0"/>
              <a:t> had a variety of designs.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The temples </a:t>
            </a:r>
            <a:r>
              <a:rPr lang="en-US" dirty="0" smtClean="0">
                <a:solidFill>
                  <a:srgbClr val="FF0000"/>
                </a:solidFill>
              </a:rPr>
              <a:t>being built during this time</a:t>
            </a:r>
            <a:r>
              <a:rPr lang="en-US" dirty="0" smtClean="0"/>
              <a:t> had a variety of designs.</a:t>
            </a:r>
          </a:p>
          <a:p>
            <a:endParaRPr lang="en-US" b="1" u="sng" dirty="0" smtClean="0"/>
          </a:p>
          <a:p>
            <a:endParaRPr lang="en-US" b="1" u="sng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 of adjective clauses with verbs in the passive voice (nonrestrictive)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Clause:</a:t>
            </a:r>
          </a:p>
          <a:p>
            <a:r>
              <a:rPr lang="en-US" dirty="0" smtClean="0"/>
              <a:t>Today tourists flock to Machu Picchu, </a:t>
            </a:r>
            <a:r>
              <a:rPr lang="en-US" dirty="0" smtClean="0">
                <a:solidFill>
                  <a:srgbClr val="FF0000"/>
                </a:solidFill>
              </a:rPr>
              <a:t>which was discovered by archeologists in 1911.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Today tourists flock to Machu Picchu, </a:t>
            </a:r>
            <a:r>
              <a:rPr lang="en-US" dirty="0" smtClean="0">
                <a:solidFill>
                  <a:srgbClr val="FF0000"/>
                </a:solidFill>
              </a:rPr>
              <a:t>discovered by archeologists in 1911.</a:t>
            </a:r>
          </a:p>
          <a:p>
            <a:endParaRPr lang="en-US" b="1" u="sng" dirty="0" smtClean="0"/>
          </a:p>
          <a:p>
            <a:endParaRPr lang="en-US" b="1" u="sng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 of adjective clauses with verbs in the passive voice (restrictive)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Clause:</a:t>
            </a:r>
          </a:p>
          <a:p>
            <a:r>
              <a:rPr lang="en-US" dirty="0" smtClean="0"/>
              <a:t>Some cities </a:t>
            </a:r>
            <a:r>
              <a:rPr lang="en-US" dirty="0" smtClean="0">
                <a:solidFill>
                  <a:srgbClr val="FF0000"/>
                </a:solidFill>
              </a:rPr>
              <a:t>that were not protected by walls </a:t>
            </a:r>
            <a:r>
              <a:rPr lang="en-US" dirty="0" smtClean="0"/>
              <a:t>fell to invaders.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Some cities </a:t>
            </a:r>
            <a:r>
              <a:rPr lang="en-US" dirty="0" smtClean="0">
                <a:solidFill>
                  <a:srgbClr val="FF0000"/>
                </a:solidFill>
              </a:rPr>
              <a:t>not protected by walls </a:t>
            </a:r>
            <a:r>
              <a:rPr lang="en-US" dirty="0" smtClean="0"/>
              <a:t>fell to invaders.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b="1" u="sng" dirty="0" smtClean="0"/>
          </a:p>
          <a:p>
            <a:endParaRPr lang="en-US" b="1" u="sng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Placement of nonrestrictive participial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Clause:</a:t>
            </a:r>
          </a:p>
          <a:p>
            <a:r>
              <a:rPr lang="en-US" dirty="0" smtClean="0"/>
              <a:t>King Saud University, </a:t>
            </a:r>
            <a:r>
              <a:rPr lang="en-US" dirty="0" smtClean="0">
                <a:solidFill>
                  <a:srgbClr val="FF0000"/>
                </a:solidFill>
              </a:rPr>
              <a:t>which is located in </a:t>
            </a:r>
            <a:r>
              <a:rPr lang="en-US" dirty="0" err="1" smtClean="0">
                <a:solidFill>
                  <a:srgbClr val="FF0000"/>
                </a:solidFill>
              </a:rPr>
              <a:t>Badea</a:t>
            </a:r>
            <a:r>
              <a:rPr lang="en-US" dirty="0" smtClean="0"/>
              <a:t>, is a good school. </a:t>
            </a:r>
          </a:p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King Saud University, </a:t>
            </a:r>
            <a:r>
              <a:rPr lang="en-US" dirty="0" smtClean="0">
                <a:solidFill>
                  <a:srgbClr val="FF0000"/>
                </a:solidFill>
              </a:rPr>
              <a:t>located in </a:t>
            </a:r>
            <a:r>
              <a:rPr lang="en-US" dirty="0" err="1" smtClean="0">
                <a:solidFill>
                  <a:srgbClr val="FF0000"/>
                </a:solidFill>
              </a:rPr>
              <a:t>Badea</a:t>
            </a:r>
            <a:r>
              <a:rPr lang="en-US" dirty="0" smtClean="0"/>
              <a:t>, is a good school.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Located in </a:t>
            </a:r>
            <a:r>
              <a:rPr lang="en-US" dirty="0" err="1" smtClean="0">
                <a:solidFill>
                  <a:srgbClr val="FF0000"/>
                </a:solidFill>
              </a:rPr>
              <a:t>Badea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King Saud University is a good school.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b="1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Placement of nonrestrictive participial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Participial phrase:</a:t>
            </a:r>
          </a:p>
          <a:p>
            <a:r>
              <a:rPr lang="en-US" dirty="0" smtClean="0"/>
              <a:t>King Saud University is a good school, </a:t>
            </a:r>
            <a:r>
              <a:rPr lang="en-US" dirty="0" smtClean="0">
                <a:solidFill>
                  <a:srgbClr val="FF0000"/>
                </a:solidFill>
              </a:rPr>
              <a:t>located in </a:t>
            </a:r>
            <a:r>
              <a:rPr lang="en-US" dirty="0" err="1" smtClean="0">
                <a:solidFill>
                  <a:srgbClr val="FF0000"/>
                </a:solidFill>
              </a:rPr>
              <a:t>Badea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b="1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Restrictive when or that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time, the statues were still standing. </a:t>
            </a:r>
          </a:p>
          <a:p>
            <a:r>
              <a:rPr lang="en-US" dirty="0" smtClean="0"/>
              <a:t>The Dutch arrived then.</a:t>
            </a:r>
          </a:p>
          <a:p>
            <a:endParaRPr lang="en-US" dirty="0" smtClean="0"/>
          </a:p>
          <a:p>
            <a:r>
              <a:rPr lang="en-US" dirty="0" smtClean="0"/>
              <a:t>At the time when the Dutch arrived, the statues were still standing.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Nonrestrictive 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1722, the statues were still standing.</a:t>
            </a:r>
          </a:p>
          <a:p>
            <a:r>
              <a:rPr lang="en-US" dirty="0" smtClean="0"/>
              <a:t>The Dutch arrived then.</a:t>
            </a:r>
          </a:p>
          <a:p>
            <a:endParaRPr lang="en-US" dirty="0" smtClean="0"/>
          </a:p>
          <a:p>
            <a:r>
              <a:rPr lang="en-US" dirty="0" smtClean="0"/>
              <a:t>In 1722, when the Dutch arrived, the statues were still standing.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When, that_ then</a:t>
            </a:r>
          </a:p>
          <a:p>
            <a:endParaRPr lang="en-US" dirty="0" smtClean="0"/>
          </a:p>
          <a:p>
            <a:r>
              <a:rPr lang="en-US" dirty="0" smtClean="0"/>
              <a:t>Where, which, that_ here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Adjective clauses</a:t>
            </a:r>
          </a:p>
          <a:p>
            <a:r>
              <a:rPr lang="en-US" dirty="0" smtClean="0"/>
              <a:t>Whom</a:t>
            </a:r>
          </a:p>
          <a:p>
            <a:r>
              <a:rPr lang="en-US" dirty="0" smtClean="0"/>
              <a:t> which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Sailors attacked the islanders.</a:t>
            </a:r>
          </a:p>
          <a:p>
            <a:r>
              <a:rPr lang="en-US" dirty="0" smtClean="0"/>
              <a:t>Three of the islanders were killed.</a:t>
            </a:r>
          </a:p>
          <a:p>
            <a:endParaRPr lang="en-US" dirty="0" smtClean="0"/>
          </a:p>
          <a:p>
            <a:r>
              <a:rPr lang="en-US" dirty="0" smtClean="0"/>
              <a:t>Sailors attacked the islanders, three of the whom were killed.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 - verb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 was </a:t>
            </a:r>
            <a:r>
              <a:rPr lang="en-US" dirty="0" smtClean="0">
                <a:solidFill>
                  <a:srgbClr val="FF0000"/>
                </a:solidFill>
              </a:rPr>
              <a:t>the only one </a:t>
            </a:r>
            <a:r>
              <a:rPr lang="en-US" dirty="0" smtClean="0"/>
              <a:t>of the islands that </a:t>
            </a:r>
            <a:r>
              <a:rPr lang="en-US" dirty="0" smtClean="0">
                <a:solidFill>
                  <a:srgbClr val="FF0000"/>
                </a:solidFill>
              </a:rPr>
              <a:t>was</a:t>
            </a:r>
            <a:r>
              <a:rPr lang="en-US" dirty="0" smtClean="0"/>
              <a:t> formed by volcanoes.</a:t>
            </a:r>
          </a:p>
          <a:p>
            <a:endParaRPr lang="en-US" dirty="0" smtClean="0"/>
          </a:p>
          <a:p>
            <a:r>
              <a:rPr lang="en-US" dirty="0" smtClean="0"/>
              <a:t>It is </a:t>
            </a:r>
            <a:r>
              <a:rPr lang="en-US" dirty="0" smtClean="0">
                <a:solidFill>
                  <a:srgbClr val="FF0000"/>
                </a:solidFill>
              </a:rPr>
              <a:t>one of the islands </a:t>
            </a:r>
            <a:r>
              <a:rPr lang="en-US" smtClean="0"/>
              <a:t>that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were</a:t>
            </a:r>
            <a:r>
              <a:rPr lang="en-US" smtClean="0"/>
              <a:t> </a:t>
            </a:r>
            <a:r>
              <a:rPr lang="en-US" dirty="0" smtClean="0"/>
              <a:t>formed by volcanoes.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</a:rPr>
              <a:t>Active Voice</a:t>
            </a:r>
            <a:endParaRPr lang="en-US" b="1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b="1" u="sng">
                <a:solidFill>
                  <a:schemeClr val="accent1"/>
                </a:solidFill>
              </a:rPr>
              <a:t>Active Voice</a:t>
            </a:r>
            <a:r>
              <a:rPr lang="en-US" sz="4000" b="1">
                <a:solidFill>
                  <a:schemeClr val="accent1"/>
                </a:solidFill>
              </a:rPr>
              <a:t> </a:t>
            </a:r>
            <a:r>
              <a:rPr lang="en-US" sz="4000" b="1"/>
              <a:t>– indicates that the subject of the verb is acting</a:t>
            </a:r>
          </a:p>
          <a:p>
            <a:pPr>
              <a:buFont typeface="Wingdings" charset="2"/>
              <a:buNone/>
            </a:pPr>
            <a:endParaRPr lang="en-US" sz="4000" b="1"/>
          </a:p>
          <a:p>
            <a:r>
              <a:rPr lang="en-US" sz="4000" b="1"/>
              <a:t>Because the subject does or "acts upon" the verb in such sentences, the sentences are said to be in the </a:t>
            </a:r>
            <a:r>
              <a:rPr lang="en-US" sz="4000" b="1" i="1">
                <a:solidFill>
                  <a:schemeClr val="accent1"/>
                </a:solidFill>
              </a:rPr>
              <a:t>active voice</a:t>
            </a:r>
            <a:r>
              <a:rPr lang="en-US" sz="4000" b="1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</a:rPr>
              <a:t>Active Voice</a:t>
            </a:r>
            <a:endParaRPr lang="en-US" b="1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/>
              <a:t>These examples show that the </a:t>
            </a:r>
            <a:r>
              <a:rPr lang="en-US" b="1">
                <a:solidFill>
                  <a:schemeClr val="accent1"/>
                </a:solidFill>
              </a:rPr>
              <a:t>subject </a:t>
            </a:r>
            <a:r>
              <a:rPr lang="en-US" b="1"/>
              <a:t>is  </a:t>
            </a:r>
            <a:r>
              <a:rPr lang="en-US" b="1" i="1"/>
              <a:t>doing</a:t>
            </a:r>
            <a:r>
              <a:rPr lang="en-US" b="1"/>
              <a:t> the verb's action.</a:t>
            </a:r>
          </a:p>
          <a:p>
            <a:pPr lvl="1">
              <a:lnSpc>
                <a:spcPct val="90000"/>
              </a:lnSpc>
            </a:pPr>
            <a:r>
              <a:rPr lang="en-US" b="1"/>
              <a:t>The dog jumped onto the boy.</a:t>
            </a:r>
          </a:p>
          <a:p>
            <a:pPr lvl="2">
              <a:lnSpc>
                <a:spcPct val="90000"/>
              </a:lnSpc>
            </a:pPr>
            <a:r>
              <a:rPr lang="en-US" b="1" i="1"/>
              <a:t>The dog (</a:t>
            </a:r>
            <a:r>
              <a:rPr lang="en-US" b="1" i="1">
                <a:solidFill>
                  <a:schemeClr val="accent1"/>
                </a:solidFill>
              </a:rPr>
              <a:t>subject</a:t>
            </a:r>
            <a:r>
              <a:rPr lang="en-US" b="1" i="1"/>
              <a:t>) is doing the jumping (</a:t>
            </a:r>
            <a:r>
              <a:rPr lang="en-US" b="1" i="1">
                <a:solidFill>
                  <a:schemeClr val="accent1"/>
                </a:solidFill>
              </a:rPr>
              <a:t>verb</a:t>
            </a:r>
            <a:r>
              <a:rPr lang="en-US" b="1" i="1"/>
              <a:t>).</a:t>
            </a:r>
          </a:p>
          <a:p>
            <a:pPr lvl="2">
              <a:lnSpc>
                <a:spcPct val="90000"/>
              </a:lnSpc>
              <a:buFont typeface="Wingdings 2" charset="2"/>
              <a:buNone/>
            </a:pPr>
            <a:endParaRPr lang="en-US" b="1" i="1"/>
          </a:p>
          <a:p>
            <a:pPr lvl="1">
              <a:lnSpc>
                <a:spcPct val="90000"/>
              </a:lnSpc>
            </a:pPr>
            <a:r>
              <a:rPr lang="en-US" b="1"/>
              <a:t>Kristy will give a book report to the class.</a:t>
            </a:r>
          </a:p>
          <a:p>
            <a:pPr lvl="2">
              <a:lnSpc>
                <a:spcPct val="90000"/>
              </a:lnSpc>
            </a:pPr>
            <a:r>
              <a:rPr lang="en-US" b="1" i="1"/>
              <a:t>Kristy (</a:t>
            </a:r>
            <a:r>
              <a:rPr lang="en-US" b="1" i="1">
                <a:solidFill>
                  <a:schemeClr val="accent1"/>
                </a:solidFill>
              </a:rPr>
              <a:t>subject</a:t>
            </a:r>
            <a:r>
              <a:rPr lang="en-US" b="1" i="1"/>
              <a:t>) is doing the giving (</a:t>
            </a:r>
            <a:r>
              <a:rPr lang="en-US" b="1" i="1">
                <a:solidFill>
                  <a:schemeClr val="accent1"/>
                </a:solidFill>
              </a:rPr>
              <a:t>verb</a:t>
            </a:r>
            <a:r>
              <a:rPr lang="en-US" b="1" i="1"/>
              <a:t>).</a:t>
            </a:r>
          </a:p>
          <a:p>
            <a:pPr lvl="2">
              <a:lnSpc>
                <a:spcPct val="90000"/>
              </a:lnSpc>
              <a:buFont typeface="Wingdings 2" charset="2"/>
              <a:buNone/>
            </a:pPr>
            <a:endParaRPr lang="en-US" b="1" i="1"/>
          </a:p>
          <a:p>
            <a:pPr lvl="1">
              <a:lnSpc>
                <a:spcPct val="90000"/>
              </a:lnSpc>
            </a:pPr>
            <a:r>
              <a:rPr lang="en-US" b="1"/>
              <a:t>The computer ate my paper.</a:t>
            </a:r>
          </a:p>
          <a:p>
            <a:pPr lvl="2">
              <a:lnSpc>
                <a:spcPct val="90000"/>
              </a:lnSpc>
            </a:pPr>
            <a:r>
              <a:rPr lang="en-US" b="1" i="1"/>
              <a:t>The computer (</a:t>
            </a:r>
            <a:r>
              <a:rPr lang="en-US" b="1" i="1">
                <a:solidFill>
                  <a:schemeClr val="accent1"/>
                </a:solidFill>
              </a:rPr>
              <a:t>subject</a:t>
            </a:r>
            <a:r>
              <a:rPr lang="en-US" b="1" i="1"/>
              <a:t>) is doing the eating (</a:t>
            </a:r>
            <a:r>
              <a:rPr lang="en-US" b="1" i="1">
                <a:solidFill>
                  <a:schemeClr val="accent1"/>
                </a:solidFill>
              </a:rPr>
              <a:t>verb</a:t>
            </a:r>
            <a:r>
              <a:rPr lang="en-US" b="1" i="1"/>
              <a:t>).</a:t>
            </a:r>
          </a:p>
          <a:p>
            <a:pPr>
              <a:lnSpc>
                <a:spcPct val="90000"/>
              </a:lnSpc>
            </a:pP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151</TotalTime>
  <Words>703</Words>
  <Application>Microsoft Macintosh PowerPoint</Application>
  <PresentationFormat>On-screen Show (4:3)</PresentationFormat>
  <Paragraphs>97</Paragraphs>
  <Slides>18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Capital</vt:lpstr>
      <vt:lpstr>Chapter 4</vt:lpstr>
      <vt:lpstr>Restrictive when or that</vt:lpstr>
      <vt:lpstr>Nonrestrictive when</vt:lpstr>
      <vt:lpstr>Slide 4</vt:lpstr>
      <vt:lpstr>Slide 5</vt:lpstr>
      <vt:lpstr>Slide 6</vt:lpstr>
      <vt:lpstr>Subject - verb agreement</vt:lpstr>
      <vt:lpstr>Active Voice</vt:lpstr>
      <vt:lpstr>Active Voice</vt:lpstr>
      <vt:lpstr>Passive Voice</vt:lpstr>
      <vt:lpstr>Passive Voice</vt:lpstr>
      <vt:lpstr>Reduction of adjective clauses with verbs in the active voice (nonrestrictive)</vt:lpstr>
      <vt:lpstr>Reduction of adjective clauses with verbs in the passive voice (simple tenses)</vt:lpstr>
      <vt:lpstr>Reduction of adjective clauses with verbs in the passive voice (continuous tense)</vt:lpstr>
      <vt:lpstr>Reduction of adjective clauses with verbs in the passive voice (nonrestrictive)</vt:lpstr>
      <vt:lpstr>Reduction of adjective clauses with verbs in the passive voice (restrictive)</vt:lpstr>
      <vt:lpstr>Placement of nonrestrictive participial phrases</vt:lpstr>
      <vt:lpstr>Placement of nonrestrictive participial phrases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maitha al-husseini</dc:creator>
  <cp:lastModifiedBy>maitha al-husseini</cp:lastModifiedBy>
  <cp:revision>3</cp:revision>
  <dcterms:created xsi:type="dcterms:W3CDTF">2011-11-30T04:54:53Z</dcterms:created>
  <dcterms:modified xsi:type="dcterms:W3CDTF">2011-11-30T04:57:55Z</dcterms:modified>
</cp:coreProperties>
</file>