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ppt/slideLayouts/slideLayout13.xml" ContentType="application/vnd.openxmlformats-officedocument.presentationml.slideLayout+xml"/>
  <Default Extension="wmf" ContentType="image/x-wmf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app.xml" ContentType="application/vnd.openxmlformats-officedocument.extended-properties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B16E452-CE23-B048-B4C3-F5C2995D5DDD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5054D3-6013-8B40-AA90-911D2CA5A7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singenglish.com/glossary/word.html" TargetMode="External"/><Relationship Id="rId3" Type="http://schemas.openxmlformats.org/officeDocument/2006/relationships/hyperlink" Target="http://www.usingenglish.com/glossary/sentence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>
                <a:latin typeface="Comic Sans MS" charset="0"/>
              </a:rPr>
              <a:t>An adjective describes a noun or a pronoun.</a:t>
            </a:r>
          </a:p>
          <a:p>
            <a:endParaRPr lang="en-US" sz="2800" b="1">
              <a:latin typeface="Comic Sans MS" charset="0"/>
            </a:endParaRPr>
          </a:p>
          <a:p>
            <a:r>
              <a:rPr lang="en-US" sz="2800" b="1">
                <a:latin typeface="Comic Sans MS" charset="0"/>
              </a:rPr>
              <a:t>An adjective answers:</a:t>
            </a:r>
          </a:p>
          <a:p>
            <a:r>
              <a:rPr lang="en-US" sz="2800" b="1">
                <a:latin typeface="Comic Sans MS" charset="0"/>
              </a:rPr>
              <a:t>What kind?</a:t>
            </a:r>
          </a:p>
          <a:p>
            <a:r>
              <a:rPr lang="en-US" sz="2800" b="1">
                <a:latin typeface="Comic Sans MS" charset="0"/>
              </a:rPr>
              <a:t>Which one?</a:t>
            </a:r>
          </a:p>
          <a:p>
            <a:r>
              <a:rPr lang="en-US" sz="2800" b="1">
                <a:latin typeface="Comic Sans MS" charset="0"/>
              </a:rPr>
              <a:t>How many?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257800" y="2667000"/>
            <a:ext cx="3505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None/>
            </a:pPr>
            <a:r>
              <a:rPr lang="en-US" sz="2800" b="1">
                <a:latin typeface="Comic Sans MS" charset="0"/>
              </a:rPr>
              <a:t>Example:</a:t>
            </a:r>
          </a:p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None/>
            </a:pPr>
            <a:endParaRPr lang="en-US" sz="2800" b="1">
              <a:latin typeface="Comic Sans MS" charset="0"/>
            </a:endParaRPr>
          </a:p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None/>
            </a:pPr>
            <a:r>
              <a:rPr lang="en-US" sz="2800" b="1">
                <a:latin typeface="Comic Sans MS" charset="0"/>
              </a:rPr>
              <a:t>happy dog</a:t>
            </a:r>
          </a:p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None/>
            </a:pPr>
            <a:endParaRPr lang="en-US" sz="2800" b="1">
              <a:latin typeface="Comic Sans MS" charset="0"/>
            </a:endParaRPr>
          </a:p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None/>
            </a:pPr>
            <a:r>
              <a:rPr lang="en-US" sz="2800" b="1">
                <a:latin typeface="Comic Sans MS" charset="0"/>
              </a:rPr>
              <a:t>tired boy</a:t>
            </a:r>
          </a:p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None/>
            </a:pPr>
            <a:endParaRPr lang="en-US" sz="2800" b="1">
              <a:latin typeface="Comic Sans MS" charset="0"/>
            </a:endParaRPr>
          </a:p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None/>
            </a:pPr>
            <a:r>
              <a:rPr lang="en-US" sz="2800" b="1">
                <a:latin typeface="Comic Sans MS" charset="0"/>
              </a:rPr>
              <a:t>seven girls</a:t>
            </a:r>
          </a:p>
        </p:txBody>
      </p:sp>
      <p:sp>
        <p:nvSpPr>
          <p:cNvPr id="28678" name="WordArt 6"/>
          <p:cNvSpPr>
            <a:spLocks noChangeArrowheads="1" noChangeShapeType="1" noTextEdit="1"/>
          </p:cNvSpPr>
          <p:nvPr/>
        </p:nvSpPr>
        <p:spPr bwMode="auto">
          <a:xfrm>
            <a:off x="1295400" y="94129"/>
            <a:ext cx="64770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blurRad="63500" dist="46662" dir="2115817" algn="ctr" rotWithShape="0">
                    <a:srgbClr val="9999FF">
                      <a:alpha val="74998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Adjectives</a:t>
            </a: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7315200" y="4191000"/>
            <a:ext cx="6096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7239000" y="5181600"/>
            <a:ext cx="6096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239000" y="6248400"/>
            <a:ext cx="6858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2" name="Oval 10"/>
          <p:cNvSpPr>
            <a:spLocks noChangeArrowheads="1"/>
          </p:cNvSpPr>
          <p:nvPr/>
        </p:nvSpPr>
        <p:spPr bwMode="auto">
          <a:xfrm>
            <a:off x="5943600" y="3657600"/>
            <a:ext cx="1295400" cy="6858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3" name="Oval 11"/>
          <p:cNvSpPr>
            <a:spLocks noChangeArrowheads="1"/>
          </p:cNvSpPr>
          <p:nvPr/>
        </p:nvSpPr>
        <p:spPr bwMode="auto">
          <a:xfrm>
            <a:off x="6096000" y="4724400"/>
            <a:ext cx="1066800" cy="6096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4" name="Oval 12"/>
          <p:cNvSpPr>
            <a:spLocks noChangeArrowheads="1"/>
          </p:cNvSpPr>
          <p:nvPr/>
        </p:nvSpPr>
        <p:spPr bwMode="auto">
          <a:xfrm>
            <a:off x="5943600" y="5715000"/>
            <a:ext cx="1219200" cy="6096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  <p:bldP spid="28676" grpId="0" autoUpdateAnimBg="0"/>
      <p:bldP spid="28679" grpId="0" animBg="1"/>
      <p:bldP spid="28680" grpId="0" animBg="1"/>
      <p:bldP spid="28681" grpId="0" animBg="1"/>
      <p:bldP spid="28682" grpId="0" animBg="1"/>
      <p:bldP spid="28683" grpId="0" animBg="1"/>
      <p:bldP spid="2868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solidFill>
                  <a:schemeClr val="folHlink"/>
                </a:solidFill>
              </a:rPr>
              <a:t>To find an adjective you need to locate the nouns first.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charset="2"/>
              <a:buNone/>
            </a:pPr>
            <a:endParaRPr lang="en-US"/>
          </a:p>
          <a:p>
            <a:pPr algn="ctr">
              <a:buFont typeface="Wingdings" charset="2"/>
              <a:buNone/>
            </a:pPr>
            <a:r>
              <a:rPr lang="en-US"/>
              <a:t>Three happy children played at the park.</a:t>
            </a:r>
          </a:p>
          <a:p>
            <a:pPr algn="ctr">
              <a:buFont typeface="Wingdings" charset="2"/>
              <a:buNone/>
            </a:pPr>
            <a:endParaRPr lang="en-US"/>
          </a:p>
          <a:p>
            <a:pPr algn="ctr">
              <a:buFont typeface="Wingdings" charset="2"/>
              <a:buNone/>
            </a:pPr>
            <a:r>
              <a:rPr lang="en-US"/>
              <a:t>The donkey stepped on my large hat.</a:t>
            </a:r>
          </a:p>
          <a:p>
            <a:pPr algn="ctr">
              <a:buFont typeface="Wingdings" charset="2"/>
              <a:buNone/>
            </a:pPr>
            <a:endParaRPr lang="en-US"/>
          </a:p>
          <a:p>
            <a:pPr algn="ctr">
              <a:buFont typeface="Wingdings" charset="2"/>
              <a:buNone/>
            </a:pPr>
            <a:r>
              <a:rPr lang="en-US"/>
              <a:t>The child was brave.</a:t>
            </a: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3505200" y="3124200"/>
            <a:ext cx="11430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7010400" y="3124200"/>
            <a:ext cx="8382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7010400" y="4267200"/>
            <a:ext cx="4572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2362200" y="4267200"/>
            <a:ext cx="11430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3657600" y="5410200"/>
            <a:ext cx="7620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2209800" y="2514600"/>
            <a:ext cx="1143000" cy="7620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5943600" y="3657600"/>
            <a:ext cx="990600" cy="6858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7" name="Oval 11"/>
          <p:cNvSpPr>
            <a:spLocks noChangeArrowheads="1"/>
          </p:cNvSpPr>
          <p:nvPr/>
        </p:nvSpPr>
        <p:spPr bwMode="auto">
          <a:xfrm>
            <a:off x="5181600" y="4800600"/>
            <a:ext cx="1066800" cy="7620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utoUpdateAnimBg="0"/>
      <p:bldP spid="29700" grpId="0" animBg="1"/>
      <p:bldP spid="29701" grpId="0" animBg="1"/>
      <p:bldP spid="29702" grpId="0" animBg="1"/>
      <p:bldP spid="29703" grpId="0" animBg="1"/>
      <p:bldP spid="29704" grpId="0" animBg="1"/>
      <p:bldP spid="29705" grpId="0" animBg="1"/>
      <p:bldP spid="29706" grpId="0" animBg="1"/>
      <p:bldP spid="2970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What is a Phrase?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/>
              <a:t>A </a:t>
            </a:r>
            <a:r>
              <a:rPr lang="en-US" sz="3200" i="1"/>
              <a:t>phrase</a:t>
            </a:r>
            <a:r>
              <a:rPr lang="en-US" sz="3200"/>
              <a:t> is a group of </a:t>
            </a:r>
            <a:r>
              <a:rPr lang="en-US" sz="3200">
                <a:hlinkClick r:id="rId2"/>
              </a:rPr>
              <a:t>words</a:t>
            </a:r>
            <a:r>
              <a:rPr lang="en-US" sz="3200"/>
              <a:t> that go together, but do not make a complete </a:t>
            </a:r>
            <a:r>
              <a:rPr lang="en-US" sz="3200">
                <a:hlinkClick r:id="rId3"/>
              </a:rPr>
              <a:t>sentence</a:t>
            </a:r>
            <a:r>
              <a:rPr lang="en-US" sz="3200"/>
              <a:t>. </a:t>
            </a:r>
          </a:p>
          <a:p>
            <a:pPr eaLnBrk="1" hangingPunct="1"/>
            <a:r>
              <a:rPr lang="en-US" sz="3200"/>
              <a:t>Phrases act as a single part of speech in a sentence.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Vivid or Historic Present </a:t>
            </a:r>
            <a:r>
              <a:rPr lang="en-US" sz="4000" dirty="0" smtClean="0"/>
              <a:t>tense</a:t>
            </a:r>
            <a:endParaRPr lang="en-US" sz="40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229600" cy="3962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historic present is only a concept, not a new form to learn.</a:t>
            </a:r>
          </a:p>
          <a:p>
            <a:pPr>
              <a:lnSpc>
                <a:spcPct val="90000"/>
              </a:lnSpc>
            </a:pPr>
            <a:r>
              <a:rPr lang="en-US"/>
              <a:t>It is used to make an audience feel as though events are happening around them when they really happened in the past.</a:t>
            </a:r>
          </a:p>
          <a:p>
            <a:pPr>
              <a:lnSpc>
                <a:spcPct val="90000"/>
              </a:lnSpc>
            </a:pPr>
            <a:r>
              <a:rPr lang="en-US"/>
              <a:t>We use it in English also to make stories really vivid.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Imagine a conversation between 2 girls about a </a:t>
            </a:r>
            <a:r>
              <a:rPr lang="en-US" dirty="0" smtClean="0"/>
              <a:t>baby </a:t>
            </a:r>
            <a:r>
              <a:rPr lang="en-US" dirty="0"/>
              <a:t>one of them</a:t>
            </a:r>
            <a:r>
              <a:rPr lang="en-US" dirty="0" smtClean="0"/>
              <a:t> saw </a:t>
            </a:r>
            <a:r>
              <a:rPr lang="en-US" dirty="0"/>
              <a:t>the night before.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  “So I look across the room and I see this</a:t>
            </a:r>
            <a:r>
              <a:rPr lang="en-US" dirty="0" smtClean="0"/>
              <a:t> cute baby.  </a:t>
            </a:r>
            <a:r>
              <a:rPr lang="en-US" dirty="0"/>
              <a:t>He’s really</a:t>
            </a:r>
            <a:r>
              <a:rPr lang="en-US" dirty="0" smtClean="0"/>
              <a:t> adorable and </a:t>
            </a:r>
            <a:r>
              <a:rPr lang="en-US" dirty="0"/>
              <a:t>he looks and</a:t>
            </a:r>
            <a:r>
              <a:rPr lang="en-US" dirty="0" smtClean="0"/>
              <a:t> smiles at me!”</a:t>
            </a:r>
          </a:p>
          <a:p>
            <a:pPr>
              <a:lnSpc>
                <a:spcPct val="90000"/>
              </a:lnSpc>
            </a:pPr>
            <a:r>
              <a:rPr lang="en-US" dirty="0"/>
              <a:t>The speaker tells the story as though it is happening now, when it really isn’t.  The result is that her girlfriend can imagine it as though it is happening.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9223" name="Picture 7" descr="MCj0365708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5105400"/>
            <a:ext cx="1822450" cy="1685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8</TotalTime>
  <Words>235</Words>
  <Application>Microsoft Macintosh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Saddle</vt:lpstr>
      <vt:lpstr>Chapter 8</vt:lpstr>
      <vt:lpstr>Slide 2</vt:lpstr>
      <vt:lpstr>To find an adjective you need to locate the nouns first.</vt:lpstr>
      <vt:lpstr>What is a Phrase?</vt:lpstr>
      <vt:lpstr>Vivid or Historic Present tense</vt:lpstr>
      <vt:lpstr>Slide 6</vt:lpstr>
    </vt:vector>
  </TitlesOfParts>
  <Company>university college london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maitha al-husseini</dc:creator>
  <cp:lastModifiedBy>maitha al-husseini</cp:lastModifiedBy>
  <cp:revision>2</cp:revision>
  <dcterms:created xsi:type="dcterms:W3CDTF">2011-11-28T17:13:54Z</dcterms:created>
  <dcterms:modified xsi:type="dcterms:W3CDTF">2011-11-28T17:22:47Z</dcterms:modified>
</cp:coreProperties>
</file>