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s/slide17.xml" ContentType="application/vnd.openxmlformats-officedocument.presentationml.slide+xml"/>
  <Override PartName="/ppt/slides/slide22.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slides/slide20.xml" ContentType="application/vnd.openxmlformats-officedocument.presentationml.slid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8" r:id="rId10"/>
    <p:sldId id="264" r:id="rId11"/>
    <p:sldId id="265" r:id="rId12"/>
    <p:sldId id="266" r:id="rId13"/>
    <p:sldId id="267" r:id="rId14"/>
    <p:sldId id="269" r:id="rId15"/>
    <p:sldId id="270" r:id="rId16"/>
    <p:sldId id="272" r:id="rId17"/>
    <p:sldId id="273" r:id="rId18"/>
    <p:sldId id="274" r:id="rId19"/>
    <p:sldId id="275" r:id="rId20"/>
    <p:sldId id="276" r:id="rId21"/>
    <p:sldId id="277" r:id="rId22"/>
    <p:sldId id="278"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1" d="100"/>
          <a:sy n="91" d="100"/>
        </p:scale>
        <p:origin x="-848" y="-1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grpSp>
        <p:nvGrpSpPr>
          <p:cNvPr id="7" name="Group 17"/>
          <p:cNvGrpSpPr/>
          <p:nvPr/>
        </p:nvGrpSpPr>
        <p:grpSpPr>
          <a:xfrm>
            <a:off x="486873" y="411480"/>
            <a:ext cx="8170255" cy="6035040"/>
            <a:chOff x="486873" y="411480"/>
            <a:chExt cx="8170255" cy="6035040"/>
          </a:xfrm>
        </p:grpSpPr>
        <p:pic>
          <p:nvPicPr>
            <p:cNvPr id="12" name="Picture 11" descr="PaperPanel-Title.jpg"/>
            <p:cNvPicPr>
              <a:picLocks noChangeAspect="1"/>
            </p:cNvPicPr>
            <p:nvPr/>
          </p:nvPicPr>
          <p:blipFill>
            <a:blip r:embed="rId2"/>
            <a:srcRect r="2128"/>
            <a:stretch>
              <a:fillRect/>
            </a:stretch>
          </p:blipFill>
          <p:spPr>
            <a:xfrm>
              <a:off x="486873" y="411480"/>
              <a:ext cx="8170255" cy="6035040"/>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sp>
          <p:nvSpPr>
            <p:cNvPr id="14" name="Rectangle 13"/>
            <p:cNvSpPr>
              <a:spLocks/>
            </p:cNvSpPr>
            <p:nvPr/>
          </p:nvSpPr>
          <p:spPr>
            <a:xfrm>
              <a:off x="562843" y="475488"/>
              <a:ext cx="7982712" cy="5888736"/>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914400" y="1123950"/>
            <a:ext cx="7342188"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914400" y="3429000"/>
            <a:ext cx="7342188" cy="1752600"/>
          </a:xfrm>
        </p:spPr>
        <p:txBody>
          <a:bodyPr vert="horz" lIns="91440" tIns="45720" rIns="91440" bIns="45720"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73741" y="6122894"/>
            <a:ext cx="2133600" cy="259317"/>
          </a:xfrm>
        </p:spPr>
        <p:txBody>
          <a:bodyPr/>
          <a:lstStyle/>
          <a:p>
            <a:fld id="{3BC62F1A-17C0-C54C-84C5-1820088A3030}" type="datetimeFigureOut">
              <a:rPr lang="en-US" smtClean="0"/>
              <a:pPr/>
              <a:t>12/4/11</a:t>
            </a:fld>
            <a:endParaRPr lang="en-US"/>
          </a:p>
        </p:txBody>
      </p:sp>
      <p:sp>
        <p:nvSpPr>
          <p:cNvPr id="5" name="Footer Placeholder 4"/>
          <p:cNvSpPr>
            <a:spLocks noGrp="1"/>
          </p:cNvSpPr>
          <p:nvPr>
            <p:ph type="ftr" sz="quarter" idx="11"/>
          </p:nvPr>
        </p:nvSpPr>
        <p:spPr>
          <a:xfrm>
            <a:off x="5638800" y="6122894"/>
            <a:ext cx="2895600" cy="257810"/>
          </a:xfrm>
        </p:spPr>
        <p:txBody>
          <a:bodyPr/>
          <a:lstStyle/>
          <a:p>
            <a:endParaRPr lang="en-US"/>
          </a:p>
        </p:txBody>
      </p:sp>
      <p:sp>
        <p:nvSpPr>
          <p:cNvPr id="6" name="Slide Number Placeholder 5"/>
          <p:cNvSpPr>
            <a:spLocks noGrp="1"/>
          </p:cNvSpPr>
          <p:nvPr>
            <p:ph type="sldNum" sz="quarter" idx="12"/>
          </p:nvPr>
        </p:nvSpPr>
        <p:spPr>
          <a:xfrm>
            <a:off x="4191000" y="6122894"/>
            <a:ext cx="762000" cy="271463"/>
          </a:xfrm>
        </p:spPr>
        <p:txBody>
          <a:bodyPr/>
          <a:lstStyle/>
          <a:p>
            <a:fld id="{71B02331-1E4F-E848-82B2-81C0F6CB53C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ntent, Picture, and Caption">
    <p:spTree>
      <p:nvGrpSpPr>
        <p:cNvPr id="1" name=""/>
        <p:cNvGrpSpPr/>
        <p:nvPr/>
      </p:nvGrpSpPr>
      <p:grpSpPr>
        <a:xfrm>
          <a:off x="0" y="0"/>
          <a:ext cx="0" cy="0"/>
          <a:chOff x="0" y="0"/>
          <a:chExt cx="0" cy="0"/>
        </a:xfrm>
      </p:grpSpPr>
      <p:grpSp>
        <p:nvGrpSpPr>
          <p:cNvPr id="8" name="Group 33"/>
          <p:cNvGrpSpPr/>
          <p:nvPr/>
        </p:nvGrpSpPr>
        <p:grpSpPr>
          <a:xfrm>
            <a:off x="182880" y="173699"/>
            <a:ext cx="8778240" cy="6510602"/>
            <a:chOff x="182880" y="173699"/>
            <a:chExt cx="8778240" cy="6510602"/>
          </a:xfrm>
        </p:grpSpPr>
        <p:grpSp>
          <p:nvGrpSpPr>
            <p:cNvPr id="9" name="Group 26"/>
            <p:cNvGrpSpPr/>
            <p:nvPr/>
          </p:nvGrpSpPr>
          <p:grpSpPr>
            <a:xfrm>
              <a:off x="182880" y="173699"/>
              <a:ext cx="8778240" cy="6510602"/>
              <a:chOff x="182880" y="173699"/>
              <a:chExt cx="8778240" cy="6510602"/>
            </a:xfrm>
          </p:grpSpPr>
          <p:pic>
            <p:nvPicPr>
              <p:cNvPr id="21" name="Picture 20"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0"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rot="5400000">
              <a:off x="801086"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C62F1A-17C0-C54C-84C5-1820088A3030}" type="datetimeFigureOut">
              <a:rPr lang="en-US" smtClean="0"/>
              <a:pPr/>
              <a:t>12/4/11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B02331-1E4F-E848-82B2-81C0F6CB53C3}" type="slidenum">
              <a:rPr lang="en-US" smtClean="0"/>
              <a:pPr/>
              <a:t>‹#›</a:t>
            </a:fld>
            <a:endParaRPr lang="en-US"/>
          </a:p>
        </p:txBody>
      </p:sp>
      <p:sp>
        <p:nvSpPr>
          <p:cNvPr id="15" name="Rectangle 14"/>
          <p:cNvSpPr/>
          <p:nvPr/>
        </p:nvSpPr>
        <p:spPr>
          <a:xfrm rot="10800000">
            <a:off x="258763" y="1594462"/>
            <a:ext cx="357530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Picture Placeholder 16"/>
          <p:cNvSpPr>
            <a:spLocks noGrp="1"/>
          </p:cNvSpPr>
          <p:nvPr>
            <p:ph type="pic" sz="quarter" idx="13"/>
          </p:nvPr>
        </p:nvSpPr>
        <p:spPr>
          <a:xfrm>
            <a:off x="352892" y="310123"/>
            <a:ext cx="3398837" cy="1204912"/>
          </a:xfrm>
        </p:spPr>
        <p:txBody>
          <a:bodyPr>
            <a:normAutofit/>
          </a:bodyPr>
          <a:lstStyle>
            <a:lvl1pPr>
              <a:buNone/>
              <a:defRPr sz="1800"/>
            </a:lvl1pPr>
          </a:lstStyle>
          <a:p>
            <a:r>
              <a:rPr lang="en-US" smtClean="0"/>
              <a:t>Click icon to add picture</a:t>
            </a:r>
            <a:endParaRPr/>
          </a:p>
        </p:txBody>
      </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grpSp>
        <p:nvGrpSpPr>
          <p:cNvPr id="8" name="Group 32"/>
          <p:cNvGrpSpPr/>
          <p:nvPr/>
        </p:nvGrpSpPr>
        <p:grpSpPr>
          <a:xfrm>
            <a:off x="182880" y="173699"/>
            <a:ext cx="8778240" cy="6510602"/>
            <a:chOff x="182880" y="173699"/>
            <a:chExt cx="8778240" cy="6510602"/>
          </a:xfrm>
        </p:grpSpPr>
        <p:grpSp>
          <p:nvGrpSpPr>
            <p:cNvPr id="9" name="Group 26"/>
            <p:cNvGrpSpPr/>
            <p:nvPr/>
          </p:nvGrpSpPr>
          <p:grpSpPr>
            <a:xfrm>
              <a:off x="182880" y="173699"/>
              <a:ext cx="8778240" cy="6510602"/>
              <a:chOff x="182880" y="173699"/>
              <a:chExt cx="8778240" cy="6510602"/>
            </a:xfrm>
          </p:grpSpPr>
          <p:pic>
            <p:nvPicPr>
              <p:cNvPr id="36" name="Picture 35"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0" name="Group 10"/>
              <p:cNvGrpSpPr/>
              <p:nvPr/>
            </p:nvGrpSpPr>
            <p:grpSpPr>
              <a:xfrm>
                <a:off x="256032" y="237744"/>
                <a:ext cx="8622792" cy="6364224"/>
                <a:chOff x="247157" y="247430"/>
                <a:chExt cx="8622792" cy="6364224"/>
              </a:xfrm>
            </p:grpSpPr>
            <p:sp>
              <p:nvSpPr>
                <p:cNvPr id="38" name="Rectangle 37"/>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9" name="Straight Connector 38"/>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5" name="Rectangle 34"/>
            <p:cNvSpPr/>
            <p:nvPr/>
          </p:nvSpPr>
          <p:spPr>
            <a:xfrm rot="5400000">
              <a:off x="801086"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2" y="2670048"/>
            <a:ext cx="3008376" cy="3401568"/>
          </a:xfrm>
        </p:spPr>
        <p:txBody>
          <a:bodyPr vert="horz" lIns="91440" tIns="45720" rIns="91440" bIns="45720" rtlCol="0">
            <a:normAutofit/>
          </a:bodyPr>
          <a:lstStyle>
            <a:lvl1pPr marL="0" indent="0">
              <a:lnSpc>
                <a:spcPct val="120000"/>
              </a:lnSpc>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3BC62F1A-17C0-C54C-84C5-1820088A3030}" type="datetimeFigureOut">
              <a:rPr lang="en-US" smtClean="0"/>
              <a:pPr/>
              <a:t>12/4/11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B02331-1E4F-E848-82B2-81C0F6CB53C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grpSp>
        <p:nvGrpSpPr>
          <p:cNvPr id="8" name="Group 26"/>
          <p:cNvGrpSpPr/>
          <p:nvPr/>
        </p:nvGrpSpPr>
        <p:grpSpPr>
          <a:xfrm>
            <a:off x="182880" y="173699"/>
            <a:ext cx="8778240" cy="6510602"/>
            <a:chOff x="182880" y="173699"/>
            <a:chExt cx="8778240" cy="6510602"/>
          </a:xfrm>
        </p:grpSpPr>
        <p:pic>
          <p:nvPicPr>
            <p:cNvPr id="36" name="Picture 35"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9" name="Group 10"/>
            <p:cNvGrpSpPr/>
            <p:nvPr/>
          </p:nvGrpSpPr>
          <p:grpSpPr>
            <a:xfrm>
              <a:off x="256032" y="237744"/>
              <a:ext cx="8622792" cy="6364224"/>
              <a:chOff x="247157" y="247430"/>
              <a:chExt cx="8622792" cy="6364224"/>
            </a:xfrm>
          </p:grpSpPr>
          <p:sp>
            <p:nvSpPr>
              <p:cNvPr id="38" name="Rectangle 37"/>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9" name="Straight Connector 38"/>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a:off x="356347" y="331694"/>
            <a:ext cx="8421624"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1" y="5271247"/>
            <a:ext cx="8021977" cy="1013011"/>
          </a:xfrm>
        </p:spPr>
        <p:txBody>
          <a:bodyPr vert="horz" lIns="91440" tIns="45720" rIns="91440" bIns="45720" rtlCol="0">
            <a:normAutofit/>
          </a:bodyPr>
          <a:lstStyle>
            <a:lvl1pPr marL="0" indent="0">
              <a:spcBef>
                <a:spcPts val="30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3BC62F1A-17C0-C54C-84C5-1820088A3030}" type="datetimeFigureOut">
              <a:rPr lang="en-US" smtClean="0"/>
              <a:pPr/>
              <a:t>12/4/11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B02331-1E4F-E848-82B2-81C0F6CB53C3}" type="slidenum">
              <a:rPr lang="en-US" smtClean="0"/>
              <a:pPr/>
              <a:t>‹#›</a:t>
            </a:fld>
            <a:endParaRPr lang="en-US"/>
          </a:p>
        </p:txBody>
      </p:sp>
      <p:sp>
        <p:nvSpPr>
          <p:cNvPr id="15" name="Rectangle 14"/>
          <p:cNvSpPr/>
          <p:nvPr/>
        </p:nvSpPr>
        <p:spPr>
          <a:xfrm>
            <a:off x="256032" y="42031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grpSp>
        <p:nvGrpSpPr>
          <p:cNvPr id="7" name="Group 19"/>
          <p:cNvGrpSpPr/>
          <p:nvPr/>
        </p:nvGrpSpPr>
        <p:grpSpPr>
          <a:xfrm>
            <a:off x="182880" y="173699"/>
            <a:ext cx="8778240" cy="6510602"/>
            <a:chOff x="182880" y="173699"/>
            <a:chExt cx="8778240" cy="6510602"/>
          </a:xfrm>
        </p:grpSpPr>
        <p:pic>
          <p:nvPicPr>
            <p:cNvPr id="21" name="Picture 20"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BC62F1A-17C0-C54C-84C5-1820088A3030}" type="datetimeFigureOut">
              <a:rPr lang="en-US" smtClean="0"/>
              <a:pPr/>
              <a:t>12/4/11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B02331-1E4F-E848-82B2-81C0F6CB53C3}"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grpSp>
        <p:nvGrpSpPr>
          <p:cNvPr id="7" name="Group 19"/>
          <p:cNvGrpSpPr/>
          <p:nvPr/>
        </p:nvGrpSpPr>
        <p:grpSpPr>
          <a:xfrm>
            <a:off x="182880" y="173699"/>
            <a:ext cx="8778240" cy="6510602"/>
            <a:chOff x="182880" y="173699"/>
            <a:chExt cx="8778240" cy="6510602"/>
          </a:xfrm>
        </p:grpSpPr>
        <p:pic>
          <p:nvPicPr>
            <p:cNvPr id="21" name="Picture 20"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BC62F1A-17C0-C54C-84C5-1820088A3030}" type="datetimeFigureOut">
              <a:rPr lang="en-US" smtClean="0"/>
              <a:pPr/>
              <a:t>12/4/11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B02331-1E4F-E848-82B2-81C0F6CB53C3}" type="slidenum">
              <a:rPr lang="en-US" smtClean="0"/>
              <a:pPr/>
              <a:t>‹#›</a:t>
            </a:fld>
            <a:endParaRPr lang="en-US"/>
          </a:p>
        </p:txBody>
      </p:sp>
      <p:sp>
        <p:nvSpPr>
          <p:cNvPr id="26" name="Rectangle 25"/>
          <p:cNvSpPr/>
          <p:nvPr/>
        </p:nvSpPr>
        <p:spPr>
          <a:xfrm rot="5400000">
            <a:off x="4242277"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grpSp>
        <p:nvGrpSpPr>
          <p:cNvPr id="7" name="Group 15"/>
          <p:cNvGrpSpPr/>
          <p:nvPr/>
        </p:nvGrpSpPr>
        <p:grpSpPr>
          <a:xfrm>
            <a:off x="182880" y="173699"/>
            <a:ext cx="8778240" cy="6510602"/>
            <a:chOff x="182880" y="173699"/>
            <a:chExt cx="8778240" cy="6510602"/>
          </a:xfrm>
        </p:grpSpPr>
        <p:pic>
          <p:nvPicPr>
            <p:cNvPr id="17" name="Picture 16"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BC62F1A-17C0-C54C-84C5-1820088A3030}" type="datetimeFigureOut">
              <a:rPr lang="en-US" smtClean="0"/>
              <a:pPr/>
              <a:t>12/4/11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B02331-1E4F-E848-82B2-81C0F6CB53C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pic>
        <p:nvPicPr>
          <p:cNvPr id="7" name="Picture 6" descr="PaperPanel-Title.jpg"/>
          <p:cNvPicPr>
            <a:picLocks noChangeAspect="1"/>
          </p:cNvPicPr>
          <p:nvPr/>
        </p:nvPicPr>
        <p:blipFill>
          <a:blip r:embed="rId2"/>
          <a:srcRect r="2128"/>
          <a:stretch>
            <a:fillRect/>
          </a:stretch>
        </p:blipFill>
        <p:spPr>
          <a:xfrm>
            <a:off x="486873" y="411480"/>
            <a:ext cx="8170255" cy="6035040"/>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sp>
        <p:nvSpPr>
          <p:cNvPr id="2" name="Title 1"/>
          <p:cNvSpPr>
            <a:spLocks noGrp="1"/>
          </p:cNvSpPr>
          <p:nvPr>
            <p:ph type="ctrTitle"/>
          </p:nvPr>
        </p:nvSpPr>
        <p:spPr>
          <a:xfrm>
            <a:off x="900113" y="3442447"/>
            <a:ext cx="7345362" cy="1532965"/>
          </a:xfrm>
        </p:spPr>
        <p:txBody>
          <a:bodyPr anchor="b" anchorCtr="0">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69259" y="6122894"/>
            <a:ext cx="2133600" cy="259317"/>
          </a:xfrm>
        </p:spPr>
        <p:txBody>
          <a:bodyPr/>
          <a:lstStyle/>
          <a:p>
            <a:fld id="{3BC62F1A-17C0-C54C-84C5-1820088A3030}" type="datetimeFigureOut">
              <a:rPr lang="en-US" smtClean="0"/>
              <a:pPr/>
              <a:t>12/4/11</a:t>
            </a:fld>
            <a:endParaRPr lang="en-US"/>
          </a:p>
        </p:txBody>
      </p:sp>
      <p:sp>
        <p:nvSpPr>
          <p:cNvPr id="5" name="Footer Placeholder 4"/>
          <p:cNvSpPr>
            <a:spLocks noGrp="1"/>
          </p:cNvSpPr>
          <p:nvPr>
            <p:ph type="ftr" sz="quarter" idx="11"/>
          </p:nvPr>
        </p:nvSpPr>
        <p:spPr>
          <a:xfrm>
            <a:off x="5638800" y="6124401"/>
            <a:ext cx="2895600" cy="257810"/>
          </a:xfrm>
        </p:spPr>
        <p:txBody>
          <a:bodyPr/>
          <a:lstStyle/>
          <a:p>
            <a:endParaRPr lang="en-US"/>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14" name="Picture Placeholder 13"/>
          <p:cNvSpPr>
            <a:spLocks noGrp="1"/>
          </p:cNvSpPr>
          <p:nvPr>
            <p:ph type="pic" sz="quarter" idx="12"/>
          </p:nvPr>
        </p:nvSpPr>
        <p:spPr>
          <a:xfrm>
            <a:off x="636493" y="533400"/>
            <a:ext cx="7836408" cy="2828925"/>
          </a:xfrm>
        </p:spPr>
        <p:txBody>
          <a:bodyPr>
            <a:normAutofit/>
          </a:bodyPr>
          <a:lstStyle>
            <a:lvl1pPr>
              <a:buNone/>
              <a:defRPr sz="20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grpSp>
        <p:nvGrpSpPr>
          <p:cNvPr id="7" name="Group 23"/>
          <p:cNvGrpSpPr/>
          <p:nvPr/>
        </p:nvGrpSpPr>
        <p:grpSpPr>
          <a:xfrm>
            <a:off x="182880" y="173699"/>
            <a:ext cx="8778240" cy="6510602"/>
            <a:chOff x="182880" y="173699"/>
            <a:chExt cx="8778240" cy="6510602"/>
          </a:xfrm>
        </p:grpSpPr>
        <p:pic>
          <p:nvPicPr>
            <p:cNvPr id="25" name="Picture 24"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chorCtr="0">
            <a:noAutofit/>
          </a:bodyPr>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900113" y="3134566"/>
            <a:ext cx="7345362" cy="1500187"/>
          </a:xfrm>
        </p:spPr>
        <p:txBody>
          <a:bodyPr anchor="t" anchorCtr="0"/>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C62F1A-17C0-C54C-84C5-1820088A3030}" type="datetimeFigureOut">
              <a:rPr lang="en-US" smtClean="0"/>
              <a:pPr/>
              <a:t>12/4/11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B02331-1E4F-E848-82B2-81C0F6CB53C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grpSp>
        <p:nvGrpSpPr>
          <p:cNvPr id="8" name="Group 13"/>
          <p:cNvGrpSpPr/>
          <p:nvPr/>
        </p:nvGrpSpPr>
        <p:grpSpPr>
          <a:xfrm>
            <a:off x="182880" y="173699"/>
            <a:ext cx="8778240" cy="6510602"/>
            <a:chOff x="182880" y="173699"/>
            <a:chExt cx="8778240" cy="6510602"/>
          </a:xfrm>
        </p:grpSpPr>
        <p:pic>
          <p:nvPicPr>
            <p:cNvPr id="15" name="Picture 14"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9"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9" name="Rectangle 18"/>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BC62F1A-17C0-C54C-84C5-1820088A3030}" type="datetimeFigureOut">
              <a:rPr lang="en-US" smtClean="0"/>
              <a:pPr/>
              <a:t>12/4/11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B02331-1E4F-E848-82B2-81C0F6CB53C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grpSp>
        <p:nvGrpSpPr>
          <p:cNvPr id="10" name="Group 16"/>
          <p:cNvGrpSpPr/>
          <p:nvPr/>
        </p:nvGrpSpPr>
        <p:grpSpPr>
          <a:xfrm>
            <a:off x="182880" y="173699"/>
            <a:ext cx="8778240" cy="6510602"/>
            <a:chOff x="182880" y="173699"/>
            <a:chExt cx="8778240" cy="6510602"/>
          </a:xfrm>
        </p:grpSpPr>
        <p:pic>
          <p:nvPicPr>
            <p:cNvPr id="18" name="Picture 17"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1"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2" name="Rectangle 21"/>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45539"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BC62F1A-17C0-C54C-84C5-1820088A3030}" type="datetimeFigureOut">
              <a:rPr lang="en-US" smtClean="0"/>
              <a:pPr/>
              <a:t>12/4/11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B02331-1E4F-E848-82B2-81C0F6CB53C3}" type="slidenum">
              <a:rPr lang="en-US" smtClean="0"/>
              <a:pPr/>
              <a:t>‹#›</a:t>
            </a:fld>
            <a:endParaRPr lang="en-US"/>
          </a:p>
        </p:txBody>
      </p:sp>
      <p:cxnSp>
        <p:nvCxnSpPr>
          <p:cNvPr id="30" name="Straight Connector 29"/>
          <p:cNvCxnSpPr/>
          <p:nvPr/>
        </p:nvCxnSpPr>
        <p:spPr>
          <a:xfrm rot="16200000" flipH="1">
            <a:off x="2217480" y="4026438"/>
            <a:ext cx="4711326" cy="2286"/>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3" name="Straight Connector 22"/>
          <p:cNvCxnSpPr/>
          <p:nvPr/>
        </p:nvCxnSpPr>
        <p:spPr>
          <a:xfrm rot="16200000" flipH="1">
            <a:off x="2217480" y="4026438"/>
            <a:ext cx="4711326" cy="2286"/>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grpSp>
        <p:nvGrpSpPr>
          <p:cNvPr id="6" name="Group 18"/>
          <p:cNvGrpSpPr/>
          <p:nvPr/>
        </p:nvGrpSpPr>
        <p:grpSpPr>
          <a:xfrm>
            <a:off x="182880" y="173699"/>
            <a:ext cx="8778240" cy="6510602"/>
            <a:chOff x="182880" y="173699"/>
            <a:chExt cx="8778240" cy="6510602"/>
          </a:xfrm>
        </p:grpSpPr>
        <p:pic>
          <p:nvPicPr>
            <p:cNvPr id="20" name="Picture 19"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7"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4" name="Rectangle 23"/>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BC62F1A-17C0-C54C-84C5-1820088A3030}" type="datetimeFigureOut">
              <a:rPr lang="en-US" smtClean="0"/>
              <a:pPr/>
              <a:t>12/4/11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B02331-1E4F-E848-82B2-81C0F6CB53C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grpSp>
        <p:nvGrpSpPr>
          <p:cNvPr id="5" name="Group 17"/>
          <p:cNvGrpSpPr/>
          <p:nvPr/>
        </p:nvGrpSpPr>
        <p:grpSpPr>
          <a:xfrm>
            <a:off x="182880" y="173699"/>
            <a:ext cx="8778240" cy="6510602"/>
            <a:chOff x="182880" y="173699"/>
            <a:chExt cx="8778240" cy="6510602"/>
          </a:xfrm>
        </p:grpSpPr>
        <p:pic>
          <p:nvPicPr>
            <p:cNvPr id="19" name="Picture 18"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6" name="Group 10"/>
            <p:cNvGrpSpPr/>
            <p:nvPr/>
          </p:nvGrpSpPr>
          <p:grpSpPr>
            <a:xfrm>
              <a:off x="256032" y="237744"/>
              <a:ext cx="8622792" cy="6364224"/>
              <a:chOff x="247157" y="247430"/>
              <a:chExt cx="8622792" cy="6364224"/>
            </a:xfrm>
          </p:grpSpPr>
          <p:sp>
            <p:nvSpPr>
              <p:cNvPr id="21" name="Rectangle 20"/>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2" name="Straight Connector 21"/>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fld id="{3BC62F1A-17C0-C54C-84C5-1820088A3030}" type="datetimeFigureOut">
              <a:rPr lang="en-US" smtClean="0"/>
              <a:pPr/>
              <a:t>12/4/11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B02331-1E4F-E848-82B2-81C0F6CB53C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grpSp>
        <p:nvGrpSpPr>
          <p:cNvPr id="8" name="Group 33"/>
          <p:cNvGrpSpPr/>
          <p:nvPr/>
        </p:nvGrpSpPr>
        <p:grpSpPr>
          <a:xfrm>
            <a:off x="182880" y="173699"/>
            <a:ext cx="8778240" cy="6510602"/>
            <a:chOff x="182880" y="173699"/>
            <a:chExt cx="8778240" cy="6510602"/>
          </a:xfrm>
        </p:grpSpPr>
        <p:grpSp>
          <p:nvGrpSpPr>
            <p:cNvPr id="9" name="Group 26"/>
            <p:cNvGrpSpPr/>
            <p:nvPr/>
          </p:nvGrpSpPr>
          <p:grpSpPr>
            <a:xfrm>
              <a:off x="182880" y="173699"/>
              <a:ext cx="8778240" cy="6510602"/>
              <a:chOff x="182880" y="173699"/>
              <a:chExt cx="8778240" cy="6510602"/>
            </a:xfrm>
          </p:grpSpPr>
          <p:pic>
            <p:nvPicPr>
              <p:cNvPr id="28" name="Picture 27"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0" name="Group 10"/>
              <p:cNvGrpSpPr/>
              <p:nvPr/>
            </p:nvGrpSpPr>
            <p:grpSpPr>
              <a:xfrm>
                <a:off x="256032" y="237744"/>
                <a:ext cx="8622792" cy="6364224"/>
                <a:chOff x="247157" y="247430"/>
                <a:chExt cx="8622792" cy="6364224"/>
              </a:xfrm>
            </p:grpSpPr>
            <p:sp>
              <p:nvSpPr>
                <p:cNvPr id="30" name="Rectangle 29"/>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0225" y="2147888"/>
            <a:ext cx="3008313" cy="3262313"/>
          </a:xfrm>
        </p:spPr>
        <p:txBody>
          <a:bodyPr vert="horz" lIns="91440" tIns="45720" rIns="91440" bIns="45720" rtlCol="0">
            <a:normAutofit/>
          </a:bodyPr>
          <a:lstStyle>
            <a:lvl1pPr marL="0" indent="0">
              <a:lnSpc>
                <a:spcPct val="120000"/>
              </a:lnSpc>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3BC62F1A-17C0-C54C-84C5-1820088A3030}" type="datetimeFigureOut">
              <a:rPr lang="en-US" smtClean="0"/>
              <a:pPr/>
              <a:t>12/4/11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B02331-1E4F-E848-82B2-81C0F6CB53C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0113" y="244158"/>
            <a:ext cx="7345362" cy="133985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900112" y="2133601"/>
            <a:ext cx="7345363"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243840" y="6371591"/>
            <a:ext cx="21336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fld id="{3BC62F1A-17C0-C54C-84C5-1820088A3030}" type="datetimeFigureOut">
              <a:rPr lang="en-US" smtClean="0"/>
              <a:pPr/>
              <a:t>12/4/11</a:t>
            </a:fld>
            <a:endParaRPr lang="en-US"/>
          </a:p>
        </p:txBody>
      </p:sp>
      <p:sp>
        <p:nvSpPr>
          <p:cNvPr id="5" name="Footer Placeholder 4"/>
          <p:cNvSpPr>
            <a:spLocks noGrp="1"/>
          </p:cNvSpPr>
          <p:nvPr>
            <p:ph type="ftr" sz="quarter" idx="3"/>
          </p:nvPr>
        </p:nvSpPr>
        <p:spPr>
          <a:xfrm>
            <a:off x="5958840" y="6371591"/>
            <a:ext cx="28956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endParaRPr lang="en-US"/>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fld id="{71B02331-1E4F-E848-82B2-81C0F6CB53C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Sports</a:t>
            </a:r>
            <a:endParaRPr lang="en-US" dirty="0"/>
          </a:p>
        </p:txBody>
      </p:sp>
      <p:sp>
        <p:nvSpPr>
          <p:cNvPr id="3" name="Subtitle 2"/>
          <p:cNvSpPr>
            <a:spLocks noGrp="1"/>
          </p:cNvSpPr>
          <p:nvPr>
            <p:ph type="subTitle" idx="1"/>
          </p:nvPr>
        </p:nvSpPr>
        <p:spPr/>
        <p:txBody>
          <a:bodyPr/>
          <a:lstStyle/>
          <a:p>
            <a:r>
              <a:rPr lang="en-US" dirty="0" smtClean="0"/>
              <a:t>Chapter 10</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457200" y="2443615"/>
            <a:ext cx="8229600" cy="3416320"/>
          </a:xfrm>
          <a:prstGeom prst="rect">
            <a:avLst/>
          </a:prstGeom>
        </p:spPr>
        <p:txBody>
          <a:bodyPr wrap="square">
            <a:spAutoFit/>
          </a:bodyPr>
          <a:lstStyle/>
          <a:p>
            <a:r>
              <a:rPr lang="en-US" dirty="0"/>
              <a:t>My hometown and my college town have several things in common. First, my hometown, Gridlock, is a small town. It has a population of only about 10,000 people. Located in a rural area, Gridlock is surrounded by many acres of farmland which are devoted mainly to growing corn and soybeans. Gridlock also contains a college campus, Neutron College, which is famous for its Agricultural Economics program as well as for its annual Corn-Watching Festival. As for my college town, Subnormal, it too is small, having a population of about 11,000 local residents, which swells to 15,000 people when students from the nearby college are attending classes. Like Gridlock, Subnormal lies in the center of farmland which is used to raise hogs and cattle. Finally, Subnormal is similar to Gridlock in that it also boasts a beautiful college campus, called Quark College. This college is well known for its Agricultural Engineering department and also for its yearly Hog-Calling Contest.</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Screen shot 2011-12-03 at 17.54.42.png"/>
          <p:cNvPicPr>
            <a:picLocks noGrp="1" noChangeAspect="1"/>
          </p:cNvPicPr>
          <p:nvPr>
            <p:ph idx="1"/>
          </p:nvPr>
        </p:nvPicPr>
        <p:blipFill>
          <a:blip r:embed="rId2"/>
          <a:srcRect t="-713" b="-713"/>
          <a:stretch>
            <a:fillRect/>
          </a:stretch>
        </p:blipFill>
        <p:spPr>
          <a:xfrm>
            <a:off x="0" y="274638"/>
            <a:ext cx="8978342" cy="6583362"/>
          </a:xfr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 My hometown and my college town have several things in common. First, both are small rural communities. For example, my hometown, Gridlock, has a population of only about 10,000 people. Similarly, my college town, Subnormal, consists of about 11,000 local residents. This population swells to 15,000 people when the college students are attending classes. A second way in which these two towns are similar is that they are both located in rural areas. Gridlock is surrounded by many acres of farmland which is devoted mainly to growing corn and soybeans. In the same way, Subnormal lies in the center of farmland which is used to raise hogs and cattle </a:t>
            </a:r>
            <a:r>
              <a:rPr lang="en-US" b="1" dirty="0"/>
              <a:t>. . .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creen shot 2011-12-03 at 17.58.09.png"/>
          <p:cNvPicPr>
            <a:picLocks noGrp="1" noChangeAspect="1"/>
          </p:cNvPicPr>
          <p:nvPr>
            <p:ph idx="1"/>
          </p:nvPr>
        </p:nvPicPr>
        <p:blipFill>
          <a:blip r:embed="rId2"/>
          <a:srcRect l="-4880" r="-4880"/>
          <a:stretch>
            <a:fillRect/>
          </a:stretch>
        </p:blipFill>
        <p:spPr>
          <a:xfrm>
            <a:off x="0" y="274638"/>
            <a:ext cx="9525360" cy="6365922"/>
          </a:xfr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Venn diagrams</a:t>
            </a:r>
            <a:endParaRPr lang="en-US" dirty="0"/>
          </a:p>
        </p:txBody>
      </p:sp>
      <p:pic>
        <p:nvPicPr>
          <p:cNvPr id="4" name="Content Placeholder 3" descr="Screen shot 2011-12-03 at 18.23.14.png"/>
          <p:cNvPicPr>
            <a:picLocks noGrp="1" noChangeAspect="1"/>
          </p:cNvPicPr>
          <p:nvPr>
            <p:ph idx="1"/>
          </p:nvPr>
        </p:nvPicPr>
        <p:blipFill>
          <a:blip r:embed="rId2"/>
          <a:srcRect l="-21912" r="-21912"/>
          <a:stretch>
            <a:fillRect/>
          </a:stretch>
        </p:blipFill>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Creating a comparison table</a:t>
            </a:r>
            <a:endParaRPr lang="en-US" dirty="0"/>
          </a:p>
        </p:txBody>
      </p:sp>
      <p:graphicFrame>
        <p:nvGraphicFramePr>
          <p:cNvPr id="4" name="Content Placeholder 3"/>
          <p:cNvGraphicFramePr>
            <a:graphicFrameLocks noGrp="1"/>
          </p:cNvGraphicFramePr>
          <p:nvPr>
            <p:ph idx="1"/>
          </p:nvPr>
        </p:nvGraphicFramePr>
        <p:xfrm>
          <a:off x="900113" y="2133600"/>
          <a:ext cx="7345362" cy="4048300"/>
        </p:xfrm>
        <a:graphic>
          <a:graphicData uri="http://schemas.openxmlformats.org/drawingml/2006/table">
            <a:tbl>
              <a:tblPr firstRow="1" bandRow="1">
                <a:tableStyleId>{5C22544A-7EE6-4342-B048-85BDC9FD1C3A}</a:tableStyleId>
              </a:tblPr>
              <a:tblGrid>
                <a:gridCol w="2448454"/>
                <a:gridCol w="2448454"/>
                <a:gridCol w="2448454"/>
              </a:tblGrid>
              <a:tr h="1012075">
                <a:tc>
                  <a:txBody>
                    <a:bodyPr/>
                    <a:lstStyle/>
                    <a:p>
                      <a:r>
                        <a:rPr lang="en-US" dirty="0" smtClean="0"/>
                        <a:t>comparison</a:t>
                      </a:r>
                      <a:endParaRPr lang="en-US" dirty="0"/>
                    </a:p>
                  </a:txBody>
                  <a:tcPr marL="81615" marR="81615"/>
                </a:tc>
                <a:tc>
                  <a:txBody>
                    <a:bodyPr/>
                    <a:lstStyle/>
                    <a:p>
                      <a:r>
                        <a:rPr lang="en-US" dirty="0" smtClean="0"/>
                        <a:t>Sport 1</a:t>
                      </a:r>
                      <a:endParaRPr lang="en-US" dirty="0"/>
                    </a:p>
                  </a:txBody>
                  <a:tcPr marL="81615" marR="81615"/>
                </a:tc>
                <a:tc>
                  <a:txBody>
                    <a:bodyPr/>
                    <a:lstStyle/>
                    <a:p>
                      <a:r>
                        <a:rPr lang="en-US" dirty="0" smtClean="0"/>
                        <a:t>Sport 2</a:t>
                      </a:r>
                      <a:endParaRPr lang="en-US" dirty="0"/>
                    </a:p>
                  </a:txBody>
                  <a:tcPr marL="81615" marR="81615"/>
                </a:tc>
              </a:tr>
              <a:tr h="1012075">
                <a:tc>
                  <a:txBody>
                    <a:bodyPr/>
                    <a:lstStyle/>
                    <a:p>
                      <a:r>
                        <a:rPr lang="en-US" dirty="0" smtClean="0"/>
                        <a:t>Pace of game</a:t>
                      </a:r>
                      <a:endParaRPr lang="en-US" dirty="0"/>
                    </a:p>
                  </a:txBody>
                  <a:tcPr marL="81615" marR="81615"/>
                </a:tc>
                <a:tc>
                  <a:txBody>
                    <a:bodyPr/>
                    <a:lstStyle/>
                    <a:p>
                      <a:endParaRPr lang="en-US"/>
                    </a:p>
                  </a:txBody>
                  <a:tcPr marL="81615" marR="81615"/>
                </a:tc>
                <a:tc>
                  <a:txBody>
                    <a:bodyPr/>
                    <a:lstStyle/>
                    <a:p>
                      <a:endParaRPr lang="en-US"/>
                    </a:p>
                  </a:txBody>
                  <a:tcPr marL="81615" marR="81615"/>
                </a:tc>
              </a:tr>
              <a:tr h="1012075">
                <a:tc>
                  <a:txBody>
                    <a:bodyPr/>
                    <a:lstStyle/>
                    <a:p>
                      <a:r>
                        <a:rPr lang="en-US" dirty="0" smtClean="0"/>
                        <a:t>Number of players</a:t>
                      </a:r>
                      <a:endParaRPr lang="en-US" dirty="0"/>
                    </a:p>
                  </a:txBody>
                  <a:tcPr marL="81615" marR="81615"/>
                </a:tc>
                <a:tc>
                  <a:txBody>
                    <a:bodyPr/>
                    <a:lstStyle/>
                    <a:p>
                      <a:endParaRPr lang="en-US"/>
                    </a:p>
                  </a:txBody>
                  <a:tcPr marL="81615" marR="81615"/>
                </a:tc>
                <a:tc>
                  <a:txBody>
                    <a:bodyPr/>
                    <a:lstStyle/>
                    <a:p>
                      <a:endParaRPr lang="en-US"/>
                    </a:p>
                  </a:txBody>
                  <a:tcPr marL="81615" marR="81615"/>
                </a:tc>
              </a:tr>
              <a:tr h="1012075">
                <a:tc>
                  <a:txBody>
                    <a:bodyPr/>
                    <a:lstStyle/>
                    <a:p>
                      <a:r>
                        <a:rPr lang="en-US" dirty="0" smtClean="0"/>
                        <a:t>location</a:t>
                      </a:r>
                      <a:endParaRPr lang="en-US" dirty="0"/>
                    </a:p>
                  </a:txBody>
                  <a:tcPr marL="81615" marR="81615"/>
                </a:tc>
                <a:tc>
                  <a:txBody>
                    <a:bodyPr/>
                    <a:lstStyle/>
                    <a:p>
                      <a:endParaRPr lang="en-US"/>
                    </a:p>
                  </a:txBody>
                  <a:tcPr marL="81615" marR="81615"/>
                </a:tc>
                <a:tc>
                  <a:txBody>
                    <a:bodyPr/>
                    <a:lstStyle/>
                    <a:p>
                      <a:endParaRPr lang="en-US" dirty="0"/>
                    </a:p>
                  </a:txBody>
                  <a:tcPr marL="81615" marR="81615"/>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s-ES" dirty="0" smtClean="0">
                <a:solidFill>
                  <a:schemeClr val="accent1"/>
                </a:solidFill>
              </a:rPr>
              <a:t>COMPARATIVES</a:t>
            </a:r>
            <a:endParaRPr lang="es-ES" dirty="0">
              <a:solidFill>
                <a:schemeClr val="accent1"/>
              </a:solidFill>
            </a:endParaRPr>
          </a:p>
        </p:txBody>
      </p:sp>
      <p:pic>
        <p:nvPicPr>
          <p:cNvPr id="3075" name="Picture 4"/>
          <p:cNvPicPr>
            <a:picLocks noChangeAspect="1" noChangeArrowheads="1"/>
          </p:cNvPicPr>
          <p:nvPr/>
        </p:nvPicPr>
        <p:blipFill>
          <a:blip r:embed="rId2"/>
          <a:srcRect/>
          <a:stretch>
            <a:fillRect/>
          </a:stretch>
        </p:blipFill>
        <p:spPr bwMode="auto">
          <a:xfrm>
            <a:off x="609600" y="4724400"/>
            <a:ext cx="1371600" cy="1238250"/>
          </a:xfrm>
          <a:prstGeom prst="rect">
            <a:avLst/>
          </a:prstGeom>
          <a:noFill/>
          <a:ln w="9525">
            <a:noFill/>
            <a:miter lim="800000"/>
            <a:headEnd/>
            <a:tailEnd/>
          </a:ln>
        </p:spPr>
      </p:pic>
      <p:pic>
        <p:nvPicPr>
          <p:cNvPr id="3076" name="Picture 5"/>
          <p:cNvPicPr>
            <a:picLocks noChangeAspect="1" noChangeArrowheads="1"/>
          </p:cNvPicPr>
          <p:nvPr/>
        </p:nvPicPr>
        <p:blipFill>
          <a:blip r:embed="rId2"/>
          <a:srcRect/>
          <a:stretch>
            <a:fillRect/>
          </a:stretch>
        </p:blipFill>
        <p:spPr bwMode="auto">
          <a:xfrm>
            <a:off x="2171700" y="4143375"/>
            <a:ext cx="2247900" cy="2028825"/>
          </a:xfrm>
          <a:prstGeom prst="rect">
            <a:avLst/>
          </a:prstGeom>
          <a:noFill/>
          <a:ln w="9525">
            <a:noFill/>
            <a:miter lim="800000"/>
            <a:headEnd/>
            <a:tailEnd/>
          </a:ln>
        </p:spPr>
      </p:pic>
      <p:pic>
        <p:nvPicPr>
          <p:cNvPr id="3077" name="Picture 6"/>
          <p:cNvPicPr>
            <a:picLocks noChangeAspect="1" noChangeArrowheads="1"/>
          </p:cNvPicPr>
          <p:nvPr/>
        </p:nvPicPr>
        <p:blipFill>
          <a:blip r:embed="rId2"/>
          <a:srcRect/>
          <a:stretch>
            <a:fillRect/>
          </a:stretch>
        </p:blipFill>
        <p:spPr bwMode="auto">
          <a:xfrm>
            <a:off x="4343400" y="3635375"/>
            <a:ext cx="2895600" cy="2613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28600" y="122238"/>
            <a:ext cx="7772400" cy="1295400"/>
          </a:xfrm>
        </p:spPr>
        <p:txBody>
          <a:bodyPr>
            <a:normAutofit fontScale="90000"/>
          </a:bodyPr>
          <a:lstStyle/>
          <a:p>
            <a:pPr eaLnBrk="1" hangingPunct="1"/>
            <a:r>
              <a:rPr lang="es-ES">
                <a:solidFill>
                  <a:schemeClr val="accent1"/>
                </a:solidFill>
              </a:rPr>
              <a:t>COMPARISON OF ADJECTIVES</a:t>
            </a:r>
          </a:p>
        </p:txBody>
      </p:sp>
      <p:sp>
        <p:nvSpPr>
          <p:cNvPr id="4099" name="Rectangle 6"/>
          <p:cNvSpPr>
            <a:spLocks noGrp="1" noChangeArrowheads="1"/>
          </p:cNvSpPr>
          <p:nvPr>
            <p:ph idx="1"/>
          </p:nvPr>
        </p:nvSpPr>
        <p:spPr>
          <a:xfrm>
            <a:off x="457200" y="1524000"/>
            <a:ext cx="8229600" cy="1023938"/>
          </a:xfrm>
        </p:spPr>
        <p:txBody>
          <a:bodyPr>
            <a:normAutofit/>
          </a:bodyPr>
          <a:lstStyle/>
          <a:p>
            <a:pPr eaLnBrk="1" hangingPunct="1"/>
            <a:r>
              <a:rPr lang="es-ES" b="1" dirty="0"/>
              <a:t>One-syllable adjectives add </a:t>
            </a:r>
            <a:r>
              <a:rPr lang="es-ES" b="1" dirty="0">
                <a:solidFill>
                  <a:schemeClr val="tx2"/>
                </a:solidFill>
              </a:rPr>
              <a:t>–er</a:t>
            </a:r>
            <a:r>
              <a:rPr lang="es-ES" b="1" dirty="0"/>
              <a:t> for the </a:t>
            </a:r>
            <a:r>
              <a:rPr lang="es-ES" b="1" dirty="0" smtClean="0"/>
              <a:t>comparative</a:t>
            </a:r>
            <a:endParaRPr lang="es-ES" b="1" dirty="0"/>
          </a:p>
        </p:txBody>
      </p:sp>
      <p:sp>
        <p:nvSpPr>
          <p:cNvPr id="13320" name="Rectangle 8"/>
          <p:cNvSpPr>
            <a:spLocks noChangeArrowheads="1"/>
          </p:cNvSpPr>
          <p:nvPr/>
        </p:nvSpPr>
        <p:spPr bwMode="auto">
          <a:xfrm>
            <a:off x="838200" y="2590800"/>
            <a:ext cx="2133600" cy="2895600"/>
          </a:xfrm>
          <a:prstGeom prst="rect">
            <a:avLst/>
          </a:prstGeom>
          <a:noFill/>
          <a:ln w="9525">
            <a:noFill/>
            <a:miter lim="800000"/>
            <a:headEnd/>
            <a:tailEnd/>
          </a:ln>
        </p:spPr>
        <p:txBody>
          <a:bodyPr>
            <a:prstTxWarp prst="textNoShape">
              <a:avLst/>
            </a:prstTxWarp>
          </a:bodyPr>
          <a:lstStyle/>
          <a:p>
            <a:pPr marL="342900" indent="-342900">
              <a:spcBef>
                <a:spcPct val="20000"/>
              </a:spcBef>
              <a:buClr>
                <a:schemeClr val="tx2"/>
              </a:buClr>
              <a:buSzPct val="70000"/>
              <a:buFont typeface="Wingdings" charset="2"/>
              <a:buChar char="l"/>
            </a:pPr>
            <a:r>
              <a:rPr lang="es-ES" sz="3000" b="1"/>
              <a:t>small</a:t>
            </a:r>
          </a:p>
          <a:p>
            <a:pPr marL="342900" indent="-342900">
              <a:spcBef>
                <a:spcPct val="20000"/>
              </a:spcBef>
              <a:buClr>
                <a:schemeClr val="tx2"/>
              </a:buClr>
              <a:buSzPct val="70000"/>
              <a:buFont typeface="Wingdings" charset="2"/>
              <a:buChar char="l"/>
            </a:pPr>
            <a:r>
              <a:rPr lang="es-ES" sz="3000" b="1"/>
              <a:t>nice</a:t>
            </a:r>
          </a:p>
          <a:p>
            <a:pPr marL="342900" indent="-342900">
              <a:spcBef>
                <a:spcPct val="20000"/>
              </a:spcBef>
              <a:buClr>
                <a:schemeClr val="tx2"/>
              </a:buClr>
              <a:buSzPct val="70000"/>
              <a:buFont typeface="Wingdings" charset="2"/>
              <a:buChar char="l"/>
            </a:pPr>
            <a:r>
              <a:rPr lang="es-ES" sz="3000" b="1"/>
              <a:t>big</a:t>
            </a:r>
          </a:p>
          <a:p>
            <a:pPr marL="342900" indent="-342900">
              <a:spcBef>
                <a:spcPct val="20000"/>
              </a:spcBef>
              <a:buClr>
                <a:schemeClr val="tx2"/>
              </a:buClr>
              <a:buSzPct val="70000"/>
              <a:buFont typeface="Wingdings" charset="2"/>
              <a:buChar char="l"/>
            </a:pPr>
            <a:r>
              <a:rPr lang="es-ES" sz="3000" b="1"/>
              <a:t>warm</a:t>
            </a:r>
          </a:p>
          <a:p>
            <a:pPr marL="342900" indent="-342900">
              <a:spcBef>
                <a:spcPct val="20000"/>
              </a:spcBef>
              <a:buClr>
                <a:schemeClr val="tx2"/>
              </a:buClr>
              <a:buSzPct val="70000"/>
              <a:buFont typeface="Wingdings" charset="2"/>
              <a:buChar char="l"/>
            </a:pPr>
            <a:r>
              <a:rPr lang="es-ES" sz="3000" b="1"/>
              <a:t>hot</a:t>
            </a:r>
          </a:p>
          <a:p>
            <a:pPr marL="342900" indent="-342900">
              <a:spcBef>
                <a:spcPct val="20000"/>
              </a:spcBef>
              <a:buClr>
                <a:schemeClr val="tx2"/>
              </a:buClr>
              <a:buSzPct val="70000"/>
              <a:buFont typeface="Wingdings" charset="2"/>
              <a:buChar char="l"/>
            </a:pPr>
            <a:endParaRPr lang="es-ES" sz="3000" b="1"/>
          </a:p>
        </p:txBody>
      </p:sp>
      <p:sp>
        <p:nvSpPr>
          <p:cNvPr id="13321" name="Rectangle 9"/>
          <p:cNvSpPr>
            <a:spLocks noChangeArrowheads="1"/>
          </p:cNvSpPr>
          <p:nvPr/>
        </p:nvSpPr>
        <p:spPr bwMode="auto">
          <a:xfrm>
            <a:off x="2971800" y="2590800"/>
            <a:ext cx="5334000" cy="2895600"/>
          </a:xfrm>
          <a:prstGeom prst="rect">
            <a:avLst/>
          </a:prstGeom>
          <a:noFill/>
          <a:ln w="9525">
            <a:noFill/>
            <a:miter lim="800000"/>
            <a:headEnd/>
            <a:tailEnd/>
          </a:ln>
        </p:spPr>
        <p:txBody>
          <a:bodyPr>
            <a:prstTxWarp prst="textNoShape">
              <a:avLst/>
            </a:prstTxWarp>
          </a:bodyPr>
          <a:lstStyle/>
          <a:p>
            <a:pPr marL="342900" indent="-342900">
              <a:spcBef>
                <a:spcPct val="20000"/>
              </a:spcBef>
              <a:buClr>
                <a:schemeClr val="tx2"/>
              </a:buClr>
              <a:buSzPct val="70000"/>
              <a:buFont typeface="Wingdings" charset="2"/>
              <a:buChar char="l"/>
            </a:pPr>
            <a:r>
              <a:rPr lang="es-ES" sz="3000" b="1" dirty="0"/>
              <a:t>small</a:t>
            </a:r>
            <a:r>
              <a:rPr lang="es-ES" sz="3000" b="1" dirty="0">
                <a:solidFill>
                  <a:schemeClr val="tx2"/>
                </a:solidFill>
              </a:rPr>
              <a:t>er</a:t>
            </a:r>
            <a:r>
              <a:rPr lang="es-ES" sz="3000" b="1" dirty="0"/>
              <a:t>	</a:t>
            </a:r>
            <a:r>
              <a:rPr lang="es-ES" sz="3000" b="1" dirty="0" smtClean="0"/>
              <a:t>	</a:t>
            </a:r>
          </a:p>
          <a:p>
            <a:pPr marL="342900" indent="-342900">
              <a:spcBef>
                <a:spcPct val="20000"/>
              </a:spcBef>
              <a:buClr>
                <a:schemeClr val="tx2"/>
              </a:buClr>
              <a:buSzPct val="70000"/>
              <a:buFont typeface="Wingdings" charset="2"/>
              <a:buChar char="l"/>
            </a:pPr>
            <a:r>
              <a:rPr lang="es-ES" sz="3000" b="1" dirty="0"/>
              <a:t>nice</a:t>
            </a:r>
            <a:r>
              <a:rPr lang="es-ES" sz="3000" b="1" dirty="0">
                <a:solidFill>
                  <a:schemeClr val="tx2"/>
                </a:solidFill>
              </a:rPr>
              <a:t>r</a:t>
            </a:r>
            <a:r>
              <a:rPr lang="es-ES" sz="3000" b="1" dirty="0"/>
              <a:t>	</a:t>
            </a:r>
            <a:r>
              <a:rPr lang="es-ES" sz="3000" b="1" dirty="0" smtClean="0"/>
              <a:t>	</a:t>
            </a:r>
            <a:endParaRPr lang="es-ES" sz="3000" b="1" dirty="0" smtClean="0">
              <a:solidFill>
                <a:schemeClr val="tx2"/>
              </a:solidFill>
            </a:endParaRPr>
          </a:p>
          <a:p>
            <a:pPr marL="342900" indent="-342900">
              <a:spcBef>
                <a:spcPct val="20000"/>
              </a:spcBef>
              <a:buClr>
                <a:schemeClr val="tx2"/>
              </a:buClr>
              <a:buSzPct val="70000"/>
              <a:buFont typeface="Wingdings" charset="2"/>
              <a:buChar char="l"/>
            </a:pPr>
            <a:r>
              <a:rPr lang="es-ES" sz="3000" b="1" dirty="0"/>
              <a:t>bigg</a:t>
            </a:r>
            <a:r>
              <a:rPr lang="es-ES" sz="3000" b="1" dirty="0">
                <a:solidFill>
                  <a:schemeClr val="tx2"/>
                </a:solidFill>
              </a:rPr>
              <a:t>er</a:t>
            </a:r>
            <a:r>
              <a:rPr lang="es-ES" sz="3000" b="1" dirty="0"/>
              <a:t>	</a:t>
            </a:r>
            <a:r>
              <a:rPr lang="es-ES" sz="3000" b="1" dirty="0" smtClean="0"/>
              <a:t>	</a:t>
            </a:r>
            <a:endParaRPr lang="es-ES" sz="3000" b="1" dirty="0" smtClean="0">
              <a:solidFill>
                <a:schemeClr val="tx2"/>
              </a:solidFill>
            </a:endParaRPr>
          </a:p>
          <a:p>
            <a:pPr marL="342900" indent="-342900">
              <a:spcBef>
                <a:spcPct val="20000"/>
              </a:spcBef>
              <a:buClr>
                <a:schemeClr val="tx2"/>
              </a:buClr>
              <a:buSzPct val="70000"/>
              <a:buFont typeface="Wingdings" charset="2"/>
              <a:buChar char="l"/>
            </a:pPr>
            <a:r>
              <a:rPr lang="es-ES" sz="3000" b="1" dirty="0"/>
              <a:t>warm</a:t>
            </a:r>
            <a:r>
              <a:rPr lang="es-ES" sz="3000" b="1" dirty="0">
                <a:solidFill>
                  <a:schemeClr val="tx2"/>
                </a:solidFill>
              </a:rPr>
              <a:t>er</a:t>
            </a:r>
            <a:r>
              <a:rPr lang="es-ES" sz="3000" b="1" dirty="0"/>
              <a:t>	</a:t>
            </a:r>
            <a:r>
              <a:rPr lang="es-ES" sz="3000" b="1" dirty="0" smtClean="0"/>
              <a:t>	</a:t>
            </a:r>
            <a:endParaRPr lang="es-ES" sz="3000" b="1" dirty="0" smtClean="0">
              <a:solidFill>
                <a:schemeClr val="tx2"/>
              </a:solidFill>
            </a:endParaRPr>
          </a:p>
          <a:p>
            <a:pPr marL="342900" indent="-342900">
              <a:spcBef>
                <a:spcPct val="20000"/>
              </a:spcBef>
              <a:buClr>
                <a:schemeClr val="tx2"/>
              </a:buClr>
              <a:buSzPct val="70000"/>
              <a:buFont typeface="Wingdings" charset="2"/>
              <a:buChar char="l"/>
            </a:pPr>
            <a:r>
              <a:rPr lang="es-ES" sz="3000" b="1" dirty="0" smtClean="0"/>
              <a:t>Hott</a:t>
            </a:r>
            <a:r>
              <a:rPr lang="es-ES" sz="3000" b="1" dirty="0" smtClean="0">
                <a:solidFill>
                  <a:schemeClr val="tx2"/>
                </a:solidFill>
              </a:rPr>
              <a:t>er</a:t>
            </a:r>
            <a:r>
              <a:rPr lang="es-ES" sz="3000" b="1" dirty="0" smtClean="0"/>
              <a:t>	</a:t>
            </a:r>
            <a:endParaRPr lang="es-ES" sz="3000" b="1" dirty="0" smtClean="0">
              <a:solidFill>
                <a:schemeClr val="tx2"/>
              </a:solidFill>
            </a:endParaRPr>
          </a:p>
          <a:p>
            <a:pPr marL="342900" indent="-342900">
              <a:spcBef>
                <a:spcPct val="20000"/>
              </a:spcBef>
              <a:buClr>
                <a:schemeClr val="tx2"/>
              </a:buClr>
              <a:buSzPct val="70000"/>
              <a:buFont typeface="Wingdings" charset="2"/>
              <a:buChar char="l"/>
            </a:pPr>
            <a:endParaRPr lang="es-ES" sz="3000" b="1" dirty="0"/>
          </a:p>
        </p:txBody>
      </p:sp>
      <p:sp>
        <p:nvSpPr>
          <p:cNvPr id="13322" name="Rectangle 10"/>
          <p:cNvSpPr>
            <a:spLocks noChangeArrowheads="1"/>
          </p:cNvSpPr>
          <p:nvPr/>
        </p:nvSpPr>
        <p:spPr bwMode="auto">
          <a:xfrm>
            <a:off x="228600" y="5410200"/>
            <a:ext cx="8686800" cy="1023938"/>
          </a:xfrm>
          <a:prstGeom prst="rect">
            <a:avLst/>
          </a:prstGeom>
          <a:noFill/>
          <a:ln w="9525">
            <a:noFill/>
            <a:miter lim="800000"/>
            <a:headEnd/>
            <a:tailEnd/>
          </a:ln>
        </p:spPr>
        <p:txBody>
          <a:bodyPr>
            <a:prstTxWarp prst="textNoShape">
              <a:avLst/>
            </a:prstTxWarp>
          </a:bodyPr>
          <a:lstStyle/>
          <a:p>
            <a:pPr marL="342900" indent="-342900">
              <a:spcBef>
                <a:spcPct val="20000"/>
              </a:spcBef>
              <a:buClr>
                <a:schemeClr val="tx2"/>
              </a:buClr>
              <a:buSzPct val="70000"/>
              <a:buFont typeface="Wingdings" charset="2"/>
              <a:buNone/>
            </a:pPr>
            <a:r>
              <a:rPr lang="es-ES" sz="2800" b="1" dirty="0">
                <a:solidFill>
                  <a:schemeClr val="tx2"/>
                </a:solidFill>
              </a:rPr>
              <a:t>*</a:t>
            </a:r>
            <a:r>
              <a:rPr lang="es-ES" sz="3000" b="1" dirty="0"/>
              <a:t> We use </a:t>
            </a:r>
            <a:r>
              <a:rPr lang="es-ES" sz="3000" b="1" i="1" dirty="0"/>
              <a:t>more</a:t>
            </a:r>
            <a:r>
              <a:rPr lang="es-ES" sz="3000" b="1" dirty="0" smtClean="0"/>
              <a:t> before </a:t>
            </a:r>
            <a:r>
              <a:rPr lang="es-ES" sz="3000" b="1" dirty="0"/>
              <a:t>words ending in –ed, e.g. </a:t>
            </a:r>
            <a:r>
              <a:rPr lang="es-ES" sz="3000" b="1" dirty="0">
                <a:solidFill>
                  <a:srgbClr val="002060"/>
                </a:solidFill>
              </a:rPr>
              <a:t>bored &gt;</a:t>
            </a:r>
            <a:r>
              <a:rPr lang="es-ES" sz="3000" b="1" dirty="0"/>
              <a:t> </a:t>
            </a:r>
            <a:r>
              <a:rPr lang="es-ES" sz="3000" b="1" dirty="0">
                <a:solidFill>
                  <a:schemeClr val="tx2"/>
                </a:solidFill>
              </a:rPr>
              <a:t>more bored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3320">
                                            <p:txEl>
                                              <p:pRg st="0" end="0"/>
                                            </p:txEl>
                                          </p:spTgt>
                                        </p:tgtEl>
                                        <p:attrNameLst>
                                          <p:attrName>style.visibility</p:attrName>
                                        </p:attrNameLst>
                                      </p:cBhvr>
                                      <p:to>
                                        <p:strVal val="visible"/>
                                      </p:to>
                                    </p:set>
                                    <p:animEffect transition="in" filter="wipe(up)">
                                      <p:cBhvr>
                                        <p:cTn id="7" dur="500"/>
                                        <p:tgtEl>
                                          <p:spTgt spid="13320">
                                            <p:txEl>
                                              <p:pRg st="0" end="0"/>
                                            </p:txEl>
                                          </p:spTgt>
                                        </p:tgtEl>
                                      </p:cBhvr>
                                    </p:animEffect>
                                  </p:childTnLst>
                                </p:cTn>
                              </p:par>
                              <p:par>
                                <p:cTn id="8" presetID="22" presetClass="entr" presetSubtype="1" fill="hold" nodeType="withEffect">
                                  <p:stCondLst>
                                    <p:cond delay="0"/>
                                  </p:stCondLst>
                                  <p:childTnLst>
                                    <p:set>
                                      <p:cBhvr>
                                        <p:cTn id="9" dur="1" fill="hold">
                                          <p:stCondLst>
                                            <p:cond delay="0"/>
                                          </p:stCondLst>
                                        </p:cTn>
                                        <p:tgtEl>
                                          <p:spTgt spid="13320">
                                            <p:txEl>
                                              <p:pRg st="1" end="1"/>
                                            </p:txEl>
                                          </p:spTgt>
                                        </p:tgtEl>
                                        <p:attrNameLst>
                                          <p:attrName>style.visibility</p:attrName>
                                        </p:attrNameLst>
                                      </p:cBhvr>
                                      <p:to>
                                        <p:strVal val="visible"/>
                                      </p:to>
                                    </p:set>
                                    <p:animEffect transition="in" filter="wipe(up)">
                                      <p:cBhvr>
                                        <p:cTn id="10" dur="500"/>
                                        <p:tgtEl>
                                          <p:spTgt spid="13320">
                                            <p:txEl>
                                              <p:pRg st="1" end="1"/>
                                            </p:txEl>
                                          </p:spTgt>
                                        </p:tgtEl>
                                      </p:cBhvr>
                                    </p:animEffect>
                                  </p:childTnLst>
                                </p:cTn>
                              </p:par>
                              <p:par>
                                <p:cTn id="11" presetID="22" presetClass="entr" presetSubtype="1" fill="hold" nodeType="withEffect">
                                  <p:stCondLst>
                                    <p:cond delay="0"/>
                                  </p:stCondLst>
                                  <p:childTnLst>
                                    <p:set>
                                      <p:cBhvr>
                                        <p:cTn id="12" dur="1" fill="hold">
                                          <p:stCondLst>
                                            <p:cond delay="0"/>
                                          </p:stCondLst>
                                        </p:cTn>
                                        <p:tgtEl>
                                          <p:spTgt spid="13320">
                                            <p:txEl>
                                              <p:pRg st="2" end="2"/>
                                            </p:txEl>
                                          </p:spTgt>
                                        </p:tgtEl>
                                        <p:attrNameLst>
                                          <p:attrName>style.visibility</p:attrName>
                                        </p:attrNameLst>
                                      </p:cBhvr>
                                      <p:to>
                                        <p:strVal val="visible"/>
                                      </p:to>
                                    </p:set>
                                    <p:animEffect transition="in" filter="wipe(up)">
                                      <p:cBhvr>
                                        <p:cTn id="13" dur="500"/>
                                        <p:tgtEl>
                                          <p:spTgt spid="13320">
                                            <p:txEl>
                                              <p:pRg st="2" end="2"/>
                                            </p:txEl>
                                          </p:spTgt>
                                        </p:tgtEl>
                                      </p:cBhvr>
                                    </p:animEffect>
                                  </p:childTnLst>
                                </p:cTn>
                              </p:par>
                              <p:par>
                                <p:cTn id="14" presetID="22" presetClass="entr" presetSubtype="1" fill="hold" nodeType="withEffect">
                                  <p:stCondLst>
                                    <p:cond delay="0"/>
                                  </p:stCondLst>
                                  <p:childTnLst>
                                    <p:set>
                                      <p:cBhvr>
                                        <p:cTn id="15" dur="1" fill="hold">
                                          <p:stCondLst>
                                            <p:cond delay="0"/>
                                          </p:stCondLst>
                                        </p:cTn>
                                        <p:tgtEl>
                                          <p:spTgt spid="13320">
                                            <p:txEl>
                                              <p:pRg st="3" end="3"/>
                                            </p:txEl>
                                          </p:spTgt>
                                        </p:tgtEl>
                                        <p:attrNameLst>
                                          <p:attrName>style.visibility</p:attrName>
                                        </p:attrNameLst>
                                      </p:cBhvr>
                                      <p:to>
                                        <p:strVal val="visible"/>
                                      </p:to>
                                    </p:set>
                                    <p:animEffect transition="in" filter="wipe(up)">
                                      <p:cBhvr>
                                        <p:cTn id="16" dur="500"/>
                                        <p:tgtEl>
                                          <p:spTgt spid="13320">
                                            <p:txEl>
                                              <p:pRg st="3" end="3"/>
                                            </p:txEl>
                                          </p:spTgt>
                                        </p:tgtEl>
                                      </p:cBhvr>
                                    </p:animEffect>
                                  </p:childTnLst>
                                </p:cTn>
                              </p:par>
                              <p:par>
                                <p:cTn id="17" presetID="22" presetClass="entr" presetSubtype="1" fill="hold" nodeType="withEffect">
                                  <p:stCondLst>
                                    <p:cond delay="0"/>
                                  </p:stCondLst>
                                  <p:childTnLst>
                                    <p:set>
                                      <p:cBhvr>
                                        <p:cTn id="18" dur="1" fill="hold">
                                          <p:stCondLst>
                                            <p:cond delay="0"/>
                                          </p:stCondLst>
                                        </p:cTn>
                                        <p:tgtEl>
                                          <p:spTgt spid="13320">
                                            <p:txEl>
                                              <p:pRg st="4" end="4"/>
                                            </p:txEl>
                                          </p:spTgt>
                                        </p:tgtEl>
                                        <p:attrNameLst>
                                          <p:attrName>style.visibility</p:attrName>
                                        </p:attrNameLst>
                                      </p:cBhvr>
                                      <p:to>
                                        <p:strVal val="visible"/>
                                      </p:to>
                                    </p:set>
                                    <p:animEffect transition="in" filter="wipe(up)">
                                      <p:cBhvr>
                                        <p:cTn id="19" dur="500"/>
                                        <p:tgtEl>
                                          <p:spTgt spid="13320">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13321">
                                            <p:txEl>
                                              <p:pRg st="0" end="0"/>
                                            </p:txEl>
                                          </p:spTgt>
                                        </p:tgtEl>
                                        <p:attrNameLst>
                                          <p:attrName>style.visibility</p:attrName>
                                        </p:attrNameLst>
                                      </p:cBhvr>
                                      <p:to>
                                        <p:strVal val="visible"/>
                                      </p:to>
                                    </p:set>
                                    <p:animEffect transition="in" filter="wipe(left)">
                                      <p:cBhvr>
                                        <p:cTn id="24" dur="2000"/>
                                        <p:tgtEl>
                                          <p:spTgt spid="13321">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3321">
                                            <p:txEl>
                                              <p:pRg st="1" end="1"/>
                                            </p:txEl>
                                          </p:spTgt>
                                        </p:tgtEl>
                                        <p:attrNameLst>
                                          <p:attrName>style.visibility</p:attrName>
                                        </p:attrNameLst>
                                      </p:cBhvr>
                                      <p:to>
                                        <p:strVal val="visible"/>
                                      </p:to>
                                    </p:set>
                                    <p:animEffect transition="in" filter="wipe(left)">
                                      <p:cBhvr>
                                        <p:cTn id="29" dur="2000"/>
                                        <p:tgtEl>
                                          <p:spTgt spid="13321">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13321">
                                            <p:txEl>
                                              <p:pRg st="2" end="2"/>
                                            </p:txEl>
                                          </p:spTgt>
                                        </p:tgtEl>
                                        <p:attrNameLst>
                                          <p:attrName>style.visibility</p:attrName>
                                        </p:attrNameLst>
                                      </p:cBhvr>
                                      <p:to>
                                        <p:strVal val="visible"/>
                                      </p:to>
                                    </p:set>
                                    <p:animEffect transition="in" filter="wipe(left)">
                                      <p:cBhvr>
                                        <p:cTn id="34" dur="2000"/>
                                        <p:tgtEl>
                                          <p:spTgt spid="13321">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13321">
                                            <p:txEl>
                                              <p:pRg st="3" end="3"/>
                                            </p:txEl>
                                          </p:spTgt>
                                        </p:tgtEl>
                                        <p:attrNameLst>
                                          <p:attrName>style.visibility</p:attrName>
                                        </p:attrNameLst>
                                      </p:cBhvr>
                                      <p:to>
                                        <p:strVal val="visible"/>
                                      </p:to>
                                    </p:set>
                                    <p:animEffect transition="in" filter="wipe(left)">
                                      <p:cBhvr>
                                        <p:cTn id="39" dur="2000"/>
                                        <p:tgtEl>
                                          <p:spTgt spid="13321">
                                            <p:txEl>
                                              <p:pRg st="3" end="3"/>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13321">
                                            <p:txEl>
                                              <p:pRg st="4" end="4"/>
                                            </p:txEl>
                                          </p:spTgt>
                                        </p:tgtEl>
                                        <p:attrNameLst>
                                          <p:attrName>style.visibility</p:attrName>
                                        </p:attrNameLst>
                                      </p:cBhvr>
                                      <p:to>
                                        <p:strVal val="visible"/>
                                      </p:to>
                                    </p:set>
                                    <p:animEffect transition="in" filter="wipe(left)">
                                      <p:cBhvr>
                                        <p:cTn id="44" dur="2000"/>
                                        <p:tgtEl>
                                          <p:spTgt spid="13321">
                                            <p:txEl>
                                              <p:pRg st="4"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332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2" grpId="0" build="allAtOnce"/>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28600" y="122238"/>
            <a:ext cx="7772400" cy="1295400"/>
          </a:xfrm>
        </p:spPr>
        <p:txBody>
          <a:bodyPr>
            <a:normAutofit fontScale="90000"/>
          </a:bodyPr>
          <a:lstStyle/>
          <a:p>
            <a:pPr eaLnBrk="1" hangingPunct="1"/>
            <a:r>
              <a:rPr lang="es-ES">
                <a:solidFill>
                  <a:schemeClr val="accent1"/>
                </a:solidFill>
              </a:rPr>
              <a:t>COMPARISON OF ADJECTIVES</a:t>
            </a:r>
          </a:p>
        </p:txBody>
      </p:sp>
      <p:sp>
        <p:nvSpPr>
          <p:cNvPr id="5123" name="Rectangle 3"/>
          <p:cNvSpPr>
            <a:spLocks noGrp="1" noChangeArrowheads="1"/>
          </p:cNvSpPr>
          <p:nvPr>
            <p:ph idx="1"/>
          </p:nvPr>
        </p:nvSpPr>
        <p:spPr>
          <a:xfrm>
            <a:off x="457200" y="1524000"/>
            <a:ext cx="8229600" cy="1295400"/>
          </a:xfrm>
        </p:spPr>
        <p:txBody>
          <a:bodyPr/>
          <a:lstStyle/>
          <a:p>
            <a:pPr eaLnBrk="1" hangingPunct="1"/>
            <a:r>
              <a:rPr lang="es-ES" sz="2800" b="1" dirty="0"/>
              <a:t>We use </a:t>
            </a:r>
            <a:r>
              <a:rPr lang="es-ES" sz="2800" b="1" dirty="0">
                <a:solidFill>
                  <a:schemeClr val="tx2"/>
                </a:solidFill>
              </a:rPr>
              <a:t>more</a:t>
            </a:r>
            <a:r>
              <a:rPr lang="es-ES" sz="2800" b="1" dirty="0" smtClean="0"/>
              <a:t> with </a:t>
            </a:r>
            <a:r>
              <a:rPr lang="es-ES" sz="2800" b="1" dirty="0"/>
              <a:t>two-syllable adjectives not ending in –</a:t>
            </a:r>
            <a:r>
              <a:rPr lang="es-ES" sz="2800" b="1" i="1" dirty="0"/>
              <a:t>y,</a:t>
            </a:r>
            <a:r>
              <a:rPr lang="es-ES" sz="2800" b="1" dirty="0"/>
              <a:t> and with longer ones</a:t>
            </a:r>
            <a:r>
              <a:rPr lang="es-ES" b="1" dirty="0"/>
              <a:t>.</a:t>
            </a:r>
          </a:p>
        </p:txBody>
      </p:sp>
      <p:sp>
        <p:nvSpPr>
          <p:cNvPr id="58372" name="Rectangle 4"/>
          <p:cNvSpPr>
            <a:spLocks noChangeArrowheads="1"/>
          </p:cNvSpPr>
          <p:nvPr/>
        </p:nvSpPr>
        <p:spPr bwMode="auto">
          <a:xfrm>
            <a:off x="762000" y="3048000"/>
            <a:ext cx="2133600" cy="2895600"/>
          </a:xfrm>
          <a:prstGeom prst="rect">
            <a:avLst/>
          </a:prstGeom>
          <a:noFill/>
          <a:ln w="9525">
            <a:noFill/>
            <a:miter lim="800000"/>
            <a:headEnd/>
            <a:tailEnd/>
          </a:ln>
        </p:spPr>
        <p:txBody>
          <a:bodyPr>
            <a:prstTxWarp prst="textNoShape">
              <a:avLst/>
            </a:prstTxWarp>
          </a:bodyPr>
          <a:lstStyle/>
          <a:p>
            <a:pPr marL="342900" indent="-342900">
              <a:spcBef>
                <a:spcPct val="20000"/>
              </a:spcBef>
              <a:buClr>
                <a:schemeClr val="tx2"/>
              </a:buClr>
              <a:buSzPct val="70000"/>
              <a:buFont typeface="Wingdings" charset="2"/>
              <a:buChar char="l"/>
            </a:pPr>
            <a:r>
              <a:rPr lang="es-ES" sz="3000" b="1"/>
              <a:t>careful</a:t>
            </a:r>
          </a:p>
          <a:p>
            <a:pPr marL="342900" indent="-342900">
              <a:spcBef>
                <a:spcPct val="20000"/>
              </a:spcBef>
              <a:buClr>
                <a:schemeClr val="tx2"/>
              </a:buClr>
              <a:buSzPct val="70000"/>
              <a:buFont typeface="Wingdings" charset="2"/>
              <a:buChar char="l"/>
            </a:pPr>
            <a:r>
              <a:rPr lang="es-ES" sz="3000" b="1"/>
              <a:t>boring</a:t>
            </a:r>
          </a:p>
          <a:p>
            <a:pPr marL="342900" indent="-342900">
              <a:spcBef>
                <a:spcPct val="20000"/>
              </a:spcBef>
              <a:buClr>
                <a:schemeClr val="tx2"/>
              </a:buClr>
              <a:buSzPct val="70000"/>
              <a:buFont typeface="Wingdings" charset="2"/>
              <a:buChar char="l"/>
            </a:pPr>
            <a:r>
              <a:rPr lang="es-ES" sz="3000" b="1"/>
              <a:t>famous</a:t>
            </a:r>
          </a:p>
          <a:p>
            <a:pPr marL="342900" indent="-342900">
              <a:spcBef>
                <a:spcPct val="20000"/>
              </a:spcBef>
              <a:buClr>
                <a:schemeClr val="tx2"/>
              </a:buClr>
              <a:buSzPct val="70000"/>
              <a:buFont typeface="Wingdings" charset="2"/>
              <a:buChar char="l"/>
            </a:pPr>
            <a:r>
              <a:rPr lang="es-ES" sz="3000" b="1"/>
              <a:t>exciting</a:t>
            </a:r>
          </a:p>
          <a:p>
            <a:pPr marL="342900" indent="-342900">
              <a:spcBef>
                <a:spcPct val="20000"/>
              </a:spcBef>
              <a:buClr>
                <a:schemeClr val="tx2"/>
              </a:buClr>
              <a:buSzPct val="70000"/>
              <a:buFont typeface="Wingdings" charset="2"/>
              <a:buChar char="l"/>
            </a:pPr>
            <a:r>
              <a:rPr lang="es-ES" sz="3000" b="1"/>
              <a:t>reliable</a:t>
            </a:r>
          </a:p>
          <a:p>
            <a:pPr marL="342900" indent="-342900">
              <a:spcBef>
                <a:spcPct val="20000"/>
              </a:spcBef>
              <a:buClr>
                <a:schemeClr val="tx2"/>
              </a:buClr>
              <a:buSzPct val="70000"/>
              <a:buFont typeface="Wingdings" charset="2"/>
              <a:buChar char="l"/>
            </a:pPr>
            <a:endParaRPr lang="es-ES" sz="3000" b="1"/>
          </a:p>
        </p:txBody>
      </p:sp>
      <p:sp>
        <p:nvSpPr>
          <p:cNvPr id="58373" name="Rectangle 5"/>
          <p:cNvSpPr>
            <a:spLocks noChangeArrowheads="1"/>
          </p:cNvSpPr>
          <p:nvPr/>
        </p:nvSpPr>
        <p:spPr bwMode="auto">
          <a:xfrm>
            <a:off x="2895600" y="3048000"/>
            <a:ext cx="5943600" cy="3352800"/>
          </a:xfrm>
          <a:prstGeom prst="rect">
            <a:avLst/>
          </a:prstGeom>
          <a:noFill/>
          <a:ln w="9525">
            <a:noFill/>
            <a:miter lim="800000"/>
            <a:headEnd/>
            <a:tailEnd/>
          </a:ln>
        </p:spPr>
        <p:txBody>
          <a:bodyPr>
            <a:prstTxWarp prst="textNoShape">
              <a:avLst/>
            </a:prstTxWarp>
          </a:bodyPr>
          <a:lstStyle/>
          <a:p>
            <a:pPr marL="342900" indent="-342900">
              <a:spcBef>
                <a:spcPct val="20000"/>
              </a:spcBef>
              <a:buClr>
                <a:schemeClr val="tx2"/>
              </a:buClr>
              <a:buSzPct val="70000"/>
              <a:buFont typeface="Wingdings" charset="2"/>
              <a:buChar char="l"/>
            </a:pPr>
            <a:r>
              <a:rPr lang="es-ES" sz="3000" b="1" dirty="0">
                <a:solidFill>
                  <a:schemeClr val="tx2"/>
                </a:solidFill>
              </a:rPr>
              <a:t>more</a:t>
            </a:r>
            <a:r>
              <a:rPr lang="es-ES" sz="3000" b="1" dirty="0"/>
              <a:t> careful</a:t>
            </a:r>
            <a:r>
              <a:rPr lang="es-ES" sz="3000" b="1" dirty="0" smtClean="0"/>
              <a:t>	</a:t>
            </a:r>
          </a:p>
          <a:p>
            <a:pPr marL="342900" indent="-342900">
              <a:spcBef>
                <a:spcPct val="20000"/>
              </a:spcBef>
              <a:buClr>
                <a:schemeClr val="tx2"/>
              </a:buClr>
              <a:buSzPct val="70000"/>
              <a:buFont typeface="Wingdings" charset="2"/>
              <a:buChar char="l"/>
            </a:pPr>
            <a:r>
              <a:rPr lang="es-ES" sz="3000" b="1" dirty="0">
                <a:solidFill>
                  <a:schemeClr val="tx2"/>
                </a:solidFill>
              </a:rPr>
              <a:t>more</a:t>
            </a:r>
            <a:r>
              <a:rPr lang="es-ES" sz="3000" b="1" dirty="0"/>
              <a:t> boring </a:t>
            </a:r>
            <a:r>
              <a:rPr lang="es-ES" sz="3000" b="1" dirty="0" smtClean="0"/>
              <a:t>	</a:t>
            </a:r>
            <a:endParaRPr lang="es-ES" sz="3000" b="1" dirty="0" smtClean="0">
              <a:solidFill>
                <a:schemeClr val="tx2"/>
              </a:solidFill>
            </a:endParaRPr>
          </a:p>
          <a:p>
            <a:pPr marL="342900" indent="-342900">
              <a:spcBef>
                <a:spcPct val="20000"/>
              </a:spcBef>
              <a:buClr>
                <a:schemeClr val="tx2"/>
              </a:buClr>
              <a:buSzPct val="70000"/>
              <a:buFont typeface="Wingdings" charset="2"/>
              <a:buChar char="l"/>
            </a:pPr>
            <a:r>
              <a:rPr lang="es-ES" sz="3000" b="1" dirty="0">
                <a:solidFill>
                  <a:schemeClr val="tx2"/>
                </a:solidFill>
              </a:rPr>
              <a:t>more</a:t>
            </a:r>
            <a:r>
              <a:rPr lang="es-ES" sz="3000" b="1" dirty="0"/>
              <a:t> </a:t>
            </a:r>
            <a:r>
              <a:rPr lang="es-ES" sz="3000" b="1" dirty="0" smtClean="0"/>
              <a:t>famous</a:t>
            </a:r>
            <a:endParaRPr lang="es-ES" sz="3000" b="1" dirty="0" smtClean="0">
              <a:solidFill>
                <a:schemeClr val="tx2"/>
              </a:solidFill>
            </a:endParaRPr>
          </a:p>
          <a:p>
            <a:pPr marL="342900" indent="-342900">
              <a:spcBef>
                <a:spcPct val="20000"/>
              </a:spcBef>
              <a:buClr>
                <a:schemeClr val="tx2"/>
              </a:buClr>
              <a:buSzPct val="70000"/>
              <a:buFont typeface="Wingdings" charset="2"/>
              <a:buChar char="l"/>
            </a:pPr>
            <a:r>
              <a:rPr lang="es-ES" sz="3000" b="1" dirty="0">
                <a:solidFill>
                  <a:schemeClr val="tx2"/>
                </a:solidFill>
              </a:rPr>
              <a:t>more</a:t>
            </a:r>
            <a:r>
              <a:rPr lang="es-ES" sz="3000" b="1" dirty="0"/>
              <a:t> </a:t>
            </a:r>
            <a:r>
              <a:rPr lang="es-ES" sz="3000" b="1" dirty="0" smtClean="0"/>
              <a:t>exciting</a:t>
            </a:r>
            <a:endParaRPr lang="es-ES" sz="3000" b="1" dirty="0" smtClean="0">
              <a:solidFill>
                <a:schemeClr val="tx2"/>
              </a:solidFill>
            </a:endParaRPr>
          </a:p>
          <a:p>
            <a:pPr marL="342900" indent="-342900">
              <a:spcBef>
                <a:spcPct val="20000"/>
              </a:spcBef>
              <a:buClr>
                <a:schemeClr val="tx2"/>
              </a:buClr>
              <a:buSzPct val="70000"/>
              <a:buFont typeface="Wingdings" charset="2"/>
              <a:buChar char="l"/>
            </a:pPr>
            <a:r>
              <a:rPr lang="es-ES" sz="3000" b="1" dirty="0">
                <a:solidFill>
                  <a:schemeClr val="tx2"/>
                </a:solidFill>
              </a:rPr>
              <a:t>more</a:t>
            </a:r>
            <a:r>
              <a:rPr lang="es-ES" sz="3000" b="1" dirty="0"/>
              <a:t> </a:t>
            </a:r>
            <a:r>
              <a:rPr lang="es-ES" sz="3000" b="1" dirty="0" smtClean="0"/>
              <a:t>reliable</a:t>
            </a:r>
            <a:endParaRPr lang="es-ES" sz="3000" b="1" dirty="0" smtClean="0">
              <a:solidFill>
                <a:schemeClr val="tx2"/>
              </a:solidFill>
            </a:endParaRPr>
          </a:p>
          <a:p>
            <a:pPr marL="342900" indent="-342900">
              <a:spcBef>
                <a:spcPct val="20000"/>
              </a:spcBef>
              <a:buClr>
                <a:schemeClr val="tx2"/>
              </a:buClr>
              <a:buSzPct val="70000"/>
              <a:buFont typeface="Wingdings" charset="2"/>
              <a:buChar char="l"/>
            </a:pPr>
            <a:endParaRPr lang="es-ES" sz="3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8372">
                                            <p:txEl>
                                              <p:pRg st="1" end="1"/>
                                            </p:txEl>
                                          </p:spTgt>
                                        </p:tgtEl>
                                        <p:attrNameLst>
                                          <p:attrName>style.visibility</p:attrName>
                                        </p:attrNameLst>
                                      </p:cBhvr>
                                      <p:to>
                                        <p:strVal val="visible"/>
                                      </p:to>
                                    </p:set>
                                    <p:animEffect transition="in" filter="wipe(up)">
                                      <p:cBhvr>
                                        <p:cTn id="7" dur="2000"/>
                                        <p:tgtEl>
                                          <p:spTgt spid="58372">
                                            <p:txEl>
                                              <p:pRg st="1" end="1"/>
                                            </p:txEl>
                                          </p:spTgt>
                                        </p:tgtEl>
                                      </p:cBhvr>
                                    </p:animEffect>
                                  </p:childTnLst>
                                </p:cTn>
                              </p:par>
                              <p:par>
                                <p:cTn id="8" presetID="22" presetClass="entr" presetSubtype="1" fill="hold" nodeType="withEffect">
                                  <p:stCondLst>
                                    <p:cond delay="0"/>
                                  </p:stCondLst>
                                  <p:childTnLst>
                                    <p:set>
                                      <p:cBhvr>
                                        <p:cTn id="9" dur="1" fill="hold">
                                          <p:stCondLst>
                                            <p:cond delay="0"/>
                                          </p:stCondLst>
                                        </p:cTn>
                                        <p:tgtEl>
                                          <p:spTgt spid="58372">
                                            <p:txEl>
                                              <p:pRg st="0" end="0"/>
                                            </p:txEl>
                                          </p:spTgt>
                                        </p:tgtEl>
                                        <p:attrNameLst>
                                          <p:attrName>style.visibility</p:attrName>
                                        </p:attrNameLst>
                                      </p:cBhvr>
                                      <p:to>
                                        <p:strVal val="visible"/>
                                      </p:to>
                                    </p:set>
                                    <p:animEffect transition="in" filter="wipe(up)">
                                      <p:cBhvr>
                                        <p:cTn id="10" dur="2000"/>
                                        <p:tgtEl>
                                          <p:spTgt spid="58372">
                                            <p:txEl>
                                              <p:pRg st="0" end="0"/>
                                            </p:txEl>
                                          </p:spTgt>
                                        </p:tgtEl>
                                      </p:cBhvr>
                                    </p:animEffect>
                                  </p:childTnLst>
                                </p:cTn>
                              </p:par>
                              <p:par>
                                <p:cTn id="11" presetID="22" presetClass="entr" presetSubtype="1" fill="hold" nodeType="withEffect">
                                  <p:stCondLst>
                                    <p:cond delay="0"/>
                                  </p:stCondLst>
                                  <p:childTnLst>
                                    <p:set>
                                      <p:cBhvr>
                                        <p:cTn id="12" dur="1" fill="hold">
                                          <p:stCondLst>
                                            <p:cond delay="0"/>
                                          </p:stCondLst>
                                        </p:cTn>
                                        <p:tgtEl>
                                          <p:spTgt spid="58372">
                                            <p:txEl>
                                              <p:pRg st="2" end="2"/>
                                            </p:txEl>
                                          </p:spTgt>
                                        </p:tgtEl>
                                        <p:attrNameLst>
                                          <p:attrName>style.visibility</p:attrName>
                                        </p:attrNameLst>
                                      </p:cBhvr>
                                      <p:to>
                                        <p:strVal val="visible"/>
                                      </p:to>
                                    </p:set>
                                    <p:animEffect transition="in" filter="wipe(up)">
                                      <p:cBhvr>
                                        <p:cTn id="13" dur="2000"/>
                                        <p:tgtEl>
                                          <p:spTgt spid="58372">
                                            <p:txEl>
                                              <p:pRg st="2" end="2"/>
                                            </p:txEl>
                                          </p:spTgt>
                                        </p:tgtEl>
                                      </p:cBhvr>
                                    </p:animEffect>
                                  </p:childTnLst>
                                </p:cTn>
                              </p:par>
                              <p:par>
                                <p:cTn id="14" presetID="22" presetClass="entr" presetSubtype="1" fill="hold" nodeType="withEffect">
                                  <p:stCondLst>
                                    <p:cond delay="0"/>
                                  </p:stCondLst>
                                  <p:childTnLst>
                                    <p:set>
                                      <p:cBhvr>
                                        <p:cTn id="15" dur="1" fill="hold">
                                          <p:stCondLst>
                                            <p:cond delay="0"/>
                                          </p:stCondLst>
                                        </p:cTn>
                                        <p:tgtEl>
                                          <p:spTgt spid="58372">
                                            <p:txEl>
                                              <p:pRg st="3" end="3"/>
                                            </p:txEl>
                                          </p:spTgt>
                                        </p:tgtEl>
                                        <p:attrNameLst>
                                          <p:attrName>style.visibility</p:attrName>
                                        </p:attrNameLst>
                                      </p:cBhvr>
                                      <p:to>
                                        <p:strVal val="visible"/>
                                      </p:to>
                                    </p:set>
                                    <p:animEffect transition="in" filter="wipe(up)">
                                      <p:cBhvr>
                                        <p:cTn id="16" dur="2000"/>
                                        <p:tgtEl>
                                          <p:spTgt spid="58372">
                                            <p:txEl>
                                              <p:pRg st="3" end="3"/>
                                            </p:txEl>
                                          </p:spTgt>
                                        </p:tgtEl>
                                      </p:cBhvr>
                                    </p:animEffect>
                                  </p:childTnLst>
                                </p:cTn>
                              </p:par>
                              <p:par>
                                <p:cTn id="17" presetID="22" presetClass="entr" presetSubtype="1" fill="hold" nodeType="withEffect">
                                  <p:stCondLst>
                                    <p:cond delay="0"/>
                                  </p:stCondLst>
                                  <p:childTnLst>
                                    <p:set>
                                      <p:cBhvr>
                                        <p:cTn id="18" dur="1" fill="hold">
                                          <p:stCondLst>
                                            <p:cond delay="0"/>
                                          </p:stCondLst>
                                        </p:cTn>
                                        <p:tgtEl>
                                          <p:spTgt spid="58372">
                                            <p:txEl>
                                              <p:pRg st="4" end="4"/>
                                            </p:txEl>
                                          </p:spTgt>
                                        </p:tgtEl>
                                        <p:attrNameLst>
                                          <p:attrName>style.visibility</p:attrName>
                                        </p:attrNameLst>
                                      </p:cBhvr>
                                      <p:to>
                                        <p:strVal val="visible"/>
                                      </p:to>
                                    </p:set>
                                    <p:animEffect transition="in" filter="wipe(up)">
                                      <p:cBhvr>
                                        <p:cTn id="19" dur="2000"/>
                                        <p:tgtEl>
                                          <p:spTgt spid="58372">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58373">
                                            <p:txEl>
                                              <p:pRg st="0" end="0"/>
                                            </p:txEl>
                                          </p:spTgt>
                                        </p:tgtEl>
                                        <p:attrNameLst>
                                          <p:attrName>style.visibility</p:attrName>
                                        </p:attrNameLst>
                                      </p:cBhvr>
                                      <p:to>
                                        <p:strVal val="visible"/>
                                      </p:to>
                                    </p:set>
                                    <p:animEffect transition="in" filter="wipe(left)">
                                      <p:cBhvr>
                                        <p:cTn id="24" dur="2000"/>
                                        <p:tgtEl>
                                          <p:spTgt spid="58373">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58373">
                                            <p:txEl>
                                              <p:pRg st="1" end="1"/>
                                            </p:txEl>
                                          </p:spTgt>
                                        </p:tgtEl>
                                        <p:attrNameLst>
                                          <p:attrName>style.visibility</p:attrName>
                                        </p:attrNameLst>
                                      </p:cBhvr>
                                      <p:to>
                                        <p:strVal val="visible"/>
                                      </p:to>
                                    </p:set>
                                    <p:animEffect transition="in" filter="wipe(left)">
                                      <p:cBhvr>
                                        <p:cTn id="29" dur="2000"/>
                                        <p:tgtEl>
                                          <p:spTgt spid="58373">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58373">
                                            <p:txEl>
                                              <p:pRg st="2" end="2"/>
                                            </p:txEl>
                                          </p:spTgt>
                                        </p:tgtEl>
                                        <p:attrNameLst>
                                          <p:attrName>style.visibility</p:attrName>
                                        </p:attrNameLst>
                                      </p:cBhvr>
                                      <p:to>
                                        <p:strVal val="visible"/>
                                      </p:to>
                                    </p:set>
                                    <p:animEffect transition="in" filter="wipe(left)">
                                      <p:cBhvr>
                                        <p:cTn id="34" dur="2000"/>
                                        <p:tgtEl>
                                          <p:spTgt spid="5837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58373">
                                            <p:txEl>
                                              <p:pRg st="3" end="3"/>
                                            </p:txEl>
                                          </p:spTgt>
                                        </p:tgtEl>
                                        <p:attrNameLst>
                                          <p:attrName>style.visibility</p:attrName>
                                        </p:attrNameLst>
                                      </p:cBhvr>
                                      <p:to>
                                        <p:strVal val="visible"/>
                                      </p:to>
                                    </p:set>
                                    <p:animEffect transition="in" filter="wipe(left)">
                                      <p:cBhvr>
                                        <p:cTn id="39" dur="2000"/>
                                        <p:tgtEl>
                                          <p:spTgt spid="58373">
                                            <p:txEl>
                                              <p:pRg st="3" end="3"/>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58373">
                                            <p:txEl>
                                              <p:pRg st="4" end="4"/>
                                            </p:txEl>
                                          </p:spTgt>
                                        </p:tgtEl>
                                        <p:attrNameLst>
                                          <p:attrName>style.visibility</p:attrName>
                                        </p:attrNameLst>
                                      </p:cBhvr>
                                      <p:to>
                                        <p:strVal val="visible"/>
                                      </p:to>
                                    </p:set>
                                    <p:animEffect transition="in" filter="wipe(left)">
                                      <p:cBhvr>
                                        <p:cTn id="44" dur="2000"/>
                                        <p:tgtEl>
                                          <p:spTgt spid="5837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28600" y="122238"/>
            <a:ext cx="7772400" cy="1295400"/>
          </a:xfrm>
        </p:spPr>
        <p:txBody>
          <a:bodyPr>
            <a:normAutofit fontScale="90000"/>
          </a:bodyPr>
          <a:lstStyle/>
          <a:p>
            <a:pPr eaLnBrk="1" hangingPunct="1"/>
            <a:r>
              <a:rPr lang="es-ES">
                <a:solidFill>
                  <a:schemeClr val="accent1"/>
                </a:solidFill>
              </a:rPr>
              <a:t>COMPARISON OF ADJECTIVES</a:t>
            </a:r>
          </a:p>
        </p:txBody>
      </p:sp>
      <p:sp>
        <p:nvSpPr>
          <p:cNvPr id="57347" name="Rectangle 3"/>
          <p:cNvSpPr>
            <a:spLocks noGrp="1" noChangeArrowheads="1"/>
          </p:cNvSpPr>
          <p:nvPr>
            <p:ph idx="1"/>
          </p:nvPr>
        </p:nvSpPr>
        <p:spPr>
          <a:xfrm>
            <a:off x="228600" y="1524000"/>
            <a:ext cx="8458200" cy="1023938"/>
          </a:xfrm>
        </p:spPr>
        <p:txBody>
          <a:bodyPr>
            <a:normAutofit/>
          </a:bodyPr>
          <a:lstStyle/>
          <a:p>
            <a:pPr eaLnBrk="1" hangingPunct="1"/>
            <a:r>
              <a:rPr lang="es-ES" b="1"/>
              <a:t>Two-syllable adjectives ending in consonant + y lose y and add </a:t>
            </a:r>
            <a:r>
              <a:rPr lang="es-ES" b="1">
                <a:solidFill>
                  <a:schemeClr val="tx2"/>
                </a:solidFill>
              </a:rPr>
              <a:t>–ier</a:t>
            </a:r>
            <a:r>
              <a:rPr lang="es-ES" b="1"/>
              <a:t> and </a:t>
            </a:r>
            <a:r>
              <a:rPr lang="es-ES" b="1">
                <a:solidFill>
                  <a:schemeClr val="tx2"/>
                </a:solidFill>
              </a:rPr>
              <a:t>-iest</a:t>
            </a:r>
            <a:r>
              <a:rPr lang="es-ES" b="1"/>
              <a:t>  </a:t>
            </a:r>
          </a:p>
        </p:txBody>
      </p:sp>
      <p:sp>
        <p:nvSpPr>
          <p:cNvPr id="57348" name="Rectangle 4"/>
          <p:cNvSpPr>
            <a:spLocks noChangeArrowheads="1"/>
          </p:cNvSpPr>
          <p:nvPr/>
        </p:nvSpPr>
        <p:spPr bwMode="auto">
          <a:xfrm>
            <a:off x="838200" y="2743200"/>
            <a:ext cx="2133600" cy="1828800"/>
          </a:xfrm>
          <a:prstGeom prst="rect">
            <a:avLst/>
          </a:prstGeom>
          <a:noFill/>
          <a:ln w="9525">
            <a:noFill/>
            <a:miter lim="800000"/>
            <a:headEnd/>
            <a:tailEnd/>
          </a:ln>
        </p:spPr>
        <p:txBody>
          <a:bodyPr>
            <a:prstTxWarp prst="textNoShape">
              <a:avLst/>
            </a:prstTxWarp>
          </a:bodyPr>
          <a:lstStyle/>
          <a:p>
            <a:pPr marL="342900" indent="-342900">
              <a:spcBef>
                <a:spcPct val="20000"/>
              </a:spcBef>
              <a:buClr>
                <a:schemeClr val="tx2"/>
              </a:buClr>
              <a:buSzPct val="70000"/>
              <a:buFont typeface="Wingdings" charset="2"/>
              <a:buChar char="l"/>
            </a:pPr>
            <a:r>
              <a:rPr lang="es-ES" sz="3000" b="1"/>
              <a:t>busy</a:t>
            </a:r>
          </a:p>
          <a:p>
            <a:pPr marL="342900" indent="-342900">
              <a:spcBef>
                <a:spcPct val="20000"/>
              </a:spcBef>
              <a:buClr>
                <a:schemeClr val="tx2"/>
              </a:buClr>
              <a:buSzPct val="70000"/>
              <a:buFont typeface="Wingdings" charset="2"/>
              <a:buChar char="l"/>
            </a:pPr>
            <a:r>
              <a:rPr lang="es-ES" sz="3000" b="1"/>
              <a:t>happy</a:t>
            </a:r>
          </a:p>
          <a:p>
            <a:pPr marL="342900" indent="-342900">
              <a:spcBef>
                <a:spcPct val="20000"/>
              </a:spcBef>
              <a:buClr>
                <a:schemeClr val="tx2"/>
              </a:buClr>
              <a:buSzPct val="70000"/>
              <a:buFont typeface="Wingdings" charset="2"/>
              <a:buChar char="l"/>
            </a:pPr>
            <a:r>
              <a:rPr lang="es-ES" sz="3000" b="1"/>
              <a:t>dirty</a:t>
            </a:r>
          </a:p>
          <a:p>
            <a:pPr marL="342900" indent="-342900">
              <a:spcBef>
                <a:spcPct val="20000"/>
              </a:spcBef>
              <a:buClr>
                <a:schemeClr val="tx2"/>
              </a:buClr>
              <a:buSzPct val="70000"/>
              <a:buFont typeface="Wingdings" charset="2"/>
              <a:buChar char="l"/>
            </a:pPr>
            <a:endParaRPr lang="es-ES" sz="3000" b="1"/>
          </a:p>
        </p:txBody>
      </p:sp>
      <p:sp>
        <p:nvSpPr>
          <p:cNvPr id="57349" name="Rectangle 5"/>
          <p:cNvSpPr>
            <a:spLocks noChangeArrowheads="1"/>
          </p:cNvSpPr>
          <p:nvPr/>
        </p:nvSpPr>
        <p:spPr bwMode="auto">
          <a:xfrm>
            <a:off x="2895600" y="2743200"/>
            <a:ext cx="5334000" cy="1752600"/>
          </a:xfrm>
          <a:prstGeom prst="rect">
            <a:avLst/>
          </a:prstGeom>
          <a:noFill/>
          <a:ln w="9525">
            <a:noFill/>
            <a:miter lim="800000"/>
            <a:headEnd/>
            <a:tailEnd/>
          </a:ln>
        </p:spPr>
        <p:txBody>
          <a:bodyPr>
            <a:prstTxWarp prst="textNoShape">
              <a:avLst/>
            </a:prstTxWarp>
          </a:bodyPr>
          <a:lstStyle/>
          <a:p>
            <a:pPr marL="342900" indent="-342900">
              <a:spcBef>
                <a:spcPct val="20000"/>
              </a:spcBef>
              <a:buClr>
                <a:schemeClr val="tx2"/>
              </a:buClr>
              <a:buSzPct val="70000"/>
              <a:buFont typeface="Wingdings" charset="2"/>
              <a:buChar char="l"/>
            </a:pPr>
            <a:r>
              <a:rPr lang="es-ES" sz="3000" b="1" dirty="0"/>
              <a:t>bus</a:t>
            </a:r>
            <a:r>
              <a:rPr lang="es-ES" sz="3000" b="1" dirty="0">
                <a:solidFill>
                  <a:schemeClr val="tx2"/>
                </a:solidFill>
              </a:rPr>
              <a:t>ier</a:t>
            </a:r>
            <a:r>
              <a:rPr lang="es-ES" sz="3000" b="1" dirty="0"/>
              <a:t>	</a:t>
            </a:r>
            <a:r>
              <a:rPr lang="es-ES" sz="3000" b="1" dirty="0" smtClean="0"/>
              <a:t>	</a:t>
            </a:r>
          </a:p>
          <a:p>
            <a:pPr marL="342900" indent="-342900">
              <a:spcBef>
                <a:spcPct val="20000"/>
              </a:spcBef>
              <a:buClr>
                <a:schemeClr val="tx2"/>
              </a:buClr>
              <a:buSzPct val="70000"/>
              <a:buFont typeface="Wingdings" charset="2"/>
              <a:buChar char="l"/>
            </a:pPr>
            <a:r>
              <a:rPr lang="es-ES" sz="3000" b="1" dirty="0"/>
              <a:t>happ</a:t>
            </a:r>
            <a:r>
              <a:rPr lang="es-ES" sz="3000" b="1" dirty="0">
                <a:solidFill>
                  <a:schemeClr val="tx2"/>
                </a:solidFill>
              </a:rPr>
              <a:t>ier</a:t>
            </a:r>
            <a:r>
              <a:rPr lang="es-ES" sz="3000" b="1" dirty="0"/>
              <a:t>	</a:t>
            </a:r>
            <a:r>
              <a:rPr lang="es-ES" sz="3000" b="1" dirty="0" smtClean="0"/>
              <a:t>	</a:t>
            </a:r>
            <a:endParaRPr lang="es-ES" sz="3000" b="1" dirty="0" smtClean="0">
              <a:solidFill>
                <a:schemeClr val="tx2"/>
              </a:solidFill>
            </a:endParaRPr>
          </a:p>
          <a:p>
            <a:pPr marL="342900" indent="-342900">
              <a:spcBef>
                <a:spcPct val="20000"/>
              </a:spcBef>
              <a:buClr>
                <a:schemeClr val="tx2"/>
              </a:buClr>
              <a:buSzPct val="70000"/>
              <a:buFont typeface="Wingdings" charset="2"/>
              <a:buChar char="l"/>
            </a:pPr>
            <a:r>
              <a:rPr lang="es-ES" sz="3000" b="1" dirty="0"/>
              <a:t>dirt</a:t>
            </a:r>
            <a:r>
              <a:rPr lang="es-ES" sz="3000" b="1" dirty="0">
                <a:solidFill>
                  <a:schemeClr val="tx2"/>
                </a:solidFill>
              </a:rPr>
              <a:t>ier</a:t>
            </a:r>
            <a:r>
              <a:rPr lang="es-ES" sz="3000" b="1" dirty="0"/>
              <a:t>	</a:t>
            </a:r>
            <a:r>
              <a:rPr lang="es-ES" sz="3000" b="1" dirty="0" smtClean="0"/>
              <a:t>	</a:t>
            </a:r>
            <a:endParaRPr lang="es-ES" sz="3000" b="1" dirty="0" smtClean="0">
              <a:solidFill>
                <a:schemeClr val="tx2"/>
              </a:solidFill>
            </a:endParaRPr>
          </a:p>
          <a:p>
            <a:pPr marL="342900" indent="-342900">
              <a:spcBef>
                <a:spcPct val="20000"/>
              </a:spcBef>
              <a:buClr>
                <a:schemeClr val="tx2"/>
              </a:buClr>
              <a:buSzPct val="70000"/>
              <a:buFont typeface="Wingdings" charset="2"/>
              <a:buChar char="l"/>
            </a:pPr>
            <a:endParaRPr lang="es-ES" sz="3000" b="1" dirty="0"/>
          </a:p>
        </p:txBody>
      </p:sp>
      <p:sp>
        <p:nvSpPr>
          <p:cNvPr id="57351" name="Rectangle 7"/>
          <p:cNvSpPr>
            <a:spLocks noChangeArrowheads="1"/>
          </p:cNvSpPr>
          <p:nvPr/>
        </p:nvSpPr>
        <p:spPr bwMode="auto">
          <a:xfrm>
            <a:off x="304800" y="4648200"/>
            <a:ext cx="8229600" cy="1752600"/>
          </a:xfrm>
          <a:prstGeom prst="rect">
            <a:avLst/>
          </a:prstGeom>
          <a:noFill/>
          <a:ln w="9525">
            <a:noFill/>
            <a:miter lim="800000"/>
            <a:headEnd/>
            <a:tailEnd/>
          </a:ln>
        </p:spPr>
        <p:txBody>
          <a:bodyPr>
            <a:prstTxWarp prst="textNoShape">
              <a:avLst/>
            </a:prstTxWarp>
          </a:bodyPr>
          <a:lstStyle/>
          <a:p>
            <a:pPr marL="342900" indent="-342900">
              <a:spcBef>
                <a:spcPct val="20000"/>
              </a:spcBef>
              <a:buClr>
                <a:schemeClr val="tx2"/>
              </a:buClr>
              <a:buSzPct val="70000"/>
              <a:buFont typeface="Wingdings" charset="2"/>
              <a:buChar char="l"/>
            </a:pPr>
            <a:r>
              <a:rPr lang="es-ES" sz="3000" b="1"/>
              <a:t>Some two-syllable adjectives </a:t>
            </a:r>
            <a:r>
              <a:rPr lang="es-ES" sz="3000" b="1" u="sng"/>
              <a:t>not</a:t>
            </a:r>
            <a:r>
              <a:rPr lang="es-ES" sz="3000" b="1"/>
              <a:t> ending in “-y” </a:t>
            </a:r>
            <a:r>
              <a:rPr lang="es-ES" sz="3000" b="1" u="sng"/>
              <a:t>also</a:t>
            </a:r>
            <a:r>
              <a:rPr lang="es-ES" sz="3000" b="1"/>
              <a:t> add -er / -est; e.g. </a:t>
            </a:r>
            <a:r>
              <a:rPr lang="es-ES" sz="3000" b="1">
                <a:solidFill>
                  <a:schemeClr val="tx2"/>
                </a:solidFill>
              </a:rPr>
              <a:t>narrow, clever, gentle, quiet, simple</a:t>
            </a:r>
            <a:r>
              <a:rPr lang="es-ES" sz="3000" b="1"/>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57348">
                                            <p:txEl>
                                              <p:pRg st="0" end="0"/>
                                            </p:txEl>
                                          </p:spTgt>
                                        </p:tgtEl>
                                        <p:attrNameLst>
                                          <p:attrName>style.visibility</p:attrName>
                                        </p:attrNameLst>
                                      </p:cBhvr>
                                      <p:to>
                                        <p:strVal val="visible"/>
                                      </p:to>
                                    </p:set>
                                    <p:animEffect transition="in" filter="wipe(up)">
                                      <p:cBhvr>
                                        <p:cTn id="11" dur="500"/>
                                        <p:tgtEl>
                                          <p:spTgt spid="57348">
                                            <p:txEl>
                                              <p:pRg st="0" end="0"/>
                                            </p:txEl>
                                          </p:spTgt>
                                        </p:tgtEl>
                                      </p:cBhvr>
                                    </p:animEffect>
                                  </p:childTnLst>
                                </p:cTn>
                              </p:par>
                              <p:par>
                                <p:cTn id="12" presetID="22" presetClass="entr" presetSubtype="1" fill="hold" nodeType="withEffect">
                                  <p:stCondLst>
                                    <p:cond delay="0"/>
                                  </p:stCondLst>
                                  <p:childTnLst>
                                    <p:set>
                                      <p:cBhvr>
                                        <p:cTn id="13" dur="1" fill="hold">
                                          <p:stCondLst>
                                            <p:cond delay="0"/>
                                          </p:stCondLst>
                                        </p:cTn>
                                        <p:tgtEl>
                                          <p:spTgt spid="57348">
                                            <p:txEl>
                                              <p:pRg st="1" end="1"/>
                                            </p:txEl>
                                          </p:spTgt>
                                        </p:tgtEl>
                                        <p:attrNameLst>
                                          <p:attrName>style.visibility</p:attrName>
                                        </p:attrNameLst>
                                      </p:cBhvr>
                                      <p:to>
                                        <p:strVal val="visible"/>
                                      </p:to>
                                    </p:set>
                                    <p:animEffect transition="in" filter="wipe(up)">
                                      <p:cBhvr>
                                        <p:cTn id="14" dur="500"/>
                                        <p:tgtEl>
                                          <p:spTgt spid="57348">
                                            <p:txEl>
                                              <p:pRg st="1" end="1"/>
                                            </p:txEl>
                                          </p:spTgt>
                                        </p:tgtEl>
                                      </p:cBhvr>
                                    </p:animEffect>
                                  </p:childTnLst>
                                </p:cTn>
                              </p:par>
                              <p:par>
                                <p:cTn id="15" presetID="22" presetClass="entr" presetSubtype="1" fill="hold" nodeType="withEffect">
                                  <p:stCondLst>
                                    <p:cond delay="0"/>
                                  </p:stCondLst>
                                  <p:childTnLst>
                                    <p:set>
                                      <p:cBhvr>
                                        <p:cTn id="16" dur="1" fill="hold">
                                          <p:stCondLst>
                                            <p:cond delay="0"/>
                                          </p:stCondLst>
                                        </p:cTn>
                                        <p:tgtEl>
                                          <p:spTgt spid="57348">
                                            <p:txEl>
                                              <p:pRg st="2" end="2"/>
                                            </p:txEl>
                                          </p:spTgt>
                                        </p:tgtEl>
                                        <p:attrNameLst>
                                          <p:attrName>style.visibility</p:attrName>
                                        </p:attrNameLst>
                                      </p:cBhvr>
                                      <p:to>
                                        <p:strVal val="visible"/>
                                      </p:to>
                                    </p:set>
                                    <p:animEffect transition="in" filter="wipe(up)">
                                      <p:cBhvr>
                                        <p:cTn id="17" dur="500"/>
                                        <p:tgtEl>
                                          <p:spTgt spid="5734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7349">
                                            <p:txEl>
                                              <p:pRg st="0" end="0"/>
                                            </p:txEl>
                                          </p:spTgt>
                                        </p:tgtEl>
                                        <p:attrNameLst>
                                          <p:attrName>style.visibility</p:attrName>
                                        </p:attrNameLst>
                                      </p:cBhvr>
                                      <p:to>
                                        <p:strVal val="visible"/>
                                      </p:to>
                                    </p:set>
                                    <p:animEffect transition="in" filter="wipe(left)">
                                      <p:cBhvr>
                                        <p:cTn id="22" dur="2000"/>
                                        <p:tgtEl>
                                          <p:spTgt spid="5734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7349">
                                            <p:txEl>
                                              <p:pRg st="1" end="1"/>
                                            </p:txEl>
                                          </p:spTgt>
                                        </p:tgtEl>
                                        <p:attrNameLst>
                                          <p:attrName>style.visibility</p:attrName>
                                        </p:attrNameLst>
                                      </p:cBhvr>
                                      <p:to>
                                        <p:strVal val="visible"/>
                                      </p:to>
                                    </p:set>
                                    <p:animEffect transition="in" filter="wipe(left)">
                                      <p:cBhvr>
                                        <p:cTn id="27" dur="2000"/>
                                        <p:tgtEl>
                                          <p:spTgt spid="57349">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57349">
                                            <p:txEl>
                                              <p:pRg st="2" end="2"/>
                                            </p:txEl>
                                          </p:spTgt>
                                        </p:tgtEl>
                                        <p:attrNameLst>
                                          <p:attrName>style.visibility</p:attrName>
                                        </p:attrNameLst>
                                      </p:cBhvr>
                                      <p:to>
                                        <p:strVal val="visible"/>
                                      </p:to>
                                    </p:set>
                                    <p:animEffect transition="in" filter="wipe(left)">
                                      <p:cBhvr>
                                        <p:cTn id="32" dur="2000"/>
                                        <p:tgtEl>
                                          <p:spTgt spid="57349">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73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p:bldP spid="57351"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aseball.jpg"/>
          <p:cNvPicPr>
            <a:picLocks noGrp="1" noChangeAspect="1"/>
          </p:cNvPicPr>
          <p:nvPr>
            <p:ph idx="1"/>
          </p:nvPr>
        </p:nvPicPr>
        <p:blipFill>
          <a:blip r:embed="rId2"/>
          <a:srcRect l="-43399" r="-43399"/>
          <a:stretch>
            <a:fillRect/>
          </a:stretch>
        </p:blipFill>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1" name="Rectangle 4"/>
          <p:cNvSpPr>
            <a:spLocks noGrp="1" noChangeArrowheads="1"/>
          </p:cNvSpPr>
          <p:nvPr>
            <p:ph type="title"/>
          </p:nvPr>
        </p:nvSpPr>
        <p:spPr>
          <a:xfrm>
            <a:off x="152400" y="304800"/>
            <a:ext cx="7848600" cy="1295400"/>
          </a:xfrm>
          <a:noFill/>
        </p:spPr>
        <p:txBody>
          <a:bodyPr>
            <a:normAutofit fontScale="90000"/>
          </a:bodyPr>
          <a:lstStyle/>
          <a:p>
            <a:pPr eaLnBrk="1" hangingPunct="1"/>
            <a:r>
              <a:rPr lang="es-ES">
                <a:solidFill>
                  <a:schemeClr val="accent1"/>
                </a:solidFill>
              </a:rPr>
              <a:t>COMPARISON OF ADJECTIVES</a:t>
            </a:r>
            <a:br>
              <a:rPr lang="es-ES">
                <a:solidFill>
                  <a:schemeClr val="accent1"/>
                </a:solidFill>
              </a:rPr>
            </a:br>
            <a:r>
              <a:rPr lang="es-ES" sz="2800">
                <a:solidFill>
                  <a:schemeClr val="accent1"/>
                </a:solidFill>
              </a:rPr>
              <a:t>Spelling rules for the –er/-est endings</a:t>
            </a:r>
          </a:p>
        </p:txBody>
      </p:sp>
      <p:sp>
        <p:nvSpPr>
          <p:cNvPr id="59395" name="Rectangle 3"/>
          <p:cNvSpPr>
            <a:spLocks noGrp="1" noChangeArrowheads="1"/>
          </p:cNvSpPr>
          <p:nvPr>
            <p:ph idx="1"/>
          </p:nvPr>
        </p:nvSpPr>
        <p:spPr>
          <a:xfrm>
            <a:off x="457200" y="1719263"/>
            <a:ext cx="8229600" cy="4757737"/>
          </a:xfrm>
        </p:spPr>
        <p:txBody>
          <a:bodyPr/>
          <a:lstStyle/>
          <a:p>
            <a:pPr eaLnBrk="1" hangingPunct="1"/>
            <a:r>
              <a:rPr lang="es-ES" b="1" dirty="0"/>
              <a:t>Adjectives ending in –e add –r</a:t>
            </a:r>
            <a:r>
              <a:rPr lang="es-ES" b="1" dirty="0" smtClean="0"/>
              <a:t>  </a:t>
            </a:r>
            <a:r>
              <a:rPr lang="es-ES" b="1" dirty="0"/>
              <a:t>e.g.</a:t>
            </a:r>
          </a:p>
          <a:p>
            <a:pPr eaLnBrk="1" hangingPunct="1">
              <a:buFont typeface="Wingdings" charset="2"/>
              <a:buNone/>
            </a:pPr>
            <a:r>
              <a:rPr lang="es-ES" b="1" dirty="0"/>
              <a:t>	</a:t>
            </a:r>
            <a:r>
              <a:rPr lang="es-ES" b="1" dirty="0">
                <a:solidFill>
                  <a:schemeClr val="tx2"/>
                </a:solidFill>
              </a:rPr>
              <a:t>finer,</a:t>
            </a:r>
            <a:r>
              <a:rPr lang="es-ES" b="1" dirty="0" smtClean="0">
                <a:solidFill>
                  <a:schemeClr val="tx2"/>
                </a:solidFill>
              </a:rPr>
              <a:t> larger</a:t>
            </a:r>
            <a:endParaRPr lang="es-ES" b="1" dirty="0"/>
          </a:p>
          <a:p>
            <a:pPr eaLnBrk="1" hangingPunct="1"/>
            <a:r>
              <a:rPr lang="es-ES" b="1" dirty="0"/>
              <a:t>Adjectives ending in consonant + y lose y and add –ier</a:t>
            </a:r>
            <a:r>
              <a:rPr lang="es-ES" b="1" dirty="0" smtClean="0"/>
              <a:t> e.g</a:t>
            </a:r>
            <a:r>
              <a:rPr lang="es-ES" b="1" dirty="0"/>
              <a:t>.</a:t>
            </a:r>
          </a:p>
          <a:p>
            <a:pPr eaLnBrk="1" hangingPunct="1">
              <a:buFont typeface="Wingdings" charset="2"/>
              <a:buNone/>
            </a:pPr>
            <a:r>
              <a:rPr lang="es-ES" b="1" dirty="0"/>
              <a:t>	</a:t>
            </a:r>
            <a:r>
              <a:rPr lang="es-ES" b="1" dirty="0" smtClean="0">
                <a:solidFill>
                  <a:schemeClr val="tx2"/>
                </a:solidFill>
              </a:rPr>
              <a:t>lovelier, </a:t>
            </a:r>
            <a:r>
              <a:rPr lang="es-ES" b="1" dirty="0">
                <a:solidFill>
                  <a:schemeClr val="tx2"/>
                </a:solidFill>
              </a:rPr>
              <a:t>prettier</a:t>
            </a:r>
            <a:endParaRPr lang="es-ES" b="1" dirty="0"/>
          </a:p>
          <a:p>
            <a:pPr eaLnBrk="1" hangingPunct="1"/>
            <a:r>
              <a:rPr lang="es-ES" b="1" dirty="0"/>
              <a:t>Adjectives ending in a single vowel + single consonant double the consonant, e.g.</a:t>
            </a:r>
          </a:p>
          <a:p>
            <a:pPr eaLnBrk="1" hangingPunct="1">
              <a:buFont typeface="Wingdings" charset="2"/>
              <a:buNone/>
            </a:pPr>
            <a:r>
              <a:rPr lang="es-ES" b="1" dirty="0">
                <a:solidFill>
                  <a:schemeClr val="tx2"/>
                </a:solidFill>
              </a:rPr>
              <a:t>	fitter, sadder, </a:t>
            </a:r>
            <a:r>
              <a:rPr lang="es-ES" b="1" dirty="0" smtClean="0">
                <a:solidFill>
                  <a:schemeClr val="tx2"/>
                </a:solidFill>
              </a:rPr>
              <a:t>thinner</a:t>
            </a:r>
            <a:endParaRPr lang="es-E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3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93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939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939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93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5" name="Rectangle 3"/>
          <p:cNvSpPr>
            <a:spLocks noGrp="1" noChangeArrowheads="1"/>
          </p:cNvSpPr>
          <p:nvPr>
            <p:ph type="title"/>
          </p:nvPr>
        </p:nvSpPr>
        <p:spPr>
          <a:xfrm>
            <a:off x="152400" y="304800"/>
            <a:ext cx="7848600" cy="1295400"/>
          </a:xfrm>
          <a:noFill/>
        </p:spPr>
        <p:txBody>
          <a:bodyPr/>
          <a:lstStyle/>
          <a:p>
            <a:pPr eaLnBrk="1" hangingPunct="1"/>
            <a:r>
              <a:rPr lang="es-ES" sz="4300">
                <a:solidFill>
                  <a:schemeClr val="accent1"/>
                </a:solidFill>
              </a:rPr>
              <a:t>COMPARISON OF ADVERBS</a:t>
            </a:r>
            <a:endParaRPr lang="es-ES" sz="3200">
              <a:solidFill>
                <a:schemeClr val="accent1"/>
              </a:solidFill>
            </a:endParaRPr>
          </a:p>
        </p:txBody>
      </p:sp>
      <p:sp>
        <p:nvSpPr>
          <p:cNvPr id="73730" name="Rectangle 2"/>
          <p:cNvSpPr>
            <a:spLocks noGrp="1" noChangeArrowheads="1"/>
          </p:cNvSpPr>
          <p:nvPr>
            <p:ph idx="1"/>
          </p:nvPr>
        </p:nvSpPr>
        <p:spPr>
          <a:xfrm>
            <a:off x="457200" y="2133600"/>
            <a:ext cx="8229600" cy="4343400"/>
          </a:xfrm>
        </p:spPr>
        <p:txBody>
          <a:bodyPr/>
          <a:lstStyle/>
          <a:p>
            <a:pPr eaLnBrk="1" hangingPunct="1"/>
            <a:r>
              <a:rPr lang="es-ES" b="1" dirty="0"/>
              <a:t>Some adverbs have the same form as an adjective. They add –er</a:t>
            </a:r>
            <a:r>
              <a:rPr lang="es-ES" b="1" dirty="0" smtClean="0"/>
              <a:t> e.g</a:t>
            </a:r>
            <a:r>
              <a:rPr lang="es-ES" b="1" dirty="0"/>
              <a:t>.</a:t>
            </a:r>
          </a:p>
          <a:p>
            <a:pPr eaLnBrk="1" hangingPunct="1">
              <a:buFont typeface="Wingdings" charset="2"/>
              <a:buNone/>
            </a:pPr>
            <a:r>
              <a:rPr lang="es-ES" b="1" dirty="0">
                <a:solidFill>
                  <a:schemeClr val="tx2"/>
                </a:solidFill>
              </a:rPr>
              <a:t>	earlier,</a:t>
            </a:r>
            <a:r>
              <a:rPr lang="es-ES" b="1" dirty="0" smtClean="0">
                <a:solidFill>
                  <a:schemeClr val="tx2"/>
                </a:solidFill>
              </a:rPr>
              <a:t> harder</a:t>
            </a:r>
            <a:r>
              <a:rPr lang="es-ES" b="1" dirty="0">
                <a:solidFill>
                  <a:schemeClr val="tx2"/>
                </a:solidFill>
              </a:rPr>
              <a:t>,</a:t>
            </a:r>
            <a:r>
              <a:rPr lang="es-ES" b="1" dirty="0" smtClean="0">
                <a:solidFill>
                  <a:schemeClr val="tx2"/>
                </a:solidFill>
              </a:rPr>
              <a:t> </a:t>
            </a:r>
          </a:p>
          <a:p>
            <a:pPr eaLnBrk="1" hangingPunct="1"/>
            <a:r>
              <a:rPr lang="es-ES" b="1" dirty="0"/>
              <a:t>Many adverbs are an adjective + ly. They form the comparative</a:t>
            </a:r>
            <a:r>
              <a:rPr lang="es-ES" b="1" dirty="0" smtClean="0"/>
              <a:t> with </a:t>
            </a:r>
            <a:r>
              <a:rPr lang="es-ES" b="1" dirty="0"/>
              <a:t>more</a:t>
            </a:r>
            <a:r>
              <a:rPr lang="es-ES" b="1" dirty="0" smtClean="0"/>
              <a:t> e.g</a:t>
            </a:r>
            <a:r>
              <a:rPr lang="es-ES" b="1" dirty="0"/>
              <a:t>.</a:t>
            </a:r>
          </a:p>
          <a:p>
            <a:pPr eaLnBrk="1" hangingPunct="1">
              <a:buFont typeface="Wingdings" charset="2"/>
              <a:buNone/>
            </a:pPr>
            <a:r>
              <a:rPr lang="es-ES" b="1" dirty="0">
                <a:solidFill>
                  <a:schemeClr val="tx2"/>
                </a:solidFill>
              </a:rPr>
              <a:t>	more easily,</a:t>
            </a:r>
            <a:r>
              <a:rPr lang="es-ES" b="1" dirty="0" smtClean="0">
                <a:solidFill>
                  <a:schemeClr val="tx2"/>
                </a:solidFill>
              </a:rPr>
              <a:t> more </a:t>
            </a:r>
            <a:r>
              <a:rPr lang="es-ES" b="1" dirty="0">
                <a:solidFill>
                  <a:schemeClr val="tx2"/>
                </a:solidFill>
              </a:rPr>
              <a:t>slowly</a:t>
            </a:r>
            <a:endParaRPr lang="es-E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7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373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373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373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28600" y="304800"/>
            <a:ext cx="7772400" cy="1295400"/>
          </a:xfrm>
        </p:spPr>
        <p:txBody>
          <a:bodyPr>
            <a:normAutofit fontScale="90000"/>
          </a:bodyPr>
          <a:lstStyle/>
          <a:p>
            <a:pPr eaLnBrk="1" hangingPunct="1"/>
            <a:r>
              <a:rPr lang="es-ES">
                <a:solidFill>
                  <a:schemeClr val="accent1"/>
                </a:solidFill>
              </a:rPr>
              <a:t>                   IRREGULAR FORMS</a:t>
            </a:r>
          </a:p>
        </p:txBody>
      </p:sp>
      <p:sp>
        <p:nvSpPr>
          <p:cNvPr id="74755" name="Rectangle 3"/>
          <p:cNvSpPr>
            <a:spLocks noGrp="1" noChangeArrowheads="1"/>
          </p:cNvSpPr>
          <p:nvPr>
            <p:ph idx="1"/>
          </p:nvPr>
        </p:nvSpPr>
        <p:spPr>
          <a:xfrm>
            <a:off x="228600" y="1643063"/>
            <a:ext cx="8458200" cy="1023937"/>
          </a:xfrm>
        </p:spPr>
        <p:txBody>
          <a:bodyPr>
            <a:normAutofit/>
          </a:bodyPr>
          <a:lstStyle/>
          <a:p>
            <a:pPr eaLnBrk="1" hangingPunct="1"/>
            <a:r>
              <a:rPr lang="es-ES" b="1"/>
              <a:t>Some adjectives / adverbs have irregular forms:  </a:t>
            </a:r>
          </a:p>
        </p:txBody>
      </p:sp>
      <p:sp>
        <p:nvSpPr>
          <p:cNvPr id="74756" name="Rectangle 4"/>
          <p:cNvSpPr>
            <a:spLocks noChangeArrowheads="1"/>
          </p:cNvSpPr>
          <p:nvPr/>
        </p:nvSpPr>
        <p:spPr bwMode="auto">
          <a:xfrm>
            <a:off x="838200" y="2743200"/>
            <a:ext cx="2743200" cy="1828800"/>
          </a:xfrm>
          <a:prstGeom prst="rect">
            <a:avLst/>
          </a:prstGeom>
          <a:noFill/>
          <a:ln w="9525">
            <a:noFill/>
            <a:miter lim="800000"/>
            <a:headEnd/>
            <a:tailEnd/>
          </a:ln>
        </p:spPr>
        <p:txBody>
          <a:bodyPr>
            <a:prstTxWarp prst="textNoShape">
              <a:avLst/>
            </a:prstTxWarp>
          </a:bodyPr>
          <a:lstStyle/>
          <a:p>
            <a:pPr marL="342900" indent="-342900">
              <a:spcBef>
                <a:spcPct val="20000"/>
              </a:spcBef>
              <a:buClr>
                <a:schemeClr val="tx2"/>
              </a:buClr>
              <a:buSzPct val="70000"/>
              <a:buFont typeface="Wingdings" charset="2"/>
              <a:buChar char="l"/>
            </a:pPr>
            <a:r>
              <a:rPr lang="es-ES" sz="3000" b="1"/>
              <a:t>good/well</a:t>
            </a:r>
          </a:p>
          <a:p>
            <a:pPr marL="342900" indent="-342900">
              <a:spcBef>
                <a:spcPct val="20000"/>
              </a:spcBef>
              <a:buClr>
                <a:schemeClr val="tx2"/>
              </a:buClr>
              <a:buSzPct val="70000"/>
              <a:buFont typeface="Wingdings" charset="2"/>
              <a:buChar char="l"/>
            </a:pPr>
            <a:r>
              <a:rPr lang="es-ES" sz="3000" b="1"/>
              <a:t>bad/badly</a:t>
            </a:r>
          </a:p>
          <a:p>
            <a:pPr marL="342900" indent="-342900">
              <a:spcBef>
                <a:spcPct val="20000"/>
              </a:spcBef>
              <a:buClr>
                <a:schemeClr val="tx2"/>
              </a:buClr>
              <a:buSzPct val="70000"/>
              <a:buFont typeface="Wingdings" charset="2"/>
              <a:buChar char="l"/>
            </a:pPr>
            <a:r>
              <a:rPr lang="es-ES" sz="3000" b="1"/>
              <a:t>far</a:t>
            </a:r>
          </a:p>
          <a:p>
            <a:pPr marL="342900" indent="-342900">
              <a:spcBef>
                <a:spcPct val="20000"/>
              </a:spcBef>
              <a:buClr>
                <a:schemeClr val="tx2"/>
              </a:buClr>
              <a:buSzPct val="70000"/>
              <a:buFont typeface="Wingdings" charset="2"/>
              <a:buChar char="l"/>
            </a:pPr>
            <a:endParaRPr lang="es-ES" sz="3000" b="1"/>
          </a:p>
        </p:txBody>
      </p:sp>
      <p:sp>
        <p:nvSpPr>
          <p:cNvPr id="74757" name="Rectangle 5"/>
          <p:cNvSpPr>
            <a:spLocks noChangeArrowheads="1"/>
          </p:cNvSpPr>
          <p:nvPr/>
        </p:nvSpPr>
        <p:spPr bwMode="auto">
          <a:xfrm>
            <a:off x="3657600" y="2667000"/>
            <a:ext cx="4876800" cy="1752600"/>
          </a:xfrm>
          <a:prstGeom prst="rect">
            <a:avLst/>
          </a:prstGeom>
          <a:noFill/>
          <a:ln w="9525">
            <a:noFill/>
            <a:miter lim="800000"/>
            <a:headEnd/>
            <a:tailEnd/>
          </a:ln>
        </p:spPr>
        <p:txBody>
          <a:bodyPr>
            <a:prstTxWarp prst="textNoShape">
              <a:avLst/>
            </a:prstTxWarp>
          </a:bodyPr>
          <a:lstStyle/>
          <a:p>
            <a:pPr marL="342900" indent="-342900">
              <a:spcBef>
                <a:spcPct val="20000"/>
              </a:spcBef>
              <a:buClr>
                <a:schemeClr val="tx2"/>
              </a:buClr>
              <a:buSzPct val="70000"/>
              <a:buFont typeface="Wingdings" charset="2"/>
              <a:buChar char="l"/>
            </a:pPr>
            <a:r>
              <a:rPr lang="es-ES" sz="3000" b="1" dirty="0">
                <a:solidFill>
                  <a:schemeClr val="tx2"/>
                </a:solidFill>
              </a:rPr>
              <a:t>better	</a:t>
            </a:r>
            <a:r>
              <a:rPr lang="es-ES" sz="3000" b="1" dirty="0" smtClean="0">
                <a:solidFill>
                  <a:schemeClr val="tx2"/>
                </a:solidFill>
              </a:rPr>
              <a:t>	</a:t>
            </a:r>
          </a:p>
          <a:p>
            <a:pPr marL="342900" indent="-342900">
              <a:spcBef>
                <a:spcPct val="20000"/>
              </a:spcBef>
              <a:buClr>
                <a:schemeClr val="tx2"/>
              </a:buClr>
              <a:buSzPct val="70000"/>
              <a:buFont typeface="Wingdings" charset="2"/>
              <a:buChar char="l"/>
            </a:pPr>
            <a:r>
              <a:rPr lang="es-ES" sz="3000" b="1" dirty="0">
                <a:solidFill>
                  <a:schemeClr val="tx2"/>
                </a:solidFill>
              </a:rPr>
              <a:t>worse	</a:t>
            </a:r>
            <a:r>
              <a:rPr lang="es-ES" sz="3000" b="1" dirty="0" smtClean="0">
                <a:solidFill>
                  <a:schemeClr val="tx2"/>
                </a:solidFill>
              </a:rPr>
              <a:t>	</a:t>
            </a:r>
          </a:p>
          <a:p>
            <a:pPr marL="342900" indent="-342900">
              <a:spcBef>
                <a:spcPct val="20000"/>
              </a:spcBef>
              <a:buClr>
                <a:schemeClr val="tx2"/>
              </a:buClr>
              <a:buSzPct val="70000"/>
              <a:buFont typeface="Wingdings" charset="2"/>
              <a:buChar char="l"/>
            </a:pPr>
            <a:r>
              <a:rPr lang="es-ES" sz="3000" b="1" dirty="0">
                <a:solidFill>
                  <a:schemeClr val="tx2"/>
                </a:solidFill>
              </a:rPr>
              <a:t>farther	</a:t>
            </a:r>
            <a:r>
              <a:rPr lang="es-ES" sz="3000" b="1" dirty="0" smtClean="0">
                <a:solidFill>
                  <a:schemeClr val="tx2"/>
                </a:solidFill>
              </a:rPr>
              <a:t>	</a:t>
            </a:r>
          </a:p>
          <a:p>
            <a:pPr marL="342900" indent="-342900">
              <a:spcBef>
                <a:spcPct val="20000"/>
              </a:spcBef>
              <a:buClr>
                <a:schemeClr val="tx2"/>
              </a:buClr>
              <a:buSzPct val="70000"/>
              <a:buFont typeface="Wingdings" charset="2"/>
              <a:buNone/>
            </a:pPr>
            <a:r>
              <a:rPr lang="es-ES" sz="3000" b="1" dirty="0">
                <a:solidFill>
                  <a:schemeClr val="tx2"/>
                </a:solidFill>
              </a:rPr>
              <a:t>   further 	</a:t>
            </a:r>
            <a:r>
              <a:rPr lang="es-ES" sz="3000" b="1" dirty="0" smtClean="0">
                <a:solidFill>
                  <a:schemeClr val="tx2"/>
                </a:solidFill>
              </a:rPr>
              <a:t>	</a:t>
            </a:r>
          </a:p>
          <a:p>
            <a:pPr marL="342900" indent="-342900">
              <a:spcBef>
                <a:spcPct val="20000"/>
              </a:spcBef>
              <a:buClr>
                <a:schemeClr val="tx2"/>
              </a:buClr>
              <a:buSzPct val="70000"/>
              <a:buFont typeface="Wingdings" charset="2"/>
              <a:buChar char="l"/>
            </a:pPr>
            <a:endParaRPr lang="es-ES" sz="3000" b="1" dirty="0"/>
          </a:p>
        </p:txBody>
      </p:sp>
      <p:sp>
        <p:nvSpPr>
          <p:cNvPr id="74758" name="Rectangle 6"/>
          <p:cNvSpPr>
            <a:spLocks noChangeArrowheads="1"/>
          </p:cNvSpPr>
          <p:nvPr/>
        </p:nvSpPr>
        <p:spPr bwMode="auto">
          <a:xfrm>
            <a:off x="304800" y="5105400"/>
            <a:ext cx="8229600" cy="1143000"/>
          </a:xfrm>
          <a:prstGeom prst="rect">
            <a:avLst/>
          </a:prstGeom>
          <a:noFill/>
          <a:ln w="9525">
            <a:noFill/>
            <a:miter lim="800000"/>
            <a:headEnd/>
            <a:tailEnd/>
          </a:ln>
        </p:spPr>
        <p:txBody>
          <a:bodyPr>
            <a:prstTxWarp prst="textNoShape">
              <a:avLst/>
            </a:prstTxWarp>
          </a:bodyPr>
          <a:lstStyle/>
          <a:p>
            <a:pPr marL="342900" indent="-342900">
              <a:spcBef>
                <a:spcPct val="20000"/>
              </a:spcBef>
              <a:buClr>
                <a:schemeClr val="tx2"/>
              </a:buClr>
              <a:buSzPct val="70000"/>
              <a:buFont typeface="Wingdings" charset="2"/>
              <a:buChar char="l"/>
            </a:pPr>
            <a:endParaRPr lang="es-ES" sz="3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74756">
                                            <p:txEl>
                                              <p:pRg st="0" end="0"/>
                                            </p:txEl>
                                          </p:spTgt>
                                        </p:tgtEl>
                                        <p:attrNameLst>
                                          <p:attrName>style.visibility</p:attrName>
                                        </p:attrNameLst>
                                      </p:cBhvr>
                                      <p:to>
                                        <p:strVal val="visible"/>
                                      </p:to>
                                    </p:set>
                                    <p:animEffect transition="in" filter="wipe(up)">
                                      <p:cBhvr>
                                        <p:cTn id="11" dur="500"/>
                                        <p:tgtEl>
                                          <p:spTgt spid="74756">
                                            <p:txEl>
                                              <p:pRg st="0" end="0"/>
                                            </p:txEl>
                                          </p:spTgt>
                                        </p:tgtEl>
                                      </p:cBhvr>
                                    </p:animEffect>
                                  </p:childTnLst>
                                </p:cTn>
                              </p:par>
                              <p:par>
                                <p:cTn id="12" presetID="22" presetClass="entr" presetSubtype="1" fill="hold" nodeType="withEffect">
                                  <p:stCondLst>
                                    <p:cond delay="0"/>
                                  </p:stCondLst>
                                  <p:childTnLst>
                                    <p:set>
                                      <p:cBhvr>
                                        <p:cTn id="13" dur="1" fill="hold">
                                          <p:stCondLst>
                                            <p:cond delay="0"/>
                                          </p:stCondLst>
                                        </p:cTn>
                                        <p:tgtEl>
                                          <p:spTgt spid="74756">
                                            <p:txEl>
                                              <p:pRg st="1" end="1"/>
                                            </p:txEl>
                                          </p:spTgt>
                                        </p:tgtEl>
                                        <p:attrNameLst>
                                          <p:attrName>style.visibility</p:attrName>
                                        </p:attrNameLst>
                                      </p:cBhvr>
                                      <p:to>
                                        <p:strVal val="visible"/>
                                      </p:to>
                                    </p:set>
                                    <p:animEffect transition="in" filter="wipe(up)">
                                      <p:cBhvr>
                                        <p:cTn id="14" dur="500"/>
                                        <p:tgtEl>
                                          <p:spTgt spid="74756">
                                            <p:txEl>
                                              <p:pRg st="1" end="1"/>
                                            </p:txEl>
                                          </p:spTgt>
                                        </p:tgtEl>
                                      </p:cBhvr>
                                    </p:animEffect>
                                  </p:childTnLst>
                                </p:cTn>
                              </p:par>
                              <p:par>
                                <p:cTn id="15" presetID="22" presetClass="entr" presetSubtype="1" fill="hold" nodeType="withEffect">
                                  <p:stCondLst>
                                    <p:cond delay="0"/>
                                  </p:stCondLst>
                                  <p:childTnLst>
                                    <p:set>
                                      <p:cBhvr>
                                        <p:cTn id="16" dur="1" fill="hold">
                                          <p:stCondLst>
                                            <p:cond delay="0"/>
                                          </p:stCondLst>
                                        </p:cTn>
                                        <p:tgtEl>
                                          <p:spTgt spid="74756">
                                            <p:txEl>
                                              <p:pRg st="2" end="2"/>
                                            </p:txEl>
                                          </p:spTgt>
                                        </p:tgtEl>
                                        <p:attrNameLst>
                                          <p:attrName>style.visibility</p:attrName>
                                        </p:attrNameLst>
                                      </p:cBhvr>
                                      <p:to>
                                        <p:strVal val="visible"/>
                                      </p:to>
                                    </p:set>
                                    <p:animEffect transition="in" filter="wipe(up)">
                                      <p:cBhvr>
                                        <p:cTn id="17" dur="500"/>
                                        <p:tgtEl>
                                          <p:spTgt spid="7475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74757">
                                            <p:txEl>
                                              <p:pRg st="0" end="0"/>
                                            </p:txEl>
                                          </p:spTgt>
                                        </p:tgtEl>
                                        <p:attrNameLst>
                                          <p:attrName>style.visibility</p:attrName>
                                        </p:attrNameLst>
                                      </p:cBhvr>
                                      <p:to>
                                        <p:strVal val="visible"/>
                                      </p:to>
                                    </p:set>
                                    <p:animEffect transition="in" filter="wipe(left)">
                                      <p:cBhvr>
                                        <p:cTn id="22" dur="2000"/>
                                        <p:tgtEl>
                                          <p:spTgt spid="7475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74757">
                                            <p:txEl>
                                              <p:pRg st="1" end="1"/>
                                            </p:txEl>
                                          </p:spTgt>
                                        </p:tgtEl>
                                        <p:attrNameLst>
                                          <p:attrName>style.visibility</p:attrName>
                                        </p:attrNameLst>
                                      </p:cBhvr>
                                      <p:to>
                                        <p:strVal val="visible"/>
                                      </p:to>
                                    </p:set>
                                    <p:animEffect transition="in" filter="wipe(left)">
                                      <p:cBhvr>
                                        <p:cTn id="27" dur="2000"/>
                                        <p:tgtEl>
                                          <p:spTgt spid="74757">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74757">
                                            <p:txEl>
                                              <p:pRg st="2" end="2"/>
                                            </p:txEl>
                                          </p:spTgt>
                                        </p:tgtEl>
                                        <p:attrNameLst>
                                          <p:attrName>style.visibility</p:attrName>
                                        </p:attrNameLst>
                                      </p:cBhvr>
                                      <p:to>
                                        <p:strVal val="visible"/>
                                      </p:to>
                                    </p:set>
                                    <p:animEffect transition="in" filter="wipe(left)">
                                      <p:cBhvr>
                                        <p:cTn id="32" dur="2000"/>
                                        <p:tgtEl>
                                          <p:spTgt spid="74757">
                                            <p:txEl>
                                              <p:pRg st="2" end="2"/>
                                            </p:txEl>
                                          </p:spTgt>
                                        </p:tgtEl>
                                      </p:cBhvr>
                                    </p:animEffect>
                                  </p:childTnLst>
                                </p:cTn>
                              </p:par>
                              <p:par>
                                <p:cTn id="33" presetID="22" presetClass="entr" presetSubtype="8" fill="hold" nodeType="withEffect">
                                  <p:stCondLst>
                                    <p:cond delay="0"/>
                                  </p:stCondLst>
                                  <p:childTnLst>
                                    <p:set>
                                      <p:cBhvr>
                                        <p:cTn id="34" dur="1" fill="hold">
                                          <p:stCondLst>
                                            <p:cond delay="0"/>
                                          </p:stCondLst>
                                        </p:cTn>
                                        <p:tgtEl>
                                          <p:spTgt spid="74757">
                                            <p:txEl>
                                              <p:pRg st="3" end="3"/>
                                            </p:txEl>
                                          </p:spTgt>
                                        </p:tgtEl>
                                        <p:attrNameLst>
                                          <p:attrName>style.visibility</p:attrName>
                                        </p:attrNameLst>
                                      </p:cBhvr>
                                      <p:to>
                                        <p:strVal val="visible"/>
                                      </p:to>
                                    </p:set>
                                    <p:animEffect transition="in" filter="wipe(left)">
                                      <p:cBhvr>
                                        <p:cTn id="35" dur="2000"/>
                                        <p:tgtEl>
                                          <p:spTgt spid="74757">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nodePh="1">
                                  <p:stCondLst>
                                    <p:cond delay="0"/>
                                  </p:stCondLst>
                                  <p:endCondLst>
                                    <p:cond evt="begin" delay="0">
                                      <p:tn val="38"/>
                                    </p:cond>
                                  </p:endCondLst>
                                  <p:childTnLst>
                                    <p:set>
                                      <p:cBhvr>
                                        <p:cTn id="39" dur="1" fill="hold">
                                          <p:stCondLst>
                                            <p:cond delay="0"/>
                                          </p:stCondLst>
                                        </p:cTn>
                                        <p:tgtEl>
                                          <p:spTgt spid="747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build="p"/>
      <p:bldP spid="74758"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asketball.jpg"/>
          <p:cNvPicPr>
            <a:picLocks noGrp="1" noChangeAspect="1"/>
          </p:cNvPicPr>
          <p:nvPr>
            <p:ph idx="1"/>
          </p:nvPr>
        </p:nvPicPr>
        <p:blipFill>
          <a:blip r:embed="rId2"/>
          <a:srcRect l="-9617" r="-9617"/>
          <a:stretch>
            <a:fillRect/>
          </a:stretch>
        </p:blipFill>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owling.jpg"/>
          <p:cNvPicPr>
            <a:picLocks noGrp="1" noChangeAspect="1"/>
          </p:cNvPicPr>
          <p:nvPr>
            <p:ph idx="1"/>
          </p:nvPr>
        </p:nvPicPr>
        <p:blipFill>
          <a:blip r:embed="rId2"/>
          <a:srcRect l="-43399" r="-43399"/>
          <a:stretch>
            <a:fillRect/>
          </a:stretch>
        </p:blipFill>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fencing.jpg"/>
          <p:cNvPicPr>
            <a:picLocks noGrp="1" noChangeAspect="1"/>
          </p:cNvPicPr>
          <p:nvPr>
            <p:ph idx="1"/>
          </p:nvPr>
        </p:nvPicPr>
        <p:blipFill>
          <a:blip r:embed="rId2"/>
          <a:srcRect l="-13681" r="-13681"/>
          <a:stretch>
            <a:fillRect/>
          </a:stretch>
        </p:blipFill>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golf.jpg"/>
          <p:cNvPicPr>
            <a:picLocks noGrp="1" noChangeAspect="1"/>
          </p:cNvPicPr>
          <p:nvPr>
            <p:ph idx="1"/>
          </p:nvPr>
        </p:nvPicPr>
        <p:blipFill>
          <a:blip r:embed="rId2"/>
          <a:srcRect l="-25438" r="-25438"/>
          <a:stretch>
            <a:fillRect/>
          </a:stretch>
        </p:blipFill>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orseback riding.jpg"/>
          <p:cNvPicPr>
            <a:picLocks noGrp="1" noChangeAspect="1"/>
          </p:cNvPicPr>
          <p:nvPr>
            <p:ph idx="1"/>
          </p:nvPr>
        </p:nvPicPr>
        <p:blipFill>
          <a:blip r:embed="rId2"/>
          <a:srcRect l="-12266" r="-12266"/>
          <a:stretch>
            <a:fillRect/>
          </a:stretch>
        </p:blipFill>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and surfing.jpg"/>
          <p:cNvPicPr>
            <a:picLocks noGrp="1" noChangeAspect="1"/>
          </p:cNvPicPr>
          <p:nvPr>
            <p:ph idx="1"/>
          </p:nvPr>
        </p:nvPicPr>
        <p:blipFill>
          <a:blip r:embed="rId2"/>
          <a:srcRect l="-17092" r="-17092"/>
          <a:stretch>
            <a:fillRect/>
          </a:stretch>
        </p:blipFill>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 families</a:t>
            </a:r>
            <a:endParaRPr lang="en-US" dirty="0"/>
          </a:p>
        </p:txBody>
      </p:sp>
      <p:sp>
        <p:nvSpPr>
          <p:cNvPr id="3" name="Content Placeholder 2"/>
          <p:cNvSpPr>
            <a:spLocks noGrp="1"/>
          </p:cNvSpPr>
          <p:nvPr>
            <p:ph idx="1"/>
          </p:nvPr>
        </p:nvSpPr>
        <p:spPr/>
        <p:txBody>
          <a:bodyPr/>
          <a:lstStyle/>
          <a:p>
            <a:r>
              <a:rPr lang="en-US" dirty="0" smtClean="0"/>
              <a:t>Teach/ teacher/ teachable</a:t>
            </a:r>
          </a:p>
          <a:p>
            <a:r>
              <a:rPr lang="en-US" dirty="0" smtClean="0"/>
              <a:t>Win/ winners/ winning</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Capital">
  <a:themeElements>
    <a:clrScheme name="Capital">
      <a:dk1>
        <a:srgbClr val="FFFFFF"/>
      </a:dk1>
      <a:lt1>
        <a:srgbClr val="000000"/>
      </a:lt1>
      <a:dk2>
        <a:srgbClr val="7C8F97"/>
      </a:dk2>
      <a:lt2>
        <a:srgbClr val="D1D0C8"/>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majorFont>
      <a:minorFont>
        <a:latin typeface="Calisto MT"/>
        <a:ea typeface=""/>
        <a:cs typeface=""/>
        <a:font script="Jpan" typeface="ＭＳ 明朝"/>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83</TotalTime>
  <Words>644</Words>
  <Application>Microsoft Macintosh PowerPoint</Application>
  <PresentationFormat>On-screen Show (4:3)</PresentationFormat>
  <Paragraphs>71</Paragraphs>
  <Slides>22</Slides>
  <Notes>0</Notes>
  <HiddenSlides>0</HiddenSlides>
  <MMClips>0</MMClips>
  <ScaleCrop>false</ScaleCrop>
  <HeadingPairs>
    <vt:vector size="4" baseType="variant">
      <vt:variant>
        <vt:lpstr>Design Template</vt:lpstr>
      </vt:variant>
      <vt:variant>
        <vt:i4>1</vt:i4>
      </vt:variant>
      <vt:variant>
        <vt:lpstr>Slide Titles</vt:lpstr>
      </vt:variant>
      <vt:variant>
        <vt:i4>22</vt:i4>
      </vt:variant>
    </vt:vector>
  </HeadingPairs>
  <TitlesOfParts>
    <vt:vector size="23" baseType="lpstr">
      <vt:lpstr>Capital</vt:lpstr>
      <vt:lpstr>Sports</vt:lpstr>
      <vt:lpstr>Slide 2</vt:lpstr>
      <vt:lpstr>Slide 3</vt:lpstr>
      <vt:lpstr>Slide 4</vt:lpstr>
      <vt:lpstr>Slide 5</vt:lpstr>
      <vt:lpstr>Slide 6</vt:lpstr>
      <vt:lpstr>Slide 7</vt:lpstr>
      <vt:lpstr>Slide 8</vt:lpstr>
      <vt:lpstr>Word families</vt:lpstr>
      <vt:lpstr>Slide 10</vt:lpstr>
      <vt:lpstr>Slide 11</vt:lpstr>
      <vt:lpstr>Slide 12</vt:lpstr>
      <vt:lpstr>Slide 13</vt:lpstr>
      <vt:lpstr>Venn diagrams</vt:lpstr>
      <vt:lpstr>Creating a comparison table</vt:lpstr>
      <vt:lpstr>COMPARATIVES</vt:lpstr>
      <vt:lpstr>COMPARISON OF ADJECTIVES</vt:lpstr>
      <vt:lpstr>COMPARISON OF ADJECTIVES</vt:lpstr>
      <vt:lpstr>COMPARISON OF ADJECTIVES</vt:lpstr>
      <vt:lpstr>COMPARISON OF ADJECTIVES Spelling rules for the –er/-est endings</vt:lpstr>
      <vt:lpstr>COMPARISON OF ADVERBS</vt:lpstr>
      <vt:lpstr>                   IRREGULAR FORMS</vt:lpstr>
    </vt:vector>
  </TitlesOfParts>
  <Company>university college london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Sports</dc:title>
  <dc:creator>maitha al-husseini</dc:creator>
  <cp:lastModifiedBy>maitha al-husseini</cp:lastModifiedBy>
  <cp:revision>1</cp:revision>
  <dcterms:created xsi:type="dcterms:W3CDTF">2011-12-04T05:07:20Z</dcterms:created>
  <dcterms:modified xsi:type="dcterms:W3CDTF">2011-12-04T05:07:39Z</dcterms:modified>
</cp:coreProperties>
</file>