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6"/>
  </p:notesMasterIdLst>
  <p:handoutMasterIdLst>
    <p:handoutMasterId r:id="rId87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91" r:id="rId14"/>
    <p:sldId id="267" r:id="rId15"/>
    <p:sldId id="306" r:id="rId16"/>
    <p:sldId id="307" r:id="rId17"/>
    <p:sldId id="268" r:id="rId18"/>
    <p:sldId id="274" r:id="rId19"/>
    <p:sldId id="275" r:id="rId20"/>
    <p:sldId id="308" r:id="rId21"/>
    <p:sldId id="293" r:id="rId22"/>
    <p:sldId id="294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295" r:id="rId33"/>
    <p:sldId id="296" r:id="rId34"/>
    <p:sldId id="322" r:id="rId35"/>
    <p:sldId id="321" r:id="rId36"/>
    <p:sldId id="323" r:id="rId37"/>
    <p:sldId id="324" r:id="rId38"/>
    <p:sldId id="326" r:id="rId39"/>
    <p:sldId id="327" r:id="rId40"/>
    <p:sldId id="325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297" r:id="rId49"/>
    <p:sldId id="298" r:id="rId50"/>
    <p:sldId id="299" r:id="rId51"/>
    <p:sldId id="301" r:id="rId52"/>
    <p:sldId id="302" r:id="rId53"/>
    <p:sldId id="303" r:id="rId54"/>
    <p:sldId id="304" r:id="rId55"/>
    <p:sldId id="305" r:id="rId56"/>
    <p:sldId id="300" r:id="rId57"/>
    <p:sldId id="336" r:id="rId58"/>
    <p:sldId id="337" r:id="rId59"/>
    <p:sldId id="338" r:id="rId60"/>
    <p:sldId id="339" r:id="rId61"/>
    <p:sldId id="340" r:id="rId62"/>
    <p:sldId id="292" r:id="rId63"/>
    <p:sldId id="280" r:id="rId64"/>
    <p:sldId id="341" r:id="rId65"/>
    <p:sldId id="342" r:id="rId66"/>
    <p:sldId id="282" r:id="rId67"/>
    <p:sldId id="343" r:id="rId68"/>
    <p:sldId id="344" r:id="rId69"/>
    <p:sldId id="345" r:id="rId70"/>
    <p:sldId id="346" r:id="rId71"/>
    <p:sldId id="348" r:id="rId72"/>
    <p:sldId id="347" r:id="rId73"/>
    <p:sldId id="349" r:id="rId74"/>
    <p:sldId id="350" r:id="rId75"/>
    <p:sldId id="352" r:id="rId76"/>
    <p:sldId id="289" r:id="rId77"/>
    <p:sldId id="283" r:id="rId78"/>
    <p:sldId id="353" r:id="rId79"/>
    <p:sldId id="288" r:id="rId80"/>
    <p:sldId id="354" r:id="rId81"/>
    <p:sldId id="355" r:id="rId82"/>
    <p:sldId id="356" r:id="rId83"/>
    <p:sldId id="357" r:id="rId84"/>
    <p:sldId id="358" r:id="rId85"/>
  </p:sldIdLst>
  <p:sldSz cx="9144000" cy="6858000" type="screen4x3"/>
  <p:notesSz cx="6980238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59" d="100"/>
          <a:sy n="59" d="100"/>
        </p:scale>
        <p:origin x="-1674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92" y="-60"/>
      </p:cViewPr>
      <p:guideLst>
        <p:guide orient="horz" pos="2909"/>
        <p:guide pos="219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DA73DC26-3065-43C0-9B6D-EC8BAD1F9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05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87850"/>
            <a:ext cx="511968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689E7459-D39E-4C62-B7D2-E019F658F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223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5BCCA-6640-4D86-A583-79CA322782E4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5768FD-B08A-4D86-A1FE-8358987EEBF2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5FD0A-3A8E-4471-B861-034B7B26633B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30A8B2-AB9E-40A8-87DA-CBC78F9A8D79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78A46-5E9C-4DF8-AAA7-0965F035C929}" type="slidenum">
              <a:rPr lang="en-GB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78A46-5E9C-4DF8-AAA7-0965F035C929}" type="slidenum">
              <a:rPr lang="en-GB"/>
              <a:pPr/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0A965-6E0F-4A3B-A546-0966E0889992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64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66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67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68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70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71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32898-6F8B-4905-B464-5D18341B3D4B}" type="slidenum">
              <a:rPr lang="en-GB"/>
              <a:pPr/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11935-FC66-4C72-A752-DE19629A9DD6}" type="slidenum">
              <a:rPr lang="en-GB"/>
              <a:pPr/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68058-509F-45AF-94A5-EBCAF83022E1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A66762-5C15-44CA-8ADD-605351AC154D}" type="slidenum">
              <a:rPr lang="en-GB"/>
              <a:pPr/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76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77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78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79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80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2274-7041-44F2-837E-C4ED8032FBB9}" type="slidenum">
              <a:rPr lang="en-GB"/>
              <a:pPr/>
              <a:t>81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C452EC-226A-4825-80FA-A8DC4AD7ADC7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DF4CD2-A0C2-44A3-A589-E32A8410AB0B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328243-BEBF-486C-AA77-724C3D621215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0D98D6-D7BB-40D1-A3DC-20246E8328A7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46C55-3D2D-488C-A626-A05EB7B5D239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5815D-21B2-492D-A291-13BBBE5AEB44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83631-339B-4127-9E87-31DCFE4C2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98480-44A7-49A9-A03C-B5827F642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9DD39-5082-4CA7-A1C2-ED9FE1BC4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66FD9-1775-466E-9A7E-12FF46FC8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B4162-3D8E-43A6-8411-8FF2D31D7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F4D7-F242-4AF7-B173-0D871DA78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AFC1-FE63-4B57-ADB3-82A1E1F13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A389F-7FBF-43FA-9B6F-D0EBBCBD7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CB8D-FC35-43C9-A653-AD87BF858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A24A3-FF9B-47D9-B36F-69446F833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1AE26-F511-428D-AE5D-2B30E6639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88C5882-D5EF-4DE6-8EF9-692419FEC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6764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F029EA-3F0B-4FB0-94B5-BBDB680FE2F1}" type="slidenum">
              <a:rPr lang="en-US"/>
              <a:pPr/>
              <a:t>1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Heaps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heap is a binary tree.</a:t>
            </a:r>
          </a:p>
          <a:p>
            <a:pPr eaLnBrk="1" hangingPunct="1"/>
            <a:r>
              <a:rPr lang="en-US" smtClean="0"/>
              <a:t>A heap is best implemented in sequential representation (using an array).</a:t>
            </a:r>
          </a:p>
          <a:p>
            <a:pPr eaLnBrk="1" hangingPunct="1"/>
            <a:r>
              <a:rPr lang="en-US" smtClean="0"/>
              <a:t>Two important uses of heaps are: </a:t>
            </a:r>
          </a:p>
          <a:p>
            <a:pPr lvl="1" eaLnBrk="1" hangingPunct="1"/>
            <a:r>
              <a:rPr lang="en-US" smtClean="0"/>
              <a:t>(i) efficient implementation of priority queues</a:t>
            </a:r>
          </a:p>
          <a:p>
            <a:pPr lvl="1" eaLnBrk="1" hangingPunct="1"/>
            <a:r>
              <a:rPr lang="en-US" smtClean="0"/>
              <a:t>(ii) sorting -- Heapsort.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Heaps (Cont.)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Max-Heap has </a:t>
            </a:r>
            <a:r>
              <a:rPr lang="en-US" u="sng" dirty="0" smtClean="0"/>
              <a:t>max</a:t>
            </a:r>
            <a:r>
              <a:rPr lang="en-US" dirty="0" smtClean="0"/>
              <a:t> element as root. Min-Heap has </a:t>
            </a:r>
            <a:r>
              <a:rPr lang="en-US" u="sng" dirty="0" smtClean="0"/>
              <a:t>min</a:t>
            </a:r>
            <a:r>
              <a:rPr lang="en-US" dirty="0" smtClean="0"/>
              <a:t> element as root.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elements in a heap satisfy heap conditions: for Min-Heap: key[parent] &lt; key[left-child] or key[right-child].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</a:t>
            </a:r>
            <a:r>
              <a:rPr lang="en-US" dirty="0" smtClean="0">
                <a:solidFill>
                  <a:schemeClr val="tx2"/>
                </a:solidFill>
              </a:rPr>
              <a:t> last node</a:t>
            </a:r>
            <a:r>
              <a:rPr lang="en-US" dirty="0" smtClean="0"/>
              <a:t> of a heap is the rightmost node of maximum depth</a:t>
            </a:r>
            <a:endParaRPr lang="en-US" dirty="0" smtClean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5257800" y="48768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6224587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121150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822825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9" name="AutoShape 16"/>
          <p:cNvCxnSpPr>
            <a:cxnSpLocks noChangeShapeType="1"/>
            <a:stCxn id="5" idx="3"/>
            <a:endCxn id="7" idx="7"/>
          </p:cNvCxnSpPr>
          <p:nvPr/>
        </p:nvCxnSpPr>
        <p:spPr bwMode="auto">
          <a:xfrm flipH="1">
            <a:off x="4446587" y="5211762"/>
            <a:ext cx="866775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" name="AutoShape 17"/>
          <p:cNvCxnSpPr>
            <a:cxnSpLocks noChangeShapeType="1"/>
            <a:stCxn id="6" idx="1"/>
            <a:endCxn id="5" idx="5"/>
          </p:cNvCxnSpPr>
          <p:nvPr/>
        </p:nvCxnSpPr>
        <p:spPr bwMode="auto">
          <a:xfrm flipH="1" flipV="1">
            <a:off x="5583237" y="5211762"/>
            <a:ext cx="696913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AutoShape 22"/>
          <p:cNvCxnSpPr>
            <a:cxnSpLocks noChangeShapeType="1"/>
            <a:stCxn id="13" idx="7"/>
            <a:endCxn id="7" idx="3"/>
          </p:cNvCxnSpPr>
          <p:nvPr/>
        </p:nvCxnSpPr>
        <p:spPr bwMode="auto">
          <a:xfrm flipV="1">
            <a:off x="3746500" y="5821362"/>
            <a:ext cx="430212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AutoShape 23"/>
          <p:cNvCxnSpPr>
            <a:cxnSpLocks noChangeShapeType="1"/>
            <a:stCxn id="8" idx="1"/>
            <a:endCxn id="7" idx="5"/>
          </p:cNvCxnSpPr>
          <p:nvPr/>
        </p:nvCxnSpPr>
        <p:spPr bwMode="auto">
          <a:xfrm flipH="1" flipV="1">
            <a:off x="4446587" y="5821362"/>
            <a:ext cx="431800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421062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 flipV="1">
            <a:off x="5275262" y="6248400"/>
            <a:ext cx="1201738" cy="106362"/>
          </a:xfrm>
          <a:custGeom>
            <a:avLst/>
            <a:gdLst>
              <a:gd name="T0" fmla="*/ 786 w 786"/>
              <a:gd name="T1" fmla="*/ 660 h 660"/>
              <a:gd name="T2" fmla="*/ 618 w 786"/>
              <a:gd name="T3" fmla="*/ 198 h 660"/>
              <a:gd name="T4" fmla="*/ 0 w 786"/>
              <a:gd name="T5" fmla="*/ 0 h 660"/>
              <a:gd name="T6" fmla="*/ 0 60000 65536"/>
              <a:gd name="T7" fmla="*/ 0 60000 65536"/>
              <a:gd name="T8" fmla="*/ 0 60000 65536"/>
              <a:gd name="T9" fmla="*/ 0 w 786"/>
              <a:gd name="T10" fmla="*/ 0 h 660"/>
              <a:gd name="T11" fmla="*/ 786 w 786"/>
              <a:gd name="T12" fmla="*/ 660 h 6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86" h="660">
                <a:moveTo>
                  <a:pt x="786" y="660"/>
                </a:moveTo>
                <a:cubicBezTo>
                  <a:pt x="757" y="583"/>
                  <a:pt x="749" y="308"/>
                  <a:pt x="618" y="198"/>
                </a:cubicBezTo>
                <a:cubicBezTo>
                  <a:pt x="487" y="88"/>
                  <a:pt x="129" y="41"/>
                  <a:pt x="0" y="0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6477000" y="6019800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last node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2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3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42</a:t>
              </a:r>
              <a:endParaRPr lang="en-US" dirty="0"/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55</a:t>
              </a:r>
              <a:endParaRPr lang="en-US" dirty="0"/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0674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705600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42</a:t>
              </a:r>
              <a:endParaRPr lang="en-US" dirty="0"/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55</a:t>
              </a:r>
              <a:endParaRPr lang="en-US" dirty="0"/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72866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FDD31-48EC-4590-AF62-A206A4D8EB85}" type="slidenum">
              <a:rPr lang="en-US"/>
              <a:pPr/>
              <a:t>14</a:t>
            </a:fld>
            <a:endParaRPr lang="en-US"/>
          </a:p>
        </p:txBody>
      </p:sp>
      <p:sp>
        <p:nvSpPr>
          <p:cNvPr id="1229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Constructing Heaps</a:t>
            </a:r>
          </a:p>
        </p:txBody>
      </p:sp>
      <p:sp>
        <p:nvSpPr>
          <p:cNvPr id="1229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There are two methods of constructing heaps: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Using SiftDown operation.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Using SiftUp operation.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SiftDown operation inserts a new element into the Heap from the top.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SiftUp operation inserts a new element into the Heap from the bottom.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586D84-E6A4-4D2F-8B79-430A97DBDD29}" type="slidenum">
              <a:rPr lang="en-US"/>
              <a:pPr/>
              <a:t>15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Elements:</a:t>
            </a:r>
            <a:r>
              <a:rPr lang="en-US" sz="2800" dirty="0" smtClean="0"/>
              <a:t> The elements are called </a:t>
            </a:r>
            <a:r>
              <a:rPr lang="en-US" sz="2800" dirty="0" err="1" smtClean="0"/>
              <a:t>HeapElements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Structure:</a:t>
            </a:r>
            <a:r>
              <a:rPr lang="en-US" sz="2800" dirty="0" smtClean="0"/>
              <a:t> The elements of the heap satisfy the heap conditions.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Domain:</a:t>
            </a:r>
            <a:r>
              <a:rPr lang="en-US" sz="2800" dirty="0" smtClean="0"/>
              <a:t> Bounded. Type name: Heap.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936015-9BF8-43EC-8F49-24C5DEF24E05}" type="slidenum">
              <a:rPr lang="en-US"/>
              <a:pPr/>
              <a:t>16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000" b="1" u="sng" smtClean="0"/>
              <a:t>Operations:</a:t>
            </a:r>
            <a:r>
              <a:rPr lang="en-US" sz="2000" smtClean="0"/>
              <a:t>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b="1" smtClean="0"/>
              <a:t>Method </a:t>
            </a:r>
            <a:r>
              <a:rPr lang="en-US" sz="2000" smtClean="0"/>
              <a:t>SiftUp (int n)</a:t>
            </a:r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b="1" smtClean="0"/>
              <a:t>requires</a:t>
            </a:r>
            <a:r>
              <a:rPr lang="en-US" sz="2000" smtClean="0"/>
              <a:t>: Elements H[1],H[2],…,H[n-1] satisfy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b="1" smtClean="0"/>
              <a:t>results:</a:t>
            </a:r>
            <a:r>
              <a:rPr lang="en-US" sz="2000" smtClean="0"/>
              <a:t> Elements H[1],H[2],…,H[n] satisfy heap conditions.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en-US" sz="2000" b="1" smtClean="0"/>
              <a:t>Method </a:t>
            </a:r>
            <a:r>
              <a:rPr lang="en-US" sz="2000" smtClean="0"/>
              <a:t>SiftDown (int m,n)</a:t>
            </a:r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b="1" smtClean="0"/>
              <a:t>requires</a:t>
            </a:r>
            <a:r>
              <a:rPr lang="en-US" sz="2000" smtClean="0"/>
              <a:t>: Elements H[m+1],H[m+2],…,H[n] satisfy the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b="1" smtClean="0"/>
              <a:t>results</a:t>
            </a:r>
            <a:r>
              <a:rPr lang="en-US" sz="2000" smtClean="0"/>
              <a:t>: Elements H[m],H[m+1],…,H[n] satisfy the heap conditions.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sz="2000" b="1" smtClean="0"/>
              <a:t>Method</a:t>
            </a:r>
            <a:r>
              <a:rPr lang="en-US" sz="2000" smtClean="0"/>
              <a:t> Heap (int n) // Constructor</a:t>
            </a:r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b="1" smtClean="0"/>
              <a:t>results</a:t>
            </a:r>
            <a:r>
              <a:rPr lang="en-US" sz="2000" smtClean="0"/>
              <a:t>: Elements H[1],H[2],….H[n] satisfy the heap conditions.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ADT Heap: Element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SimSun" pitchFamily="2" charset="-122"/>
              </a:rPr>
              <a:t>public class </a:t>
            </a:r>
            <a:r>
              <a:rPr lang="en-US" sz="2400" dirty="0" err="1" smtClean="0">
                <a:latin typeface="SimSun" pitchFamily="2" charset="-122"/>
              </a:rPr>
              <a:t>HeapElement</a:t>
            </a:r>
            <a:r>
              <a:rPr lang="en-US" sz="2400" dirty="0" smtClean="0">
                <a:latin typeface="SimSun" pitchFamily="2" charset="-122"/>
              </a:rPr>
              <a:t>&lt;T&gt;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T data;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Priority 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</a:t>
            </a:r>
            <a:r>
              <a:rPr lang="en-US" sz="2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2400" dirty="0" err="1" smtClean="0">
                <a:latin typeface="SimSun" pitchFamily="2" charset="-122"/>
              </a:rPr>
              <a:t>HeapElement</a:t>
            </a:r>
            <a:r>
              <a:rPr lang="en-US" sz="2400" dirty="0" smtClean="0">
                <a:latin typeface="SimSun" pitchFamily="2" charset="-122"/>
              </a:rPr>
              <a:t>(T e, Priority </a:t>
            </a:r>
            <a:r>
              <a:rPr lang="en-US" sz="2400" dirty="0" err="1" smtClean="0">
                <a:latin typeface="SimSun" pitchFamily="2" charset="-122"/>
              </a:rPr>
              <a:t>pty</a:t>
            </a:r>
            <a:r>
              <a:rPr lang="en-US" sz="2400" dirty="0" smtClean="0">
                <a:latin typeface="SimSun" pitchFamily="2" charset="-122"/>
              </a:rPr>
              <a:t>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 = 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p = </a:t>
            </a:r>
            <a:r>
              <a:rPr lang="en-US" sz="2400" dirty="0" err="1" smtClean="0">
                <a:latin typeface="SimSun" pitchFamily="2" charset="-122"/>
              </a:rPr>
              <a:t>pty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</a:t>
            </a:r>
            <a:r>
              <a:rPr lang="en-US" sz="2400" dirty="0" smtClean="0">
                <a:solidFill>
                  <a:srgbClr val="00B050"/>
                </a:solidFill>
                <a:latin typeface="SimSun" pitchFamily="2" charset="-122"/>
              </a:rPr>
              <a:t>// Setters/Getters...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}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22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565D1A-B0C1-46E6-B081-981E2205D351}" type="slidenum">
              <a:rPr lang="en-US"/>
              <a:pPr/>
              <a:t>18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029200" cy="1143000"/>
          </a:xfrm>
        </p:spPr>
        <p:txBody>
          <a:bodyPr/>
          <a:lstStyle/>
          <a:p>
            <a:pPr eaLnBrk="1" hangingPunct="1"/>
            <a:r>
              <a:rPr lang="en-US" smtClean="0"/>
              <a:t>Insertion into a Heap</a:t>
            </a:r>
          </a:p>
        </p:txBody>
      </p:sp>
      <p:sp>
        <p:nvSpPr>
          <p:cNvPr id="1229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543800" cy="4648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Method </a:t>
            </a:r>
            <a:r>
              <a:rPr lang="en-US" sz="2400" dirty="0" err="1" smtClean="0"/>
              <a:t>insertItem</a:t>
            </a:r>
            <a:r>
              <a:rPr lang="en-US" sz="2400" dirty="0" smtClean="0"/>
              <a:t> of the priority queue ADT corresponds to the insertion of a key </a:t>
            </a:r>
            <a:r>
              <a:rPr lang="en-US" sz="2400" b="1" i="1" dirty="0" smtClean="0">
                <a:latin typeface="Times New Roman" pitchFamily="18" charset="0"/>
              </a:rPr>
              <a:t>k</a:t>
            </a:r>
            <a:r>
              <a:rPr lang="en-US" sz="2400" dirty="0" smtClean="0"/>
              <a:t> to the heap</a:t>
            </a:r>
          </a:p>
          <a:p>
            <a:pPr eaLnBrk="1" hangingPunct="1"/>
            <a:r>
              <a:rPr lang="en-US" sz="2400" dirty="0" smtClean="0"/>
              <a:t>The insertion algorithm consists of three steps</a:t>
            </a:r>
          </a:p>
          <a:p>
            <a:pPr lvl="1" eaLnBrk="1" hangingPunct="1"/>
            <a:r>
              <a:rPr lang="en-US" sz="2000" dirty="0" smtClean="0"/>
              <a:t>Find the insertion node </a:t>
            </a:r>
            <a:r>
              <a:rPr lang="en-US" sz="2000" b="1" i="1" dirty="0" smtClean="0">
                <a:latin typeface="Times New Roman" pitchFamily="18" charset="0"/>
              </a:rPr>
              <a:t>z</a:t>
            </a:r>
            <a:r>
              <a:rPr lang="en-US" sz="2000" dirty="0" smtClean="0"/>
              <a:t> (the new last node)</a:t>
            </a:r>
          </a:p>
          <a:p>
            <a:pPr lvl="1" eaLnBrk="1" hangingPunct="1"/>
            <a:r>
              <a:rPr lang="en-US" sz="2000" dirty="0" smtClean="0"/>
              <a:t>Store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at </a:t>
            </a:r>
            <a:r>
              <a:rPr lang="en-US" sz="2000" b="1" i="1" dirty="0" smtClean="0">
                <a:latin typeface="Times New Roman" pitchFamily="18" charset="0"/>
              </a:rPr>
              <a:t>z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Restore the heap-order property (discussed next)</a:t>
            </a:r>
          </a:p>
        </p:txBody>
      </p:sp>
      <p:sp>
        <p:nvSpPr>
          <p:cNvPr id="12320" name="Date Placeholder 3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19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38" name="Rectangle 11"/>
          <p:cNvSpPr>
            <a:spLocks noChangeAspect="1" noChangeArrowheads="1"/>
          </p:cNvSpPr>
          <p:nvPr/>
        </p:nvSpPr>
        <p:spPr bwMode="auto">
          <a:xfrm>
            <a:off x="5073650" y="52736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stCxn id="38" idx="0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5199062" y="55467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4906962" y="59277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4857750" y="48260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803457-4DF4-48E4-9C8E-F2BF84FA1BBC}" type="slidenum">
              <a:rPr lang="en-US"/>
              <a:pPr/>
              <a:t>2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Heap</a:t>
            </a:r>
          </a:p>
        </p:txBody>
      </p:sp>
      <p:grpSp>
        <p:nvGrpSpPr>
          <p:cNvPr id="3076" name="Group 23"/>
          <p:cNvGrpSpPr>
            <a:grpSpLocks/>
          </p:cNvGrpSpPr>
          <p:nvPr/>
        </p:nvGrpSpPr>
        <p:grpSpPr bwMode="auto">
          <a:xfrm>
            <a:off x="762000" y="2362200"/>
            <a:ext cx="4724400" cy="3124200"/>
            <a:chOff x="1104" y="1632"/>
            <a:chExt cx="2976" cy="1968"/>
          </a:xfrm>
        </p:grpSpPr>
        <p:sp>
          <p:nvSpPr>
            <p:cNvPr id="3078" name="Oval 3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3079" name="Oval 4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3080" name="Oval 5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7" name="Text Box 24"/>
          <p:cNvSpPr txBox="1">
            <a:spLocks noChangeArrowheads="1"/>
          </p:cNvSpPr>
          <p:nvPr/>
        </p:nvSpPr>
        <p:spPr bwMode="auto">
          <a:xfrm>
            <a:off x="5257800" y="2743200"/>
            <a:ext cx="3233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Any node’s key value is</a:t>
            </a:r>
          </a:p>
          <a:p>
            <a:r>
              <a:rPr lang="en-US" sz="2400" b="1"/>
              <a:t>less than its children’s.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20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21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22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23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" name="Rectangle 11"/>
          <p:cNvSpPr>
            <a:spLocks noChangeAspect="1" noChangeArrowheads="1"/>
          </p:cNvSpPr>
          <p:nvPr/>
        </p:nvSpPr>
        <p:spPr bwMode="auto">
          <a:xfrm>
            <a:off x="5873750" y="529272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5999162" y="556577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764212" y="594677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1" name="Text Box 57"/>
          <p:cNvSpPr txBox="1">
            <a:spLocks noChangeArrowheads="1"/>
          </p:cNvSpPr>
          <p:nvPr/>
        </p:nvSpPr>
        <p:spPr bwMode="auto">
          <a:xfrm>
            <a:off x="5945188" y="484505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25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" name="Rectangle 11"/>
          <p:cNvSpPr>
            <a:spLocks noChangeAspect="1" noChangeArrowheads="1"/>
          </p:cNvSpPr>
          <p:nvPr/>
        </p:nvSpPr>
        <p:spPr bwMode="auto">
          <a:xfrm>
            <a:off x="2732088" y="57816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21" name="AutoShape 16"/>
          <p:cNvCxnSpPr>
            <a:cxnSpLocks noChangeShapeType="1"/>
            <a:stCxn id="20" idx="0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Freeform 26"/>
          <p:cNvSpPr>
            <a:spLocks/>
          </p:cNvSpPr>
          <p:nvPr/>
        </p:nvSpPr>
        <p:spPr bwMode="auto">
          <a:xfrm>
            <a:off x="2857500" y="60547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565400" y="64357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6" name="Text Box 57"/>
          <p:cNvSpPr txBox="1">
            <a:spLocks noChangeArrowheads="1"/>
          </p:cNvSpPr>
          <p:nvPr/>
        </p:nvSpPr>
        <p:spPr bwMode="auto">
          <a:xfrm>
            <a:off x="2516188" y="53340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26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27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28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DDD3E-73D5-4E56-9435-254C7A7D376B}" type="slidenum">
              <a:rPr lang="en-US"/>
              <a:pPr/>
              <a:t>29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Removal from a Heap (§ 7.3.3)</a:t>
            </a:r>
          </a:p>
        </p:txBody>
      </p:sp>
      <p:sp>
        <p:nvSpPr>
          <p:cNvPr id="1434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3886200" cy="4572000"/>
          </a:xfrm>
        </p:spPr>
        <p:txBody>
          <a:bodyPr/>
          <a:lstStyle/>
          <a:p>
            <a:pPr eaLnBrk="1" hangingPunct="1"/>
            <a:r>
              <a:rPr lang="en-US" sz="2400" smtClean="0"/>
              <a:t>Method removeMin of the priority queue ADT corresponds to the removal of the root key from the heap</a:t>
            </a:r>
          </a:p>
          <a:p>
            <a:pPr eaLnBrk="1" hangingPunct="1"/>
            <a:r>
              <a:rPr lang="en-US" sz="2400" smtClean="0"/>
              <a:t>The removal algorithm consists of three steps</a:t>
            </a:r>
          </a:p>
          <a:p>
            <a:pPr lvl="1" eaLnBrk="1" hangingPunct="1"/>
            <a:r>
              <a:rPr lang="en-US" sz="2000" smtClean="0"/>
              <a:t>Replace the root key with the key of the last node </a:t>
            </a:r>
            <a:r>
              <a:rPr lang="en-US" sz="2000" b="1" i="1" smtClean="0">
                <a:latin typeface="Times New Roman" pitchFamily="18" charset="0"/>
              </a:rPr>
              <a:t>w</a:t>
            </a:r>
            <a:endParaRPr lang="en-US" sz="2000" smtClean="0"/>
          </a:p>
          <a:p>
            <a:pPr lvl="1" eaLnBrk="1" hangingPunct="1"/>
            <a:r>
              <a:rPr lang="en-US" sz="2000" smtClean="0"/>
              <a:t>Remove </a:t>
            </a:r>
            <a:r>
              <a:rPr lang="en-US" sz="2000" b="1" i="1" smtClean="0">
                <a:latin typeface="Times New Roman" pitchFamily="18" charset="0"/>
              </a:rPr>
              <a:t>w</a:t>
            </a:r>
            <a:r>
              <a:rPr lang="en-US" sz="2000" smtClean="0"/>
              <a:t> </a:t>
            </a:r>
          </a:p>
          <a:p>
            <a:pPr lvl="1" eaLnBrk="1" hangingPunct="1"/>
            <a:r>
              <a:rPr lang="en-US" sz="2000" smtClean="0"/>
              <a:t>Restore the heap-order property (discussed next)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6589713" y="17526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7400925" y="22637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44" name="Oval 7"/>
          <p:cNvSpPr>
            <a:spLocks noChangeArrowheads="1"/>
          </p:cNvSpPr>
          <p:nvPr/>
        </p:nvSpPr>
        <p:spPr bwMode="auto">
          <a:xfrm>
            <a:off x="5637213" y="22637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4345" name="Oval 8"/>
          <p:cNvSpPr>
            <a:spLocks noChangeArrowheads="1"/>
          </p:cNvSpPr>
          <p:nvPr/>
        </p:nvSpPr>
        <p:spPr bwMode="auto">
          <a:xfrm>
            <a:off x="6224588" y="27749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4346" name="AutoShape 13"/>
          <p:cNvCxnSpPr>
            <a:cxnSpLocks noChangeShapeType="1"/>
            <a:stCxn id="14342" idx="3"/>
            <a:endCxn id="14344" idx="7"/>
          </p:cNvCxnSpPr>
          <p:nvPr/>
        </p:nvCxnSpPr>
        <p:spPr bwMode="auto">
          <a:xfrm flipH="1">
            <a:off x="5910263" y="20335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7" name="AutoShape 14"/>
          <p:cNvCxnSpPr>
            <a:cxnSpLocks noChangeShapeType="1"/>
            <a:stCxn id="14343" idx="1"/>
            <a:endCxn id="14342" idx="5"/>
          </p:cNvCxnSpPr>
          <p:nvPr/>
        </p:nvCxnSpPr>
        <p:spPr bwMode="auto">
          <a:xfrm flipH="1" flipV="1">
            <a:off x="6862763" y="20335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8" name="AutoShape 19"/>
          <p:cNvCxnSpPr>
            <a:cxnSpLocks noChangeShapeType="1"/>
            <a:stCxn id="14350" idx="7"/>
            <a:endCxn id="14344" idx="3"/>
          </p:cNvCxnSpPr>
          <p:nvPr/>
        </p:nvCxnSpPr>
        <p:spPr bwMode="auto">
          <a:xfrm flipV="1">
            <a:off x="5322888" y="25447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9" name="AutoShape 20"/>
          <p:cNvCxnSpPr>
            <a:cxnSpLocks noChangeShapeType="1"/>
            <a:stCxn id="14345" idx="1"/>
            <a:endCxn id="14344" idx="5"/>
          </p:cNvCxnSpPr>
          <p:nvPr/>
        </p:nvCxnSpPr>
        <p:spPr bwMode="auto">
          <a:xfrm flipH="1" flipV="1">
            <a:off x="5910263" y="25447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4350" name="Oval 21"/>
          <p:cNvSpPr>
            <a:spLocks noChangeArrowheads="1"/>
          </p:cNvSpPr>
          <p:nvPr/>
        </p:nvSpPr>
        <p:spPr bwMode="auto">
          <a:xfrm>
            <a:off x="5049838" y="27749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51" name="Freeform 26"/>
          <p:cNvSpPr>
            <a:spLocks/>
          </p:cNvSpPr>
          <p:nvPr/>
        </p:nvSpPr>
        <p:spPr bwMode="auto">
          <a:xfrm>
            <a:off x="6553200" y="29797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52" name="Text Box 27"/>
          <p:cNvSpPr txBox="1">
            <a:spLocks noChangeArrowheads="1"/>
          </p:cNvSpPr>
          <p:nvPr/>
        </p:nvSpPr>
        <p:spPr bwMode="auto">
          <a:xfrm>
            <a:off x="6781800" y="3413125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14353" name="Text Box 53"/>
          <p:cNvSpPr txBox="1">
            <a:spLocks noChangeArrowheads="1"/>
          </p:cNvSpPr>
          <p:nvPr/>
        </p:nvSpPr>
        <p:spPr bwMode="auto">
          <a:xfrm>
            <a:off x="6435725" y="24669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54" name="Oval 56"/>
          <p:cNvSpPr>
            <a:spLocks noChangeArrowheads="1"/>
          </p:cNvSpPr>
          <p:nvPr/>
        </p:nvSpPr>
        <p:spPr bwMode="auto">
          <a:xfrm>
            <a:off x="6513513" y="4038600"/>
            <a:ext cx="320675" cy="31908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4355" name="Oval 57"/>
          <p:cNvSpPr>
            <a:spLocks noChangeArrowheads="1"/>
          </p:cNvSpPr>
          <p:nvPr/>
        </p:nvSpPr>
        <p:spPr bwMode="auto">
          <a:xfrm>
            <a:off x="7324725" y="45497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56" name="Oval 58"/>
          <p:cNvSpPr>
            <a:spLocks noChangeArrowheads="1"/>
          </p:cNvSpPr>
          <p:nvPr/>
        </p:nvSpPr>
        <p:spPr bwMode="auto">
          <a:xfrm>
            <a:off x="5561013" y="45497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4357" name="AutoShape 64"/>
          <p:cNvCxnSpPr>
            <a:cxnSpLocks noChangeShapeType="1"/>
            <a:stCxn id="14354" idx="3"/>
            <a:endCxn id="14356" idx="7"/>
          </p:cNvCxnSpPr>
          <p:nvPr/>
        </p:nvCxnSpPr>
        <p:spPr bwMode="auto">
          <a:xfrm flipH="1">
            <a:off x="5834063" y="4330700"/>
            <a:ext cx="727075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8" name="AutoShape 65"/>
          <p:cNvCxnSpPr>
            <a:cxnSpLocks noChangeShapeType="1"/>
            <a:stCxn id="14355" idx="1"/>
            <a:endCxn id="14354" idx="5"/>
          </p:cNvCxnSpPr>
          <p:nvPr/>
        </p:nvCxnSpPr>
        <p:spPr bwMode="auto">
          <a:xfrm flipH="1" flipV="1">
            <a:off x="6786563" y="4330700"/>
            <a:ext cx="584200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9" name="AutoShape 70"/>
          <p:cNvCxnSpPr>
            <a:cxnSpLocks noChangeShapeType="1"/>
            <a:stCxn id="14361" idx="7"/>
            <a:endCxn id="14356" idx="3"/>
          </p:cNvCxnSpPr>
          <p:nvPr/>
        </p:nvCxnSpPr>
        <p:spPr bwMode="auto">
          <a:xfrm flipV="1">
            <a:off x="5246688" y="48307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60" name="AutoShape 71"/>
          <p:cNvCxnSpPr>
            <a:cxnSpLocks noChangeShapeType="1"/>
            <a:stCxn id="14363" idx="0"/>
            <a:endCxn id="14356" idx="5"/>
          </p:cNvCxnSpPr>
          <p:nvPr/>
        </p:nvCxnSpPr>
        <p:spPr bwMode="auto">
          <a:xfrm flipH="1" flipV="1">
            <a:off x="5834063" y="4832350"/>
            <a:ext cx="376237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14361" name="Oval 72"/>
          <p:cNvSpPr>
            <a:spLocks noChangeArrowheads="1"/>
          </p:cNvSpPr>
          <p:nvPr/>
        </p:nvSpPr>
        <p:spPr bwMode="auto">
          <a:xfrm>
            <a:off x="4973638" y="50609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62" name="Text Box 79"/>
          <p:cNvSpPr txBox="1">
            <a:spLocks noChangeArrowheads="1"/>
          </p:cNvSpPr>
          <p:nvPr/>
        </p:nvSpPr>
        <p:spPr bwMode="auto">
          <a:xfrm>
            <a:off x="6172200" y="466725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63" name="Rectangle 80"/>
          <p:cNvSpPr>
            <a:spLocks noChangeAspect="1" noChangeArrowheads="1"/>
          </p:cNvSpPr>
          <p:nvPr/>
        </p:nvSpPr>
        <p:spPr bwMode="auto">
          <a:xfrm>
            <a:off x="6094413" y="5064125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4364" name="Freeform 81"/>
          <p:cNvSpPr>
            <a:spLocks/>
          </p:cNvSpPr>
          <p:nvPr/>
        </p:nvSpPr>
        <p:spPr bwMode="auto">
          <a:xfrm>
            <a:off x="5334000" y="528161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65" name="Text Box 82"/>
          <p:cNvSpPr txBox="1">
            <a:spLocks noChangeArrowheads="1"/>
          </p:cNvSpPr>
          <p:nvPr/>
        </p:nvSpPr>
        <p:spPr bwMode="auto">
          <a:xfrm>
            <a:off x="5292725" y="5715000"/>
            <a:ext cx="174942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new last node</a:t>
            </a:r>
          </a:p>
        </p:txBody>
      </p:sp>
      <p:sp>
        <p:nvSpPr>
          <p:cNvPr id="14366" name="Date Placeholder 2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5BF8D1-41D2-4D3C-8009-3890E66E7EB6}" type="slidenum">
              <a:rPr lang="en-US"/>
              <a:pPr/>
              <a:t>3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Sequential Representation of Trees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There are three methods of representing a binary tree using array representation.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1. Using index values to represent edges: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</a:t>
            </a:r>
            <a:r>
              <a:rPr lang="en-US" sz="2400" dirty="0" smtClean="0">
                <a:latin typeface="SimSun" pitchFamily="2" charset="-122"/>
              </a:rPr>
              <a:t>class Node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		</a:t>
            </a:r>
            <a:r>
              <a:rPr lang="en-US" sz="2400" dirty="0" err="1" smtClean="0">
                <a:latin typeface="SimSun" pitchFamily="2" charset="-122"/>
              </a:rPr>
              <a:t>elt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int</a:t>
            </a:r>
            <a:r>
              <a:rPr lang="en-US" sz="2400" dirty="0" smtClean="0">
                <a:latin typeface="SimSun" pitchFamily="2" charset="-122"/>
              </a:rPr>
              <a:t>		left;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int</a:t>
            </a:r>
            <a:r>
              <a:rPr lang="en-US" sz="2400" dirty="0" smtClean="0">
                <a:latin typeface="SimSun" pitchFamily="2" charset="-122"/>
              </a:rPr>
              <a:t>		right;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 Node;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Node[] </a:t>
            </a:r>
            <a:r>
              <a:rPr lang="en-US" sz="2400" dirty="0" err="1" smtClean="0">
                <a:latin typeface="SimSun" pitchFamily="2" charset="-122"/>
              </a:rPr>
              <a:t>BinaryTree</a:t>
            </a:r>
            <a:r>
              <a:rPr lang="en-US" sz="2400" dirty="0" smtClean="0">
                <a:latin typeface="SimSun" pitchFamily="2" charset="-122"/>
              </a:rPr>
              <a:t>[</a:t>
            </a:r>
            <a:r>
              <a:rPr lang="en-US" sz="2400" dirty="0" err="1" smtClean="0">
                <a:latin typeface="SimSun" pitchFamily="2" charset="-122"/>
              </a:rPr>
              <a:t>TreeSize</a:t>
            </a:r>
            <a:r>
              <a:rPr lang="en-US" sz="2400" dirty="0" smtClean="0">
                <a:latin typeface="SimSun" pitchFamily="2" charset="-122"/>
              </a:rPr>
              <a:t>]; </a:t>
            </a: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30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2895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31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2895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32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23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24" name="Rectangle 39"/>
          <p:cNvSpPr>
            <a:spLocks noChangeAspect="1" noChangeArrowheads="1"/>
          </p:cNvSpPr>
          <p:nvPr/>
        </p:nvSpPr>
        <p:spPr bwMode="auto">
          <a:xfrm>
            <a:off x="4037013" y="5316538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35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37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8" name="Rectangle 39"/>
          <p:cNvSpPr>
            <a:spLocks noChangeAspect="1" noChangeArrowheads="1"/>
          </p:cNvSpPr>
          <p:nvPr/>
        </p:nvSpPr>
        <p:spPr bwMode="auto">
          <a:xfrm>
            <a:off x="2971800" y="5316538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38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39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26B664-66AD-4901-9888-8480B70DDB3D}" type="slidenum">
              <a:rPr lang="en-US"/>
              <a:pPr/>
              <a:t>4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1: Example</a:t>
            </a:r>
          </a:p>
        </p:txBody>
      </p:sp>
      <p:grpSp>
        <p:nvGrpSpPr>
          <p:cNvPr id="5124" name="Group 18"/>
          <p:cNvGrpSpPr>
            <a:grpSpLocks/>
          </p:cNvGrpSpPr>
          <p:nvPr/>
        </p:nvGrpSpPr>
        <p:grpSpPr bwMode="auto">
          <a:xfrm>
            <a:off x="533400" y="2209800"/>
            <a:ext cx="1981200" cy="3733800"/>
            <a:chOff x="144" y="1392"/>
            <a:chExt cx="1248" cy="2352"/>
          </a:xfrm>
        </p:grpSpPr>
        <p:sp>
          <p:nvSpPr>
            <p:cNvPr id="5173" name="Oval 3"/>
            <p:cNvSpPr>
              <a:spLocks noChangeArrowheads="1"/>
            </p:cNvSpPr>
            <p:nvPr/>
          </p:nvSpPr>
          <p:spPr bwMode="auto">
            <a:xfrm>
              <a:off x="768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5174" name="Oval 5"/>
            <p:cNvSpPr>
              <a:spLocks noChangeArrowheads="1"/>
            </p:cNvSpPr>
            <p:nvPr/>
          </p:nvSpPr>
          <p:spPr bwMode="auto">
            <a:xfrm>
              <a:off x="144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5175" name="Oval 6"/>
            <p:cNvSpPr>
              <a:spLocks noChangeArrowheads="1"/>
            </p:cNvSpPr>
            <p:nvPr/>
          </p:nvSpPr>
          <p:spPr bwMode="auto">
            <a:xfrm>
              <a:off x="432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5176" name="Oval 7"/>
            <p:cNvSpPr>
              <a:spLocks noChangeArrowheads="1"/>
            </p:cNvSpPr>
            <p:nvPr/>
          </p:nvSpPr>
          <p:spPr bwMode="auto">
            <a:xfrm>
              <a:off x="1056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5177" name="Oval 8"/>
            <p:cNvSpPr>
              <a:spLocks noChangeArrowheads="1"/>
            </p:cNvSpPr>
            <p:nvPr/>
          </p:nvSpPr>
          <p:spPr bwMode="auto">
            <a:xfrm>
              <a:off x="768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5178" name="Oval 9"/>
            <p:cNvSpPr>
              <a:spLocks noChangeArrowheads="1"/>
            </p:cNvSpPr>
            <p:nvPr/>
          </p:nvSpPr>
          <p:spPr bwMode="auto">
            <a:xfrm>
              <a:off x="528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5179" name="Oval 10"/>
            <p:cNvSpPr>
              <a:spLocks noChangeArrowheads="1"/>
            </p:cNvSpPr>
            <p:nvPr/>
          </p:nvSpPr>
          <p:spPr bwMode="auto">
            <a:xfrm>
              <a:off x="240" y="340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</a:t>
              </a:r>
            </a:p>
          </p:txBody>
        </p:sp>
        <p:sp>
          <p:nvSpPr>
            <p:cNvPr id="5180" name="Line 11"/>
            <p:cNvSpPr>
              <a:spLocks noChangeShapeType="1"/>
            </p:cNvSpPr>
            <p:nvPr/>
          </p:nvSpPr>
          <p:spPr bwMode="auto">
            <a:xfrm flipH="1">
              <a:off x="672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1" name="Line 12"/>
            <p:cNvSpPr>
              <a:spLocks noChangeShapeType="1"/>
            </p:cNvSpPr>
            <p:nvPr/>
          </p:nvSpPr>
          <p:spPr bwMode="auto">
            <a:xfrm>
              <a:off x="1056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2" name="Line 13"/>
            <p:cNvSpPr>
              <a:spLocks noChangeShapeType="1"/>
            </p:cNvSpPr>
            <p:nvPr/>
          </p:nvSpPr>
          <p:spPr bwMode="auto">
            <a:xfrm flipH="1">
              <a:off x="384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3" name="Line 15"/>
            <p:cNvSpPr>
              <a:spLocks noChangeShapeType="1"/>
            </p:cNvSpPr>
            <p:nvPr/>
          </p:nvSpPr>
          <p:spPr bwMode="auto">
            <a:xfrm>
              <a:off x="672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4" name="Line 16"/>
            <p:cNvSpPr>
              <a:spLocks noChangeShapeType="1"/>
            </p:cNvSpPr>
            <p:nvPr/>
          </p:nvSpPr>
          <p:spPr bwMode="auto">
            <a:xfrm flipH="1">
              <a:off x="768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5" name="Line 17"/>
            <p:cNvSpPr>
              <a:spLocks noChangeShapeType="1"/>
            </p:cNvSpPr>
            <p:nvPr/>
          </p:nvSpPr>
          <p:spPr bwMode="auto">
            <a:xfrm flipH="1">
              <a:off x="480" y="326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1697" name="Group 81"/>
          <p:cNvGraphicFramePr>
            <a:graphicFrameLocks noGrp="1"/>
          </p:cNvGraphicFramePr>
          <p:nvPr/>
        </p:nvGraphicFramePr>
        <p:xfrm>
          <a:off x="3048000" y="2286000"/>
          <a:ext cx="4648200" cy="3657600"/>
        </p:xfrm>
        <a:graphic>
          <a:graphicData uri="http://schemas.openxmlformats.org/drawingml/2006/table">
            <a:tbl>
              <a:tblPr/>
              <a:tblGrid>
                <a:gridCol w="1162050"/>
                <a:gridCol w="1276350"/>
                <a:gridCol w="1047750"/>
                <a:gridCol w="11620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40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41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42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5" name="Rectangle 39"/>
          <p:cNvSpPr>
            <a:spLocks noChangeAspect="1" noChangeArrowheads="1"/>
          </p:cNvSpPr>
          <p:nvPr/>
        </p:nvSpPr>
        <p:spPr bwMode="auto">
          <a:xfrm>
            <a:off x="5246688" y="4826000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F197BE-F236-4413-B574-FB057E0A7AB1}" type="slidenum">
              <a:rPr lang="en-US"/>
              <a:pPr/>
              <a:t>45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Updating the Last Node</a:t>
            </a:r>
          </a:p>
        </p:txBody>
      </p:sp>
      <p:sp>
        <p:nvSpPr>
          <p:cNvPr id="1638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848600" cy="2286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insertion node can be found by traversing a path of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 </a:t>
            </a:r>
            <a:r>
              <a:rPr lang="en-US" sz="2000" dirty="0" smtClean="0"/>
              <a:t>nodes</a:t>
            </a:r>
          </a:p>
          <a:p>
            <a:pPr lvl="1" eaLnBrk="1" hangingPunct="1"/>
            <a:r>
              <a:rPr lang="en-US" sz="1800" dirty="0" smtClean="0"/>
              <a:t>Go up until a left child or the root is reached</a:t>
            </a:r>
          </a:p>
          <a:p>
            <a:pPr lvl="1" eaLnBrk="1" hangingPunct="1"/>
            <a:r>
              <a:rPr lang="en-US" sz="1800" dirty="0" smtClean="0"/>
              <a:t>If a left child is reached, go to the right child</a:t>
            </a:r>
          </a:p>
          <a:p>
            <a:pPr lvl="1" eaLnBrk="1" hangingPunct="1"/>
            <a:r>
              <a:rPr lang="en-US" sz="1800" dirty="0" smtClean="0"/>
              <a:t>Go down left until a leaf is reached</a:t>
            </a:r>
          </a:p>
          <a:p>
            <a:pPr eaLnBrk="1" hangingPunct="1"/>
            <a:r>
              <a:rPr lang="en-US" sz="2000" dirty="0" smtClean="0"/>
              <a:t>Similar algorithm for updating the last node after a removal</a:t>
            </a:r>
          </a:p>
        </p:txBody>
      </p:sp>
      <p:sp>
        <p:nvSpPr>
          <p:cNvPr id="16390" name="Oval 5"/>
          <p:cNvSpPr>
            <a:spLocks noChangeArrowheads="1"/>
          </p:cNvSpPr>
          <p:nvPr/>
        </p:nvSpPr>
        <p:spPr bwMode="auto">
          <a:xfrm>
            <a:off x="3127375" y="4618038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391" name="AutoShape 13"/>
          <p:cNvCxnSpPr>
            <a:cxnSpLocks noChangeShapeType="1"/>
            <a:stCxn id="16390" idx="3"/>
            <a:endCxn id="16393" idx="7"/>
          </p:cNvCxnSpPr>
          <p:nvPr/>
        </p:nvCxnSpPr>
        <p:spPr bwMode="auto">
          <a:xfrm flipH="1">
            <a:off x="2282825" y="4870450"/>
            <a:ext cx="885825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2" name="AutoShape 14"/>
          <p:cNvCxnSpPr>
            <a:cxnSpLocks noChangeShapeType="1"/>
            <a:stCxn id="16398" idx="1"/>
            <a:endCxn id="16390" idx="5"/>
          </p:cNvCxnSpPr>
          <p:nvPr/>
        </p:nvCxnSpPr>
        <p:spPr bwMode="auto">
          <a:xfrm flipH="1" flipV="1">
            <a:off x="3371850" y="4870450"/>
            <a:ext cx="801688" cy="2365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393" name="Oval 7"/>
          <p:cNvSpPr>
            <a:spLocks noChangeArrowheads="1"/>
          </p:cNvSpPr>
          <p:nvPr/>
        </p:nvSpPr>
        <p:spPr bwMode="auto">
          <a:xfrm>
            <a:off x="2039938" y="50736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4" name="Oval 8"/>
          <p:cNvSpPr>
            <a:spLocks noChangeArrowheads="1"/>
          </p:cNvSpPr>
          <p:nvPr/>
        </p:nvSpPr>
        <p:spPr bwMode="auto">
          <a:xfrm>
            <a:off x="2562225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395" name="AutoShape 19"/>
          <p:cNvCxnSpPr>
            <a:cxnSpLocks noChangeShapeType="1"/>
            <a:stCxn id="16397" idx="7"/>
            <a:endCxn id="16393" idx="3"/>
          </p:cNvCxnSpPr>
          <p:nvPr/>
        </p:nvCxnSpPr>
        <p:spPr bwMode="auto">
          <a:xfrm flipV="1">
            <a:off x="1760538" y="5324475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6" name="AutoShape 20"/>
          <p:cNvCxnSpPr>
            <a:cxnSpLocks noChangeShapeType="1"/>
            <a:stCxn id="16394" idx="1"/>
            <a:endCxn id="16393" idx="5"/>
          </p:cNvCxnSpPr>
          <p:nvPr/>
        </p:nvCxnSpPr>
        <p:spPr bwMode="auto">
          <a:xfrm flipH="1" flipV="1">
            <a:off x="2282825" y="5324475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397" name="Oval 21"/>
          <p:cNvSpPr>
            <a:spLocks noChangeArrowheads="1"/>
          </p:cNvSpPr>
          <p:nvPr/>
        </p:nvSpPr>
        <p:spPr bwMode="auto">
          <a:xfrm>
            <a:off x="1517650" y="5529263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8" name="Oval 56"/>
          <p:cNvSpPr>
            <a:spLocks noChangeArrowheads="1"/>
          </p:cNvSpPr>
          <p:nvPr/>
        </p:nvSpPr>
        <p:spPr bwMode="auto">
          <a:xfrm>
            <a:off x="4132263" y="50752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9" name="Oval 57"/>
          <p:cNvSpPr>
            <a:spLocks noChangeArrowheads="1"/>
          </p:cNvSpPr>
          <p:nvPr/>
        </p:nvSpPr>
        <p:spPr bwMode="auto">
          <a:xfrm>
            <a:off x="4654550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00" name="AutoShape 62"/>
          <p:cNvCxnSpPr>
            <a:cxnSpLocks noChangeShapeType="1"/>
            <a:stCxn id="16402" idx="7"/>
            <a:endCxn id="16398" idx="3"/>
          </p:cNvCxnSpPr>
          <p:nvPr/>
        </p:nvCxnSpPr>
        <p:spPr bwMode="auto">
          <a:xfrm flipV="1">
            <a:off x="3852863" y="5326063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01" name="AutoShape 63"/>
          <p:cNvCxnSpPr>
            <a:cxnSpLocks noChangeShapeType="1"/>
            <a:stCxn id="16399" idx="1"/>
            <a:endCxn id="16398" idx="5"/>
          </p:cNvCxnSpPr>
          <p:nvPr/>
        </p:nvCxnSpPr>
        <p:spPr bwMode="auto">
          <a:xfrm flipH="1" flipV="1">
            <a:off x="4375150" y="5326063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02" name="Oval 64"/>
          <p:cNvSpPr>
            <a:spLocks noChangeArrowheads="1"/>
          </p:cNvSpPr>
          <p:nvPr/>
        </p:nvSpPr>
        <p:spPr bwMode="auto">
          <a:xfrm>
            <a:off x="3609975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3" name="Oval 75"/>
          <p:cNvSpPr>
            <a:spLocks noChangeArrowheads="1"/>
          </p:cNvSpPr>
          <p:nvPr/>
        </p:nvSpPr>
        <p:spPr bwMode="auto">
          <a:xfrm>
            <a:off x="6286500" y="461327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4" name="Oval 76"/>
          <p:cNvSpPr>
            <a:spLocks noChangeArrowheads="1"/>
          </p:cNvSpPr>
          <p:nvPr/>
        </p:nvSpPr>
        <p:spPr bwMode="auto">
          <a:xfrm>
            <a:off x="6810375" y="506888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05" name="AutoShape 81"/>
          <p:cNvCxnSpPr>
            <a:cxnSpLocks noChangeShapeType="1"/>
            <a:stCxn id="16407" idx="7"/>
            <a:endCxn id="16403" idx="3"/>
          </p:cNvCxnSpPr>
          <p:nvPr/>
        </p:nvCxnSpPr>
        <p:spPr bwMode="auto">
          <a:xfrm flipV="1">
            <a:off x="6008688" y="4862513"/>
            <a:ext cx="319087" cy="242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06" name="AutoShape 82"/>
          <p:cNvCxnSpPr>
            <a:cxnSpLocks noChangeShapeType="1"/>
            <a:stCxn id="16404" idx="1"/>
            <a:endCxn id="16403" idx="5"/>
          </p:cNvCxnSpPr>
          <p:nvPr/>
        </p:nvCxnSpPr>
        <p:spPr bwMode="auto">
          <a:xfrm flipH="1" flipV="1">
            <a:off x="6530975" y="4862513"/>
            <a:ext cx="320675" cy="242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07" name="Oval 83"/>
          <p:cNvSpPr>
            <a:spLocks noChangeArrowheads="1"/>
          </p:cNvSpPr>
          <p:nvPr/>
        </p:nvSpPr>
        <p:spPr bwMode="auto">
          <a:xfrm>
            <a:off x="5764213" y="5068888"/>
            <a:ext cx="282575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8" name="Rectangle 84"/>
          <p:cNvSpPr>
            <a:spLocks noChangeAspect="1" noChangeArrowheads="1"/>
          </p:cNvSpPr>
          <p:nvPr/>
        </p:nvSpPr>
        <p:spPr bwMode="auto">
          <a:xfrm>
            <a:off x="5541963" y="5581650"/>
            <a:ext cx="204787" cy="204788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16409" name="AutoShape 87"/>
          <p:cNvCxnSpPr>
            <a:cxnSpLocks noChangeShapeType="1"/>
            <a:stCxn id="16408" idx="0"/>
            <a:endCxn id="16407" idx="3"/>
          </p:cNvCxnSpPr>
          <p:nvPr/>
        </p:nvCxnSpPr>
        <p:spPr bwMode="auto">
          <a:xfrm flipV="1">
            <a:off x="5645150" y="5322888"/>
            <a:ext cx="160338" cy="2492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10" name="Oval 102"/>
          <p:cNvSpPr>
            <a:spLocks noChangeArrowheads="1"/>
          </p:cNvSpPr>
          <p:nvPr/>
        </p:nvSpPr>
        <p:spPr bwMode="auto">
          <a:xfrm>
            <a:off x="4881563" y="4051300"/>
            <a:ext cx="287337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11" name="AutoShape 103"/>
          <p:cNvCxnSpPr>
            <a:cxnSpLocks noChangeShapeType="1"/>
            <a:stCxn id="16410" idx="5"/>
            <a:endCxn id="16403" idx="1"/>
          </p:cNvCxnSpPr>
          <p:nvPr/>
        </p:nvCxnSpPr>
        <p:spPr bwMode="auto">
          <a:xfrm>
            <a:off x="5127625" y="4306888"/>
            <a:ext cx="1200150" cy="3365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12" name="AutoShape 104"/>
          <p:cNvCxnSpPr>
            <a:cxnSpLocks noChangeShapeType="1"/>
            <a:stCxn id="16410" idx="3"/>
            <a:endCxn id="16390" idx="7"/>
          </p:cNvCxnSpPr>
          <p:nvPr/>
        </p:nvCxnSpPr>
        <p:spPr bwMode="auto">
          <a:xfrm flipH="1">
            <a:off x="3371850" y="4306888"/>
            <a:ext cx="1550988" cy="3397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13" name="Freeform 106"/>
          <p:cNvSpPr>
            <a:spLocks/>
          </p:cNvSpPr>
          <p:nvPr/>
        </p:nvSpPr>
        <p:spPr bwMode="auto">
          <a:xfrm>
            <a:off x="3406775" y="4430713"/>
            <a:ext cx="2905125" cy="1198562"/>
          </a:xfrm>
          <a:custGeom>
            <a:avLst/>
            <a:gdLst>
              <a:gd name="T0" fmla="*/ 1034 w 1830"/>
              <a:gd name="T1" fmla="*/ 737 h 755"/>
              <a:gd name="T2" fmla="*/ 686 w 1830"/>
              <a:gd name="T3" fmla="*/ 385 h 755"/>
              <a:gd name="T4" fmla="*/ 56 w 1830"/>
              <a:gd name="T5" fmla="*/ 209 h 755"/>
              <a:gd name="T6" fmla="*/ 1022 w 1830"/>
              <a:gd name="T7" fmla="*/ 1 h 755"/>
              <a:gd name="T8" fmla="*/ 1766 w 1830"/>
              <a:gd name="T9" fmla="*/ 203 h 755"/>
              <a:gd name="T10" fmla="*/ 1406 w 1830"/>
              <a:gd name="T11" fmla="*/ 443 h 755"/>
              <a:gd name="T12" fmla="*/ 1280 w 1830"/>
              <a:gd name="T13" fmla="*/ 755 h 7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30"/>
              <a:gd name="T22" fmla="*/ 0 h 755"/>
              <a:gd name="T23" fmla="*/ 1830 w 1830"/>
              <a:gd name="T24" fmla="*/ 755 h 7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30" h="755">
                <a:moveTo>
                  <a:pt x="1034" y="737"/>
                </a:moveTo>
                <a:cubicBezTo>
                  <a:pt x="977" y="678"/>
                  <a:pt x="849" y="473"/>
                  <a:pt x="686" y="385"/>
                </a:cubicBezTo>
                <a:cubicBezTo>
                  <a:pt x="523" y="297"/>
                  <a:pt x="0" y="273"/>
                  <a:pt x="56" y="209"/>
                </a:cubicBezTo>
                <a:cubicBezTo>
                  <a:pt x="112" y="145"/>
                  <a:pt x="737" y="2"/>
                  <a:pt x="1022" y="1"/>
                </a:cubicBezTo>
                <a:cubicBezTo>
                  <a:pt x="1307" y="0"/>
                  <a:pt x="1702" y="129"/>
                  <a:pt x="1766" y="203"/>
                </a:cubicBezTo>
                <a:cubicBezTo>
                  <a:pt x="1830" y="277"/>
                  <a:pt x="1487" y="351"/>
                  <a:pt x="1406" y="443"/>
                </a:cubicBezTo>
                <a:cubicBezTo>
                  <a:pt x="1325" y="535"/>
                  <a:pt x="1306" y="690"/>
                  <a:pt x="1280" y="755"/>
                </a:cubicBezTo>
              </a:path>
            </a:pathLst>
          </a:custGeom>
          <a:noFill/>
          <a:ln w="12700" cap="flat" cmpd="sng">
            <a:solidFill>
              <a:schemeClr val="tx2"/>
            </a:solidFill>
            <a:prstDash val="lgDash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4" name="Date Placeholder 2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30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89EDD6-2BB5-4E1D-A4C0-3BF721AFE55B}" type="slidenum">
              <a:rPr lang="en-US"/>
              <a:pPr/>
              <a:t>46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Heap-Sort</a:t>
            </a:r>
          </a:p>
        </p:txBody>
      </p:sp>
      <p:sp>
        <p:nvSpPr>
          <p:cNvPr id="307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3810000" cy="4648200"/>
          </a:xfrm>
        </p:spPr>
        <p:txBody>
          <a:bodyPr/>
          <a:lstStyle/>
          <a:p>
            <a:pPr eaLnBrk="1" hangingPunct="1"/>
            <a:r>
              <a:rPr lang="en-US" sz="2400" smtClean="0"/>
              <a:t>Consider a priority queue with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items implemented by means of a heap</a:t>
            </a:r>
          </a:p>
          <a:p>
            <a:pPr lvl="1" eaLnBrk="1" hangingPunct="1"/>
            <a:r>
              <a:rPr lang="en-US" sz="2000" smtClean="0"/>
              <a:t>the space used is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endParaRPr lang="en-US" sz="2000" smtClean="0"/>
          </a:p>
          <a:p>
            <a:pPr lvl="1" eaLnBrk="1" hangingPunct="1"/>
            <a:r>
              <a:rPr lang="en-US" sz="2000" smtClean="0"/>
              <a:t>methods </a:t>
            </a:r>
            <a:r>
              <a:rPr lang="en-US" sz="2000" smtClean="0">
                <a:solidFill>
                  <a:schemeClr val="tx2"/>
                </a:solidFill>
              </a:rPr>
              <a:t>insert</a:t>
            </a:r>
            <a:r>
              <a:rPr lang="en-US" sz="2000" smtClean="0"/>
              <a:t> and </a:t>
            </a:r>
            <a:r>
              <a:rPr lang="en-US" sz="2000" smtClean="0">
                <a:solidFill>
                  <a:schemeClr val="tx2"/>
                </a:solidFill>
              </a:rPr>
              <a:t>removeMin</a:t>
            </a:r>
            <a:r>
              <a:rPr lang="en-US" sz="2000" smtClean="0"/>
              <a:t> take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 </a:t>
            </a:r>
            <a:r>
              <a:rPr lang="en-US" sz="2000" smtClean="0"/>
              <a:t>time</a:t>
            </a:r>
          </a:p>
          <a:p>
            <a:pPr lvl="1" eaLnBrk="1" hangingPunct="1"/>
            <a:r>
              <a:rPr lang="en-US" sz="2000" smtClean="0"/>
              <a:t>methods </a:t>
            </a:r>
            <a:r>
              <a:rPr lang="en-US" sz="2000" smtClean="0">
                <a:solidFill>
                  <a:schemeClr val="tx2"/>
                </a:solidFill>
              </a:rPr>
              <a:t>size</a:t>
            </a:r>
            <a:r>
              <a:rPr lang="en-US" sz="2000" smtClean="0"/>
              <a:t>, </a:t>
            </a:r>
            <a:r>
              <a:rPr lang="en-US" sz="2000" smtClean="0">
                <a:solidFill>
                  <a:schemeClr val="tx2"/>
                </a:solidFill>
              </a:rPr>
              <a:t>isEmpty</a:t>
            </a:r>
            <a:r>
              <a:rPr lang="en-US" sz="2000" smtClean="0"/>
              <a:t>, and </a:t>
            </a:r>
            <a:r>
              <a:rPr lang="en-US" sz="2000" smtClean="0">
                <a:solidFill>
                  <a:schemeClr val="tx2"/>
                </a:solidFill>
              </a:rPr>
              <a:t>min</a:t>
            </a:r>
            <a:r>
              <a:rPr lang="en-US" sz="2000" smtClean="0"/>
              <a:t> take time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(1) </a:t>
            </a:r>
            <a:r>
              <a:rPr lang="en-US" sz="2000" smtClean="0"/>
              <a:t>time</a:t>
            </a:r>
          </a:p>
        </p:txBody>
      </p:sp>
      <p:sp>
        <p:nvSpPr>
          <p:cNvPr id="1177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38100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Using a heap-based priority queue, we can sort a sequence of 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/>
              <a:t> elements in </a:t>
            </a:r>
            <a:r>
              <a:rPr lang="en-US" sz="2400" b="1" i="1" dirty="0" smtClean="0">
                <a:latin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</a:rPr>
              <a:t>(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</a:rPr>
              <a:t> log 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</a:rPr>
              <a:t>) </a:t>
            </a:r>
            <a:r>
              <a:rPr lang="en-US" sz="2400" dirty="0" smtClean="0"/>
              <a:t>time</a:t>
            </a:r>
            <a:endParaRPr lang="en-U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The resulting algorithm is called heap-sort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Heap-sort is much faster than quadratic sorting algorithms, such as insertion-sort and selection-sort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567613" y="252413"/>
          <a:ext cx="1271587" cy="165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5" name="Clip" r:id="rId3" imgW="1849680" imgH="2404800" progId="">
                  <p:embed/>
                </p:oleObj>
              </mc:Choice>
              <mc:Fallback>
                <p:oleObj name="Clip" r:id="rId3" imgW="1849680" imgH="24048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613" y="252413"/>
                        <a:ext cx="1271587" cy="165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350524-1075-4F63-BFC5-31EE835F3641}" type="slidenum">
              <a:rPr lang="en-US"/>
              <a:pPr/>
              <a:t>47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Vector-based Heap Implementation</a:t>
            </a:r>
          </a:p>
        </p:txBody>
      </p:sp>
      <p:sp>
        <p:nvSpPr>
          <p:cNvPr id="1741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4419600" cy="4876800"/>
          </a:xfrm>
        </p:spPr>
        <p:txBody>
          <a:bodyPr/>
          <a:lstStyle/>
          <a:p>
            <a:pPr eaLnBrk="1" hangingPunct="1"/>
            <a:r>
              <a:rPr lang="en-US" sz="2000" smtClean="0"/>
              <a:t>We can represent a heap with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/>
              <a:t> keys by means of a vector of length </a:t>
            </a:r>
            <a:r>
              <a:rPr lang="en-US" sz="2000" b="1" i="1" smtClean="0">
                <a:latin typeface="Times New Roman" pitchFamily="18" charset="0"/>
              </a:rPr>
              <a:t>n </a:t>
            </a:r>
            <a:r>
              <a:rPr lang="en-US" sz="200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smtClean="0">
                <a:latin typeface="Times New Roman" pitchFamily="18" charset="0"/>
              </a:rPr>
              <a:t>1</a:t>
            </a:r>
            <a:endParaRPr lang="en-US" sz="2000" smtClean="0"/>
          </a:p>
          <a:p>
            <a:pPr eaLnBrk="1" hangingPunct="1"/>
            <a:r>
              <a:rPr lang="en-US" sz="2000" smtClean="0"/>
              <a:t>For the node at rank </a:t>
            </a:r>
            <a:r>
              <a:rPr lang="en-US" sz="2000" b="1" i="1" smtClean="0">
                <a:latin typeface="Times New Roman" pitchFamily="18" charset="0"/>
              </a:rPr>
              <a:t>i</a:t>
            </a:r>
            <a:endParaRPr lang="en-US" sz="2000" smtClean="0"/>
          </a:p>
          <a:p>
            <a:pPr lvl="1" eaLnBrk="1" hangingPunct="1"/>
            <a:r>
              <a:rPr lang="en-US" sz="1800" smtClean="0"/>
              <a:t>the left child is at rank </a:t>
            </a:r>
            <a:r>
              <a:rPr lang="en-US" sz="1800" smtClean="0">
                <a:latin typeface="Times New Roman" pitchFamily="18" charset="0"/>
              </a:rPr>
              <a:t>2</a:t>
            </a:r>
            <a:r>
              <a:rPr lang="en-US" sz="1800" b="1" i="1" smtClean="0">
                <a:latin typeface="Times New Roman" pitchFamily="18" charset="0"/>
              </a:rPr>
              <a:t>i</a:t>
            </a:r>
            <a:endParaRPr lang="en-US" sz="1800" smtClean="0">
              <a:latin typeface="Times New Roman" pitchFamily="18" charset="0"/>
            </a:endParaRPr>
          </a:p>
          <a:p>
            <a:pPr lvl="1" eaLnBrk="1" hangingPunct="1"/>
            <a:r>
              <a:rPr lang="en-US" sz="1800" smtClean="0"/>
              <a:t>the right child is at rank </a:t>
            </a:r>
            <a:r>
              <a:rPr lang="en-US" sz="1800" smtClean="0">
                <a:latin typeface="Times New Roman" pitchFamily="18" charset="0"/>
              </a:rPr>
              <a:t>2</a:t>
            </a:r>
            <a:r>
              <a:rPr lang="en-US" sz="1800" b="1" i="1" smtClean="0">
                <a:latin typeface="Times New Roman" pitchFamily="18" charset="0"/>
              </a:rPr>
              <a:t>i </a:t>
            </a:r>
            <a:r>
              <a:rPr lang="en-US" sz="180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180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smtClean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smtClean="0"/>
              <a:t>Links between nodes are not explicitly stored</a:t>
            </a:r>
          </a:p>
          <a:p>
            <a:pPr eaLnBrk="1" hangingPunct="1"/>
            <a:r>
              <a:rPr lang="en-US" sz="2000" smtClean="0"/>
              <a:t>The cell of at rank </a:t>
            </a:r>
            <a:r>
              <a:rPr lang="en-US" sz="2000" smtClean="0">
                <a:latin typeface="Times New Roman" pitchFamily="18" charset="0"/>
              </a:rPr>
              <a:t>0</a:t>
            </a:r>
            <a:r>
              <a:rPr lang="en-US" sz="2000" smtClean="0"/>
              <a:t> is not used</a:t>
            </a:r>
          </a:p>
          <a:p>
            <a:pPr eaLnBrk="1" hangingPunct="1"/>
            <a:r>
              <a:rPr lang="en-US" sz="2000" smtClean="0"/>
              <a:t>Operation insert corresponds to inserting at rank </a:t>
            </a:r>
            <a:r>
              <a:rPr lang="en-US" sz="2000" b="1" i="1" smtClean="0">
                <a:latin typeface="Times New Roman" pitchFamily="18" charset="0"/>
              </a:rPr>
              <a:t>n </a:t>
            </a:r>
            <a:r>
              <a:rPr lang="en-US" sz="200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smtClean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smtClean="0"/>
              <a:t>Operation removeMin corresponds to removing at rank </a:t>
            </a:r>
            <a:r>
              <a:rPr lang="en-US" sz="2000" b="1" i="1" smtClean="0">
                <a:latin typeface="Times New Roman" pitchFamily="18" charset="0"/>
              </a:rPr>
              <a:t>n</a:t>
            </a:r>
          </a:p>
          <a:p>
            <a:pPr eaLnBrk="1" hangingPunct="1"/>
            <a:r>
              <a:rPr lang="en-US" sz="2000" smtClean="0"/>
              <a:t>Yields in-place heap-sort</a:t>
            </a:r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7061200" y="1882775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8015288" y="2486025"/>
            <a:ext cx="376237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5937250" y="2486025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7417" name="Oval 8"/>
          <p:cNvSpPr>
            <a:spLocks noChangeArrowheads="1"/>
          </p:cNvSpPr>
          <p:nvPr/>
        </p:nvSpPr>
        <p:spPr bwMode="auto">
          <a:xfrm>
            <a:off x="6630988" y="3087688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7418" name="AutoShape 13"/>
          <p:cNvCxnSpPr>
            <a:cxnSpLocks noChangeShapeType="1"/>
            <a:stCxn id="17414" idx="3"/>
            <a:endCxn id="17416" idx="7"/>
          </p:cNvCxnSpPr>
          <p:nvPr/>
        </p:nvCxnSpPr>
        <p:spPr bwMode="auto">
          <a:xfrm flipH="1">
            <a:off x="6259513" y="2214563"/>
            <a:ext cx="855662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19" name="AutoShape 14"/>
          <p:cNvCxnSpPr>
            <a:cxnSpLocks noChangeShapeType="1"/>
            <a:stCxn id="17415" idx="1"/>
            <a:endCxn id="17414" idx="5"/>
          </p:cNvCxnSpPr>
          <p:nvPr/>
        </p:nvCxnSpPr>
        <p:spPr bwMode="auto">
          <a:xfrm flipH="1" flipV="1">
            <a:off x="7381875" y="2214563"/>
            <a:ext cx="688975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0" name="AutoShape 19"/>
          <p:cNvCxnSpPr>
            <a:cxnSpLocks noChangeShapeType="1"/>
            <a:stCxn id="17422" idx="7"/>
            <a:endCxn id="17416" idx="3"/>
          </p:cNvCxnSpPr>
          <p:nvPr/>
        </p:nvCxnSpPr>
        <p:spPr bwMode="auto">
          <a:xfrm flipV="1">
            <a:off x="5567363" y="2816225"/>
            <a:ext cx="425450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1" name="AutoShape 20"/>
          <p:cNvCxnSpPr>
            <a:cxnSpLocks noChangeShapeType="1"/>
            <a:stCxn id="17417" idx="1"/>
            <a:endCxn id="17416" idx="5"/>
          </p:cNvCxnSpPr>
          <p:nvPr/>
        </p:nvCxnSpPr>
        <p:spPr bwMode="auto">
          <a:xfrm flipH="1" flipV="1">
            <a:off x="6259513" y="2816225"/>
            <a:ext cx="427037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422" name="Oval 21"/>
          <p:cNvSpPr>
            <a:spLocks noChangeArrowheads="1"/>
          </p:cNvSpPr>
          <p:nvPr/>
        </p:nvSpPr>
        <p:spPr bwMode="auto">
          <a:xfrm>
            <a:off x="5246688" y="3087688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5257800" y="4473575"/>
            <a:ext cx="3429000" cy="936625"/>
            <a:chOff x="3216" y="2736"/>
            <a:chExt cx="2304" cy="629"/>
          </a:xfrm>
        </p:grpSpPr>
        <p:sp>
          <p:nvSpPr>
            <p:cNvPr id="17425" name="Rectangle 29"/>
            <p:cNvSpPr>
              <a:spLocks noChangeArrowheads="1"/>
            </p:cNvSpPr>
            <p:nvPr/>
          </p:nvSpPr>
          <p:spPr bwMode="auto">
            <a:xfrm>
              <a:off x="3216" y="2736"/>
              <a:ext cx="384" cy="384"/>
            </a:xfrm>
            <a:prstGeom prst="rect">
              <a:avLst/>
            </a:prstGeom>
            <a:solidFill>
              <a:srgbClr val="F8F0D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426" name="Rectangle 30"/>
            <p:cNvSpPr>
              <a:spLocks noChangeArrowheads="1"/>
            </p:cNvSpPr>
            <p:nvPr/>
          </p:nvSpPr>
          <p:spPr bwMode="auto">
            <a:xfrm>
              <a:off x="3600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27" name="Rectangle 31"/>
            <p:cNvSpPr>
              <a:spLocks noChangeArrowheads="1"/>
            </p:cNvSpPr>
            <p:nvPr/>
          </p:nvSpPr>
          <p:spPr bwMode="auto">
            <a:xfrm>
              <a:off x="3984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7428" name="Rectangle 32"/>
            <p:cNvSpPr>
              <a:spLocks noChangeArrowheads="1"/>
            </p:cNvSpPr>
            <p:nvPr/>
          </p:nvSpPr>
          <p:spPr bwMode="auto">
            <a:xfrm>
              <a:off x="4368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17429" name="Rectangle 33"/>
            <p:cNvSpPr>
              <a:spLocks noChangeArrowheads="1"/>
            </p:cNvSpPr>
            <p:nvPr/>
          </p:nvSpPr>
          <p:spPr bwMode="auto">
            <a:xfrm>
              <a:off x="4752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17430" name="Rectangle 34"/>
            <p:cNvSpPr>
              <a:spLocks noChangeArrowheads="1"/>
            </p:cNvSpPr>
            <p:nvPr/>
          </p:nvSpPr>
          <p:spPr bwMode="auto">
            <a:xfrm>
              <a:off x="5136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17431" name="Rectangle 37"/>
            <p:cNvSpPr>
              <a:spLocks noChangeArrowheads="1"/>
            </p:cNvSpPr>
            <p:nvPr/>
          </p:nvSpPr>
          <p:spPr bwMode="auto">
            <a:xfrm>
              <a:off x="3696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17432" name="Rectangle 38"/>
            <p:cNvSpPr>
              <a:spLocks noChangeArrowheads="1"/>
            </p:cNvSpPr>
            <p:nvPr/>
          </p:nvSpPr>
          <p:spPr bwMode="auto">
            <a:xfrm>
              <a:off x="4080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17433" name="Rectangle 39"/>
            <p:cNvSpPr>
              <a:spLocks noChangeArrowheads="1"/>
            </p:cNvSpPr>
            <p:nvPr/>
          </p:nvSpPr>
          <p:spPr bwMode="auto">
            <a:xfrm>
              <a:off x="4464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17434" name="Rectangle 40"/>
            <p:cNvSpPr>
              <a:spLocks noChangeArrowheads="1"/>
            </p:cNvSpPr>
            <p:nvPr/>
          </p:nvSpPr>
          <p:spPr bwMode="auto">
            <a:xfrm>
              <a:off x="4848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17435" name="Rectangle 41"/>
            <p:cNvSpPr>
              <a:spLocks noChangeArrowheads="1"/>
            </p:cNvSpPr>
            <p:nvPr/>
          </p:nvSpPr>
          <p:spPr bwMode="auto">
            <a:xfrm>
              <a:off x="523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5</a:t>
              </a:r>
              <a:endParaRPr lang="en-US"/>
            </a:p>
          </p:txBody>
        </p:sp>
        <p:sp>
          <p:nvSpPr>
            <p:cNvPr id="17436" name="Rectangle 42"/>
            <p:cNvSpPr>
              <a:spLocks noChangeArrowheads="1"/>
            </p:cNvSpPr>
            <p:nvPr/>
          </p:nvSpPr>
          <p:spPr bwMode="auto">
            <a:xfrm>
              <a:off x="331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0</a:t>
              </a:r>
              <a:endParaRPr lang="en-US"/>
            </a:p>
          </p:txBody>
        </p:sp>
      </p:grpSp>
      <p:sp>
        <p:nvSpPr>
          <p:cNvPr id="17424" name="Date Placeholder 2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0A3833-C6CC-4330-A7BA-C7980D993B79}" type="slidenum">
              <a:rPr lang="en-US"/>
              <a:pPr/>
              <a:t>48</a:t>
            </a:fld>
            <a:endParaRPr lang="en-US"/>
          </a:p>
        </p:txBody>
      </p:sp>
      <p:sp>
        <p:nvSpPr>
          <p:cNvPr id="41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886200" cy="4267200"/>
          </a:xfrm>
        </p:spPr>
        <p:txBody>
          <a:bodyPr/>
          <a:lstStyle/>
          <a:p>
            <a:pPr eaLnBrk="1" hangingPunct="1"/>
            <a:r>
              <a:rPr lang="en-US" sz="2400" smtClean="0"/>
              <a:t>We can construct a heap storing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given keys in using a bottom-up construction with </a:t>
            </a:r>
            <a:r>
              <a:rPr lang="en-US" sz="2400" smtClean="0">
                <a:latin typeface="Times New Roman" pitchFamily="18" charset="0"/>
              </a:rPr>
              <a:t>log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phases</a:t>
            </a:r>
          </a:p>
          <a:p>
            <a:pPr eaLnBrk="1" hangingPunct="1"/>
            <a:r>
              <a:rPr lang="en-US" sz="2400" smtClean="0"/>
              <a:t>In phase </a:t>
            </a:r>
            <a:r>
              <a:rPr lang="en-US" sz="2400" b="1" i="1" smtClean="0">
                <a:latin typeface="Times New Roman" pitchFamily="18" charset="0"/>
              </a:rPr>
              <a:t>i</a:t>
            </a:r>
            <a:r>
              <a:rPr lang="en-US" sz="2400" smtClean="0"/>
              <a:t>, pairs of heaps with </a:t>
            </a:r>
            <a:r>
              <a:rPr lang="en-US" sz="2400" smtClean="0">
                <a:latin typeface="Times New Roman" pitchFamily="18" charset="0"/>
              </a:rPr>
              <a:t>2</a:t>
            </a:r>
            <a:r>
              <a:rPr lang="en-US" sz="2400" b="1" i="1" baseline="30000" smtClean="0">
                <a:latin typeface="Times New Roman" pitchFamily="18" charset="0"/>
              </a:rPr>
              <a:t>i </a:t>
            </a:r>
            <a:r>
              <a:rPr lang="en-US" sz="2400" smtClean="0">
                <a:latin typeface="Symbol" pitchFamily="18" charset="2"/>
              </a:rPr>
              <a:t>-</a:t>
            </a:r>
            <a:r>
              <a:rPr lang="en-US" sz="2400" smtClean="0">
                <a:latin typeface="Times New Roman" pitchFamily="18" charset="0"/>
              </a:rPr>
              <a:t>1</a:t>
            </a:r>
            <a:r>
              <a:rPr lang="en-US" sz="2400" smtClean="0"/>
              <a:t> keys are merged into heaps with </a:t>
            </a:r>
            <a:r>
              <a:rPr lang="en-US" sz="2400" smtClean="0">
                <a:latin typeface="Times New Roman" pitchFamily="18" charset="0"/>
              </a:rPr>
              <a:t>2</a:t>
            </a:r>
            <a:r>
              <a:rPr lang="en-US" sz="2400" b="1" i="1" baseline="30000" smtClean="0">
                <a:latin typeface="Times New Roman" pitchFamily="18" charset="0"/>
              </a:rPr>
              <a:t>i</a:t>
            </a:r>
            <a:r>
              <a:rPr lang="en-US" sz="2400" baseline="30000" smtClean="0">
                <a:latin typeface="Symbol" pitchFamily="18" charset="2"/>
              </a:rPr>
              <a:t>+</a:t>
            </a:r>
            <a:r>
              <a:rPr lang="en-US" sz="2400" baseline="30000" smtClean="0">
                <a:latin typeface="Times New Roman" pitchFamily="18" charset="0"/>
              </a:rPr>
              <a:t>1</a:t>
            </a:r>
            <a:r>
              <a:rPr lang="en-US" sz="2400" smtClean="0">
                <a:latin typeface="Symbol" pitchFamily="18" charset="2"/>
              </a:rPr>
              <a:t>-</a:t>
            </a:r>
            <a:r>
              <a:rPr lang="en-US" sz="2400" smtClean="0">
                <a:latin typeface="Times New Roman" pitchFamily="18" charset="0"/>
              </a:rPr>
              <a:t>1</a:t>
            </a:r>
            <a:r>
              <a:rPr lang="en-US" sz="2400" smtClean="0"/>
              <a:t> keys</a:t>
            </a:r>
          </a:p>
        </p:txBody>
      </p:sp>
      <p:sp>
        <p:nvSpPr>
          <p:cNvPr id="410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800600" y="1676400"/>
            <a:ext cx="396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endParaRPr lang="ar-SA"/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934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Bottom-up Heap Construction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57813" y="2209800"/>
            <a:ext cx="2514600" cy="838200"/>
            <a:chOff x="3360" y="1392"/>
            <a:chExt cx="1584" cy="528"/>
          </a:xfrm>
        </p:grpSpPr>
        <p:sp>
          <p:nvSpPr>
            <p:cNvPr id="4114" name="AutoShape 9"/>
            <p:cNvSpPr>
              <a:spLocks noChangeArrowheads="1"/>
            </p:cNvSpPr>
            <p:nvPr/>
          </p:nvSpPr>
          <p:spPr bwMode="auto">
            <a:xfrm>
              <a:off x="336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115" name="AutoShape 10"/>
            <p:cNvSpPr>
              <a:spLocks noChangeArrowheads="1"/>
            </p:cNvSpPr>
            <p:nvPr/>
          </p:nvSpPr>
          <p:spPr bwMode="auto">
            <a:xfrm>
              <a:off x="432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4105" name="AutoShape 18"/>
          <p:cNvSpPr>
            <a:spLocks noChangeArrowheads="1"/>
          </p:cNvSpPr>
          <p:nvPr/>
        </p:nvSpPr>
        <p:spPr bwMode="auto">
          <a:xfrm>
            <a:off x="6424613" y="3429000"/>
            <a:ext cx="381000" cy="381000"/>
          </a:xfrm>
          <a:prstGeom prst="downArrow">
            <a:avLst>
              <a:gd name="adj1" fmla="val 50000"/>
              <a:gd name="adj2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9829" name="Freeform 21"/>
          <p:cNvSpPr>
            <a:spLocks/>
          </p:cNvSpPr>
          <p:nvPr/>
        </p:nvSpPr>
        <p:spPr bwMode="auto">
          <a:xfrm>
            <a:off x="4773613" y="4191000"/>
            <a:ext cx="3684587" cy="1771650"/>
          </a:xfrm>
          <a:custGeom>
            <a:avLst/>
            <a:gdLst/>
            <a:ahLst/>
            <a:cxnLst>
              <a:cxn ang="0">
                <a:pos x="857" y="147"/>
              </a:cxn>
              <a:cxn ang="0">
                <a:pos x="210" y="981"/>
              </a:cxn>
              <a:cxn ang="0">
                <a:pos x="2119" y="975"/>
              </a:cxn>
              <a:cxn ang="0">
                <a:pos x="1424" y="138"/>
              </a:cxn>
              <a:cxn ang="0">
                <a:pos x="857" y="147"/>
              </a:cxn>
            </a:cxnLst>
            <a:rect l="0" t="0" r="r" b="b"/>
            <a:pathLst>
              <a:path w="2321" h="1116">
                <a:moveTo>
                  <a:pt x="857" y="147"/>
                </a:moveTo>
                <a:cubicBezTo>
                  <a:pt x="722" y="227"/>
                  <a:pt x="0" y="843"/>
                  <a:pt x="210" y="981"/>
                </a:cubicBezTo>
                <a:cubicBezTo>
                  <a:pt x="414" y="1113"/>
                  <a:pt x="1916" y="1116"/>
                  <a:pt x="2119" y="975"/>
                </a:cubicBezTo>
                <a:cubicBezTo>
                  <a:pt x="2321" y="835"/>
                  <a:pt x="1634" y="276"/>
                  <a:pt x="1424" y="138"/>
                </a:cubicBezTo>
                <a:cubicBezTo>
                  <a:pt x="1214" y="0"/>
                  <a:pt x="992" y="67"/>
                  <a:pt x="857" y="1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5334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6858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6438900" y="4411663"/>
            <a:ext cx="304800" cy="304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cxnSp>
        <p:nvCxnSpPr>
          <p:cNvPr id="4110" name="AutoShape 15"/>
          <p:cNvCxnSpPr>
            <a:cxnSpLocks noChangeShapeType="1"/>
            <a:stCxn id="4109" idx="3"/>
            <a:endCxn id="4107" idx="0"/>
          </p:cNvCxnSpPr>
          <p:nvPr/>
        </p:nvCxnSpPr>
        <p:spPr bwMode="auto">
          <a:xfrm flipH="1">
            <a:off x="582930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1" name="AutoShape 16"/>
          <p:cNvCxnSpPr>
            <a:cxnSpLocks noChangeShapeType="1"/>
            <a:stCxn id="4109" idx="5"/>
            <a:endCxn id="4108" idx="0"/>
          </p:cNvCxnSpPr>
          <p:nvPr/>
        </p:nvCxnSpPr>
        <p:spPr bwMode="auto">
          <a:xfrm>
            <a:off x="669925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112" name="Rectangle 22"/>
          <p:cNvSpPr>
            <a:spLocks noChangeArrowheads="1"/>
          </p:cNvSpPr>
          <p:nvPr/>
        </p:nvSpPr>
        <p:spPr bwMode="auto">
          <a:xfrm>
            <a:off x="6161088" y="4872038"/>
            <a:ext cx="9255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2</a:t>
            </a:r>
            <a:r>
              <a:rPr lang="en-US" b="1" i="1" baseline="30000">
                <a:latin typeface="Times New Roman" pitchFamily="18" charset="0"/>
              </a:rPr>
              <a:t>i</a:t>
            </a:r>
            <a:r>
              <a:rPr lang="en-US" baseline="30000">
                <a:latin typeface="Symbol" pitchFamily="18" charset="2"/>
              </a:rPr>
              <a:t>+</a:t>
            </a:r>
            <a:r>
              <a:rPr lang="en-US" baseline="30000">
                <a:latin typeface="Times New Roman" pitchFamily="18" charset="0"/>
              </a:rPr>
              <a:t>1</a:t>
            </a:r>
            <a:r>
              <a:rPr lang="en-US">
                <a:latin typeface="Symbol" pitchFamily="18" charset="2"/>
              </a:rPr>
              <a:t>-</a:t>
            </a:r>
            <a:r>
              <a:rPr lang="en-US">
                <a:latin typeface="Times New Roman" pitchFamily="18" charset="0"/>
              </a:rPr>
              <a:t>1</a:t>
            </a:r>
          </a:p>
        </p:txBody>
      </p:sp>
      <p:graphicFrame>
        <p:nvGraphicFramePr>
          <p:cNvPr id="4098" name="Object 25"/>
          <p:cNvGraphicFramePr>
            <a:graphicFrameLocks noChangeAspect="1"/>
          </p:cNvGraphicFramePr>
          <p:nvPr/>
        </p:nvGraphicFramePr>
        <p:xfrm>
          <a:off x="7391400" y="490538"/>
          <a:ext cx="1371600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19" name="Clip" r:id="rId4" imgW="1744560" imgH="1584360" progId="">
                  <p:embed/>
                </p:oleObj>
              </mc:Choice>
              <mc:Fallback>
                <p:oleObj name="Clip" r:id="rId4" imgW="1744560" imgH="158436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490538"/>
                        <a:ext cx="1371600" cy="1246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3" name="Date Placeholder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824CED-66CC-42C1-96B0-E569CCD70C9F}" type="slidenum">
              <a:rPr lang="en-US"/>
              <a:pPr/>
              <a:t>49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9461" name="Oval 85"/>
          <p:cNvSpPr>
            <a:spLocks noChangeArrowheads="1"/>
          </p:cNvSpPr>
          <p:nvPr/>
        </p:nvSpPr>
        <p:spPr bwMode="auto">
          <a:xfrm>
            <a:off x="2479675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62" name="AutoShape 86"/>
          <p:cNvCxnSpPr>
            <a:cxnSpLocks noChangeShapeType="1"/>
            <a:stCxn id="19461" idx="3"/>
            <a:endCxn id="19464" idx="7"/>
          </p:cNvCxnSpPr>
          <p:nvPr/>
        </p:nvCxnSpPr>
        <p:spPr bwMode="auto">
          <a:xfrm flipH="1">
            <a:off x="1663700" y="2346325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3" name="AutoShape 87"/>
          <p:cNvCxnSpPr>
            <a:cxnSpLocks noChangeShapeType="1"/>
            <a:stCxn id="19469" idx="1"/>
            <a:endCxn id="19461" idx="5"/>
          </p:cNvCxnSpPr>
          <p:nvPr/>
        </p:nvCxnSpPr>
        <p:spPr bwMode="auto">
          <a:xfrm flipH="1" flipV="1">
            <a:off x="2724150" y="2346325"/>
            <a:ext cx="857250" cy="2555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4" name="Oval 89"/>
          <p:cNvSpPr>
            <a:spLocks noChangeArrowheads="1"/>
          </p:cNvSpPr>
          <p:nvPr/>
        </p:nvSpPr>
        <p:spPr bwMode="auto">
          <a:xfrm>
            <a:off x="1420813" y="2559050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65" name="Oval 90"/>
          <p:cNvSpPr>
            <a:spLocks noChangeArrowheads="1"/>
          </p:cNvSpPr>
          <p:nvPr/>
        </p:nvSpPr>
        <p:spPr bwMode="auto">
          <a:xfrm>
            <a:off x="1943100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66" name="AutoShape 95"/>
          <p:cNvCxnSpPr>
            <a:cxnSpLocks noChangeShapeType="1"/>
            <a:stCxn id="19468" idx="7"/>
            <a:endCxn id="19464" idx="3"/>
          </p:cNvCxnSpPr>
          <p:nvPr/>
        </p:nvCxnSpPr>
        <p:spPr bwMode="auto">
          <a:xfrm flipV="1">
            <a:off x="1141413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7" name="AutoShape 96"/>
          <p:cNvCxnSpPr>
            <a:cxnSpLocks noChangeShapeType="1"/>
            <a:stCxn id="19465" idx="1"/>
            <a:endCxn id="19464" idx="5"/>
          </p:cNvCxnSpPr>
          <p:nvPr/>
        </p:nvCxnSpPr>
        <p:spPr bwMode="auto">
          <a:xfrm flipH="1" flipV="1">
            <a:off x="1663700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8" name="Oval 97"/>
          <p:cNvSpPr>
            <a:spLocks noChangeArrowheads="1"/>
          </p:cNvSpPr>
          <p:nvPr/>
        </p:nvSpPr>
        <p:spPr bwMode="auto">
          <a:xfrm>
            <a:off x="898525" y="3014663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69" name="Oval 103"/>
          <p:cNvSpPr>
            <a:spLocks noChangeArrowheads="1"/>
          </p:cNvSpPr>
          <p:nvPr/>
        </p:nvSpPr>
        <p:spPr bwMode="auto">
          <a:xfrm>
            <a:off x="35401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70" name="Oval 104"/>
          <p:cNvSpPr>
            <a:spLocks noChangeArrowheads="1"/>
          </p:cNvSpPr>
          <p:nvPr/>
        </p:nvSpPr>
        <p:spPr bwMode="auto">
          <a:xfrm>
            <a:off x="40624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471" name="AutoShape 109"/>
          <p:cNvCxnSpPr>
            <a:cxnSpLocks noChangeShapeType="1"/>
            <a:stCxn id="19473" idx="7"/>
            <a:endCxn id="19469" idx="3"/>
          </p:cNvCxnSpPr>
          <p:nvPr/>
        </p:nvCxnSpPr>
        <p:spPr bwMode="auto">
          <a:xfrm flipV="1">
            <a:off x="32607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2" name="AutoShape 110"/>
          <p:cNvCxnSpPr>
            <a:cxnSpLocks noChangeShapeType="1"/>
            <a:stCxn id="19470" idx="1"/>
            <a:endCxn id="19469" idx="5"/>
          </p:cNvCxnSpPr>
          <p:nvPr/>
        </p:nvCxnSpPr>
        <p:spPr bwMode="auto">
          <a:xfrm flipH="1" flipV="1">
            <a:off x="37830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3" name="Oval 111"/>
          <p:cNvSpPr>
            <a:spLocks noChangeArrowheads="1"/>
          </p:cNvSpPr>
          <p:nvPr/>
        </p:nvSpPr>
        <p:spPr bwMode="auto">
          <a:xfrm>
            <a:off x="30178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474" name="Oval 116"/>
          <p:cNvSpPr>
            <a:spLocks noChangeArrowheads="1"/>
          </p:cNvSpPr>
          <p:nvPr/>
        </p:nvSpPr>
        <p:spPr bwMode="auto">
          <a:xfrm>
            <a:off x="4598988" y="1676400"/>
            <a:ext cx="287337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5" name="AutoShape 117"/>
          <p:cNvCxnSpPr>
            <a:cxnSpLocks noChangeShapeType="1"/>
            <a:stCxn id="19474" idx="5"/>
            <a:endCxn id="19477" idx="1"/>
          </p:cNvCxnSpPr>
          <p:nvPr/>
        </p:nvCxnSpPr>
        <p:spPr bwMode="auto">
          <a:xfrm>
            <a:off x="4843463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6" name="AutoShape 118"/>
          <p:cNvCxnSpPr>
            <a:cxnSpLocks noChangeShapeType="1"/>
            <a:stCxn id="19474" idx="3"/>
            <a:endCxn id="19461" idx="7"/>
          </p:cNvCxnSpPr>
          <p:nvPr/>
        </p:nvCxnSpPr>
        <p:spPr bwMode="auto">
          <a:xfrm flipH="1">
            <a:off x="2724150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7" name="Oval 119"/>
          <p:cNvSpPr>
            <a:spLocks noChangeArrowheads="1"/>
          </p:cNvSpPr>
          <p:nvPr/>
        </p:nvSpPr>
        <p:spPr bwMode="auto">
          <a:xfrm>
            <a:off x="6719888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8" name="AutoShape 120"/>
          <p:cNvCxnSpPr>
            <a:cxnSpLocks noChangeShapeType="1"/>
            <a:stCxn id="19477" idx="3"/>
            <a:endCxn id="19480" idx="7"/>
          </p:cNvCxnSpPr>
          <p:nvPr/>
        </p:nvCxnSpPr>
        <p:spPr bwMode="auto">
          <a:xfrm flipH="1">
            <a:off x="5903913" y="2347913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9" name="AutoShape 121"/>
          <p:cNvCxnSpPr>
            <a:cxnSpLocks noChangeShapeType="1"/>
            <a:stCxn id="19485" idx="1"/>
            <a:endCxn id="19477" idx="5"/>
          </p:cNvCxnSpPr>
          <p:nvPr/>
        </p:nvCxnSpPr>
        <p:spPr bwMode="auto">
          <a:xfrm flipH="1" flipV="1">
            <a:off x="6964363" y="2347913"/>
            <a:ext cx="857250" cy="2555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0" name="Oval 123"/>
          <p:cNvSpPr>
            <a:spLocks noChangeArrowheads="1"/>
          </p:cNvSpPr>
          <p:nvPr/>
        </p:nvSpPr>
        <p:spPr bwMode="auto">
          <a:xfrm>
            <a:off x="56610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1" name="Oval 124"/>
          <p:cNvSpPr>
            <a:spLocks noChangeArrowheads="1"/>
          </p:cNvSpPr>
          <p:nvPr/>
        </p:nvSpPr>
        <p:spPr bwMode="auto">
          <a:xfrm>
            <a:off x="61833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482" name="AutoShape 129"/>
          <p:cNvCxnSpPr>
            <a:cxnSpLocks noChangeShapeType="1"/>
            <a:stCxn id="19484" idx="7"/>
            <a:endCxn id="19480" idx="3"/>
          </p:cNvCxnSpPr>
          <p:nvPr/>
        </p:nvCxnSpPr>
        <p:spPr bwMode="auto">
          <a:xfrm flipV="1">
            <a:off x="53816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3" name="AutoShape 130"/>
          <p:cNvCxnSpPr>
            <a:cxnSpLocks noChangeShapeType="1"/>
            <a:stCxn id="19481" idx="1"/>
            <a:endCxn id="19480" idx="5"/>
          </p:cNvCxnSpPr>
          <p:nvPr/>
        </p:nvCxnSpPr>
        <p:spPr bwMode="auto">
          <a:xfrm flipH="1" flipV="1">
            <a:off x="59039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4" name="Oval 131"/>
          <p:cNvSpPr>
            <a:spLocks noChangeArrowheads="1"/>
          </p:cNvSpPr>
          <p:nvPr/>
        </p:nvSpPr>
        <p:spPr bwMode="auto">
          <a:xfrm>
            <a:off x="51387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485" name="Oval 137"/>
          <p:cNvSpPr>
            <a:spLocks noChangeArrowheads="1"/>
          </p:cNvSpPr>
          <p:nvPr/>
        </p:nvSpPr>
        <p:spPr bwMode="auto">
          <a:xfrm>
            <a:off x="7780338" y="2562225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6" name="Oval 138"/>
          <p:cNvSpPr>
            <a:spLocks noChangeArrowheads="1"/>
          </p:cNvSpPr>
          <p:nvPr/>
        </p:nvSpPr>
        <p:spPr bwMode="auto">
          <a:xfrm>
            <a:off x="8302625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487" name="AutoShape 143"/>
          <p:cNvCxnSpPr>
            <a:cxnSpLocks noChangeShapeType="1"/>
            <a:stCxn id="19489" idx="7"/>
            <a:endCxn id="19485" idx="3"/>
          </p:cNvCxnSpPr>
          <p:nvPr/>
        </p:nvCxnSpPr>
        <p:spPr bwMode="auto">
          <a:xfrm flipV="1">
            <a:off x="7500938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8" name="AutoShape 144"/>
          <p:cNvCxnSpPr>
            <a:cxnSpLocks noChangeShapeType="1"/>
            <a:stCxn id="19486" idx="1"/>
            <a:endCxn id="19485" idx="5"/>
          </p:cNvCxnSpPr>
          <p:nvPr/>
        </p:nvCxnSpPr>
        <p:spPr bwMode="auto">
          <a:xfrm flipH="1" flipV="1">
            <a:off x="8023225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9" name="Oval 145"/>
          <p:cNvSpPr>
            <a:spLocks noChangeArrowheads="1"/>
          </p:cNvSpPr>
          <p:nvPr/>
        </p:nvSpPr>
        <p:spPr bwMode="auto">
          <a:xfrm>
            <a:off x="7258050" y="30178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490" name="Oval 150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91" name="AutoShape 151"/>
          <p:cNvCxnSpPr>
            <a:cxnSpLocks noChangeShapeType="1"/>
            <a:stCxn id="19490" idx="3"/>
            <a:endCxn id="19493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92" name="AutoShape 152"/>
          <p:cNvCxnSpPr>
            <a:cxnSpLocks noChangeShapeType="1"/>
            <a:stCxn id="19498" idx="1"/>
            <a:endCxn id="19490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93" name="Oval 153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19494" name="Oval 154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95" name="AutoShape 159"/>
          <p:cNvCxnSpPr>
            <a:cxnSpLocks noChangeShapeType="1"/>
            <a:stCxn id="19497" idx="7"/>
            <a:endCxn id="19493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496" name="AutoShape 160"/>
          <p:cNvCxnSpPr>
            <a:cxnSpLocks noChangeShapeType="1"/>
            <a:stCxn id="19494" idx="1"/>
            <a:endCxn id="19493" idx="5"/>
          </p:cNvCxnSpPr>
          <p:nvPr/>
        </p:nvCxnSpPr>
        <p:spPr bwMode="auto">
          <a:xfrm flipH="1" flipV="1">
            <a:off x="1636713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497" name="Oval 161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98" name="Oval 166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9499" name="Oval 167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500" name="AutoShape 172"/>
          <p:cNvCxnSpPr>
            <a:cxnSpLocks noChangeShapeType="1"/>
            <a:stCxn id="19502" idx="7"/>
            <a:endCxn id="19498" idx="3"/>
          </p:cNvCxnSpPr>
          <p:nvPr/>
        </p:nvCxnSpPr>
        <p:spPr bwMode="auto">
          <a:xfrm flipV="1">
            <a:off x="32337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01" name="AutoShape 173"/>
          <p:cNvCxnSpPr>
            <a:cxnSpLocks noChangeShapeType="1"/>
            <a:stCxn id="19499" idx="1"/>
            <a:endCxn id="19498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02" name="Oval 174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503" name="Oval 179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4" name="AutoShape 180"/>
          <p:cNvCxnSpPr>
            <a:cxnSpLocks noChangeShapeType="1"/>
            <a:stCxn id="19503" idx="5"/>
            <a:endCxn id="19506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5" name="AutoShape 181"/>
          <p:cNvCxnSpPr>
            <a:cxnSpLocks noChangeShapeType="1"/>
            <a:stCxn id="19503" idx="3"/>
            <a:endCxn id="19490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6" name="Oval 182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7" name="AutoShape 183"/>
          <p:cNvCxnSpPr>
            <a:cxnSpLocks noChangeShapeType="1"/>
            <a:stCxn id="19506" idx="3"/>
            <a:endCxn id="19509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8" name="AutoShape 184"/>
          <p:cNvCxnSpPr>
            <a:cxnSpLocks noChangeShapeType="1"/>
            <a:stCxn id="19514" idx="1"/>
            <a:endCxn id="19506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9" name="Oval 185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19510" name="Oval 186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511" name="AutoShape 191"/>
          <p:cNvCxnSpPr>
            <a:cxnSpLocks noChangeShapeType="1"/>
            <a:stCxn id="19513" idx="7"/>
            <a:endCxn id="19509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2" name="AutoShape 192"/>
          <p:cNvCxnSpPr>
            <a:cxnSpLocks noChangeShapeType="1"/>
            <a:stCxn id="19510" idx="1"/>
            <a:endCxn id="19509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3" name="Oval 193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514" name="Oval 198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19515" name="Oval 199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516" name="AutoShape 204"/>
          <p:cNvCxnSpPr>
            <a:cxnSpLocks noChangeShapeType="1"/>
            <a:stCxn id="19518" idx="7"/>
            <a:endCxn id="19514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7" name="AutoShape 205"/>
          <p:cNvCxnSpPr>
            <a:cxnSpLocks noChangeShapeType="1"/>
            <a:stCxn id="19515" idx="1"/>
            <a:endCxn id="19514" idx="5"/>
          </p:cNvCxnSpPr>
          <p:nvPr/>
        </p:nvCxnSpPr>
        <p:spPr bwMode="auto">
          <a:xfrm flipH="1" flipV="1">
            <a:off x="7996238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8" name="Oval 206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519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2DD241-53FB-44C9-A444-0F8C58AF4B12}" type="slidenum">
              <a:rPr lang="en-US"/>
              <a:pPr/>
              <a:t>5</a:t>
            </a:fld>
            <a:endParaRPr lang="en-US"/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2</a:t>
            </a:r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2. Store the nodes in one of the natural traversals: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</a:t>
            </a:r>
            <a:r>
              <a:rPr lang="en-US" sz="2400" dirty="0" smtClean="0">
                <a:latin typeface="SimSun" pitchFamily="2" charset="-122"/>
              </a:rPr>
              <a:t>class Node {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		</a:t>
            </a:r>
            <a:r>
              <a:rPr lang="en-US" sz="2400" dirty="0" err="1" smtClean="0">
                <a:latin typeface="SimSun" pitchFamily="2" charset="-122"/>
              </a:rPr>
              <a:t>elt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boolean</a:t>
            </a:r>
            <a:r>
              <a:rPr lang="en-US" sz="2400" dirty="0" smtClean="0">
                <a:latin typeface="SimSun" pitchFamily="2" charset="-122"/>
              </a:rPr>
              <a:t>	left;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boolean</a:t>
            </a:r>
            <a:r>
              <a:rPr lang="en-US" sz="2400" dirty="0" smtClean="0">
                <a:latin typeface="SimSun" pitchFamily="2" charset="-122"/>
              </a:rPr>
              <a:t>	right;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Node[] </a:t>
            </a:r>
            <a:r>
              <a:rPr lang="en-US" sz="2400" dirty="0" err="1" smtClean="0">
                <a:latin typeface="SimSun" pitchFamily="2" charset="-122"/>
              </a:rPr>
              <a:t>BinaryTree</a:t>
            </a:r>
            <a:r>
              <a:rPr lang="en-US" sz="2400" dirty="0" smtClean="0">
                <a:latin typeface="SimSun" pitchFamily="2" charset="-122"/>
              </a:rPr>
              <a:t>[</a:t>
            </a:r>
            <a:r>
              <a:rPr lang="en-US" sz="2400" dirty="0" err="1" smtClean="0">
                <a:latin typeface="SimSun" pitchFamily="2" charset="-122"/>
              </a:rPr>
              <a:t>TreeSize</a:t>
            </a:r>
            <a:r>
              <a:rPr lang="en-US" sz="2400" dirty="0" smtClean="0">
                <a:latin typeface="SimSun" pitchFamily="2" charset="-122"/>
              </a:rPr>
              <a:t>]; </a:t>
            </a:r>
            <a:endParaRPr lang="en-US" dirty="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A6D42C-D050-424C-B55F-88E1735AC742}" type="slidenum">
              <a:rPr lang="en-US"/>
              <a:pPr/>
              <a:t>50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(contd.)</a:t>
            </a: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2528888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86" name="AutoShape 5"/>
          <p:cNvCxnSpPr>
            <a:cxnSpLocks noChangeShapeType="1"/>
            <a:stCxn id="20485" idx="3"/>
            <a:endCxn id="20488" idx="7"/>
          </p:cNvCxnSpPr>
          <p:nvPr/>
        </p:nvCxnSpPr>
        <p:spPr bwMode="auto">
          <a:xfrm flipH="1">
            <a:off x="1712913" y="23463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487" name="AutoShape 6"/>
          <p:cNvCxnSpPr>
            <a:cxnSpLocks noChangeShapeType="1"/>
            <a:stCxn id="20493" idx="1"/>
            <a:endCxn id="20485" idx="5"/>
          </p:cNvCxnSpPr>
          <p:nvPr/>
        </p:nvCxnSpPr>
        <p:spPr bwMode="auto">
          <a:xfrm flipH="1" flipV="1">
            <a:off x="2773363" y="23463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488" name="Oval 7"/>
          <p:cNvSpPr>
            <a:spLocks noChangeArrowheads="1"/>
          </p:cNvSpPr>
          <p:nvPr/>
        </p:nvSpPr>
        <p:spPr bwMode="auto">
          <a:xfrm>
            <a:off x="1470025" y="25590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20489" name="Oval 8"/>
          <p:cNvSpPr>
            <a:spLocks noChangeArrowheads="1"/>
          </p:cNvSpPr>
          <p:nvPr/>
        </p:nvSpPr>
        <p:spPr bwMode="auto">
          <a:xfrm>
            <a:off x="19923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20490" name="AutoShape 13"/>
          <p:cNvCxnSpPr>
            <a:cxnSpLocks noChangeShapeType="1"/>
            <a:stCxn id="20492" idx="7"/>
            <a:endCxn id="20488" idx="3"/>
          </p:cNvCxnSpPr>
          <p:nvPr/>
        </p:nvCxnSpPr>
        <p:spPr bwMode="auto">
          <a:xfrm flipV="1">
            <a:off x="1190625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1" name="AutoShape 14"/>
          <p:cNvCxnSpPr>
            <a:cxnSpLocks noChangeShapeType="1"/>
            <a:stCxn id="20489" idx="1"/>
            <a:endCxn id="20488" idx="5"/>
          </p:cNvCxnSpPr>
          <p:nvPr/>
        </p:nvCxnSpPr>
        <p:spPr bwMode="auto">
          <a:xfrm flipH="1" flipV="1">
            <a:off x="1712913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2" name="Oval 15"/>
          <p:cNvSpPr>
            <a:spLocks noChangeArrowheads="1"/>
          </p:cNvSpPr>
          <p:nvPr/>
        </p:nvSpPr>
        <p:spPr bwMode="auto">
          <a:xfrm>
            <a:off x="9477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493" name="Oval 20"/>
          <p:cNvSpPr>
            <a:spLocks noChangeArrowheads="1"/>
          </p:cNvSpPr>
          <p:nvPr/>
        </p:nvSpPr>
        <p:spPr bwMode="auto">
          <a:xfrm>
            <a:off x="35893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494" name="Oval 21"/>
          <p:cNvSpPr>
            <a:spLocks noChangeArrowheads="1"/>
          </p:cNvSpPr>
          <p:nvPr/>
        </p:nvSpPr>
        <p:spPr bwMode="auto">
          <a:xfrm>
            <a:off x="41116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495" name="AutoShape 26"/>
          <p:cNvCxnSpPr>
            <a:cxnSpLocks noChangeShapeType="1"/>
            <a:stCxn id="20497" idx="7"/>
            <a:endCxn id="20493" idx="3"/>
          </p:cNvCxnSpPr>
          <p:nvPr/>
        </p:nvCxnSpPr>
        <p:spPr bwMode="auto">
          <a:xfrm flipV="1">
            <a:off x="33099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6" name="AutoShape 27"/>
          <p:cNvCxnSpPr>
            <a:cxnSpLocks noChangeShapeType="1"/>
            <a:stCxn id="20494" idx="1"/>
            <a:endCxn id="20493" idx="5"/>
          </p:cNvCxnSpPr>
          <p:nvPr/>
        </p:nvCxnSpPr>
        <p:spPr bwMode="auto">
          <a:xfrm flipH="1" flipV="1">
            <a:off x="38322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7" name="Oval 28"/>
          <p:cNvSpPr>
            <a:spLocks noChangeArrowheads="1"/>
          </p:cNvSpPr>
          <p:nvPr/>
        </p:nvSpPr>
        <p:spPr bwMode="auto">
          <a:xfrm>
            <a:off x="30670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498" name="Oval 33"/>
          <p:cNvSpPr>
            <a:spLocks noChangeArrowheads="1"/>
          </p:cNvSpPr>
          <p:nvPr/>
        </p:nvSpPr>
        <p:spPr bwMode="auto">
          <a:xfrm>
            <a:off x="46482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99" name="AutoShape 34"/>
          <p:cNvCxnSpPr>
            <a:cxnSpLocks noChangeShapeType="1"/>
            <a:stCxn id="20498" idx="5"/>
            <a:endCxn id="20501" idx="1"/>
          </p:cNvCxnSpPr>
          <p:nvPr/>
        </p:nvCxnSpPr>
        <p:spPr bwMode="auto">
          <a:xfrm>
            <a:off x="4892675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0" name="AutoShape 35"/>
          <p:cNvCxnSpPr>
            <a:cxnSpLocks noChangeShapeType="1"/>
            <a:stCxn id="20498" idx="3"/>
            <a:endCxn id="20485" idx="7"/>
          </p:cNvCxnSpPr>
          <p:nvPr/>
        </p:nvCxnSpPr>
        <p:spPr bwMode="auto">
          <a:xfrm flipH="1">
            <a:off x="2773363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1" name="Oval 36"/>
          <p:cNvSpPr>
            <a:spLocks noChangeArrowheads="1"/>
          </p:cNvSpPr>
          <p:nvPr/>
        </p:nvSpPr>
        <p:spPr bwMode="auto">
          <a:xfrm>
            <a:off x="6769100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02" name="AutoShape 37"/>
          <p:cNvCxnSpPr>
            <a:cxnSpLocks noChangeShapeType="1"/>
            <a:stCxn id="20501" idx="3"/>
            <a:endCxn id="20504" idx="7"/>
          </p:cNvCxnSpPr>
          <p:nvPr/>
        </p:nvCxnSpPr>
        <p:spPr bwMode="auto">
          <a:xfrm flipH="1">
            <a:off x="5953125" y="23479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3" name="AutoShape 38"/>
          <p:cNvCxnSpPr>
            <a:cxnSpLocks noChangeShapeType="1"/>
            <a:stCxn id="20509" idx="1"/>
            <a:endCxn id="20501" idx="5"/>
          </p:cNvCxnSpPr>
          <p:nvPr/>
        </p:nvCxnSpPr>
        <p:spPr bwMode="auto">
          <a:xfrm flipH="1" flipV="1">
            <a:off x="7013575" y="23479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4" name="Oval 39"/>
          <p:cNvSpPr>
            <a:spLocks noChangeArrowheads="1"/>
          </p:cNvSpPr>
          <p:nvPr/>
        </p:nvSpPr>
        <p:spPr bwMode="auto">
          <a:xfrm>
            <a:off x="57102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05" name="Oval 40"/>
          <p:cNvSpPr>
            <a:spLocks noChangeArrowheads="1"/>
          </p:cNvSpPr>
          <p:nvPr/>
        </p:nvSpPr>
        <p:spPr bwMode="auto">
          <a:xfrm>
            <a:off x="62325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06" name="AutoShape 45"/>
          <p:cNvCxnSpPr>
            <a:cxnSpLocks noChangeShapeType="1"/>
            <a:stCxn id="20508" idx="7"/>
            <a:endCxn id="20504" idx="3"/>
          </p:cNvCxnSpPr>
          <p:nvPr/>
        </p:nvCxnSpPr>
        <p:spPr bwMode="auto">
          <a:xfrm flipV="1">
            <a:off x="54308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07" name="AutoShape 46"/>
          <p:cNvCxnSpPr>
            <a:cxnSpLocks noChangeShapeType="1"/>
            <a:stCxn id="20505" idx="1"/>
            <a:endCxn id="20504" idx="5"/>
          </p:cNvCxnSpPr>
          <p:nvPr/>
        </p:nvCxnSpPr>
        <p:spPr bwMode="auto">
          <a:xfrm flipH="1" flipV="1">
            <a:off x="59531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08" name="Oval 47"/>
          <p:cNvSpPr>
            <a:spLocks noChangeArrowheads="1"/>
          </p:cNvSpPr>
          <p:nvPr/>
        </p:nvSpPr>
        <p:spPr bwMode="auto">
          <a:xfrm>
            <a:off x="51879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09" name="Oval 52"/>
          <p:cNvSpPr>
            <a:spLocks noChangeArrowheads="1"/>
          </p:cNvSpPr>
          <p:nvPr/>
        </p:nvSpPr>
        <p:spPr bwMode="auto">
          <a:xfrm>
            <a:off x="7829550" y="25622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0510" name="Oval 53"/>
          <p:cNvSpPr>
            <a:spLocks noChangeArrowheads="1"/>
          </p:cNvSpPr>
          <p:nvPr/>
        </p:nvSpPr>
        <p:spPr bwMode="auto">
          <a:xfrm>
            <a:off x="83518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0511" name="AutoShape 58"/>
          <p:cNvCxnSpPr>
            <a:cxnSpLocks noChangeShapeType="1"/>
            <a:stCxn id="20513" idx="7"/>
            <a:endCxn id="20509" idx="3"/>
          </p:cNvCxnSpPr>
          <p:nvPr/>
        </p:nvCxnSpPr>
        <p:spPr bwMode="auto">
          <a:xfrm flipV="1">
            <a:off x="7550150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12" name="AutoShape 59"/>
          <p:cNvCxnSpPr>
            <a:cxnSpLocks noChangeShapeType="1"/>
            <a:stCxn id="20510" idx="1"/>
            <a:endCxn id="20509" idx="5"/>
          </p:cNvCxnSpPr>
          <p:nvPr/>
        </p:nvCxnSpPr>
        <p:spPr bwMode="auto">
          <a:xfrm flipH="1" flipV="1">
            <a:off x="8072438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13" name="Oval 60"/>
          <p:cNvSpPr>
            <a:spLocks noChangeArrowheads="1"/>
          </p:cNvSpPr>
          <p:nvPr/>
        </p:nvSpPr>
        <p:spPr bwMode="auto">
          <a:xfrm>
            <a:off x="73072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14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15" name="AutoShape 66"/>
          <p:cNvCxnSpPr>
            <a:cxnSpLocks noChangeShapeType="1"/>
            <a:stCxn id="20514" idx="3"/>
            <a:endCxn id="20517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16" name="AutoShape 67"/>
          <p:cNvCxnSpPr>
            <a:cxnSpLocks noChangeShapeType="1"/>
            <a:stCxn id="20522" idx="1"/>
            <a:endCxn id="20514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17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0518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0519" name="AutoShape 74"/>
          <p:cNvCxnSpPr>
            <a:cxnSpLocks noChangeShapeType="1"/>
            <a:stCxn id="20521" idx="7"/>
            <a:endCxn id="20517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20" name="AutoShape 75"/>
          <p:cNvCxnSpPr>
            <a:cxnSpLocks noChangeShapeType="1"/>
            <a:stCxn id="20518" idx="1"/>
            <a:endCxn id="20517" idx="5"/>
          </p:cNvCxnSpPr>
          <p:nvPr/>
        </p:nvCxnSpPr>
        <p:spPr bwMode="auto">
          <a:xfrm flipH="1" flipV="1">
            <a:off x="1636713" y="5332413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21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522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523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524" name="AutoShape 87"/>
          <p:cNvCxnSpPr>
            <a:cxnSpLocks noChangeShapeType="1"/>
            <a:stCxn id="20526" idx="7"/>
            <a:endCxn id="20522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25" name="AutoShape 88"/>
          <p:cNvCxnSpPr>
            <a:cxnSpLocks noChangeShapeType="1"/>
            <a:stCxn id="20523" idx="1"/>
            <a:endCxn id="20522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26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527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28" name="AutoShape 95"/>
          <p:cNvCxnSpPr>
            <a:cxnSpLocks noChangeShapeType="1"/>
            <a:stCxn id="20527" idx="5"/>
            <a:endCxn id="20530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29" name="AutoShape 96"/>
          <p:cNvCxnSpPr>
            <a:cxnSpLocks noChangeShapeType="1"/>
            <a:stCxn id="20527" idx="3"/>
            <a:endCxn id="20514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0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31" name="AutoShape 98"/>
          <p:cNvCxnSpPr>
            <a:cxnSpLocks noChangeShapeType="1"/>
            <a:stCxn id="20530" idx="3"/>
            <a:endCxn id="20533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32" name="AutoShape 99"/>
          <p:cNvCxnSpPr>
            <a:cxnSpLocks noChangeShapeType="1"/>
            <a:stCxn id="20538" idx="1"/>
            <a:endCxn id="20530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3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34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35" name="AutoShape 106"/>
          <p:cNvCxnSpPr>
            <a:cxnSpLocks noChangeShapeType="1"/>
            <a:stCxn id="20537" idx="7"/>
            <a:endCxn id="20533" idx="3"/>
          </p:cNvCxnSpPr>
          <p:nvPr/>
        </p:nvCxnSpPr>
        <p:spPr bwMode="auto">
          <a:xfrm flipV="1">
            <a:off x="53546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36" name="AutoShape 107"/>
          <p:cNvCxnSpPr>
            <a:cxnSpLocks noChangeShapeType="1"/>
            <a:stCxn id="20534" idx="1"/>
            <a:endCxn id="20533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37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38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39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0540" name="AutoShape 119"/>
          <p:cNvCxnSpPr>
            <a:cxnSpLocks noChangeShapeType="1"/>
            <a:stCxn id="20542" idx="7"/>
            <a:endCxn id="20538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41" name="AutoShape 120"/>
          <p:cNvCxnSpPr>
            <a:cxnSpLocks noChangeShapeType="1"/>
            <a:stCxn id="20539" idx="1"/>
            <a:endCxn id="20538" idx="5"/>
          </p:cNvCxnSpPr>
          <p:nvPr/>
        </p:nvCxnSpPr>
        <p:spPr bwMode="auto">
          <a:xfrm flipH="1" flipV="1">
            <a:off x="7996238" y="5335588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42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0543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509CBB-69F0-4095-BAFF-3B5A05665ADC}" type="slidenum">
              <a:rPr lang="en-US"/>
              <a:pPr/>
              <a:t>51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(contd.)</a:t>
            </a:r>
          </a:p>
        </p:txBody>
      </p:sp>
      <p:sp>
        <p:nvSpPr>
          <p:cNvPr id="21509" name="Oval 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21510" name="AutoShape 5"/>
          <p:cNvCxnSpPr>
            <a:cxnSpLocks noChangeShapeType="1"/>
            <a:stCxn id="21509" idx="3"/>
            <a:endCxn id="21512" idx="7"/>
          </p:cNvCxnSpPr>
          <p:nvPr/>
        </p:nvCxnSpPr>
        <p:spPr bwMode="auto">
          <a:xfrm flipH="1">
            <a:off x="1636713" y="23606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1" name="AutoShape 6"/>
          <p:cNvCxnSpPr>
            <a:cxnSpLocks noChangeShapeType="1"/>
            <a:stCxn id="21517" idx="1"/>
            <a:endCxn id="21509" idx="5"/>
          </p:cNvCxnSpPr>
          <p:nvPr/>
        </p:nvCxnSpPr>
        <p:spPr bwMode="auto">
          <a:xfrm flipH="1" flipV="1">
            <a:off x="2697163" y="2360613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2" name="Oval 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13" name="Oval 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14" name="AutoShape 13"/>
          <p:cNvCxnSpPr>
            <a:cxnSpLocks noChangeShapeType="1"/>
            <a:stCxn id="21516" idx="7"/>
            <a:endCxn id="21512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5" name="AutoShape 14"/>
          <p:cNvCxnSpPr>
            <a:cxnSpLocks noChangeShapeType="1"/>
            <a:stCxn id="21513" idx="1"/>
            <a:endCxn id="21512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6" name="Oval 1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17" name="Oval 2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1518" name="Oval 2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19" name="AutoShape 26"/>
          <p:cNvCxnSpPr>
            <a:cxnSpLocks noChangeShapeType="1"/>
            <a:stCxn id="21521" idx="7"/>
            <a:endCxn id="21517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0" name="AutoShape 27"/>
          <p:cNvCxnSpPr>
            <a:cxnSpLocks noChangeShapeType="1"/>
            <a:stCxn id="21518" idx="1"/>
            <a:endCxn id="21517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1" name="Oval 2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22" name="Oval 3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23" name="AutoShape 34"/>
          <p:cNvCxnSpPr>
            <a:cxnSpLocks noChangeShapeType="1"/>
            <a:stCxn id="21522" idx="5"/>
            <a:endCxn id="21525" idx="1"/>
          </p:cNvCxnSpPr>
          <p:nvPr/>
        </p:nvCxnSpPr>
        <p:spPr bwMode="auto">
          <a:xfrm>
            <a:off x="4816475" y="19192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24" name="AutoShape 35"/>
          <p:cNvCxnSpPr>
            <a:cxnSpLocks noChangeShapeType="1"/>
            <a:stCxn id="21522" idx="3"/>
            <a:endCxn id="21509" idx="7"/>
          </p:cNvCxnSpPr>
          <p:nvPr/>
        </p:nvCxnSpPr>
        <p:spPr bwMode="auto">
          <a:xfrm flipH="1">
            <a:off x="2697163" y="19192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25" name="Oval 3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cxnSp>
        <p:nvCxnSpPr>
          <p:cNvPr id="21526" name="AutoShape 37"/>
          <p:cNvCxnSpPr>
            <a:cxnSpLocks noChangeShapeType="1"/>
            <a:stCxn id="21525" idx="3"/>
            <a:endCxn id="21528" idx="7"/>
          </p:cNvCxnSpPr>
          <p:nvPr/>
        </p:nvCxnSpPr>
        <p:spPr bwMode="auto">
          <a:xfrm flipH="1">
            <a:off x="5876925" y="2362200"/>
            <a:ext cx="857250" cy="2301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7" name="AutoShape 38"/>
          <p:cNvCxnSpPr>
            <a:cxnSpLocks noChangeShapeType="1"/>
            <a:stCxn id="21533" idx="1"/>
            <a:endCxn id="21525" idx="5"/>
          </p:cNvCxnSpPr>
          <p:nvPr/>
        </p:nvCxnSpPr>
        <p:spPr bwMode="auto">
          <a:xfrm flipH="1" flipV="1">
            <a:off x="6937375" y="23622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8" name="Oval 3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1529" name="Oval 4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30" name="AutoShape 45"/>
          <p:cNvCxnSpPr>
            <a:cxnSpLocks noChangeShapeType="1"/>
            <a:stCxn id="21532" idx="7"/>
            <a:endCxn id="21528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1" name="AutoShape 46"/>
          <p:cNvCxnSpPr>
            <a:cxnSpLocks noChangeShapeType="1"/>
            <a:stCxn id="21529" idx="1"/>
            <a:endCxn id="21528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2" name="Oval 4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33" name="Oval 5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34" name="Oval 5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1535" name="AutoShape 58"/>
          <p:cNvCxnSpPr>
            <a:cxnSpLocks noChangeShapeType="1"/>
            <a:stCxn id="21537" idx="7"/>
            <a:endCxn id="21533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6" name="AutoShape 59"/>
          <p:cNvCxnSpPr>
            <a:cxnSpLocks noChangeShapeType="1"/>
            <a:stCxn id="21534" idx="1"/>
            <a:endCxn id="21533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7" name="Oval 6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1538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1539" name="AutoShape 66"/>
          <p:cNvCxnSpPr>
            <a:cxnSpLocks noChangeShapeType="1"/>
            <a:stCxn id="21538" idx="3"/>
            <a:endCxn id="21541" idx="7"/>
          </p:cNvCxnSpPr>
          <p:nvPr/>
        </p:nvCxnSpPr>
        <p:spPr bwMode="auto">
          <a:xfrm flipH="1">
            <a:off x="1636713" y="48752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0" name="AutoShape 67"/>
          <p:cNvCxnSpPr>
            <a:cxnSpLocks noChangeShapeType="1"/>
            <a:stCxn id="21546" idx="1"/>
            <a:endCxn id="21538" idx="5"/>
          </p:cNvCxnSpPr>
          <p:nvPr/>
        </p:nvCxnSpPr>
        <p:spPr bwMode="auto">
          <a:xfrm flipH="1" flipV="1">
            <a:off x="2697163" y="48752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1541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42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43" name="AutoShape 74"/>
          <p:cNvCxnSpPr>
            <a:cxnSpLocks noChangeShapeType="1"/>
            <a:stCxn id="21545" idx="7"/>
            <a:endCxn id="21541" idx="3"/>
          </p:cNvCxnSpPr>
          <p:nvPr/>
        </p:nvCxnSpPr>
        <p:spPr bwMode="auto">
          <a:xfrm flipV="1">
            <a:off x="1114425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4" name="AutoShape 75"/>
          <p:cNvCxnSpPr>
            <a:cxnSpLocks noChangeShapeType="1"/>
            <a:stCxn id="21542" idx="1"/>
            <a:endCxn id="21541" idx="5"/>
          </p:cNvCxnSpPr>
          <p:nvPr/>
        </p:nvCxnSpPr>
        <p:spPr bwMode="auto">
          <a:xfrm flipH="1" flipV="1">
            <a:off x="1636713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45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46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47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48" name="AutoShape 87"/>
          <p:cNvCxnSpPr>
            <a:cxnSpLocks noChangeShapeType="1"/>
            <a:stCxn id="21550" idx="7"/>
            <a:endCxn id="21546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49" name="AutoShape 88"/>
          <p:cNvCxnSpPr>
            <a:cxnSpLocks noChangeShapeType="1"/>
            <a:stCxn id="21547" idx="1"/>
            <a:endCxn id="21546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0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1551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52" name="AutoShape 95"/>
          <p:cNvCxnSpPr>
            <a:cxnSpLocks noChangeShapeType="1"/>
            <a:stCxn id="21551" idx="5"/>
            <a:endCxn id="21554" idx="1"/>
          </p:cNvCxnSpPr>
          <p:nvPr/>
        </p:nvCxnSpPr>
        <p:spPr bwMode="auto">
          <a:xfrm>
            <a:off x="4816475" y="44338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53" name="AutoShape 96"/>
          <p:cNvCxnSpPr>
            <a:cxnSpLocks noChangeShapeType="1"/>
            <a:stCxn id="21551" idx="3"/>
            <a:endCxn id="21538" idx="7"/>
          </p:cNvCxnSpPr>
          <p:nvPr/>
        </p:nvCxnSpPr>
        <p:spPr bwMode="auto">
          <a:xfrm flipH="1">
            <a:off x="2697163" y="44338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54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1555" name="AutoShape 98"/>
          <p:cNvCxnSpPr>
            <a:cxnSpLocks noChangeShapeType="1"/>
            <a:stCxn id="21554" idx="3"/>
            <a:endCxn id="21557" idx="7"/>
          </p:cNvCxnSpPr>
          <p:nvPr/>
        </p:nvCxnSpPr>
        <p:spPr bwMode="auto">
          <a:xfrm flipH="1">
            <a:off x="5876925" y="4876800"/>
            <a:ext cx="857250" cy="225425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56" name="AutoShape 99"/>
          <p:cNvCxnSpPr>
            <a:cxnSpLocks noChangeShapeType="1"/>
            <a:stCxn id="21562" idx="1"/>
            <a:endCxn id="21554" idx="5"/>
          </p:cNvCxnSpPr>
          <p:nvPr/>
        </p:nvCxnSpPr>
        <p:spPr bwMode="auto">
          <a:xfrm flipH="1" flipV="1">
            <a:off x="6937375" y="48768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7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1558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59" name="AutoShape 106"/>
          <p:cNvCxnSpPr>
            <a:cxnSpLocks noChangeShapeType="1"/>
            <a:stCxn id="21561" idx="7"/>
            <a:endCxn id="21557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0" name="AutoShape 107"/>
          <p:cNvCxnSpPr>
            <a:cxnSpLocks noChangeShapeType="1"/>
            <a:stCxn id="21558" idx="1"/>
            <a:endCxn id="21557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1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62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63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1564" name="AutoShape 119"/>
          <p:cNvCxnSpPr>
            <a:cxnSpLocks noChangeShapeType="1"/>
            <a:stCxn id="21566" idx="7"/>
            <a:endCxn id="21562" idx="3"/>
          </p:cNvCxnSpPr>
          <p:nvPr/>
        </p:nvCxnSpPr>
        <p:spPr bwMode="auto">
          <a:xfrm flipV="1">
            <a:off x="7473950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5" name="AutoShape 120"/>
          <p:cNvCxnSpPr>
            <a:cxnSpLocks noChangeShapeType="1"/>
            <a:stCxn id="21563" idx="1"/>
            <a:endCxn id="21562" idx="5"/>
          </p:cNvCxnSpPr>
          <p:nvPr/>
        </p:nvCxnSpPr>
        <p:spPr bwMode="auto">
          <a:xfrm flipH="1" flipV="1">
            <a:off x="7996238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6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1567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D69799-1484-4540-9712-C9ABF3C01DFA}" type="slidenum">
              <a:rPr lang="en-US"/>
              <a:pPr/>
              <a:t>52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(end)</a:t>
            </a:r>
          </a:p>
        </p:txBody>
      </p:sp>
      <p:sp>
        <p:nvSpPr>
          <p:cNvPr id="22533" name="Oval 6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34" name="AutoShape 65"/>
          <p:cNvCxnSpPr>
            <a:cxnSpLocks noChangeShapeType="1"/>
            <a:stCxn id="22533" idx="3"/>
            <a:endCxn id="22536" idx="7"/>
          </p:cNvCxnSpPr>
          <p:nvPr/>
        </p:nvCxnSpPr>
        <p:spPr bwMode="auto">
          <a:xfrm flipH="1">
            <a:off x="1636713" y="2355850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5" name="AutoShape 66"/>
          <p:cNvCxnSpPr>
            <a:cxnSpLocks noChangeShapeType="1"/>
            <a:stCxn id="22541" idx="1"/>
            <a:endCxn id="22533" idx="5"/>
          </p:cNvCxnSpPr>
          <p:nvPr/>
        </p:nvCxnSpPr>
        <p:spPr bwMode="auto">
          <a:xfrm flipH="1" flipV="1">
            <a:off x="2697163" y="2355850"/>
            <a:ext cx="857250" cy="2365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36" name="Oval 6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37" name="Oval 6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38" name="AutoShape 73"/>
          <p:cNvCxnSpPr>
            <a:cxnSpLocks noChangeShapeType="1"/>
            <a:stCxn id="22540" idx="7"/>
            <a:endCxn id="22536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9" name="AutoShape 74"/>
          <p:cNvCxnSpPr>
            <a:cxnSpLocks noChangeShapeType="1"/>
            <a:stCxn id="22537" idx="1"/>
            <a:endCxn id="22536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0" name="Oval 7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41" name="Oval 8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2542" name="Oval 8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43" name="AutoShape 86"/>
          <p:cNvCxnSpPr>
            <a:cxnSpLocks noChangeShapeType="1"/>
            <a:stCxn id="22545" idx="7"/>
            <a:endCxn id="22541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4" name="AutoShape 87"/>
          <p:cNvCxnSpPr>
            <a:cxnSpLocks noChangeShapeType="1"/>
            <a:stCxn id="22542" idx="1"/>
            <a:endCxn id="22541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5" name="Oval 8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46" name="Oval 9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2547" name="AutoShape 94"/>
          <p:cNvCxnSpPr>
            <a:cxnSpLocks noChangeShapeType="1"/>
            <a:stCxn id="22546" idx="5"/>
            <a:endCxn id="22549" idx="1"/>
          </p:cNvCxnSpPr>
          <p:nvPr/>
        </p:nvCxnSpPr>
        <p:spPr bwMode="auto">
          <a:xfrm>
            <a:off x="4816475" y="19335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8" name="AutoShape 95"/>
          <p:cNvCxnSpPr>
            <a:cxnSpLocks noChangeShapeType="1"/>
            <a:stCxn id="22546" idx="3"/>
            <a:endCxn id="22533" idx="7"/>
          </p:cNvCxnSpPr>
          <p:nvPr/>
        </p:nvCxnSpPr>
        <p:spPr bwMode="auto">
          <a:xfrm flipH="1">
            <a:off x="2697163" y="1933575"/>
            <a:ext cx="1917700" cy="2016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9" name="Oval 9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50" name="AutoShape 97"/>
          <p:cNvCxnSpPr>
            <a:cxnSpLocks noChangeShapeType="1"/>
            <a:stCxn id="22549" idx="3"/>
            <a:endCxn id="22552" idx="7"/>
          </p:cNvCxnSpPr>
          <p:nvPr/>
        </p:nvCxnSpPr>
        <p:spPr bwMode="auto">
          <a:xfrm flipH="1">
            <a:off x="5876925" y="23574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1" name="AutoShape 98"/>
          <p:cNvCxnSpPr>
            <a:cxnSpLocks noChangeShapeType="1"/>
            <a:stCxn id="22557" idx="1"/>
            <a:endCxn id="22549" idx="5"/>
          </p:cNvCxnSpPr>
          <p:nvPr/>
        </p:nvCxnSpPr>
        <p:spPr bwMode="auto">
          <a:xfrm flipH="1" flipV="1">
            <a:off x="6937375" y="23574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2" name="Oval 9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53" name="Oval 10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54" name="AutoShape 105"/>
          <p:cNvCxnSpPr>
            <a:cxnSpLocks noChangeShapeType="1"/>
            <a:stCxn id="22556" idx="7"/>
            <a:endCxn id="22552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5" name="AutoShape 106"/>
          <p:cNvCxnSpPr>
            <a:cxnSpLocks noChangeShapeType="1"/>
            <a:stCxn id="22553" idx="1"/>
            <a:endCxn id="22552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6" name="Oval 10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57" name="Oval 11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58" name="Oval 11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2559" name="AutoShape 118"/>
          <p:cNvCxnSpPr>
            <a:cxnSpLocks noChangeShapeType="1"/>
            <a:stCxn id="22561" idx="7"/>
            <a:endCxn id="22557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0" name="AutoShape 119"/>
          <p:cNvCxnSpPr>
            <a:cxnSpLocks noChangeShapeType="1"/>
            <a:stCxn id="22558" idx="1"/>
            <a:endCxn id="22557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1" name="Oval 12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2562" name="Oval 125"/>
          <p:cNvSpPr>
            <a:spLocks noChangeArrowheads="1"/>
          </p:cNvSpPr>
          <p:nvPr/>
        </p:nvSpPr>
        <p:spPr bwMode="auto">
          <a:xfrm>
            <a:off x="2452688" y="45418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22563" name="AutoShape 126"/>
          <p:cNvCxnSpPr>
            <a:cxnSpLocks noChangeShapeType="1"/>
            <a:stCxn id="22562" idx="3"/>
            <a:endCxn id="22565" idx="7"/>
          </p:cNvCxnSpPr>
          <p:nvPr/>
        </p:nvCxnSpPr>
        <p:spPr bwMode="auto">
          <a:xfrm flipH="1">
            <a:off x="1636713" y="47990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4" name="AutoShape 127"/>
          <p:cNvCxnSpPr>
            <a:cxnSpLocks noChangeShapeType="1"/>
            <a:stCxn id="22570" idx="1"/>
            <a:endCxn id="22562" idx="5"/>
          </p:cNvCxnSpPr>
          <p:nvPr/>
        </p:nvCxnSpPr>
        <p:spPr bwMode="auto">
          <a:xfrm flipH="1" flipV="1">
            <a:off x="2697163" y="47990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65" name="Oval 128"/>
          <p:cNvSpPr>
            <a:spLocks noChangeArrowheads="1"/>
          </p:cNvSpPr>
          <p:nvPr/>
        </p:nvSpPr>
        <p:spPr bwMode="auto">
          <a:xfrm>
            <a:off x="1393825" y="49974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66" name="Oval 129"/>
          <p:cNvSpPr>
            <a:spLocks noChangeArrowheads="1"/>
          </p:cNvSpPr>
          <p:nvPr/>
        </p:nvSpPr>
        <p:spPr bwMode="auto">
          <a:xfrm>
            <a:off x="1916113" y="54530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67" name="AutoShape 134"/>
          <p:cNvCxnSpPr>
            <a:cxnSpLocks noChangeShapeType="1"/>
            <a:stCxn id="22569" idx="7"/>
            <a:endCxn id="22565" idx="3"/>
          </p:cNvCxnSpPr>
          <p:nvPr/>
        </p:nvCxnSpPr>
        <p:spPr bwMode="auto">
          <a:xfrm flipV="1">
            <a:off x="1114425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8" name="AutoShape 135"/>
          <p:cNvCxnSpPr>
            <a:cxnSpLocks noChangeShapeType="1"/>
            <a:stCxn id="22566" idx="1"/>
            <a:endCxn id="22565" idx="5"/>
          </p:cNvCxnSpPr>
          <p:nvPr/>
        </p:nvCxnSpPr>
        <p:spPr bwMode="auto">
          <a:xfrm flipH="1" flipV="1">
            <a:off x="1636713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9" name="Oval 136"/>
          <p:cNvSpPr>
            <a:spLocks noChangeArrowheads="1"/>
          </p:cNvSpPr>
          <p:nvPr/>
        </p:nvSpPr>
        <p:spPr bwMode="auto">
          <a:xfrm>
            <a:off x="871538" y="54530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70" name="Oval 141"/>
          <p:cNvSpPr>
            <a:spLocks noChangeArrowheads="1"/>
          </p:cNvSpPr>
          <p:nvPr/>
        </p:nvSpPr>
        <p:spPr bwMode="auto">
          <a:xfrm>
            <a:off x="3513138" y="49990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71" name="Oval 142"/>
          <p:cNvSpPr>
            <a:spLocks noChangeArrowheads="1"/>
          </p:cNvSpPr>
          <p:nvPr/>
        </p:nvSpPr>
        <p:spPr bwMode="auto">
          <a:xfrm>
            <a:off x="40354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72" name="AutoShape 147"/>
          <p:cNvCxnSpPr>
            <a:cxnSpLocks noChangeShapeType="1"/>
            <a:stCxn id="22574" idx="7"/>
            <a:endCxn id="22570" idx="3"/>
          </p:cNvCxnSpPr>
          <p:nvPr/>
        </p:nvCxnSpPr>
        <p:spPr bwMode="auto">
          <a:xfrm flipV="1">
            <a:off x="3233738" y="52578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2573" name="AutoShape 148"/>
          <p:cNvCxnSpPr>
            <a:cxnSpLocks noChangeShapeType="1"/>
            <a:stCxn id="22571" idx="1"/>
            <a:endCxn id="22570" idx="5"/>
          </p:cNvCxnSpPr>
          <p:nvPr/>
        </p:nvCxnSpPr>
        <p:spPr bwMode="auto">
          <a:xfrm flipH="1" flipV="1">
            <a:off x="3756025" y="52578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74" name="Oval 149"/>
          <p:cNvSpPr>
            <a:spLocks noChangeArrowheads="1"/>
          </p:cNvSpPr>
          <p:nvPr/>
        </p:nvSpPr>
        <p:spPr bwMode="auto">
          <a:xfrm>
            <a:off x="2990850" y="5454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sp>
        <p:nvSpPr>
          <p:cNvPr id="22575" name="Oval 154"/>
          <p:cNvSpPr>
            <a:spLocks noChangeArrowheads="1"/>
          </p:cNvSpPr>
          <p:nvPr/>
        </p:nvSpPr>
        <p:spPr bwMode="auto">
          <a:xfrm>
            <a:off x="4572000" y="41148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76" name="AutoShape 155"/>
          <p:cNvCxnSpPr>
            <a:cxnSpLocks noChangeShapeType="1"/>
            <a:stCxn id="22575" idx="5"/>
            <a:endCxn id="22578" idx="1"/>
          </p:cNvCxnSpPr>
          <p:nvPr/>
        </p:nvCxnSpPr>
        <p:spPr bwMode="auto">
          <a:xfrm>
            <a:off x="4816475" y="43719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77" name="AutoShape 156"/>
          <p:cNvCxnSpPr>
            <a:cxnSpLocks noChangeShapeType="1"/>
            <a:stCxn id="22575" idx="3"/>
            <a:endCxn id="22562" idx="7"/>
          </p:cNvCxnSpPr>
          <p:nvPr/>
        </p:nvCxnSpPr>
        <p:spPr bwMode="auto">
          <a:xfrm flipH="1">
            <a:off x="2697163" y="4371975"/>
            <a:ext cx="1917700" cy="19685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78" name="Oval 157"/>
          <p:cNvSpPr>
            <a:spLocks noChangeArrowheads="1"/>
          </p:cNvSpPr>
          <p:nvPr/>
        </p:nvSpPr>
        <p:spPr bwMode="auto">
          <a:xfrm>
            <a:off x="6692900" y="45434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79" name="AutoShape 158"/>
          <p:cNvCxnSpPr>
            <a:cxnSpLocks noChangeShapeType="1"/>
            <a:stCxn id="22578" idx="3"/>
            <a:endCxn id="22581" idx="7"/>
          </p:cNvCxnSpPr>
          <p:nvPr/>
        </p:nvCxnSpPr>
        <p:spPr bwMode="auto">
          <a:xfrm flipH="1">
            <a:off x="5876925" y="47958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0" name="AutoShape 159"/>
          <p:cNvCxnSpPr>
            <a:cxnSpLocks noChangeShapeType="1"/>
            <a:stCxn id="22586" idx="1"/>
            <a:endCxn id="22578" idx="5"/>
          </p:cNvCxnSpPr>
          <p:nvPr/>
        </p:nvCxnSpPr>
        <p:spPr bwMode="auto">
          <a:xfrm flipH="1" flipV="1">
            <a:off x="6937375" y="47958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1" name="Oval 160"/>
          <p:cNvSpPr>
            <a:spLocks noChangeArrowheads="1"/>
          </p:cNvSpPr>
          <p:nvPr/>
        </p:nvSpPr>
        <p:spPr bwMode="auto">
          <a:xfrm>
            <a:off x="5634038" y="49990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82" name="Oval 161"/>
          <p:cNvSpPr>
            <a:spLocks noChangeArrowheads="1"/>
          </p:cNvSpPr>
          <p:nvPr/>
        </p:nvSpPr>
        <p:spPr bwMode="auto">
          <a:xfrm>
            <a:off x="61563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83" name="AutoShape 166"/>
          <p:cNvCxnSpPr>
            <a:cxnSpLocks noChangeShapeType="1"/>
            <a:stCxn id="22585" idx="7"/>
            <a:endCxn id="22581" idx="3"/>
          </p:cNvCxnSpPr>
          <p:nvPr/>
        </p:nvCxnSpPr>
        <p:spPr bwMode="auto">
          <a:xfrm flipV="1">
            <a:off x="5354638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4" name="AutoShape 167"/>
          <p:cNvCxnSpPr>
            <a:cxnSpLocks noChangeShapeType="1"/>
            <a:stCxn id="22582" idx="1"/>
            <a:endCxn id="22581" idx="5"/>
          </p:cNvCxnSpPr>
          <p:nvPr/>
        </p:nvCxnSpPr>
        <p:spPr bwMode="auto">
          <a:xfrm flipH="1" flipV="1">
            <a:off x="5876925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5" name="Oval 168"/>
          <p:cNvSpPr>
            <a:spLocks noChangeArrowheads="1"/>
          </p:cNvSpPr>
          <p:nvPr/>
        </p:nvSpPr>
        <p:spPr bwMode="auto">
          <a:xfrm>
            <a:off x="5111750" y="5454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86" name="Oval 173"/>
          <p:cNvSpPr>
            <a:spLocks noChangeArrowheads="1"/>
          </p:cNvSpPr>
          <p:nvPr/>
        </p:nvSpPr>
        <p:spPr bwMode="auto">
          <a:xfrm>
            <a:off x="7753350" y="50006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87" name="Oval 174"/>
          <p:cNvSpPr>
            <a:spLocks noChangeArrowheads="1"/>
          </p:cNvSpPr>
          <p:nvPr/>
        </p:nvSpPr>
        <p:spPr bwMode="auto">
          <a:xfrm>
            <a:off x="8275638" y="54562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2588" name="AutoShape 179"/>
          <p:cNvCxnSpPr>
            <a:cxnSpLocks noChangeShapeType="1"/>
            <a:stCxn id="22590" idx="7"/>
            <a:endCxn id="22586" idx="3"/>
          </p:cNvCxnSpPr>
          <p:nvPr/>
        </p:nvCxnSpPr>
        <p:spPr bwMode="auto">
          <a:xfrm flipV="1">
            <a:off x="7473950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9" name="AutoShape 180"/>
          <p:cNvCxnSpPr>
            <a:cxnSpLocks noChangeShapeType="1"/>
            <a:stCxn id="22587" idx="1"/>
            <a:endCxn id="22586" idx="5"/>
          </p:cNvCxnSpPr>
          <p:nvPr/>
        </p:nvCxnSpPr>
        <p:spPr bwMode="auto">
          <a:xfrm flipH="1" flipV="1">
            <a:off x="7996238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90" name="Oval 181"/>
          <p:cNvSpPr>
            <a:spLocks noChangeArrowheads="1"/>
          </p:cNvSpPr>
          <p:nvPr/>
        </p:nvSpPr>
        <p:spPr bwMode="auto">
          <a:xfrm>
            <a:off x="7231063" y="54562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2591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53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6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48" name="AutoShape 14"/>
          <p:cNvCxnSpPr>
            <a:cxnSpLocks noChangeShapeType="1"/>
            <a:stCxn id="50" idx="7"/>
            <a:endCxn id="46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9" name="AutoShape 15"/>
          <p:cNvCxnSpPr>
            <a:cxnSpLocks noChangeShapeType="1"/>
            <a:stCxn id="47" idx="1"/>
            <a:endCxn id="46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0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2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53" name="AutoShape 28"/>
          <p:cNvCxnSpPr>
            <a:cxnSpLocks noChangeShapeType="1"/>
            <a:stCxn id="55" idx="7"/>
            <a:endCxn id="51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" name="AutoShape 29"/>
          <p:cNvCxnSpPr>
            <a:cxnSpLocks noChangeShapeType="1"/>
            <a:stCxn id="52" idx="1"/>
            <a:endCxn id="51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5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54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</a:rPr>
              <a:t>k</a:t>
            </a:r>
            <a:endParaRPr lang="en-US" b="1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55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</a:rPr>
              <a:t>k</a:t>
            </a:r>
            <a:endParaRPr lang="en-US" b="1" i="1" dirty="0">
              <a:latin typeface="Times New Roman" pitchFamily="18" charset="0"/>
            </a:endParaRPr>
          </a:p>
        </p:txBody>
      </p: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6238098" y="4648200"/>
            <a:ext cx="848502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Merge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sym typeface="Symbol" pitchFamily="18" charset="2"/>
              </a:rPr>
              <a:t>2</a:t>
            </a:r>
            <a:endParaRPr lang="en-US" sz="1800" dirty="0">
              <a:solidFill>
                <a:schemeClr val="tx2"/>
              </a:solidFill>
              <a:sym typeface="Symbol" pitchFamily="18" charset="2"/>
            </a:endParaRP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58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sym typeface="Symbol" pitchFamily="18" charset="2"/>
              </a:rPr>
              <a:t>2</a:t>
            </a:r>
            <a:endParaRPr lang="en-US" sz="1800" dirty="0">
              <a:solidFill>
                <a:schemeClr val="tx2"/>
              </a:solidFill>
              <a:sym typeface="Symbol" pitchFamily="18" charset="2"/>
            </a:endParaRP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CB3A57-6099-4DE5-B909-7C0C2178EA4B}" type="slidenum">
              <a:rPr lang="en-US"/>
              <a:pPr/>
              <a:t>59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Heaps and Priority Queues</a:t>
            </a:r>
          </a:p>
        </p:txBody>
      </p:sp>
      <p:sp>
        <p:nvSpPr>
          <p:cNvPr id="1126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696200" cy="1676400"/>
          </a:xfrm>
        </p:spPr>
        <p:txBody>
          <a:bodyPr/>
          <a:lstStyle/>
          <a:p>
            <a:pPr eaLnBrk="1" hangingPunct="1"/>
            <a:r>
              <a:rPr lang="en-US" sz="2400" smtClean="0"/>
              <a:t>We can use a heap to implement a priority queue</a:t>
            </a:r>
          </a:p>
          <a:p>
            <a:pPr eaLnBrk="1" hangingPunct="1"/>
            <a:r>
              <a:rPr lang="en-US" sz="2400" smtClean="0"/>
              <a:t>We store a (key, element) item at each internal node</a:t>
            </a:r>
          </a:p>
          <a:p>
            <a:pPr eaLnBrk="1" hangingPunct="1"/>
            <a:r>
              <a:rPr lang="en-US" sz="2400" smtClean="0"/>
              <a:t>We keep track of the position of the last node</a:t>
            </a:r>
          </a:p>
        </p:txBody>
      </p:sp>
      <p:sp>
        <p:nvSpPr>
          <p:cNvPr id="11270" name="Oval 4"/>
          <p:cNvSpPr>
            <a:spLocks noChangeArrowheads="1"/>
          </p:cNvSpPr>
          <p:nvPr/>
        </p:nvSpPr>
        <p:spPr bwMode="auto">
          <a:xfrm>
            <a:off x="4800600" y="3962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2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1271" name="Oval 5"/>
          <p:cNvSpPr>
            <a:spLocks noChangeArrowheads="1"/>
          </p:cNvSpPr>
          <p:nvPr/>
        </p:nvSpPr>
        <p:spPr bwMode="auto">
          <a:xfrm>
            <a:off x="6330950" y="4572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2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1272" name="Oval 6"/>
          <p:cNvSpPr>
            <a:spLocks noChangeArrowheads="1"/>
          </p:cNvSpPr>
          <p:nvPr/>
        </p:nvSpPr>
        <p:spPr bwMode="auto">
          <a:xfrm>
            <a:off x="3054350" y="4572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2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1273" name="Oval 7"/>
          <p:cNvSpPr>
            <a:spLocks noChangeArrowheads="1"/>
          </p:cNvSpPr>
          <p:nvPr/>
        </p:nvSpPr>
        <p:spPr bwMode="auto">
          <a:xfrm>
            <a:off x="3756025" y="51816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20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1274" name="AutoShape 12"/>
          <p:cNvCxnSpPr>
            <a:cxnSpLocks noChangeShapeType="1"/>
            <a:stCxn id="11270" idx="3"/>
            <a:endCxn id="11272" idx="7"/>
          </p:cNvCxnSpPr>
          <p:nvPr/>
        </p:nvCxnSpPr>
        <p:spPr bwMode="auto">
          <a:xfrm flipH="1">
            <a:off x="3379788" y="4297363"/>
            <a:ext cx="1476375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5" name="AutoShape 13"/>
          <p:cNvCxnSpPr>
            <a:cxnSpLocks noChangeShapeType="1"/>
            <a:stCxn id="11271" idx="1"/>
            <a:endCxn id="11270" idx="5"/>
          </p:cNvCxnSpPr>
          <p:nvPr/>
        </p:nvCxnSpPr>
        <p:spPr bwMode="auto">
          <a:xfrm flipH="1" flipV="1">
            <a:off x="5126038" y="4297363"/>
            <a:ext cx="1260475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6" name="AutoShape 18"/>
          <p:cNvCxnSpPr>
            <a:cxnSpLocks noChangeShapeType="1"/>
            <a:stCxn id="11278" idx="7"/>
            <a:endCxn id="11272" idx="3"/>
          </p:cNvCxnSpPr>
          <p:nvPr/>
        </p:nvCxnSpPr>
        <p:spPr bwMode="auto">
          <a:xfrm flipV="1">
            <a:off x="2679700" y="4906963"/>
            <a:ext cx="430213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7" name="AutoShape 19"/>
          <p:cNvCxnSpPr>
            <a:cxnSpLocks noChangeShapeType="1"/>
            <a:stCxn id="11273" idx="1"/>
            <a:endCxn id="11272" idx="5"/>
          </p:cNvCxnSpPr>
          <p:nvPr/>
        </p:nvCxnSpPr>
        <p:spPr bwMode="auto">
          <a:xfrm flipH="1" flipV="1">
            <a:off x="3379788" y="4906963"/>
            <a:ext cx="431800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1278" name="Oval 20"/>
          <p:cNvSpPr>
            <a:spLocks noChangeArrowheads="1"/>
          </p:cNvSpPr>
          <p:nvPr/>
        </p:nvSpPr>
        <p:spPr bwMode="auto">
          <a:xfrm>
            <a:off x="2354263" y="51816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2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12666" name="AutoShape 26"/>
          <p:cNvSpPr>
            <a:spLocks noChangeArrowheads="1"/>
          </p:cNvSpPr>
          <p:nvPr/>
        </p:nvSpPr>
        <p:spPr bwMode="auto">
          <a:xfrm>
            <a:off x="5457825" y="3505200"/>
            <a:ext cx="1057275" cy="41751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/>
              <a:t>(2, Sue)</a:t>
            </a:r>
          </a:p>
        </p:txBody>
      </p:sp>
      <p:sp>
        <p:nvSpPr>
          <p:cNvPr id="112667" name="AutoShape 27"/>
          <p:cNvSpPr>
            <a:spLocks noChangeArrowheads="1"/>
          </p:cNvSpPr>
          <p:nvPr/>
        </p:nvSpPr>
        <p:spPr bwMode="auto">
          <a:xfrm>
            <a:off x="6997700" y="4114800"/>
            <a:ext cx="1176338" cy="41751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/>
              <a:t>(6, Mark)</a:t>
            </a:r>
          </a:p>
        </p:txBody>
      </p:sp>
      <p:sp>
        <p:nvSpPr>
          <p:cNvPr id="112668" name="AutoShape 28"/>
          <p:cNvSpPr>
            <a:spLocks noChangeArrowheads="1"/>
          </p:cNvSpPr>
          <p:nvPr/>
        </p:nvSpPr>
        <p:spPr bwMode="auto">
          <a:xfrm>
            <a:off x="1749425" y="4114800"/>
            <a:ext cx="1004888" cy="41751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 dirty="0"/>
              <a:t>(5, Pat)</a:t>
            </a:r>
          </a:p>
        </p:txBody>
      </p:sp>
      <p:sp>
        <p:nvSpPr>
          <p:cNvPr id="112669" name="AutoShape 29"/>
          <p:cNvSpPr>
            <a:spLocks noChangeArrowheads="1"/>
          </p:cNvSpPr>
          <p:nvPr/>
        </p:nvSpPr>
        <p:spPr bwMode="auto">
          <a:xfrm>
            <a:off x="1012825" y="4724400"/>
            <a:ext cx="1044575" cy="41751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/>
              <a:t>(9, Jeff)</a:t>
            </a:r>
          </a:p>
        </p:txBody>
      </p:sp>
      <p:sp>
        <p:nvSpPr>
          <p:cNvPr id="112670" name="AutoShape 30"/>
          <p:cNvSpPr>
            <a:spLocks noChangeArrowheads="1"/>
          </p:cNvSpPr>
          <p:nvPr/>
        </p:nvSpPr>
        <p:spPr bwMode="auto">
          <a:xfrm>
            <a:off x="4368800" y="4724400"/>
            <a:ext cx="1193800" cy="41751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800"/>
              <a:t>(7, Anna)</a:t>
            </a:r>
          </a:p>
        </p:txBody>
      </p:sp>
      <p:sp>
        <p:nvSpPr>
          <p:cNvPr id="11284" name="Freeform 36"/>
          <p:cNvSpPr>
            <a:spLocks/>
          </p:cNvSpPr>
          <p:nvPr/>
        </p:nvSpPr>
        <p:spPr bwMode="auto">
          <a:xfrm>
            <a:off x="6534150" y="4543425"/>
            <a:ext cx="1038225" cy="341313"/>
          </a:xfrm>
          <a:custGeom>
            <a:avLst/>
            <a:gdLst>
              <a:gd name="T0" fmla="*/ 0 w 654"/>
              <a:gd name="T1" fmla="*/ 138 h 215"/>
              <a:gd name="T2" fmla="*/ 498 w 654"/>
              <a:gd name="T3" fmla="*/ 192 h 215"/>
              <a:gd name="T4" fmla="*/ 654 w 654"/>
              <a:gd name="T5" fmla="*/ 0 h 215"/>
              <a:gd name="T6" fmla="*/ 0 60000 65536"/>
              <a:gd name="T7" fmla="*/ 0 60000 65536"/>
              <a:gd name="T8" fmla="*/ 0 60000 65536"/>
              <a:gd name="T9" fmla="*/ 0 w 654"/>
              <a:gd name="T10" fmla="*/ 0 h 215"/>
              <a:gd name="T11" fmla="*/ 654 w 654"/>
              <a:gd name="T12" fmla="*/ 215 h 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54" h="215">
                <a:moveTo>
                  <a:pt x="0" y="138"/>
                </a:moveTo>
                <a:cubicBezTo>
                  <a:pt x="83" y="147"/>
                  <a:pt x="389" y="215"/>
                  <a:pt x="498" y="192"/>
                </a:cubicBezTo>
                <a:cubicBezTo>
                  <a:pt x="607" y="169"/>
                  <a:pt x="622" y="40"/>
                  <a:pt x="6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85" name="Freeform 37"/>
          <p:cNvSpPr>
            <a:spLocks/>
          </p:cNvSpPr>
          <p:nvPr/>
        </p:nvSpPr>
        <p:spPr bwMode="auto">
          <a:xfrm flipH="1">
            <a:off x="2200275" y="4535488"/>
            <a:ext cx="1038225" cy="341312"/>
          </a:xfrm>
          <a:custGeom>
            <a:avLst/>
            <a:gdLst>
              <a:gd name="T0" fmla="*/ 0 w 654"/>
              <a:gd name="T1" fmla="*/ 138 h 215"/>
              <a:gd name="T2" fmla="*/ 498 w 654"/>
              <a:gd name="T3" fmla="*/ 192 h 215"/>
              <a:gd name="T4" fmla="*/ 654 w 654"/>
              <a:gd name="T5" fmla="*/ 0 h 215"/>
              <a:gd name="T6" fmla="*/ 0 60000 65536"/>
              <a:gd name="T7" fmla="*/ 0 60000 65536"/>
              <a:gd name="T8" fmla="*/ 0 60000 65536"/>
              <a:gd name="T9" fmla="*/ 0 w 654"/>
              <a:gd name="T10" fmla="*/ 0 h 215"/>
              <a:gd name="T11" fmla="*/ 654 w 654"/>
              <a:gd name="T12" fmla="*/ 215 h 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54" h="215">
                <a:moveTo>
                  <a:pt x="0" y="138"/>
                </a:moveTo>
                <a:cubicBezTo>
                  <a:pt x="83" y="147"/>
                  <a:pt x="389" y="215"/>
                  <a:pt x="498" y="192"/>
                </a:cubicBezTo>
                <a:cubicBezTo>
                  <a:pt x="607" y="169"/>
                  <a:pt x="622" y="40"/>
                  <a:pt x="6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86" name="Freeform 38"/>
          <p:cNvSpPr>
            <a:spLocks/>
          </p:cNvSpPr>
          <p:nvPr/>
        </p:nvSpPr>
        <p:spPr bwMode="auto">
          <a:xfrm flipH="1">
            <a:off x="1495425" y="5145088"/>
            <a:ext cx="1038225" cy="341312"/>
          </a:xfrm>
          <a:custGeom>
            <a:avLst/>
            <a:gdLst>
              <a:gd name="T0" fmla="*/ 0 w 654"/>
              <a:gd name="T1" fmla="*/ 138 h 215"/>
              <a:gd name="T2" fmla="*/ 498 w 654"/>
              <a:gd name="T3" fmla="*/ 192 h 215"/>
              <a:gd name="T4" fmla="*/ 654 w 654"/>
              <a:gd name="T5" fmla="*/ 0 h 215"/>
              <a:gd name="T6" fmla="*/ 0 60000 65536"/>
              <a:gd name="T7" fmla="*/ 0 60000 65536"/>
              <a:gd name="T8" fmla="*/ 0 60000 65536"/>
              <a:gd name="T9" fmla="*/ 0 w 654"/>
              <a:gd name="T10" fmla="*/ 0 h 215"/>
              <a:gd name="T11" fmla="*/ 654 w 654"/>
              <a:gd name="T12" fmla="*/ 215 h 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54" h="215">
                <a:moveTo>
                  <a:pt x="0" y="138"/>
                </a:moveTo>
                <a:cubicBezTo>
                  <a:pt x="83" y="147"/>
                  <a:pt x="389" y="215"/>
                  <a:pt x="498" y="192"/>
                </a:cubicBezTo>
                <a:cubicBezTo>
                  <a:pt x="607" y="169"/>
                  <a:pt x="622" y="40"/>
                  <a:pt x="6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87" name="Freeform 39"/>
          <p:cNvSpPr>
            <a:spLocks/>
          </p:cNvSpPr>
          <p:nvPr/>
        </p:nvSpPr>
        <p:spPr bwMode="auto">
          <a:xfrm>
            <a:off x="5000625" y="3924300"/>
            <a:ext cx="1038225" cy="341313"/>
          </a:xfrm>
          <a:custGeom>
            <a:avLst/>
            <a:gdLst>
              <a:gd name="T0" fmla="*/ 0 w 654"/>
              <a:gd name="T1" fmla="*/ 138 h 215"/>
              <a:gd name="T2" fmla="*/ 498 w 654"/>
              <a:gd name="T3" fmla="*/ 192 h 215"/>
              <a:gd name="T4" fmla="*/ 654 w 654"/>
              <a:gd name="T5" fmla="*/ 0 h 215"/>
              <a:gd name="T6" fmla="*/ 0 60000 65536"/>
              <a:gd name="T7" fmla="*/ 0 60000 65536"/>
              <a:gd name="T8" fmla="*/ 0 60000 65536"/>
              <a:gd name="T9" fmla="*/ 0 w 654"/>
              <a:gd name="T10" fmla="*/ 0 h 215"/>
              <a:gd name="T11" fmla="*/ 654 w 654"/>
              <a:gd name="T12" fmla="*/ 215 h 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54" h="215">
                <a:moveTo>
                  <a:pt x="0" y="138"/>
                </a:moveTo>
                <a:cubicBezTo>
                  <a:pt x="83" y="147"/>
                  <a:pt x="389" y="215"/>
                  <a:pt x="498" y="192"/>
                </a:cubicBezTo>
                <a:cubicBezTo>
                  <a:pt x="607" y="169"/>
                  <a:pt x="622" y="40"/>
                  <a:pt x="6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88" name="Freeform 40"/>
          <p:cNvSpPr>
            <a:spLocks/>
          </p:cNvSpPr>
          <p:nvPr/>
        </p:nvSpPr>
        <p:spPr bwMode="auto">
          <a:xfrm>
            <a:off x="3952875" y="5153025"/>
            <a:ext cx="1038225" cy="341313"/>
          </a:xfrm>
          <a:custGeom>
            <a:avLst/>
            <a:gdLst>
              <a:gd name="T0" fmla="*/ 0 w 654"/>
              <a:gd name="T1" fmla="*/ 138 h 215"/>
              <a:gd name="T2" fmla="*/ 498 w 654"/>
              <a:gd name="T3" fmla="*/ 192 h 215"/>
              <a:gd name="T4" fmla="*/ 654 w 654"/>
              <a:gd name="T5" fmla="*/ 0 h 215"/>
              <a:gd name="T6" fmla="*/ 0 60000 65536"/>
              <a:gd name="T7" fmla="*/ 0 60000 65536"/>
              <a:gd name="T8" fmla="*/ 0 60000 65536"/>
              <a:gd name="T9" fmla="*/ 0 w 654"/>
              <a:gd name="T10" fmla="*/ 0 h 215"/>
              <a:gd name="T11" fmla="*/ 654 w 654"/>
              <a:gd name="T12" fmla="*/ 215 h 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54" h="215">
                <a:moveTo>
                  <a:pt x="0" y="138"/>
                </a:moveTo>
                <a:cubicBezTo>
                  <a:pt x="83" y="147"/>
                  <a:pt x="389" y="215"/>
                  <a:pt x="498" y="192"/>
                </a:cubicBezTo>
                <a:cubicBezTo>
                  <a:pt x="607" y="169"/>
                  <a:pt x="622" y="40"/>
                  <a:pt x="6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89" name="Date Placeholder 2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E0E003-9BF3-43F1-90DA-738CAAEDA1EC}" type="slidenum">
              <a:rPr lang="en-US"/>
              <a:pPr/>
              <a:t>6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2: Example</a:t>
            </a:r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533400" y="2209800"/>
            <a:ext cx="1981200" cy="3733800"/>
            <a:chOff x="144" y="1392"/>
            <a:chExt cx="1248" cy="2352"/>
          </a:xfrm>
        </p:grpSpPr>
        <p:sp>
          <p:nvSpPr>
            <p:cNvPr id="7222" name="Oval 4"/>
            <p:cNvSpPr>
              <a:spLocks noChangeArrowheads="1"/>
            </p:cNvSpPr>
            <p:nvPr/>
          </p:nvSpPr>
          <p:spPr bwMode="auto">
            <a:xfrm>
              <a:off x="768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7223" name="Oval 5"/>
            <p:cNvSpPr>
              <a:spLocks noChangeArrowheads="1"/>
            </p:cNvSpPr>
            <p:nvPr/>
          </p:nvSpPr>
          <p:spPr bwMode="auto">
            <a:xfrm>
              <a:off x="144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7224" name="Oval 6"/>
            <p:cNvSpPr>
              <a:spLocks noChangeArrowheads="1"/>
            </p:cNvSpPr>
            <p:nvPr/>
          </p:nvSpPr>
          <p:spPr bwMode="auto">
            <a:xfrm>
              <a:off x="432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7225" name="Oval 7"/>
            <p:cNvSpPr>
              <a:spLocks noChangeArrowheads="1"/>
            </p:cNvSpPr>
            <p:nvPr/>
          </p:nvSpPr>
          <p:spPr bwMode="auto">
            <a:xfrm>
              <a:off x="1056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7226" name="Oval 8"/>
            <p:cNvSpPr>
              <a:spLocks noChangeArrowheads="1"/>
            </p:cNvSpPr>
            <p:nvPr/>
          </p:nvSpPr>
          <p:spPr bwMode="auto">
            <a:xfrm>
              <a:off x="768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7227" name="Oval 9"/>
            <p:cNvSpPr>
              <a:spLocks noChangeArrowheads="1"/>
            </p:cNvSpPr>
            <p:nvPr/>
          </p:nvSpPr>
          <p:spPr bwMode="auto">
            <a:xfrm>
              <a:off x="528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7228" name="Oval 10"/>
            <p:cNvSpPr>
              <a:spLocks noChangeArrowheads="1"/>
            </p:cNvSpPr>
            <p:nvPr/>
          </p:nvSpPr>
          <p:spPr bwMode="auto">
            <a:xfrm>
              <a:off x="240" y="340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</a:t>
              </a:r>
            </a:p>
          </p:txBody>
        </p:sp>
        <p:sp>
          <p:nvSpPr>
            <p:cNvPr id="7229" name="Line 11"/>
            <p:cNvSpPr>
              <a:spLocks noChangeShapeType="1"/>
            </p:cNvSpPr>
            <p:nvPr/>
          </p:nvSpPr>
          <p:spPr bwMode="auto">
            <a:xfrm flipH="1">
              <a:off x="672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0" name="Line 12"/>
            <p:cNvSpPr>
              <a:spLocks noChangeShapeType="1"/>
            </p:cNvSpPr>
            <p:nvPr/>
          </p:nvSpPr>
          <p:spPr bwMode="auto">
            <a:xfrm>
              <a:off x="1056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1" name="Line 13"/>
            <p:cNvSpPr>
              <a:spLocks noChangeShapeType="1"/>
            </p:cNvSpPr>
            <p:nvPr/>
          </p:nvSpPr>
          <p:spPr bwMode="auto">
            <a:xfrm flipH="1">
              <a:off x="384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2" name="Line 14"/>
            <p:cNvSpPr>
              <a:spLocks noChangeShapeType="1"/>
            </p:cNvSpPr>
            <p:nvPr/>
          </p:nvSpPr>
          <p:spPr bwMode="auto">
            <a:xfrm>
              <a:off x="672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3" name="Line 15"/>
            <p:cNvSpPr>
              <a:spLocks noChangeShapeType="1"/>
            </p:cNvSpPr>
            <p:nvPr/>
          </p:nvSpPr>
          <p:spPr bwMode="auto">
            <a:xfrm flipH="1">
              <a:off x="768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4" name="Line 16"/>
            <p:cNvSpPr>
              <a:spLocks noChangeShapeType="1"/>
            </p:cNvSpPr>
            <p:nvPr/>
          </p:nvSpPr>
          <p:spPr bwMode="auto">
            <a:xfrm flipH="1">
              <a:off x="480" y="326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3681" name="Group 17"/>
          <p:cNvGraphicFramePr>
            <a:graphicFrameLocks noGrp="1"/>
          </p:cNvGraphicFramePr>
          <p:nvPr/>
        </p:nvGraphicFramePr>
        <p:xfrm>
          <a:off x="3048000" y="2286000"/>
          <a:ext cx="4648200" cy="3657600"/>
        </p:xfrm>
        <a:graphic>
          <a:graphicData uri="http://schemas.openxmlformats.org/drawingml/2006/table">
            <a:tbl>
              <a:tblPr/>
              <a:tblGrid>
                <a:gridCol w="1162050"/>
                <a:gridCol w="1276350"/>
                <a:gridCol w="1047750"/>
                <a:gridCol w="11620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21" name="Text Box 65"/>
          <p:cNvSpPr txBox="1">
            <a:spLocks noChangeArrowheads="1"/>
          </p:cNvSpPr>
          <p:nvPr/>
        </p:nvSpPr>
        <p:spPr bwMode="auto">
          <a:xfrm>
            <a:off x="2743200" y="6096000"/>
            <a:ext cx="529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Elements stored in Pre-Order traversal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447FFF-B2A6-46E5-9216-75B3E6DC4EB6}" type="slidenum">
              <a:rPr lang="en-US"/>
              <a:pPr/>
              <a:t>60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Representation as a Heap</a:t>
            </a:r>
          </a:p>
          <a:p>
            <a:pPr eaLnBrk="1" hangingPunct="1">
              <a:buFontTx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public class </a:t>
            </a:r>
            <a:r>
              <a:rPr lang="en-US" sz="2000" dirty="0" err="1" smtClean="0">
                <a:latin typeface="SimSun" pitchFamily="2" charset="-122"/>
              </a:rPr>
              <a:t>HeapPQ</a:t>
            </a:r>
            <a:r>
              <a:rPr lang="en-US" sz="2000" dirty="0" smtClean="0">
                <a:latin typeface="SimSun" pitchFamily="2" charset="-122"/>
              </a:rPr>
              <a:t>&lt;T&gt; {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Heap&lt;T&gt; </a:t>
            </a:r>
            <a:r>
              <a:rPr lang="en-US" sz="2000" dirty="0" err="1" smtClean="0">
                <a:latin typeface="SimSun" pitchFamily="2" charset="-122"/>
              </a:rPr>
              <a:t>pq</a:t>
            </a:r>
            <a:r>
              <a:rPr lang="en-US" sz="20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  <a:r>
              <a:rPr lang="en-US" sz="2000" dirty="0" smtClean="0">
                <a:solidFill>
                  <a:srgbClr val="00B050"/>
                </a:solidFill>
                <a:latin typeface="SimSun" pitchFamily="2" charset="-122"/>
              </a:rPr>
              <a:t>/** Creates a new instance of </a:t>
            </a:r>
            <a:r>
              <a:rPr lang="en-US" sz="2000" dirty="0" err="1" smtClean="0">
                <a:solidFill>
                  <a:srgbClr val="00B050"/>
                </a:solidFill>
                <a:latin typeface="SimSun" pitchFamily="2" charset="-122"/>
              </a:rPr>
              <a:t>HeapPQ</a:t>
            </a:r>
            <a:r>
              <a:rPr lang="en-US" sz="2000" dirty="0" smtClean="0">
                <a:solidFill>
                  <a:srgbClr val="00B050"/>
                </a:solidFill>
                <a:latin typeface="SimSun" pitchFamily="2" charset="-122"/>
              </a:rPr>
              <a:t> */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2000" dirty="0" err="1" smtClean="0">
                <a:latin typeface="SimSun" pitchFamily="2" charset="-122"/>
              </a:rPr>
              <a:t>HeapPQ</a:t>
            </a:r>
            <a:r>
              <a:rPr lang="en-US" sz="2000" dirty="0" smtClean="0">
                <a:latin typeface="SimSun" pitchFamily="2" charset="-122"/>
              </a:rPr>
              <a:t>() {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	</a:t>
            </a:r>
            <a:r>
              <a:rPr lang="en-US" sz="2000" dirty="0" err="1" smtClean="0">
                <a:latin typeface="SimSun" pitchFamily="2" charset="-122"/>
              </a:rPr>
              <a:t>pq</a:t>
            </a:r>
            <a:r>
              <a:rPr lang="en-US" sz="2000" dirty="0" smtClean="0">
                <a:latin typeface="SimSun" pitchFamily="2" charset="-122"/>
              </a:rPr>
              <a:t> = </a:t>
            </a: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2000" dirty="0" smtClean="0">
                <a:latin typeface="SimSun" pitchFamily="2" charset="-122"/>
              </a:rPr>
              <a:t>Heap(10);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}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447FFF-B2A6-46E5-9216-75B3E6DC4EB6}" type="slidenum">
              <a:rPr lang="en-US"/>
              <a:pPr/>
              <a:t>61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Representation as a Heap</a:t>
            </a:r>
          </a:p>
          <a:p>
            <a:pPr eaLnBrk="1" hangingPunct="1">
              <a:buFontTx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public class </a:t>
            </a:r>
            <a:r>
              <a:rPr lang="en-US" sz="2000" dirty="0" err="1" smtClean="0">
                <a:latin typeface="SimSun" pitchFamily="2" charset="-122"/>
              </a:rPr>
              <a:t>HeapPQ</a:t>
            </a:r>
            <a:r>
              <a:rPr lang="en-US" sz="2000" dirty="0" smtClean="0">
                <a:latin typeface="SimSun" pitchFamily="2" charset="-122"/>
              </a:rPr>
              <a:t>&lt;T&gt; {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Heap&lt;T&gt; </a:t>
            </a:r>
            <a:r>
              <a:rPr lang="en-US" sz="2000" dirty="0" err="1" smtClean="0">
                <a:latin typeface="SimSun" pitchFamily="2" charset="-122"/>
              </a:rPr>
              <a:t>pq</a:t>
            </a:r>
            <a:r>
              <a:rPr lang="en-US" sz="20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  <a:r>
              <a:rPr lang="en-US" sz="2000" dirty="0" smtClean="0">
                <a:solidFill>
                  <a:srgbClr val="00B050"/>
                </a:solidFill>
                <a:latin typeface="SimSun" pitchFamily="2" charset="-122"/>
              </a:rPr>
              <a:t>/** Creates a new instance of </a:t>
            </a:r>
            <a:r>
              <a:rPr lang="en-US" sz="2000" dirty="0" err="1" smtClean="0">
                <a:solidFill>
                  <a:srgbClr val="00B050"/>
                </a:solidFill>
                <a:latin typeface="SimSun" pitchFamily="2" charset="-122"/>
              </a:rPr>
              <a:t>HeapPQ</a:t>
            </a:r>
            <a:r>
              <a:rPr lang="en-US" sz="2000" dirty="0" smtClean="0">
                <a:solidFill>
                  <a:srgbClr val="00B050"/>
                </a:solidFill>
                <a:latin typeface="SimSun" pitchFamily="2" charset="-122"/>
              </a:rPr>
              <a:t> */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</a:t>
            </a: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2000" dirty="0" err="1" smtClean="0">
                <a:latin typeface="SimSun" pitchFamily="2" charset="-122"/>
              </a:rPr>
              <a:t>HeapPQ</a:t>
            </a:r>
            <a:r>
              <a:rPr lang="en-US" sz="2000" dirty="0" smtClean="0">
                <a:latin typeface="SimSun" pitchFamily="2" charset="-122"/>
              </a:rPr>
              <a:t>() {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	</a:t>
            </a:r>
            <a:r>
              <a:rPr lang="en-US" sz="2000" dirty="0" err="1" smtClean="0">
                <a:latin typeface="SimSun" pitchFamily="2" charset="-122"/>
              </a:rPr>
              <a:t>pq</a:t>
            </a:r>
            <a:r>
              <a:rPr lang="en-US" sz="2000" dirty="0" smtClean="0">
                <a:latin typeface="SimSun" pitchFamily="2" charset="-122"/>
              </a:rPr>
              <a:t> = </a:t>
            </a:r>
            <a:r>
              <a:rPr lang="en-US" sz="20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2000" dirty="0" smtClean="0">
                <a:latin typeface="SimSun" pitchFamily="2" charset="-122"/>
              </a:rPr>
              <a:t>Heap(10);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SimSun" pitchFamily="2" charset="-122"/>
              </a:rPr>
              <a:t>	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1836" y="4404896"/>
            <a:ext cx="2859564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Create new heap (</a:t>
            </a:r>
            <a:r>
              <a:rPr lang="en-US" b="1" dirty="0" err="1" smtClean="0">
                <a:solidFill>
                  <a:srgbClr val="FF0000"/>
                </a:solidFill>
              </a:rPr>
              <a:t>maxsize</a:t>
            </a:r>
            <a:r>
              <a:rPr lang="en-US" b="1" dirty="0" smtClean="0">
                <a:solidFill>
                  <a:srgbClr val="FF0000"/>
                </a:solidFill>
              </a:rPr>
              <a:t>=10)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4114800" y="4572000"/>
            <a:ext cx="417036" cy="217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62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63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1036" y="2252246"/>
            <a:ext cx="326076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Create new heap element (data/priority)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5334000" y="2406135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64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1436" y="2514600"/>
            <a:ext cx="3900427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Insert the element at the end of heap, and </a:t>
            </a:r>
            <a:r>
              <a:rPr lang="en-US" sz="1400" b="1" dirty="0" err="1" smtClean="0">
                <a:solidFill>
                  <a:srgbClr val="FF0000"/>
                </a:solidFill>
              </a:rPr>
              <a:t>SiftUp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2494400" y="2668489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65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1436" y="2514600"/>
            <a:ext cx="5474511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Each </a:t>
            </a:r>
            <a:r>
              <a:rPr lang="en-US" sz="1400" b="1" dirty="0" err="1" smtClean="0">
                <a:solidFill>
                  <a:srgbClr val="FF0000"/>
                </a:solidFill>
              </a:rPr>
              <a:t>enqueue</a:t>
            </a:r>
            <a:r>
              <a:rPr lang="en-US" sz="1400" b="1" dirty="0" smtClean="0">
                <a:solidFill>
                  <a:srgbClr val="FF0000"/>
                </a:solidFill>
              </a:rPr>
              <a:t> is inserted in the heap and Sifted Up.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This ensures the element with the lowest priority (min-heap)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or the highest priority (max-heap) is at the top of the heap (index 1).</a:t>
            </a:r>
            <a:endParaRPr lang="ar-SA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66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8436" y="4035623"/>
            <a:ext cx="452066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Get data of the root of the heap (index 1) and store it in e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581400" y="4189512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67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2289" y="4311848"/>
            <a:ext cx="3552511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Get priority of the root of the heap (index 1)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955253" y="4465737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68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6089" y="4572000"/>
            <a:ext cx="340798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Set “</a:t>
            </a:r>
            <a:r>
              <a:rPr lang="en-US" sz="1400" b="1" dirty="0" err="1" smtClean="0">
                <a:solidFill>
                  <a:srgbClr val="FF0000"/>
                </a:solidFill>
              </a:rPr>
              <a:t>pty</a:t>
            </a:r>
            <a:r>
              <a:rPr lang="en-US" sz="1400" b="1" dirty="0" smtClean="0">
                <a:solidFill>
                  <a:srgbClr val="FF0000"/>
                </a:solidFill>
              </a:rPr>
              <a:t>” value to the root’s priority value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879053" y="4725889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69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4416" y="4829175"/>
            <a:ext cx="356527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Copy the last node into the root (delete root)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947380" y="4983064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B04F45-4578-40A4-9E96-F57C4DDE2660}" type="slidenum">
              <a:rPr lang="en-US"/>
              <a:pPr/>
              <a:t>7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3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3. Store the nodes in fixed positions: (i) root goes into first index, (ii) in general left child of tree[i] is stored in tree[2i] and right child in tree[2i+1].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70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3036" y="5102423"/>
            <a:ext cx="454483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Update the size to delete last node (delete duplicate node)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2286000" y="5256312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71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8966" y="5257800"/>
            <a:ext cx="395807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SiftDown</a:t>
            </a:r>
            <a:r>
              <a:rPr lang="en-US" sz="1400" b="1" dirty="0" smtClean="0">
                <a:solidFill>
                  <a:srgbClr val="FF0000"/>
                </a:solidFill>
              </a:rPr>
              <a:t> the copied last element from the root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down the tree until it satisfies the heap conditions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2571750" y="5514976"/>
            <a:ext cx="427216" cy="44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5067C5-76C7-4013-B5A6-BDA3FA286691}" type="slidenum">
              <a:rPr lang="en-US"/>
              <a:pPr/>
              <a:t>72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enqueue</a:t>
            </a:r>
            <a:r>
              <a:rPr lang="en-US" sz="1400" dirty="0" smtClean="0">
                <a:latin typeface="SimSun" pitchFamily="2" charset="-122"/>
              </a:rPr>
              <a:t>(T e, 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 x = 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new </a:t>
            </a:r>
            <a:r>
              <a:rPr lang="en-US" sz="1400" dirty="0" err="1" smtClean="0">
                <a:latin typeface="SimSun" pitchFamily="2" charset="-122"/>
              </a:rPr>
              <a:t>HeapElement</a:t>
            </a:r>
            <a:r>
              <a:rPr lang="en-US" sz="1400" dirty="0" smtClean="0">
                <a:latin typeface="SimSun" pitchFamily="2" charset="-122"/>
              </a:rPr>
              <a:t>&lt;T&gt;(e,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pq.SiftUp</a:t>
            </a:r>
            <a:r>
              <a:rPr lang="en-US" sz="1400" dirty="0" smtClean="0">
                <a:latin typeface="SimSun" pitchFamily="2" charset="-122"/>
              </a:rPr>
              <a:t>(x);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400" dirty="0" smtClean="0">
                <a:latin typeface="SimSun" pitchFamily="2" charset="-122"/>
              </a:rPr>
              <a:t>T serve(Priority </a:t>
            </a:r>
            <a:r>
              <a:rPr lang="en-US" sz="1400" dirty="0" err="1" smtClean="0">
                <a:latin typeface="SimSun" pitchFamily="2" charset="-122"/>
              </a:rPr>
              <a:t>pty</a:t>
            </a:r>
            <a:r>
              <a:rPr lang="en-US" sz="1400" dirty="0" smtClean="0">
                <a:latin typeface="SimSun" pitchFamily="2" charset="-122"/>
              </a:rPr>
              <a:t>){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T 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Priority p;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e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get_data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p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pty.set_value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dirty="0" err="1" smtClean="0">
                <a:latin typeface="SimSun" pitchFamily="2" charset="-122"/>
              </a:rPr>
              <a:t>p.get_value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[1] = </a:t>
            </a:r>
            <a:r>
              <a:rPr lang="en-US" sz="1400" dirty="0" err="1" smtClean="0">
                <a:latin typeface="SimSun" pitchFamily="2" charset="-122"/>
              </a:rPr>
              <a:t>pq.heap</a:t>
            </a:r>
            <a:r>
              <a:rPr lang="en-US" sz="1400" dirty="0" smtClean="0">
                <a:latin typeface="SimSun" pitchFamily="2" charset="-122"/>
              </a:rPr>
              <a:t>[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];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pq.size</a:t>
            </a:r>
            <a:r>
              <a:rPr lang="en-US" sz="1400" dirty="0" smtClean="0">
                <a:latin typeface="SimSun" pitchFamily="2" charset="-122"/>
              </a:rPr>
              <a:t>--;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dirty="0" err="1" smtClean="0">
                <a:latin typeface="SimSun" pitchFamily="2" charset="-122"/>
              </a:rPr>
              <a:t>pq.SiftDown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400" dirty="0" smtClean="0">
                <a:latin typeface="SimSun" pitchFamily="2" charset="-122"/>
              </a:rPr>
              <a:t>e;</a:t>
            </a:r>
          </a:p>
          <a:p>
            <a:pPr eaLnBrk="1" hangingPunct="1"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400" dirty="0" smtClean="0">
              <a:latin typeface="SimSun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4436" y="5562600"/>
            <a:ext cx="221400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Return e (the deleted root)</a:t>
            </a:r>
            <a:endParaRPr lang="ar-SA" sz="14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2057400" y="5716489"/>
            <a:ext cx="417036" cy="3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91D2F6-D4DD-4256-9532-26CEBE902979}" type="slidenum">
              <a:rPr lang="en-US"/>
              <a:pPr/>
              <a:t>73</a:t>
            </a:fld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Queue as Heap</a:t>
            </a:r>
            <a:endParaRPr lang="en-US" sz="3600" smtClean="0">
              <a:latin typeface="SimSun" pitchFamily="2" charset="-122"/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6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 </a:t>
            </a:r>
            <a:r>
              <a:rPr lang="en-US" sz="1600" dirty="0" smtClean="0">
                <a:latin typeface="SimSun" pitchFamily="2" charset="-122"/>
              </a:rPr>
              <a:t>length(){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SimSun" pitchFamily="2" charset="-122"/>
              </a:rPr>
              <a:t>	</a:t>
            </a: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return </a:t>
            </a:r>
            <a:r>
              <a:rPr lang="en-US" sz="1600" dirty="0" err="1" smtClean="0">
                <a:latin typeface="SimSun" pitchFamily="2" charset="-122"/>
              </a:rPr>
              <a:t>pq.size</a:t>
            </a:r>
            <a:r>
              <a:rPr lang="en-US" sz="16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SimSun" pitchFamily="2" charset="-122"/>
              </a:rPr>
              <a:t>}</a:t>
            </a:r>
          </a:p>
          <a:p>
            <a:pPr eaLnBrk="1" hangingPunct="1">
              <a:buFontTx/>
              <a:buNone/>
            </a:pPr>
            <a:endParaRPr lang="en-US" sz="1600" dirty="0" smtClean="0">
              <a:latin typeface="SimSun" pitchFamily="2" charset="-122"/>
            </a:endParaRPr>
          </a:p>
          <a:p>
            <a:pPr eaLnBrk="1" hangingPunct="1">
              <a:buFontTx/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1600" b="1" dirty="0" err="1" smtClean="0">
                <a:solidFill>
                  <a:srgbClr val="002060"/>
                </a:solidFill>
                <a:latin typeface="SimSun" pitchFamily="2" charset="-122"/>
              </a:rPr>
              <a:t>boolean</a:t>
            </a: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 </a:t>
            </a:r>
            <a:r>
              <a:rPr lang="en-US" sz="1600" dirty="0" smtClean="0">
                <a:latin typeface="SimSun" pitchFamily="2" charset="-122"/>
              </a:rPr>
              <a:t>full(){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SimSun" pitchFamily="2" charset="-122"/>
              </a:rPr>
              <a:t>	</a:t>
            </a:r>
            <a:r>
              <a:rPr lang="en-US" sz="1600" b="1" dirty="0" smtClean="0">
                <a:solidFill>
                  <a:srgbClr val="002060"/>
                </a:solidFill>
                <a:latin typeface="SimSun" pitchFamily="2" charset="-122"/>
              </a:rPr>
              <a:t>return false</a:t>
            </a:r>
            <a:r>
              <a:rPr lang="en-US" sz="16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SimSun" pitchFamily="2" charset="-122"/>
              </a:rPr>
              <a:t>}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06F4E2-A8F2-4643-BFC4-4FCC150B4589}" type="slidenum">
              <a:rPr lang="en-US"/>
              <a:pPr/>
              <a:t>74</a:t>
            </a:fld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HeapSort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 can be used for sorting. Two step process:</a:t>
            </a:r>
          </a:p>
          <a:p>
            <a:pPr lvl="1" eaLnBrk="1" hangingPunct="1"/>
            <a:r>
              <a:rPr lang="en-US" smtClean="0"/>
              <a:t>Step 1: the data is put in a heap.</a:t>
            </a:r>
          </a:p>
          <a:p>
            <a:pPr lvl="1" eaLnBrk="1" hangingPunct="1"/>
            <a:r>
              <a:rPr lang="en-US" smtClean="0"/>
              <a:t>Step 2: the data are extracted from the heap in sorted order.</a:t>
            </a:r>
          </a:p>
          <a:p>
            <a:pPr eaLnBrk="1" hangingPunct="1"/>
            <a:r>
              <a:rPr lang="en-US" smtClean="0"/>
              <a:t>HeapSort based on the idea that heap always has the smallest or largest element at the root.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75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76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1400" y="2404646"/>
            <a:ext cx="383900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Loop the number of elements in the array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2754364" y="2571751"/>
            <a:ext cx="417036" cy="217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77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85800" y="2562225"/>
            <a:ext cx="390632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Swap first element (root) with last element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 the heap array 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3629025" y="2853154"/>
            <a:ext cx="456775" cy="14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78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175" y="2899946"/>
            <a:ext cx="579677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Each time reduce the size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(size define last element which will be used with swap/</a:t>
            </a:r>
            <a:r>
              <a:rPr lang="en-US" b="1" dirty="0" err="1" smtClean="0">
                <a:solidFill>
                  <a:srgbClr val="FF0000"/>
                </a:solidFill>
              </a:rPr>
              <a:t>SiftDown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49564" y="3086100"/>
            <a:ext cx="44603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79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61900" y="3042821"/>
            <a:ext cx="539282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SiftDown</a:t>
            </a:r>
            <a:r>
              <a:rPr lang="en-US" b="1" dirty="0" smtClean="0">
                <a:solidFill>
                  <a:srgbClr val="FF0000"/>
                </a:solidFill>
              </a:rPr>
              <a:t> the swapped element (last element) from the root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down the heap until it satisfies heap conditions.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906767" y="3333750"/>
            <a:ext cx="446033" cy="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B37730-2E47-47F8-B96A-FE4DE041D817}" type="slidenum">
              <a:rPr lang="en-US"/>
              <a:pPr/>
              <a:t>8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3: Example</a:t>
            </a:r>
          </a:p>
        </p:txBody>
      </p:sp>
      <p:grpSp>
        <p:nvGrpSpPr>
          <p:cNvPr id="9220" name="Group 136"/>
          <p:cNvGrpSpPr>
            <a:grpSpLocks/>
          </p:cNvGrpSpPr>
          <p:nvPr/>
        </p:nvGrpSpPr>
        <p:grpSpPr bwMode="auto">
          <a:xfrm>
            <a:off x="381000" y="2667000"/>
            <a:ext cx="1981200" cy="2971800"/>
            <a:chOff x="336" y="1392"/>
            <a:chExt cx="1248" cy="1872"/>
          </a:xfrm>
        </p:grpSpPr>
        <p:sp>
          <p:nvSpPr>
            <p:cNvPr id="9262" name="Oval 4"/>
            <p:cNvSpPr>
              <a:spLocks noChangeArrowheads="1"/>
            </p:cNvSpPr>
            <p:nvPr/>
          </p:nvSpPr>
          <p:spPr bwMode="auto">
            <a:xfrm>
              <a:off x="960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9263" name="Oval 5"/>
            <p:cNvSpPr>
              <a:spLocks noChangeArrowheads="1"/>
            </p:cNvSpPr>
            <p:nvPr/>
          </p:nvSpPr>
          <p:spPr bwMode="auto">
            <a:xfrm>
              <a:off x="336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9264" name="Oval 6"/>
            <p:cNvSpPr>
              <a:spLocks noChangeArrowheads="1"/>
            </p:cNvSpPr>
            <p:nvPr/>
          </p:nvSpPr>
          <p:spPr bwMode="auto">
            <a:xfrm>
              <a:off x="624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9265" name="Oval 7"/>
            <p:cNvSpPr>
              <a:spLocks noChangeArrowheads="1"/>
            </p:cNvSpPr>
            <p:nvPr/>
          </p:nvSpPr>
          <p:spPr bwMode="auto">
            <a:xfrm>
              <a:off x="1248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9266" name="Oval 8"/>
            <p:cNvSpPr>
              <a:spLocks noChangeArrowheads="1"/>
            </p:cNvSpPr>
            <p:nvPr/>
          </p:nvSpPr>
          <p:spPr bwMode="auto">
            <a:xfrm>
              <a:off x="960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9267" name="Oval 9"/>
            <p:cNvSpPr>
              <a:spLocks noChangeArrowheads="1"/>
            </p:cNvSpPr>
            <p:nvPr/>
          </p:nvSpPr>
          <p:spPr bwMode="auto">
            <a:xfrm>
              <a:off x="720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9268" name="Line 11"/>
            <p:cNvSpPr>
              <a:spLocks noChangeShapeType="1"/>
            </p:cNvSpPr>
            <p:nvPr/>
          </p:nvSpPr>
          <p:spPr bwMode="auto">
            <a:xfrm flipH="1">
              <a:off x="864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69" name="Line 12"/>
            <p:cNvSpPr>
              <a:spLocks noChangeShapeType="1"/>
            </p:cNvSpPr>
            <p:nvPr/>
          </p:nvSpPr>
          <p:spPr bwMode="auto">
            <a:xfrm>
              <a:off x="1248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0" name="Line 13"/>
            <p:cNvSpPr>
              <a:spLocks noChangeShapeType="1"/>
            </p:cNvSpPr>
            <p:nvPr/>
          </p:nvSpPr>
          <p:spPr bwMode="auto">
            <a:xfrm flipH="1">
              <a:off x="576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1" name="Line 14"/>
            <p:cNvSpPr>
              <a:spLocks noChangeShapeType="1"/>
            </p:cNvSpPr>
            <p:nvPr/>
          </p:nvSpPr>
          <p:spPr bwMode="auto">
            <a:xfrm>
              <a:off x="864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2" name="Line 15"/>
            <p:cNvSpPr>
              <a:spLocks noChangeShapeType="1"/>
            </p:cNvSpPr>
            <p:nvPr/>
          </p:nvSpPr>
          <p:spPr bwMode="auto">
            <a:xfrm flipH="1">
              <a:off x="960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5847" name="Group 135"/>
          <p:cNvGraphicFramePr>
            <a:graphicFrameLocks noGrp="1"/>
          </p:cNvGraphicFramePr>
          <p:nvPr/>
        </p:nvGraphicFramePr>
        <p:xfrm>
          <a:off x="2667000" y="3962400"/>
          <a:ext cx="6096000" cy="805815"/>
        </p:xfrm>
        <a:graphic>
          <a:graphicData uri="http://schemas.openxmlformats.org/drawingml/2006/table">
            <a:tbl>
              <a:tblPr/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80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86834" y="2590800"/>
            <a:ext cx="482856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Repeat until the entire heap array is sorted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If it is min-heap, it will be sorted in descending order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If it is max-heap, it will be sorted in ascending order 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440164" y="2514600"/>
            <a:ext cx="44603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429000" y="3581398"/>
            <a:ext cx="44603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86200" y="2514600"/>
            <a:ext cx="0" cy="1066800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5" idx="1"/>
          </p:cNvCxnSpPr>
          <p:nvPr/>
        </p:nvCxnSpPr>
        <p:spPr>
          <a:xfrm>
            <a:off x="3886200" y="3005138"/>
            <a:ext cx="200634" cy="1161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16911B-3511-4C25-ADA5-4B25AFA615AA}" type="slidenum">
              <a:rPr lang="en-US"/>
              <a:pPr/>
              <a:t>81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Heap: Implementation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//This method extracts elements in sorted order from the heap. Heap size becomes 0.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public void </a:t>
            </a:r>
            <a:r>
              <a:rPr lang="en-US" sz="1400" dirty="0" err="1" smtClean="0">
                <a:latin typeface="SimSun" pitchFamily="2" charset="-122"/>
              </a:rPr>
              <a:t>HeapSort</a:t>
            </a:r>
            <a:r>
              <a:rPr lang="en-US" sz="1400" dirty="0" smtClean="0">
                <a:latin typeface="SimSun" pitchFamily="2" charset="-122"/>
              </a:rPr>
              <a:t>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while</a:t>
            </a:r>
            <a:r>
              <a:rPr lang="en-US" sz="1400" dirty="0" smtClean="0">
                <a:latin typeface="SimSun" pitchFamily="2" charset="-122"/>
              </a:rPr>
              <a:t>(size &gt; 1){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swap(heap, 1, size);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size--;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SiftDown</a:t>
            </a:r>
            <a:r>
              <a:rPr lang="en-US" sz="1400" dirty="0" smtClean="0">
                <a:latin typeface="SimSun" pitchFamily="2" charset="-122"/>
              </a:rPr>
              <a:t>(1);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//Display the sorted elements.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solidFill>
                  <a:srgbClr val="00B050"/>
                </a:solidFill>
                <a:latin typeface="SimSun" pitchFamily="2" charset="-122"/>
              </a:rPr>
              <a:t>	</a:t>
            </a:r>
            <a:r>
              <a:rPr lang="en-US" sz="1400" b="1" dirty="0" smtClean="0">
                <a:solidFill>
                  <a:srgbClr val="002060"/>
                </a:solidFill>
                <a:latin typeface="SimSun" pitchFamily="2" charset="-122"/>
              </a:rPr>
              <a:t>for</a:t>
            </a:r>
            <a:r>
              <a:rPr lang="en-US" sz="1400" dirty="0" smtClean="0">
                <a:latin typeface="SimSun" pitchFamily="2" charset="-122"/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  <a:latin typeface="SimSun" pitchFamily="2" charset="-122"/>
              </a:rPr>
              <a:t>int</a:t>
            </a:r>
            <a:r>
              <a:rPr lang="en-US" sz="1400" dirty="0" smtClean="0">
                <a:latin typeface="SimSun" pitchFamily="2" charset="-122"/>
              </a:rPr>
              <a:t>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= 1;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 &lt;= </a:t>
            </a:r>
            <a:r>
              <a:rPr lang="en-US" sz="1400" dirty="0" err="1" smtClean="0">
                <a:latin typeface="SimSun" pitchFamily="2" charset="-122"/>
              </a:rPr>
              <a:t>maxsize</a:t>
            </a:r>
            <a:r>
              <a:rPr lang="en-US" sz="1400" dirty="0" smtClean="0">
                <a:latin typeface="SimSun" pitchFamily="2" charset="-122"/>
              </a:rPr>
              <a:t>; 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++){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	</a:t>
            </a:r>
            <a:r>
              <a:rPr lang="en-US" sz="1400" dirty="0" err="1" smtClean="0">
                <a:latin typeface="SimSun" pitchFamily="2" charset="-122"/>
              </a:rPr>
              <a:t>System.out.println</a:t>
            </a:r>
            <a:r>
              <a:rPr lang="en-US" sz="1400" dirty="0" smtClean="0">
                <a:latin typeface="SimSun" pitchFamily="2" charset="-122"/>
              </a:rPr>
              <a:t>(heap[</a:t>
            </a:r>
            <a:r>
              <a:rPr lang="en-US" sz="1400" dirty="0" err="1" smtClean="0">
                <a:latin typeface="SimSun" pitchFamily="2" charset="-122"/>
              </a:rPr>
              <a:t>i</a:t>
            </a:r>
            <a:r>
              <a:rPr lang="en-US" sz="1400" dirty="0" smtClean="0">
                <a:latin typeface="SimSun" pitchFamily="2" charset="-122"/>
              </a:rPr>
              <a:t>].</a:t>
            </a:r>
            <a:r>
              <a:rPr lang="en-US" sz="1400" dirty="0" err="1" smtClean="0">
                <a:latin typeface="SimSun" pitchFamily="2" charset="-122"/>
              </a:rPr>
              <a:t>get_priority</a:t>
            </a:r>
            <a:r>
              <a:rPr lang="en-US" sz="1400" dirty="0" smtClean="0">
                <a:latin typeface="SimSun" pitchFamily="2" charset="-122"/>
              </a:rPr>
              <a:t>().</a:t>
            </a:r>
            <a:r>
              <a:rPr lang="en-US" sz="1400" dirty="0" err="1" smtClean="0">
                <a:latin typeface="SimSun" pitchFamily="2" charset="-122"/>
              </a:rPr>
              <a:t>get_value</a:t>
            </a:r>
            <a:r>
              <a:rPr lang="en-US" sz="1400" dirty="0" smtClean="0">
                <a:latin typeface="SimSun" pitchFamily="2" charset="-122"/>
              </a:rPr>
              <a:t>());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SimSun" pitchFamily="2" charset="-122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1800" y="4191000"/>
            <a:ext cx="223170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Print the sorted array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(print priorities values)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335764" y="4190998"/>
            <a:ext cx="44603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324600" y="4800600"/>
            <a:ext cx="446036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781800" y="4191000"/>
            <a:ext cx="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5F2A19-C740-48D6-BA8F-5D7DA2388485}" type="slidenum">
              <a:rPr lang="en-US"/>
              <a:pPr/>
              <a:t>9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Heaps are represented sequentially using the third method.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Heap is a </a:t>
            </a:r>
            <a:r>
              <a:rPr lang="en-US" sz="2800" u="sng" dirty="0" smtClean="0"/>
              <a:t>complete binary tree</a:t>
            </a:r>
            <a:r>
              <a:rPr lang="en-US" sz="2800" dirty="0" smtClean="0"/>
              <a:t>: shortest-path length tree with nodes on the lowest level in their leftmost positions.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z="2400" u="sng" dirty="0" smtClean="0">
                <a:solidFill>
                  <a:schemeClr val="tx2"/>
                </a:solidFill>
              </a:rPr>
              <a:t>Complete Binary Tree:</a:t>
            </a:r>
            <a:r>
              <a:rPr lang="en-US" sz="2400" u="sng" dirty="0" smtClean="0"/>
              <a:t> </a:t>
            </a:r>
            <a:r>
              <a:rPr lang="en-US" sz="2400" dirty="0" smtClean="0"/>
              <a:t>let </a:t>
            </a:r>
            <a:r>
              <a:rPr lang="en-US" sz="2400" b="1" i="1" dirty="0" smtClean="0"/>
              <a:t>h</a:t>
            </a:r>
            <a:r>
              <a:rPr lang="en-US" sz="2400" dirty="0" smtClean="0"/>
              <a:t> be the height of the heap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2000" dirty="0" smtClean="0"/>
              <a:t>for </a:t>
            </a:r>
            <a:r>
              <a:rPr lang="en-US" sz="2000" b="1" i="1" dirty="0" err="1" smtClean="0"/>
              <a:t>i</a:t>
            </a:r>
            <a:r>
              <a:rPr lang="en-US" sz="2000" b="1" i="1" dirty="0" smtClean="0"/>
              <a:t> </a:t>
            </a:r>
            <a:r>
              <a:rPr lang="en-US" sz="2000" dirty="0" smtClean="0">
                <a:sym typeface="Symbol" pitchFamily="18" charset="2"/>
              </a:rPr>
              <a:t>= </a:t>
            </a:r>
            <a:r>
              <a:rPr lang="en-US" sz="2000" dirty="0" smtClean="0"/>
              <a:t>0, … , </a:t>
            </a:r>
            <a:r>
              <a:rPr lang="en-US" sz="2000" b="1" i="1" dirty="0" smtClean="0"/>
              <a:t>h </a:t>
            </a:r>
            <a:r>
              <a:rPr lang="en-US" sz="2000" dirty="0" smtClean="0">
                <a:sym typeface="Symbol" pitchFamily="18" charset="2"/>
              </a:rPr>
              <a:t>- </a:t>
            </a:r>
            <a:r>
              <a:rPr lang="en-US" sz="2000" dirty="0" smtClean="0"/>
              <a:t>1, there are 2</a:t>
            </a:r>
            <a:r>
              <a:rPr lang="en-US" sz="2000" b="1" i="1" baseline="30000" dirty="0" smtClean="0"/>
              <a:t>i</a:t>
            </a:r>
            <a:r>
              <a:rPr lang="en-US" sz="2000" dirty="0" smtClean="0"/>
              <a:t> nodes of depth </a:t>
            </a:r>
            <a:r>
              <a:rPr lang="en-US" sz="2000" b="1" i="1" dirty="0" err="1" smtClean="0"/>
              <a:t>i</a:t>
            </a:r>
            <a:endParaRPr lang="en-US" sz="2000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2000" dirty="0" smtClean="0"/>
              <a:t>at depth </a:t>
            </a:r>
            <a:r>
              <a:rPr lang="en-US" sz="2000" b="1" i="1" dirty="0" smtClean="0"/>
              <a:t>h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- 1</a:t>
            </a:r>
            <a:r>
              <a:rPr lang="en-US" sz="2000" dirty="0" smtClean="0"/>
              <a:t>, the internal nodes are to the left of the external nodes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E408522C37A541BB3A63276E6042ED" ma:contentTypeVersion="0" ma:contentTypeDescription="Create a new document." ma:contentTypeScope="" ma:versionID="7689a4d532d665ac1a1b301c0110aa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48B44A-FCC8-4A7D-B98C-AB88225DFD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BC7FCFA-DAA0-48C2-A11A-428FFB1016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D091EF-5035-4540-9278-EC5F06BA494F}">
  <ds:schemaRefs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13135</TotalTime>
  <Words>4553</Words>
  <Application>Microsoft Office PowerPoint</Application>
  <PresentationFormat>On-screen Show (4:3)</PresentationFormat>
  <Paragraphs>1411</Paragraphs>
  <Slides>81</Slides>
  <Notes>37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3" baseType="lpstr">
      <vt:lpstr>Default Design</vt:lpstr>
      <vt:lpstr>Clip</vt:lpstr>
      <vt:lpstr>Heaps</vt:lpstr>
      <vt:lpstr>A Heap</vt:lpstr>
      <vt:lpstr>Sequential Representation of Trees</vt:lpstr>
      <vt:lpstr>Method 1: Example</vt:lpstr>
      <vt:lpstr>Method 2</vt:lpstr>
      <vt:lpstr>Method 2: Example</vt:lpstr>
      <vt:lpstr>Method 3</vt:lpstr>
      <vt:lpstr>Method 3: Example</vt:lpstr>
      <vt:lpstr>Heaps</vt:lpstr>
      <vt:lpstr>Heaps (Cont.)</vt:lpstr>
      <vt:lpstr>Heap: An example</vt:lpstr>
      <vt:lpstr>Heap: An example</vt:lpstr>
      <vt:lpstr>Heap: An example</vt:lpstr>
      <vt:lpstr>Constructing Heaps</vt:lpstr>
      <vt:lpstr>ADT Heap</vt:lpstr>
      <vt:lpstr>ADT Heap</vt:lpstr>
      <vt:lpstr>ADT Heap: Element</vt:lpstr>
      <vt:lpstr>Insertion into a 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Removal from a Heap (§ 7.3.3)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Updating the Last Node</vt:lpstr>
      <vt:lpstr>Heap-Sort</vt:lpstr>
      <vt:lpstr>Vector-based Heap Implementation</vt:lpstr>
      <vt:lpstr>Bottom-up Heap Construction</vt:lpstr>
      <vt:lpstr>Example</vt:lpstr>
      <vt:lpstr>Example (contd.)</vt:lpstr>
      <vt:lpstr>Example (contd.)</vt:lpstr>
      <vt:lpstr>Example (end)</vt:lpstr>
      <vt:lpstr>Merging Two Heaps</vt:lpstr>
      <vt:lpstr>Merging Two Heaps</vt:lpstr>
      <vt:lpstr>Merging Two Heaps</vt:lpstr>
      <vt:lpstr>Merging Two Heaps</vt:lpstr>
      <vt:lpstr>Merging Two Heaps</vt:lpstr>
      <vt:lpstr>Merging Two Heaps</vt:lpstr>
      <vt:lpstr>Heaps and Priority Queues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Priority Queue as Heap</vt:lpstr>
      <vt:lpstr>HeapSort</vt:lpstr>
      <vt:lpstr>ADT Heap: Implementation</vt:lpstr>
      <vt:lpstr>ADT Heap: Implementation</vt:lpstr>
      <vt:lpstr>ADT Heap: Implementation</vt:lpstr>
      <vt:lpstr>ADT Heap: Implementation</vt:lpstr>
      <vt:lpstr>ADT Heap: Implementation</vt:lpstr>
      <vt:lpstr>ADT Heap: Implementation</vt:lpstr>
      <vt:lpstr>ADT Heap: Implementation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Heaps</dc:title>
  <dc:creator>Inayat</dc:creator>
  <cp:lastModifiedBy>KS</cp:lastModifiedBy>
  <cp:revision>93</cp:revision>
  <dcterms:created xsi:type="dcterms:W3CDTF">2002-09-08T09:46:40Z</dcterms:created>
  <dcterms:modified xsi:type="dcterms:W3CDTF">2015-03-29T04:31:26Z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0x0101004DE408522C37A541BB3A63276E6042ED</vt:lpwstr>
  </property>
</Properties>
</file>