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9" r:id="rId3"/>
    <p:sldId id="300" r:id="rId4"/>
    <p:sldId id="294" r:id="rId5"/>
    <p:sldId id="261" r:id="rId6"/>
    <p:sldId id="262" r:id="rId7"/>
    <p:sldId id="260" r:id="rId8"/>
    <p:sldId id="263" r:id="rId9"/>
    <p:sldId id="265" r:id="rId10"/>
    <p:sldId id="258" r:id="rId11"/>
    <p:sldId id="267" r:id="rId12"/>
    <p:sldId id="287" r:id="rId13"/>
    <p:sldId id="288" r:id="rId14"/>
    <p:sldId id="289" r:id="rId15"/>
    <p:sldId id="295" r:id="rId16"/>
    <p:sldId id="264" r:id="rId17"/>
    <p:sldId id="296" r:id="rId18"/>
    <p:sldId id="297" r:id="rId19"/>
    <p:sldId id="29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002" y="-42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7013EC-7747-4F46-B6AF-3F6B01A717C4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3763C64D-1C26-410A-B39A-CF87F37AE957}">
      <dgm:prSet phldrT="[Text]"/>
      <dgm:spPr/>
      <dgm:t>
        <a:bodyPr/>
        <a:lstStyle/>
        <a:p>
          <a:r>
            <a:rPr lang="en-US" dirty="0" smtClean="0"/>
            <a:t>Name identifier</a:t>
          </a:r>
          <a:endParaRPr lang="en-US" dirty="0"/>
        </a:p>
      </dgm:t>
    </dgm:pt>
    <dgm:pt modelId="{76A45BAE-33B5-4B21-97D2-6781FE6A9F16}" type="parTrans" cxnId="{A1C8FE7F-6110-42EF-B7F4-E570E3C6964E}">
      <dgm:prSet/>
      <dgm:spPr/>
      <dgm:t>
        <a:bodyPr/>
        <a:lstStyle/>
        <a:p>
          <a:endParaRPr lang="en-US"/>
        </a:p>
      </dgm:t>
    </dgm:pt>
    <dgm:pt modelId="{9C243A85-7A7F-4DC3-942F-BA0E5B9DC254}" type="sibTrans" cxnId="{A1C8FE7F-6110-42EF-B7F4-E570E3C6964E}">
      <dgm:prSet/>
      <dgm:spPr/>
      <dgm:t>
        <a:bodyPr/>
        <a:lstStyle/>
        <a:p>
          <a:endParaRPr lang="en-US"/>
        </a:p>
      </dgm:t>
    </dgm:pt>
    <dgm:pt modelId="{AEF796AA-D9B0-48CA-9294-87D35EB204A4}">
      <dgm:prSet phldrT="[Text]"/>
      <dgm:spPr/>
      <dgm:t>
        <a:bodyPr/>
        <a:lstStyle/>
        <a:p>
          <a:r>
            <a:rPr lang="en-US" dirty="0" smtClean="0"/>
            <a:t>Select data type</a:t>
          </a:r>
          <a:endParaRPr lang="en-US" dirty="0"/>
        </a:p>
      </dgm:t>
    </dgm:pt>
    <dgm:pt modelId="{C9839F20-3394-473B-B912-81111E5283D4}" type="parTrans" cxnId="{F4B2898F-56DD-400A-A941-27AC166867D1}">
      <dgm:prSet/>
      <dgm:spPr/>
      <dgm:t>
        <a:bodyPr/>
        <a:lstStyle/>
        <a:p>
          <a:endParaRPr lang="en-US"/>
        </a:p>
      </dgm:t>
    </dgm:pt>
    <dgm:pt modelId="{FA7BFE46-69E6-4A90-838C-485B2DA08E8C}" type="sibTrans" cxnId="{F4B2898F-56DD-400A-A941-27AC166867D1}">
      <dgm:prSet/>
      <dgm:spPr/>
      <dgm:t>
        <a:bodyPr/>
        <a:lstStyle/>
        <a:p>
          <a:endParaRPr lang="en-US"/>
        </a:p>
      </dgm:t>
    </dgm:pt>
    <dgm:pt modelId="{376C32E7-3B58-44EB-B1AF-6C9CC28A2FDD}">
      <dgm:prSet phldrT="[Text]"/>
      <dgm:spPr/>
      <dgm:t>
        <a:bodyPr/>
        <a:lstStyle/>
        <a:p>
          <a:r>
            <a:rPr lang="en-US" dirty="0" smtClean="0"/>
            <a:t>Assign value</a:t>
          </a:r>
          <a:endParaRPr lang="en-US" dirty="0"/>
        </a:p>
      </dgm:t>
    </dgm:pt>
    <dgm:pt modelId="{0793C454-74A7-4EAC-917C-0331332A4CAE}" type="parTrans" cxnId="{76C9FE31-3477-4C4D-AFBA-66A90F37F6E1}">
      <dgm:prSet/>
      <dgm:spPr/>
      <dgm:t>
        <a:bodyPr/>
        <a:lstStyle/>
        <a:p>
          <a:endParaRPr lang="en-US"/>
        </a:p>
      </dgm:t>
    </dgm:pt>
    <dgm:pt modelId="{C9FD75C9-9D7F-406F-85EA-A7BA254A24AD}" type="sibTrans" cxnId="{76C9FE31-3477-4C4D-AFBA-66A90F37F6E1}">
      <dgm:prSet/>
      <dgm:spPr/>
      <dgm:t>
        <a:bodyPr/>
        <a:lstStyle/>
        <a:p>
          <a:endParaRPr lang="en-US"/>
        </a:p>
      </dgm:t>
    </dgm:pt>
    <dgm:pt modelId="{A45E8D2C-D5E3-4B9E-9FF1-A5A2A375E699}">
      <dgm:prSet/>
      <dgm:spPr/>
      <dgm:t>
        <a:bodyPr/>
        <a:lstStyle/>
        <a:p>
          <a:r>
            <a:rPr lang="en-US" dirty="0" smtClean="0"/>
            <a:t>Use variable</a:t>
          </a:r>
          <a:endParaRPr lang="en-US" dirty="0"/>
        </a:p>
      </dgm:t>
    </dgm:pt>
    <dgm:pt modelId="{2FC1D8DA-CB43-4AAA-8B12-5D596D7B8B35}" type="parTrans" cxnId="{3F5FAA25-E321-4C8F-8D5D-4489D82B2387}">
      <dgm:prSet/>
      <dgm:spPr/>
      <dgm:t>
        <a:bodyPr/>
        <a:lstStyle/>
        <a:p>
          <a:endParaRPr lang="en-US"/>
        </a:p>
      </dgm:t>
    </dgm:pt>
    <dgm:pt modelId="{C53F9C5B-04AD-4FEA-8A2B-A4394AB0ECD8}" type="sibTrans" cxnId="{3F5FAA25-E321-4C8F-8D5D-4489D82B2387}">
      <dgm:prSet/>
      <dgm:spPr/>
      <dgm:t>
        <a:bodyPr/>
        <a:lstStyle/>
        <a:p>
          <a:endParaRPr lang="en-US"/>
        </a:p>
      </dgm:t>
    </dgm:pt>
    <dgm:pt modelId="{6FA6FD9B-983A-4F63-BB3B-A98325596BF1}" type="pres">
      <dgm:prSet presAssocID="{817013EC-7747-4F46-B6AF-3F6B01A717C4}" presName="Name0" presStyleCnt="0">
        <dgm:presLayoutVars>
          <dgm:dir/>
          <dgm:animLvl val="lvl"/>
          <dgm:resizeHandles val="exact"/>
        </dgm:presLayoutVars>
      </dgm:prSet>
      <dgm:spPr/>
    </dgm:pt>
    <dgm:pt modelId="{BA71B82F-2276-40D8-A412-6A784BD5CCD6}" type="pres">
      <dgm:prSet presAssocID="{3763C64D-1C26-410A-B39A-CF87F37AE957}" presName="parTxOnly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DE3E6A-A994-4A3E-B033-EE7D4C7B0B4D}" type="pres">
      <dgm:prSet presAssocID="{9C243A85-7A7F-4DC3-942F-BA0E5B9DC254}" presName="parTxOnlySpace" presStyleCnt="0"/>
      <dgm:spPr/>
    </dgm:pt>
    <dgm:pt modelId="{66C17D94-BE77-487A-8DBE-0E970A67EAB7}" type="pres">
      <dgm:prSet presAssocID="{AEF796AA-D9B0-48CA-9294-87D35EB204A4}" presName="parTxOnly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0F827BD-F2FD-4553-8672-5F62471CEF2C}" type="pres">
      <dgm:prSet presAssocID="{FA7BFE46-69E6-4A90-838C-485B2DA08E8C}" presName="parTxOnlySpace" presStyleCnt="0"/>
      <dgm:spPr/>
    </dgm:pt>
    <dgm:pt modelId="{C2B10FC8-B2D1-4FDB-907F-9C38531974FD}" type="pres">
      <dgm:prSet presAssocID="{376C32E7-3B58-44EB-B1AF-6C9CC28A2FDD}" presName="parTxOnly" presStyleLbl="node1" presStyleIdx="2" presStyleCnt="4" custLinFactNeighborX="4938" custLinFactNeighborY="-10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517999E-0567-40FA-8A60-E5AD2D791858}" type="pres">
      <dgm:prSet presAssocID="{C9FD75C9-9D7F-406F-85EA-A7BA254A24AD}" presName="parTxOnlySpace" presStyleCnt="0"/>
      <dgm:spPr/>
    </dgm:pt>
    <dgm:pt modelId="{26E2DF7F-DD36-40C8-B848-F13493A60B15}" type="pres">
      <dgm:prSet presAssocID="{A45E8D2C-D5E3-4B9E-9FF1-A5A2A375E699}" presName="parTxOnly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4B2898F-56DD-400A-A941-27AC166867D1}" srcId="{817013EC-7747-4F46-B6AF-3F6B01A717C4}" destId="{AEF796AA-D9B0-48CA-9294-87D35EB204A4}" srcOrd="1" destOrd="0" parTransId="{C9839F20-3394-473B-B912-81111E5283D4}" sibTransId="{FA7BFE46-69E6-4A90-838C-485B2DA08E8C}"/>
    <dgm:cxn modelId="{76C9FE31-3477-4C4D-AFBA-66A90F37F6E1}" srcId="{817013EC-7747-4F46-B6AF-3F6B01A717C4}" destId="{376C32E7-3B58-44EB-B1AF-6C9CC28A2FDD}" srcOrd="2" destOrd="0" parTransId="{0793C454-74A7-4EAC-917C-0331332A4CAE}" sibTransId="{C9FD75C9-9D7F-406F-85EA-A7BA254A24AD}"/>
    <dgm:cxn modelId="{19BDC8BE-75EA-46BF-B0DA-1D6F79E6A8AC}" type="presOf" srcId="{AEF796AA-D9B0-48CA-9294-87D35EB204A4}" destId="{66C17D94-BE77-487A-8DBE-0E970A67EAB7}" srcOrd="0" destOrd="0" presId="urn:microsoft.com/office/officeart/2005/8/layout/chevron1"/>
    <dgm:cxn modelId="{179FF0BC-6021-4E66-B5A9-92DB7792A817}" type="presOf" srcId="{A45E8D2C-D5E3-4B9E-9FF1-A5A2A375E699}" destId="{26E2DF7F-DD36-40C8-B848-F13493A60B15}" srcOrd="0" destOrd="0" presId="urn:microsoft.com/office/officeart/2005/8/layout/chevron1"/>
    <dgm:cxn modelId="{B9B07847-84F9-464A-AD85-3EDC18457D9B}" type="presOf" srcId="{3763C64D-1C26-410A-B39A-CF87F37AE957}" destId="{BA71B82F-2276-40D8-A412-6A784BD5CCD6}" srcOrd="0" destOrd="0" presId="urn:microsoft.com/office/officeart/2005/8/layout/chevron1"/>
    <dgm:cxn modelId="{A5D8B026-4BC1-4DEE-997C-CEC69B5D5F6B}" type="presOf" srcId="{817013EC-7747-4F46-B6AF-3F6B01A717C4}" destId="{6FA6FD9B-983A-4F63-BB3B-A98325596BF1}" srcOrd="0" destOrd="0" presId="urn:microsoft.com/office/officeart/2005/8/layout/chevron1"/>
    <dgm:cxn modelId="{A1C8FE7F-6110-42EF-B7F4-E570E3C6964E}" srcId="{817013EC-7747-4F46-B6AF-3F6B01A717C4}" destId="{3763C64D-1C26-410A-B39A-CF87F37AE957}" srcOrd="0" destOrd="0" parTransId="{76A45BAE-33B5-4B21-97D2-6781FE6A9F16}" sibTransId="{9C243A85-7A7F-4DC3-942F-BA0E5B9DC254}"/>
    <dgm:cxn modelId="{63517D55-FD7E-4B5B-9C05-8FFFB92D0910}" type="presOf" srcId="{376C32E7-3B58-44EB-B1AF-6C9CC28A2FDD}" destId="{C2B10FC8-B2D1-4FDB-907F-9C38531974FD}" srcOrd="0" destOrd="0" presId="urn:microsoft.com/office/officeart/2005/8/layout/chevron1"/>
    <dgm:cxn modelId="{3F5FAA25-E321-4C8F-8D5D-4489D82B2387}" srcId="{817013EC-7747-4F46-B6AF-3F6B01A717C4}" destId="{A45E8D2C-D5E3-4B9E-9FF1-A5A2A375E699}" srcOrd="3" destOrd="0" parTransId="{2FC1D8DA-CB43-4AAA-8B12-5D596D7B8B35}" sibTransId="{C53F9C5B-04AD-4FEA-8A2B-A4394AB0ECD8}"/>
    <dgm:cxn modelId="{55CB6716-9A9D-4F38-A93F-46BEAA45F81D}" type="presParOf" srcId="{6FA6FD9B-983A-4F63-BB3B-A98325596BF1}" destId="{BA71B82F-2276-40D8-A412-6A784BD5CCD6}" srcOrd="0" destOrd="0" presId="urn:microsoft.com/office/officeart/2005/8/layout/chevron1"/>
    <dgm:cxn modelId="{939C4996-ACA8-40C0-B52B-1BAAEA80A7D6}" type="presParOf" srcId="{6FA6FD9B-983A-4F63-BB3B-A98325596BF1}" destId="{45DE3E6A-A994-4A3E-B033-EE7D4C7B0B4D}" srcOrd="1" destOrd="0" presId="urn:microsoft.com/office/officeart/2005/8/layout/chevron1"/>
    <dgm:cxn modelId="{077D0426-2733-4B9D-BC73-925CA45228E7}" type="presParOf" srcId="{6FA6FD9B-983A-4F63-BB3B-A98325596BF1}" destId="{66C17D94-BE77-487A-8DBE-0E970A67EAB7}" srcOrd="2" destOrd="0" presId="urn:microsoft.com/office/officeart/2005/8/layout/chevron1"/>
    <dgm:cxn modelId="{68037DD9-985A-4920-8958-FDC61503E3BC}" type="presParOf" srcId="{6FA6FD9B-983A-4F63-BB3B-A98325596BF1}" destId="{80F827BD-F2FD-4553-8672-5F62471CEF2C}" srcOrd="3" destOrd="0" presId="urn:microsoft.com/office/officeart/2005/8/layout/chevron1"/>
    <dgm:cxn modelId="{048FC687-8D30-435B-926E-3221BEA86136}" type="presParOf" srcId="{6FA6FD9B-983A-4F63-BB3B-A98325596BF1}" destId="{C2B10FC8-B2D1-4FDB-907F-9C38531974FD}" srcOrd="4" destOrd="0" presId="urn:microsoft.com/office/officeart/2005/8/layout/chevron1"/>
    <dgm:cxn modelId="{CC119E2F-CEC3-4FD5-A637-17899B85634C}" type="presParOf" srcId="{6FA6FD9B-983A-4F63-BB3B-A98325596BF1}" destId="{3517999E-0567-40FA-8A60-E5AD2D791858}" srcOrd="5" destOrd="0" presId="urn:microsoft.com/office/officeart/2005/8/layout/chevron1"/>
    <dgm:cxn modelId="{0869D160-E718-40DB-9E57-9A688C31EE3D}" type="presParOf" srcId="{6FA6FD9B-983A-4F63-BB3B-A98325596BF1}" destId="{26E2DF7F-DD36-40C8-B848-F13493A60B15}" srcOrd="6" destOrd="0" presId="urn:microsoft.com/office/officeart/2005/8/layout/chevron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70AAA-BECB-4E47-A135-E0E42C87CA9C}" type="datetime1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60F5E-8481-4429-9973-1A0D42B1E8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2324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68A39F85-9F1C-4053-9C02-C7FA5DBFC738}" type="datetimeFigureOut">
              <a:rPr lang="en-US" smtClean="0"/>
              <a:pPr/>
              <a:t>2/1/2015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3A9BF7A-1C66-4280-8F9F-5BB0BA1013B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5816" y="533400"/>
            <a:ext cx="5976664" cy="2868168"/>
          </a:xfrm>
        </p:spPr>
        <p:txBody>
          <a:bodyPr/>
          <a:lstStyle/>
          <a:p>
            <a:r>
              <a:rPr lang="en-US" dirty="0" smtClean="0"/>
              <a:t>C </a:t>
            </a:r>
            <a:r>
              <a:rPr lang="en-US" cap="none" dirty="0" smtClean="0"/>
              <a:t>fundamentals</a:t>
            </a:r>
            <a:endParaRPr lang="en-US" cap="non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Variables and Data type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17439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 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  C KEYWORDS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7786742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300511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20040"/>
            <a:ext cx="8291264" cy="1143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 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03895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755372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80728"/>
            <a:ext cx="7239000" cy="1800200"/>
          </a:xfrm>
        </p:spPr>
        <p:txBody>
          <a:bodyPr/>
          <a:lstStyle/>
          <a:p>
            <a:r>
              <a:rPr lang="en-US" dirty="0" smtClean="0"/>
              <a:t>Examples of valid identifiers: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etter_1, CENT_PER_INCH, Hello, variable</a:t>
            </a:r>
          </a:p>
          <a:p>
            <a:r>
              <a:rPr lang="en-US" dirty="0" smtClean="0"/>
              <a:t>Examples of invalid identifiers:</a:t>
            </a:r>
          </a:p>
          <a:p>
            <a:pPr marL="292608" lvl="1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 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62998632"/>
              </p:ext>
            </p:extLst>
          </p:nvPr>
        </p:nvGraphicFramePr>
        <p:xfrm>
          <a:off x="971600" y="2636912"/>
          <a:ext cx="60960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Invalid Identifier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 Invalid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1Letter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Starts with a digit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Reserved word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Reserved word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TWO*FOUR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</a:t>
                      </a:r>
                      <a:r>
                        <a:rPr lang="en-US" baseline="0" dirty="0" smtClean="0"/>
                        <a:t> * not allowed</a:t>
                      </a:r>
                      <a:endParaRPr lang="en-US" dirty="0"/>
                    </a:p>
                  </a:txBody>
                  <a:tcPr/>
                </a:tc>
              </a:tr>
              <a:tr h="139040">
                <a:tc>
                  <a:txBody>
                    <a:bodyPr/>
                    <a:lstStyle/>
                    <a:p>
                      <a:r>
                        <a:rPr lang="en-US" dirty="0" smtClean="0"/>
                        <a:t>joe’s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Character ‘ not allowed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200220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Standard Data Types</a:t>
            </a:r>
            <a:endParaRPr lang="en-US" cap="small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871503107"/>
              </p:ext>
            </p:extLst>
          </p:nvPr>
        </p:nvGraphicFramePr>
        <p:xfrm>
          <a:off x="385191" y="971270"/>
          <a:ext cx="8435281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3240360"/>
                <a:gridCol w="2376264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Represents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Operations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Examples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Integer</a:t>
                      </a:r>
                      <a:r>
                        <a:rPr lang="en-US" baseline="0" dirty="0" smtClean="0"/>
                        <a:t> values in the range -32,767 through 32767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Add, Subtract, Multiply,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Divide and 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-10500   435   +15</a:t>
                      </a:r>
                      <a:r>
                        <a:rPr lang="en-US" baseline="0" dirty="0" smtClean="0"/>
                        <a:t>  </a:t>
                      </a:r>
                      <a:r>
                        <a:rPr lang="en-US" dirty="0" smtClean="0"/>
                        <a:t>-25   32767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Real numbers that include a decimal point or an exponent</a:t>
                      </a:r>
                      <a:r>
                        <a:rPr lang="en-US" baseline="0" dirty="0" smtClean="0"/>
                        <a:t> (scientific notation)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Add, Subtract, Multiply,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Divide and 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3.14159</a:t>
                      </a:r>
                    </a:p>
                    <a:p>
                      <a:r>
                        <a:rPr lang="en-US" dirty="0" smtClean="0"/>
                        <a:t>0.005</a:t>
                      </a:r>
                    </a:p>
                    <a:p>
                      <a:r>
                        <a:rPr lang="en-US" dirty="0" smtClean="0"/>
                        <a:t>123.0</a:t>
                      </a:r>
                    </a:p>
                    <a:p>
                      <a:r>
                        <a:rPr lang="en-US" dirty="0" smtClean="0"/>
                        <a:t>15.0e-4</a:t>
                      </a:r>
                    </a:p>
                    <a:p>
                      <a:r>
                        <a:rPr lang="en-US" dirty="0" smtClean="0"/>
                        <a:t>2.245e2</a:t>
                      </a:r>
                    </a:p>
                    <a:p>
                      <a:r>
                        <a:rPr lang="en-US" dirty="0" smtClean="0"/>
                        <a:t>1.15</a:t>
                      </a:r>
                      <a:r>
                        <a:rPr lang="en-US" baseline="0" dirty="0" smtClean="0"/>
                        <a:t>e-3</a:t>
                      </a:r>
                    </a:p>
                    <a:p>
                      <a:r>
                        <a:rPr lang="en-US" baseline="0" dirty="0" smtClean="0"/>
                        <a:t>12e+5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 individual character value. These are enclosed in single quotes</a:t>
                      </a:r>
                      <a:r>
                        <a:rPr lang="en-US" baseline="0" dirty="0" smtClean="0"/>
                        <a:t> inside the code. Do not enclose them when entering them as data while run-time.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Compare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‘A’   ‘z’   ‘2’   ‘9’   ‘*’   ‘:’   ‘”’   ‘ ‘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2610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116632"/>
            <a:ext cx="8291264" cy="864096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– </a:t>
            </a:r>
            <a:r>
              <a:rPr lang="en-US" sz="29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Standard Data Types</a:t>
            </a:r>
            <a:endParaRPr lang="en-US" cap="small" dirty="0" smtClean="0">
              <a:solidFill>
                <a:srgbClr val="3380E6"/>
              </a:solidFill>
              <a:latin typeface="Arial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37211722"/>
              </p:ext>
            </p:extLst>
          </p:nvPr>
        </p:nvGraphicFramePr>
        <p:xfrm>
          <a:off x="385191" y="971270"/>
          <a:ext cx="6851105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6448"/>
                <a:gridCol w="2304257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Data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Invalid Example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Reason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15.0</a:t>
                      </a:r>
                    </a:p>
                    <a:p>
                      <a:r>
                        <a:rPr lang="en-US" dirty="0" smtClean="0"/>
                        <a:t>-32,768</a:t>
                      </a:r>
                    </a:p>
                    <a:p>
                      <a:r>
                        <a:rPr lang="en-US" dirty="0" smtClean="0"/>
                        <a:t>+30,000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Contains</a:t>
                      </a:r>
                      <a:r>
                        <a:rPr lang="en-US" baseline="0" dirty="0" smtClean="0"/>
                        <a:t> a decimal point</a:t>
                      </a:r>
                    </a:p>
                    <a:p>
                      <a:r>
                        <a:rPr lang="en-US" baseline="0" dirty="0" smtClean="0"/>
                        <a:t>Out of range</a:t>
                      </a:r>
                    </a:p>
                    <a:p>
                      <a:r>
                        <a:rPr lang="en-US" baseline="0" dirty="0" smtClean="0"/>
                        <a:t>Comma is not allowed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</a:p>
                    <a:p>
                      <a:r>
                        <a:rPr lang="en-US" dirty="0" smtClean="0"/>
                        <a:t>0.1234e</a:t>
                      </a:r>
                    </a:p>
                    <a:p>
                      <a:r>
                        <a:rPr lang="en-US" dirty="0" smtClean="0"/>
                        <a:t>15e-0.3</a:t>
                      </a:r>
                    </a:p>
                    <a:p>
                      <a:r>
                        <a:rPr lang="en-US" dirty="0" smtClean="0"/>
                        <a:t>34,500.99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decimal point</a:t>
                      </a:r>
                    </a:p>
                    <a:p>
                      <a:r>
                        <a:rPr lang="en-US" baseline="0" dirty="0" smtClean="0"/>
                        <a:t>Missing exponent</a:t>
                      </a:r>
                    </a:p>
                    <a:p>
                      <a:r>
                        <a:rPr lang="en-US" baseline="0" dirty="0" smtClean="0"/>
                        <a:t>Non-integer exponent</a:t>
                      </a:r>
                    </a:p>
                    <a:p>
                      <a:r>
                        <a:rPr lang="en-US" baseline="0" dirty="0" smtClean="0"/>
                        <a:t>Comma is not allowed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char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’20’</a:t>
                      </a:r>
                    </a:p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a single character</a:t>
                      </a:r>
                    </a:p>
                    <a:p>
                      <a:r>
                        <a:rPr lang="en-US" dirty="0" smtClean="0"/>
                        <a:t>Not</a:t>
                      </a:r>
                      <a:r>
                        <a:rPr lang="en-US" baseline="0" dirty="0" smtClean="0"/>
                        <a:t> enclosed between single quotes. However, it is valid as data input while execution.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Multiply 1"/>
          <p:cNvSpPr/>
          <p:nvPr/>
        </p:nvSpPr>
        <p:spPr>
          <a:xfrm>
            <a:off x="6516216" y="3717032"/>
            <a:ext cx="1979712" cy="1800200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 bwMode="auto">
          <a:xfrm>
            <a:off x="179512" y="6557946"/>
            <a:ext cx="8064896" cy="228600"/>
          </a:xfr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063610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2.2.3  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Declaration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declare a variable..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en-US" dirty="0" smtClean="0">
                <a:solidFill>
                  <a:schemeClr val="tx2"/>
                </a:solidFill>
              </a:rPr>
              <a:t>Data type   Identifier</a:t>
            </a:r>
          </a:p>
          <a:p>
            <a:pPr>
              <a:buNone/>
            </a:pPr>
            <a:r>
              <a:rPr lang="en-US" dirty="0" smtClean="0">
                <a:solidFill>
                  <a:schemeClr val="tx2"/>
                </a:solidFill>
              </a:rPr>
              <a:t>EX:</a:t>
            </a:r>
          </a:p>
          <a:p>
            <a:pPr>
              <a:buNone/>
            </a:pPr>
            <a:r>
              <a:rPr lang="en-US" dirty="0" err="1" smtClean="0"/>
              <a:t>int</a:t>
            </a:r>
            <a:r>
              <a:rPr lang="en-US" dirty="0" smtClean="0"/>
              <a:t> x ;</a:t>
            </a:r>
          </a:p>
          <a:p>
            <a:pPr>
              <a:buNone/>
            </a:pPr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Remember , each line in c should end with </a:t>
            </a:r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</a:rPr>
              <a:t>;</a:t>
            </a:r>
          </a:p>
          <a:p>
            <a:pPr>
              <a:buNone/>
            </a:pPr>
            <a:r>
              <a:rPr lang="en-US" dirty="0" smtClean="0"/>
              <a:t>double one;</a:t>
            </a:r>
          </a:p>
          <a:p>
            <a:pPr>
              <a:buNone/>
            </a:pPr>
            <a:r>
              <a:rPr lang="en-US" dirty="0" smtClean="0"/>
              <a:t>char id;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(cont’d)</a:t>
            </a:r>
            <a:endParaRPr lang="en-US" sz="2700" cap="sm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450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we need to declare several variables of the same type we separate them using ,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Ex: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;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y;</a:t>
            </a:r>
          </a:p>
          <a:p>
            <a:pPr eaLnBrk="1" hangingPunct="1">
              <a:lnSpc>
                <a:spcPct val="90000"/>
              </a:lnSpc>
            </a:pPr>
            <a:endParaRPr lang="en-US" altLang="en-US" sz="2500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Can be written :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int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sz="2500" dirty="0" err="1" smtClean="0">
                <a:solidFill>
                  <a:srgbClr val="000000"/>
                </a:solidFill>
                <a:latin typeface="Times New Roman" pitchFamily="18" charset="0"/>
              </a:rPr>
              <a:t>i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 , y;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641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</a:t>
            </a:r>
            <a:r>
              <a:rPr lang="en-US" sz="27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(cont’d)</a:t>
            </a:r>
            <a:endParaRPr lang="en-US" sz="2700" cap="small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45059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variable can’t be used until a value is assigned to it.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If we use a variable without a value this will cause a </a:t>
            </a:r>
            <a:r>
              <a:rPr lang="en-US" altLang="en-US" sz="2500" b="1" dirty="0" smtClean="0">
                <a:solidFill>
                  <a:srgbClr val="000000"/>
                </a:solidFill>
                <a:latin typeface="Times New Roman" pitchFamily="18" charset="0"/>
              </a:rPr>
              <a:t>syntax error.</a:t>
            </a:r>
          </a:p>
          <a:p>
            <a:pPr eaLnBrk="1" hangingPunct="1">
              <a:lnSpc>
                <a:spcPct val="90000"/>
              </a:lnSpc>
            </a:pPr>
            <a:endParaRPr lang="en-US" altLang="en-US" sz="25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500" b="1" dirty="0" smtClean="0">
                <a:solidFill>
                  <a:srgbClr val="000000"/>
                </a:solidFill>
                <a:latin typeface="Times New Roman" pitchFamily="18" charset="0"/>
              </a:rPr>
              <a:t>How to assign a value to a variable</a:t>
            </a:r>
          </a:p>
          <a:p>
            <a:pPr eaLnBrk="1" hangingPunct="1">
              <a:lnSpc>
                <a:spcPct val="90000"/>
              </a:lnSpc>
            </a:pPr>
            <a:endParaRPr lang="en-US" altLang="en-US" sz="25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altLang="en-US" sz="2500" b="1" dirty="0" smtClean="0">
                <a:solidFill>
                  <a:srgbClr val="000000"/>
                </a:solidFill>
                <a:latin typeface="Times New Roman" pitchFamily="18" charset="0"/>
              </a:rPr>
              <a:t>         </a:t>
            </a:r>
            <a:r>
              <a:rPr lang="en-US" altLang="en-US" sz="2500" b="1" dirty="0" smtClean="0">
                <a:solidFill>
                  <a:schemeClr val="accent1"/>
                </a:solidFill>
                <a:latin typeface="Times New Roman" pitchFamily="18" charset="0"/>
              </a:rPr>
              <a:t>variable name   =     value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latin typeface="Times New Roman" pitchFamily="18" charset="0"/>
              </a:rPr>
              <a:t>The value should be compatible with the data type.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latin typeface="Times New Roman" pitchFamily="18" charset="0"/>
              </a:rPr>
              <a:t>The value can be in the code </a:t>
            </a:r>
            <a:r>
              <a:rPr lang="en-US" altLang="en-US" sz="2500" b="1" dirty="0" smtClean="0">
                <a:latin typeface="Times New Roman" pitchFamily="18" charset="0"/>
              </a:rPr>
              <a:t>or</a:t>
            </a:r>
            <a:r>
              <a:rPr lang="en-US" altLang="en-US" sz="2500" dirty="0" smtClean="0">
                <a:latin typeface="Times New Roman" pitchFamily="18" charset="0"/>
              </a:rPr>
              <a:t> from the user.</a:t>
            </a:r>
          </a:p>
        </p:txBody>
      </p:sp>
      <p:sp>
        <p:nvSpPr>
          <p:cNvPr id="47108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6415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Assign value to variable in code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Ex: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 age = 20;</a:t>
            </a:r>
          </a:p>
          <a:p>
            <a:r>
              <a:rPr lang="en-US" dirty="0" smtClean="0"/>
              <a:t>The previous statement is correct , it declared variable </a:t>
            </a:r>
            <a:r>
              <a:rPr lang="en-US" b="1" dirty="0" smtClean="0"/>
              <a:t>age</a:t>
            </a:r>
            <a:r>
              <a:rPr lang="en-US" dirty="0" smtClean="0"/>
              <a:t> of type </a:t>
            </a:r>
            <a:r>
              <a:rPr lang="en-US" b="1" dirty="0" err="1" smtClean="0"/>
              <a:t>int</a:t>
            </a:r>
            <a:r>
              <a:rPr lang="en-US" dirty="0" smtClean="0"/>
              <a:t> and assigned value 20 to it.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i="1" dirty="0" smtClean="0">
                <a:solidFill>
                  <a:schemeClr val="accent1">
                    <a:lumMod val="75000"/>
                  </a:schemeClr>
                </a:solidFill>
              </a:rPr>
              <a:t>We will learn assign value from user later..</a:t>
            </a:r>
            <a:endParaRPr lang="en-US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Constant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There are two types of data that we use in a program.</a:t>
            </a:r>
          </a:p>
          <a:p>
            <a:pPr lvl="1"/>
            <a:r>
              <a:rPr lang="en-US" dirty="0" smtClean="0"/>
              <a:t>Data that can be changed : </a:t>
            </a:r>
            <a:r>
              <a:rPr lang="en-US" b="1" dirty="0" smtClean="0"/>
              <a:t>variable</a:t>
            </a:r>
          </a:p>
          <a:p>
            <a:pPr lvl="1"/>
            <a:r>
              <a:rPr lang="en-US" dirty="0" smtClean="0"/>
              <a:t>Data that Can’t be chanced : </a:t>
            </a:r>
            <a:r>
              <a:rPr lang="en-US" b="1" dirty="0" smtClean="0"/>
              <a:t>constant</a:t>
            </a:r>
          </a:p>
          <a:p>
            <a:r>
              <a:rPr lang="en-US" dirty="0" smtClean="0"/>
              <a:t>You can define constants of any type by using the </a:t>
            </a:r>
            <a:r>
              <a:rPr lang="en-US" b="1" dirty="0" smtClean="0"/>
              <a:t>#define </a:t>
            </a:r>
            <a:r>
              <a:rPr lang="en-US" dirty="0" smtClean="0"/>
              <a:t>compiler directive. </a:t>
            </a:r>
          </a:p>
          <a:p>
            <a:pPr>
              <a:buNone/>
            </a:pPr>
            <a:r>
              <a:rPr lang="en-US" dirty="0" smtClean="0"/>
              <a:t>	       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#define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   identifier       value        </a:t>
            </a:r>
          </a:p>
          <a:p>
            <a:r>
              <a:rPr lang="en-US" dirty="0" smtClean="0"/>
              <a:t>EX:</a:t>
            </a:r>
          </a:p>
          <a:p>
            <a:pPr>
              <a:buNone/>
            </a:pPr>
            <a:r>
              <a:rPr lang="en-US" dirty="0" smtClean="0"/>
              <a:t>#define  ANGLE_MIN 0 </a:t>
            </a:r>
          </a:p>
          <a:p>
            <a:pPr>
              <a:buNone/>
            </a:pPr>
            <a:r>
              <a:rPr lang="en-US" dirty="0" smtClean="0"/>
              <a:t>#define ANGLE_MAX 360 </a:t>
            </a:r>
          </a:p>
          <a:p>
            <a:pPr>
              <a:buNone/>
            </a:pPr>
            <a:r>
              <a:rPr lang="en-US" dirty="0" smtClean="0"/>
              <a:t>would define ANGLE_MIN with value 0 and ANGLE_MAX with value 360. </a:t>
            </a:r>
          </a:p>
          <a:p>
            <a:pPr>
              <a:buNone/>
            </a:pPr>
            <a:r>
              <a:rPr lang="en-US" dirty="0" smtClean="0"/>
              <a:t>C distinguishes between lowercase and uppercase letters in variable names. </a:t>
            </a:r>
            <a:r>
              <a:rPr lang="en-US" b="1" dirty="0" smtClean="0"/>
              <a:t>It is customary to use capital letters in </a:t>
            </a:r>
            <a:r>
              <a:rPr lang="en-US" b="1" smtClean="0"/>
              <a:t>defining constants</a:t>
            </a:r>
            <a:r>
              <a:rPr lang="en-US" dirty="0" smtClean="0"/>
              <a:t>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and Data</a:t>
            </a:r>
            <a:endParaRPr lang="en-US" dirty="0"/>
          </a:p>
        </p:txBody>
      </p:sp>
      <p:grpSp>
        <p:nvGrpSpPr>
          <p:cNvPr id="4" name="Group 4"/>
          <p:cNvGrpSpPr>
            <a:grpSpLocks noGrp="1"/>
          </p:cNvGrpSpPr>
          <p:nvPr>
            <p:ph type="body" idx="1"/>
          </p:nvPr>
        </p:nvGrpSpPr>
        <p:grpSpPr bwMode="auto">
          <a:xfrm>
            <a:off x="457200" y="1609725"/>
            <a:ext cx="7239000" cy="2176465"/>
            <a:chOff x="244" y="1718"/>
            <a:chExt cx="5288" cy="1446"/>
          </a:xfrm>
        </p:grpSpPr>
        <p:sp>
          <p:nvSpPr>
            <p:cNvPr id="5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76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71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Keyboard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mouse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84" cy="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Screen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printer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Processing</a:t>
              </a:r>
            </a:p>
          </p:txBody>
        </p:sp>
        <p:sp>
          <p:nvSpPr>
            <p:cNvPr id="11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i="1" dirty="0">
                  <a:latin typeface="Arial" charset="0"/>
                </a:rPr>
                <a:t>input data</a:t>
              </a:r>
            </a:p>
          </p:txBody>
        </p:sp>
        <p:sp>
          <p:nvSpPr>
            <p:cNvPr id="12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output data</a:t>
              </a:r>
            </a:p>
          </p:txBody>
        </p:sp>
        <p:grpSp>
          <p:nvGrpSpPr>
            <p:cNvPr id="13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4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5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6" name="Text Placeholder 2"/>
          <p:cNvSpPr txBox="1">
            <a:spLocks/>
          </p:cNvSpPr>
          <p:nvPr/>
        </p:nvSpPr>
        <p:spPr>
          <a:xfrm>
            <a:off x="457200" y="4000504"/>
            <a:ext cx="7239000" cy="2455232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In every program there are three main elements we need to </a:t>
            </a:r>
            <a:r>
              <a:rPr kumimoji="0" lang="en-US" alt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idintify</a:t>
            </a:r>
            <a:r>
              <a:rPr kumimoji="0" lang="en-US" alt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t>.</a:t>
            </a:r>
          </a:p>
          <a:p>
            <a:pPr lvl="1"/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Input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: Data to be processed. </a:t>
            </a:r>
          </a:p>
          <a:p>
            <a:pPr lvl="1"/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Output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: The expected result.</a:t>
            </a:r>
          </a:p>
          <a:p>
            <a:pPr lvl="2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Look for </a:t>
            </a:r>
            <a:r>
              <a:rPr lang="en-US" alt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nouns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in the problem statement that suggest output and input.</a:t>
            </a:r>
          </a:p>
          <a:p>
            <a:pPr lvl="1"/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en-US" sz="2400" b="1" dirty="0" smtClean="0">
                <a:latin typeface="Times New Roman" pitchFamily="18" charset="0"/>
                <a:cs typeface="Times New Roman" pitchFamily="18" charset="0"/>
              </a:rPr>
              <a:t>processing</a:t>
            </a:r>
            <a:r>
              <a:rPr lang="en-US" altLang="en-US" sz="2400" dirty="0" smtClean="0">
                <a:latin typeface="Times New Roman" pitchFamily="18" charset="0"/>
                <a:cs typeface="Times New Roman" pitchFamily="18" charset="0"/>
              </a:rPr>
              <a:t>: The statements to achieve. </a:t>
            </a:r>
          </a:p>
          <a:p>
            <a:pPr lvl="2"/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Look for </a:t>
            </a:r>
            <a:r>
              <a:rPr lang="en-US" altLang="en-US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verbs</a:t>
            </a:r>
            <a:r>
              <a:rPr lang="en-US" altLang="en-US" sz="2000" dirty="0" smtClean="0">
                <a:latin typeface="Times New Roman" pitchFamily="18" charset="0"/>
                <a:cs typeface="Times New Roman" pitchFamily="18" charset="0"/>
              </a:rPr>
              <a:t> to suggest processing steps.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endParaRPr kumimoji="0" lang="en-US" altLang="en-US" sz="26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Write a program to read 2 numbers and print their sum.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Input</a:t>
            </a:r>
          </a:p>
          <a:p>
            <a:r>
              <a:rPr lang="en-US" dirty="0" smtClean="0"/>
              <a:t>2 numbers</a:t>
            </a:r>
          </a:p>
          <a:p>
            <a:r>
              <a:rPr lang="en-US" dirty="0" smtClean="0"/>
              <a:t>First number , second number.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Process</a:t>
            </a:r>
          </a:p>
          <a:p>
            <a:r>
              <a:rPr lang="en-US" dirty="0" smtClean="0"/>
              <a:t>Sum of two numbers (+).</a:t>
            </a: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Output</a:t>
            </a:r>
          </a:p>
          <a:p>
            <a:r>
              <a:rPr lang="en-US" dirty="0" smtClean="0"/>
              <a:t>Sum of two numbers</a:t>
            </a:r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Lets check the code of a program that add two numbers and print their sum.</a:t>
            </a: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0679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 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(Cont’d)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7143800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22451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 descr="chtp7_02_Page_14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89881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2.1  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Another Simple C Program: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Adding Two Integers</a:t>
            </a:r>
            <a:r>
              <a:rPr lang="en-US" sz="2400" cap="none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/>
              </a:rPr>
              <a:t> – PROGRAM OUTPUT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51520" y="3429000"/>
            <a:ext cx="8496944" cy="79208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The numbers emphasized in bold are entered by the user</a:t>
            </a:r>
            <a:endParaRPr lang="en-US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844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Data Type and variables</a:t>
            </a:r>
            <a:endParaRPr lang="en-US" sz="28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4301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357158" y="2714620"/>
            <a:ext cx="7553325" cy="2065338"/>
            <a:chOff x="244" y="1718"/>
            <a:chExt cx="5288" cy="1446"/>
          </a:xfrm>
        </p:grpSpPr>
        <p:sp>
          <p:nvSpPr>
            <p:cNvPr id="8" name="Oval 5"/>
            <p:cNvSpPr>
              <a:spLocks noChangeArrowheads="1"/>
            </p:cNvSpPr>
            <p:nvPr/>
          </p:nvSpPr>
          <p:spPr bwMode="auto">
            <a:xfrm>
              <a:off x="2260" y="1732"/>
              <a:ext cx="1192" cy="1432"/>
            </a:xfrm>
            <a:prstGeom prst="ellipse">
              <a:avLst/>
            </a:prstGeom>
            <a:solidFill>
              <a:srgbClr val="C0FEF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44" y="2116"/>
              <a:ext cx="1192" cy="752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326" y="2246"/>
              <a:ext cx="1122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Keyboard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mouse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324" y="2068"/>
              <a:ext cx="1096" cy="904"/>
            </a:xfrm>
            <a:prstGeom prst="rect">
              <a:avLst/>
            </a:prstGeom>
            <a:solidFill>
              <a:srgbClr val="FFCC66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4454" y="2246"/>
              <a:ext cx="847" cy="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dirty="0" smtClean="0">
                  <a:latin typeface="Arial" charset="0"/>
                </a:rPr>
                <a:t>Screen</a:t>
              </a:r>
            </a:p>
            <a:p>
              <a:r>
                <a:rPr lang="en-US" altLang="en-US" sz="2400" b="1" dirty="0" smtClean="0">
                  <a:latin typeface="Arial" charset="0"/>
                </a:rPr>
                <a:t>printer</a:t>
              </a:r>
              <a:endParaRPr lang="en-US" altLang="en-US" sz="2400" b="1" dirty="0">
                <a:latin typeface="Arial" charset="0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2196" y="2210"/>
              <a:ext cx="127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Processing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326" y="1766"/>
              <a:ext cx="1145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r>
                <a:rPr lang="en-US" altLang="en-US" sz="2400" b="1" i="1">
                  <a:latin typeface="Arial" charset="0"/>
                </a:rPr>
                <a:t>input data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245" y="1718"/>
              <a:ext cx="1287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0488" tIns="44450" rIns="90488" bIns="4445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cs typeface="Arial" charset="0"/>
                </a:defRPr>
              </a:lvl9pPr>
            </a:lstStyle>
            <a:p>
              <a:pPr algn="ctr"/>
              <a:r>
                <a:rPr lang="en-US" altLang="en-US" sz="2400" b="1" i="1">
                  <a:latin typeface="Arial" charset="0"/>
                </a:rPr>
                <a:t>output data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1569" y="2171"/>
              <a:ext cx="2604" cy="408"/>
              <a:chOff x="1569" y="2171"/>
              <a:chExt cx="2604" cy="408"/>
            </a:xfrm>
          </p:grpSpPr>
          <p:sp>
            <p:nvSpPr>
              <p:cNvPr id="17" name="AutoShape 14"/>
              <p:cNvSpPr>
                <a:spLocks noChangeArrowheads="1"/>
              </p:cNvSpPr>
              <p:nvPr/>
            </p:nvSpPr>
            <p:spPr bwMode="auto">
              <a:xfrm>
                <a:off x="3585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18" name="AutoShape 15"/>
              <p:cNvSpPr>
                <a:spLocks noChangeArrowheads="1"/>
              </p:cNvSpPr>
              <p:nvPr/>
            </p:nvSpPr>
            <p:spPr bwMode="auto">
              <a:xfrm>
                <a:off x="1569" y="2171"/>
                <a:ext cx="588" cy="408"/>
              </a:xfrm>
              <a:prstGeom prst="rightArrow">
                <a:avLst>
                  <a:gd name="adj1" fmla="val 50000"/>
                  <a:gd name="adj2" fmla="val 72079"/>
                </a:avLst>
              </a:prstGeom>
              <a:solidFill>
                <a:srgbClr val="CC99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53882" dir="2700000" algn="ctr" rotWithShape="0">
                  <a:schemeClr val="bg2">
                    <a:alpha val="50000"/>
                  </a:schemeClr>
                </a:outerShdw>
              </a:effec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cs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</p:grpSp>
      <p:sp>
        <p:nvSpPr>
          <p:cNvPr id="19" name="Rounded Rectangle 18"/>
          <p:cNvSpPr/>
          <p:nvPr/>
        </p:nvSpPr>
        <p:spPr>
          <a:xfrm>
            <a:off x="214282" y="2500306"/>
            <a:ext cx="2000264" cy="2714644"/>
          </a:xfrm>
          <a:prstGeom prst="round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7904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7239000" cy="5312752"/>
          </a:xfrm>
        </p:spPr>
        <p:txBody>
          <a:bodyPr>
            <a:normAutofit/>
          </a:bodyPr>
          <a:lstStyle/>
          <a:p>
            <a:pPr marL="109537" indent="0" eaLnBrk="1" hangingPunct="1">
              <a:lnSpc>
                <a:spcPct val="80000"/>
              </a:lnSpc>
              <a:buFont typeface="Wingdings 3" pitchFamily="18" charset="2"/>
              <a:buNone/>
              <a:defRPr/>
            </a:pPr>
            <a:r>
              <a:rPr lang="en-US" sz="2300" b="1" i="1" dirty="0" smtClean="0">
                <a:solidFill>
                  <a:srgbClr val="000000"/>
                </a:solidFill>
                <a:latin typeface="Times New Roman" pitchFamily="18" charset="0"/>
              </a:rPr>
              <a:t>Variables and Variable Definitions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Any data need to be saved in memory before we can use it.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To save this data we need to define it’s type (what kind of data) and where it should be stored..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dirty="0" smtClean="0">
                <a:solidFill>
                  <a:srgbClr val="000000"/>
                </a:solidFill>
                <a:latin typeface="Times New Roman" pitchFamily="18" charset="0"/>
              </a:rPr>
              <a:t>This is called </a:t>
            </a:r>
            <a:r>
              <a:rPr lang="en-US" sz="2300" b="1" dirty="0" smtClean="0">
                <a:solidFill>
                  <a:srgbClr val="000000"/>
                </a:solidFill>
                <a:latin typeface="Times New Roman" pitchFamily="18" charset="0"/>
              </a:rPr>
              <a:t>variable declaration.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300" b="1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eaLnBrk="1" hangingPunct="1">
              <a:lnSpc>
                <a:spcPct val="80000"/>
              </a:lnSpc>
              <a:defRPr/>
            </a:pPr>
            <a:r>
              <a:rPr lang="en-US" sz="2300" b="1" dirty="0" smtClean="0">
                <a:solidFill>
                  <a:srgbClr val="000000"/>
                </a:solidFill>
                <a:latin typeface="Times New Roman" pitchFamily="18" charset="0"/>
              </a:rPr>
              <a:t>The steps are:</a:t>
            </a:r>
          </a:p>
          <a:p>
            <a:pPr eaLnBrk="1" hangingPunct="1">
              <a:lnSpc>
                <a:spcPct val="80000"/>
              </a:lnSpc>
              <a:defRPr/>
            </a:pPr>
            <a:endParaRPr lang="en-US" sz="2300" b="1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6084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79512" y="44624"/>
            <a:ext cx="8640960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</a:t>
            </a:r>
            <a:endParaRPr lang="en-US" sz="2400" cap="small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Arial"/>
            </a:endParaRPr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  <p:graphicFrame>
        <p:nvGraphicFramePr>
          <p:cNvPr id="8" name="Diagram 7"/>
          <p:cNvGraphicFramePr/>
          <p:nvPr/>
        </p:nvGraphicFramePr>
        <p:xfrm>
          <a:off x="714348" y="3786190"/>
          <a:ext cx="7143800" cy="2603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403869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2.2.1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VARIABLES - </a:t>
            </a:r>
            <a:r>
              <a:rPr lang="en-US" sz="2800" cap="small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Arial"/>
              </a:rPr>
              <a:t>Identifiers</a:t>
            </a:r>
            <a:endParaRPr lang="en-US" sz="2800" cap="small" dirty="0" smtClean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608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07950" lvl="1" indent="0" eaLnBrk="1" hangingPunct="1">
              <a:lnSpc>
                <a:spcPct val="90000"/>
              </a:lnSpc>
              <a:spcBef>
                <a:spcPts val="400"/>
              </a:spcBef>
              <a:buSzPct val="68000"/>
              <a:buFont typeface="Verdana" pitchFamily="34" charset="0"/>
              <a:buNone/>
            </a:pPr>
            <a:r>
              <a:rPr lang="en-US" altLang="en-US" sz="2500" b="1" i="1" dirty="0" smtClean="0">
                <a:solidFill>
                  <a:srgbClr val="000000"/>
                </a:solidFill>
                <a:latin typeface="Times New Roman" pitchFamily="18" charset="0"/>
              </a:rPr>
              <a:t>Identifiers and Case Sensitivity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A variable name in C is any valid </a:t>
            </a:r>
            <a:r>
              <a:rPr lang="en-US" altLang="en-US" sz="2500" dirty="0" smtClean="0">
                <a:solidFill>
                  <a:srgbClr val="0000FF"/>
                </a:solidFill>
                <a:latin typeface="Times New Roman" pitchFamily="18" charset="0"/>
              </a:rPr>
              <a:t>identifier</a:t>
            </a: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2500" dirty="0" smtClean="0">
                <a:solidFill>
                  <a:srgbClr val="000000"/>
                </a:solidFill>
                <a:latin typeface="Times New Roman" pitchFamily="18" charset="0"/>
              </a:rPr>
              <a:t>Rules for specifying an identifier are: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1) Consist of only letters (A-Z and a-z), digits (0 – 9) and underscore (_)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2) Should start with a letter</a:t>
            </a:r>
          </a:p>
          <a:p>
            <a:pPr lvl="1">
              <a:lnSpc>
                <a:spcPct val="90000"/>
              </a:lnSpc>
            </a:pPr>
            <a:r>
              <a:rPr lang="en-US" altLang="en-US" sz="2200" dirty="0" smtClean="0">
                <a:solidFill>
                  <a:srgbClr val="000000"/>
                </a:solidFill>
                <a:latin typeface="Times New Roman" pitchFamily="18" charset="0"/>
              </a:rPr>
              <a:t>3) Should not be a reserved word (key word)</a:t>
            </a:r>
          </a:p>
          <a:p>
            <a:pPr eaLnBrk="1" hangingPunct="1"/>
            <a:r>
              <a:rPr lang="en-US" altLang="en-US" b="1" dirty="0" smtClean="0">
                <a:solidFill>
                  <a:schemeClr val="tx2"/>
                </a:solidFill>
                <a:latin typeface="Times New Roman" pitchFamily="18" charset="0"/>
              </a:rPr>
              <a:t>Important :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 is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case sensitive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—uppercase and lowercase letters are different in C, so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a1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and </a:t>
            </a:r>
            <a:r>
              <a:rPr lang="en-US" altLang="en-US" sz="2400" dirty="0" smtClean="0">
                <a:solidFill>
                  <a:srgbClr val="000000"/>
                </a:solidFill>
                <a:latin typeface="Lucida Console" pitchFamily="49" charset="0"/>
              </a:rPr>
              <a:t>A1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are different identifiers.</a:t>
            </a:r>
          </a:p>
          <a:p>
            <a:pPr eaLnBrk="1" hangingPunct="1"/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8132" name="Footer Placeholder 3"/>
          <p:cNvSpPr>
            <a:spLocks noGrp="1"/>
          </p:cNvSpPr>
          <p:nvPr>
            <p:ph type="ftr" sz="quarter" idx="11"/>
          </p:nvPr>
        </p:nvSpPr>
        <p:spPr bwMode="auto"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©1992-2013 by Pearson Education, Inc. All Rights Reserved.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smtClean="0"/>
              <a:t>	Copyright © Pearson, Inc. 2013. All Rights Reserved.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34335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358</TotalTime>
  <Words>924</Words>
  <Application>Microsoft Office PowerPoint</Application>
  <PresentationFormat>On-screen Show (4:3)</PresentationFormat>
  <Paragraphs>192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Opulent</vt:lpstr>
      <vt:lpstr>C fundamentals</vt:lpstr>
      <vt:lpstr>Program and Data</vt:lpstr>
      <vt:lpstr>EX</vt:lpstr>
      <vt:lpstr>2.  Another Simple C Program: Adding Two Integers</vt:lpstr>
      <vt:lpstr>Slide 5</vt:lpstr>
      <vt:lpstr>Slide 6</vt:lpstr>
      <vt:lpstr>2.  Data Type and variables</vt:lpstr>
      <vt:lpstr>Slide 8</vt:lpstr>
      <vt:lpstr>2.2.1  VARIABLES - Identifiers</vt:lpstr>
      <vt:lpstr>Slide 10</vt:lpstr>
      <vt:lpstr>Slide 11</vt:lpstr>
      <vt:lpstr>Slide 12</vt:lpstr>
      <vt:lpstr>Slide 13</vt:lpstr>
      <vt:lpstr>Slide 14</vt:lpstr>
      <vt:lpstr>2.2.3  variables Declaration</vt:lpstr>
      <vt:lpstr>2.2  VARIABLES (cont’d)</vt:lpstr>
      <vt:lpstr>2.2  VARIABLES (cont’d)</vt:lpstr>
      <vt:lpstr>Assign value to variable in code</vt:lpstr>
      <vt:lpstr>2.2  Constant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Variables &amp; constants</dc:title>
  <dc:creator>Soha S.Zaghloul</dc:creator>
  <cp:lastModifiedBy>Ghadah</cp:lastModifiedBy>
  <cp:revision>23</cp:revision>
  <dcterms:created xsi:type="dcterms:W3CDTF">2014-09-08T16:19:33Z</dcterms:created>
  <dcterms:modified xsi:type="dcterms:W3CDTF">2015-02-01T19:29:50Z</dcterms:modified>
</cp:coreProperties>
</file>