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9" autoAdjust="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5D39A-5347-437E-9D04-376C09C7DFCA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A1BA7-7BE7-4FF2-8B30-BD034B0CF0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452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F04AB-DACD-497B-A23F-0485443FB604}" type="datetime1">
              <a:rPr lang="en-US"/>
              <a:pPr>
                <a:defRPr/>
              </a:pPr>
              <a:t>2/5/2015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3195A-7087-469B-88A4-49EB1F017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6ED8B06-F914-473F-BEBC-0477D0F2C79C}" type="datetimeFigureOut">
              <a:rPr lang="en-US" smtClean="0"/>
              <a:pPr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7422" y="533400"/>
            <a:ext cx="6114846" cy="2868168"/>
          </a:xfrm>
        </p:spPr>
        <p:txBody>
          <a:bodyPr/>
          <a:lstStyle/>
          <a:p>
            <a:r>
              <a:rPr lang="en-US" dirty="0" smtClean="0"/>
              <a:t>Multiple selection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switch Statement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836712"/>
            <a:ext cx="7632848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FF00"/>
                </a:solidFill>
              </a:rPr>
              <a:t>#include &lt;</a:t>
            </a:r>
            <a:r>
              <a:rPr lang="en-US" dirty="0" err="1" smtClean="0">
                <a:solidFill>
                  <a:srgbClr val="FFFF00"/>
                </a:solidFill>
              </a:rPr>
              <a:t>stdio.h</a:t>
            </a:r>
            <a:r>
              <a:rPr lang="en-US" dirty="0" smtClean="0">
                <a:solidFill>
                  <a:srgbClr val="FFFF00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char choice;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your choice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(“E: Edit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(“C: Compile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(“R: Run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(“What do you want to do? “);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(“%c”, &amp;choice);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}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noProof="0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7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CODE</a:t>
            </a: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5364088" y="404664"/>
            <a:ext cx="3600400" cy="3024335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sz="1200" dirty="0" smtClean="0">
                  <a:solidFill>
                    <a:srgbClr val="00B050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‘E’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‘C’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‘R’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Otherwise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sz="1200" dirty="0" smtClean="0">
                  <a:solidFill>
                    <a:schemeClr val="tx1"/>
                  </a:solidFill>
                </a:rPr>
                <a:t>4. End of program</a:t>
              </a:r>
            </a:p>
            <a:p>
              <a:pPr marL="342900" indent="-342900"/>
              <a:r>
                <a:rPr lang="en-US" sz="1200" dirty="0">
                  <a:solidFill>
                    <a:schemeClr val="tx1"/>
                  </a:solidFill>
                </a:rPr>
                <a:t>	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/>
                <a:t>PSEUDOCODE</a:t>
              </a:r>
              <a:endParaRPr lang="en-US" sz="1200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9348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ectangle 1"/>
          <p:cNvSpPr/>
          <p:nvPr/>
        </p:nvSpPr>
        <p:spPr>
          <a:xfrm>
            <a:off x="251520" y="116632"/>
            <a:ext cx="7632848" cy="6643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FF00"/>
                </a:solidFill>
              </a:rPr>
              <a:t>#include &lt;</a:t>
            </a:r>
            <a:r>
              <a:rPr lang="en-US" dirty="0" err="1" smtClean="0">
                <a:solidFill>
                  <a:srgbClr val="FFFF00"/>
                </a:solidFill>
              </a:rPr>
              <a:t>stdio.h</a:t>
            </a:r>
            <a:r>
              <a:rPr lang="en-US" dirty="0" smtClean="0">
                <a:solidFill>
                  <a:srgbClr val="FFFF00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char choice;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your choice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(“E: Edit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(“C: Compile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(“R: Run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(“What do you want to do? \n“);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(“%c”, &amp;choice);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switch (choice)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case ‘E’: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(“Calling the Editor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case ‘C’: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(“Calling the Compiler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case ‘R’: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(“The program starts execution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default: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(“Invalid Input 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           break;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switch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3380E6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5364088" y="404664"/>
            <a:ext cx="3600400" cy="3024335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sz="1200" dirty="0" smtClean="0">
                  <a:solidFill>
                    <a:srgbClr val="92D050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Case choice = ‘E’ </a:t>
              </a:r>
              <a:r>
                <a:rPr lang="en-US" sz="1200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sz="1200" dirty="0" smtClean="0">
                  <a:solidFill>
                    <a:srgbClr val="00B050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Case choice = ‘C’ </a:t>
              </a:r>
              <a:r>
                <a:rPr lang="en-US" sz="1200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sz="1200" dirty="0" smtClean="0">
                  <a:solidFill>
                    <a:srgbClr val="00B050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Case choice = ‘R’ </a:t>
              </a:r>
              <a:r>
                <a:rPr lang="en-US" sz="1200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sz="1200" dirty="0" smtClean="0">
                  <a:solidFill>
                    <a:srgbClr val="00B050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Otherwise </a:t>
              </a:r>
              <a:r>
                <a:rPr lang="en-US" sz="1200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sz="1200" dirty="0" smtClean="0">
                  <a:solidFill>
                    <a:srgbClr val="00B050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sz="1200" dirty="0" smtClean="0">
                  <a:solidFill>
                    <a:schemeClr val="tx1"/>
                  </a:solidFill>
                </a:rPr>
                <a:t>4. End of program</a:t>
              </a:r>
            </a:p>
            <a:p>
              <a:pPr marL="342900" indent="-342900"/>
              <a:r>
                <a:rPr lang="en-US" sz="1200" dirty="0">
                  <a:solidFill>
                    <a:schemeClr val="tx1"/>
                  </a:solidFill>
                </a:rPr>
                <a:t>	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/>
                <a:t>PSEUDOCODE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235226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6632"/>
            <a:ext cx="7632848" cy="6643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srgbClr val="FFFF00"/>
                </a:solidFill>
              </a:rPr>
              <a:t>#include &lt;</a:t>
            </a:r>
            <a:r>
              <a:rPr lang="en-US" sz="1600" dirty="0" err="1" smtClean="0">
                <a:solidFill>
                  <a:srgbClr val="FFFF00"/>
                </a:solidFill>
              </a:rPr>
              <a:t>stdio.h</a:t>
            </a:r>
            <a:r>
              <a:rPr lang="en-US" sz="1600" dirty="0" smtClean="0">
                <a:solidFill>
                  <a:srgbClr val="FFFF00"/>
                </a:solidFill>
              </a:rPr>
              <a:t>&gt;</a:t>
            </a:r>
          </a:p>
          <a:p>
            <a:r>
              <a:rPr lang="en-US" sz="1600" dirty="0" err="1" smtClean="0">
                <a:solidFill>
                  <a:schemeClr val="bg1"/>
                </a:solidFill>
              </a:rPr>
              <a:t>int</a:t>
            </a:r>
            <a:r>
              <a:rPr lang="en-US" sz="1600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char choice;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(“Enter your choice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(“E: Edit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(“C: Compile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(“R: Run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(“What do you want to do? \n“);</a:t>
            </a:r>
          </a:p>
          <a:p>
            <a:endParaRPr lang="en-US" sz="1600" dirty="0">
              <a:solidFill>
                <a:srgbClr val="FFFF00"/>
              </a:solidFill>
            </a:endParaRPr>
          </a:p>
          <a:p>
            <a:r>
              <a:rPr lang="en-US" sz="1600" dirty="0" smtClean="0">
                <a:solidFill>
                  <a:srgbClr val="FFFF00"/>
                </a:solidFill>
              </a:rPr>
              <a:t>   </a:t>
            </a:r>
            <a:r>
              <a:rPr lang="en-US" sz="1600" dirty="0" err="1" smtClean="0">
                <a:solidFill>
                  <a:srgbClr val="FFFF00"/>
                </a:solidFill>
              </a:rPr>
              <a:t>scanf</a:t>
            </a:r>
            <a:r>
              <a:rPr lang="en-US" sz="1600" dirty="0" smtClean="0">
                <a:solidFill>
                  <a:srgbClr val="FFFF00"/>
                </a:solidFill>
              </a:rPr>
              <a:t> (“%c”, &amp;choice);</a:t>
            </a:r>
          </a:p>
          <a:p>
            <a:endParaRPr lang="en-US" sz="1600" dirty="0">
              <a:solidFill>
                <a:srgbClr val="FFFF00"/>
              </a:solidFill>
            </a:endParaRPr>
          </a:p>
          <a:p>
            <a:r>
              <a:rPr lang="en-US" sz="1600" dirty="0" smtClean="0">
                <a:solidFill>
                  <a:srgbClr val="FFFF00"/>
                </a:solidFill>
              </a:rPr>
              <a:t>   switch (choice)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{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case ‘E’: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(“Calling the Editor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case ‘C’: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(“Calling the Compiler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case ‘R’: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(“The program starts execution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default: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(“Invalid Input \n”);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                    break;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} // end switch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return (0);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} // end of main 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3380E6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5364088" y="404664"/>
            <a:ext cx="3600400" cy="3024335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sz="1200" dirty="0" smtClean="0">
                  <a:solidFill>
                    <a:srgbClr val="92D050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Case choice = ‘E’ </a:t>
              </a:r>
              <a:r>
                <a:rPr lang="en-US" sz="1200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sz="1200" dirty="0" smtClean="0">
                  <a:solidFill>
                    <a:srgbClr val="92D050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Case choice = ‘C’ </a:t>
              </a:r>
              <a:r>
                <a:rPr lang="en-US" sz="1200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sz="1200" dirty="0" smtClean="0">
                  <a:solidFill>
                    <a:srgbClr val="92D050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Case choice = ‘R’ </a:t>
              </a:r>
              <a:r>
                <a:rPr lang="en-US" sz="1200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sz="1200" dirty="0" smtClean="0">
                  <a:solidFill>
                    <a:srgbClr val="92D050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Otherwise </a:t>
              </a:r>
              <a:r>
                <a:rPr lang="en-US" sz="1200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sz="1200" dirty="0" smtClean="0">
                  <a:solidFill>
                    <a:srgbClr val="92D050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sz="1200" dirty="0" smtClean="0">
                  <a:solidFill>
                    <a:schemeClr val="tx1"/>
                  </a:solidFill>
                </a:rPr>
                <a:t>4. </a:t>
              </a:r>
              <a:r>
                <a:rPr lang="en-US" sz="1200" dirty="0" smtClean="0">
                  <a:solidFill>
                    <a:srgbClr val="00B050"/>
                  </a:solidFill>
                </a:rPr>
                <a:t>End of program</a:t>
              </a:r>
            </a:p>
            <a:p>
              <a:pPr marL="342900" indent="-342900"/>
              <a:r>
                <a:rPr lang="en-US" sz="1200" dirty="0">
                  <a:solidFill>
                    <a:schemeClr val="tx1"/>
                  </a:solidFill>
                </a:rPr>
                <a:t>	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/>
                <a:t>PSEUDOCODE</a:t>
              </a:r>
              <a:endParaRPr lang="en-US" sz="1200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04322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7758138" cy="5741380"/>
          </a:xfrm>
        </p:spPr>
        <p:txBody>
          <a:bodyPr>
            <a:normAutofit/>
          </a:bodyPr>
          <a:lstStyle/>
          <a:p>
            <a:r>
              <a:rPr lang="en-US" dirty="0" smtClean="0"/>
              <a:t>Sometimes, the same actions are to be performed on two different values.</a:t>
            </a:r>
          </a:p>
          <a:p>
            <a:r>
              <a:rPr lang="en-US" dirty="0" smtClean="0"/>
              <a:t>For example, capital and small letters in the previous example.</a:t>
            </a:r>
          </a:p>
          <a:p>
            <a:r>
              <a:rPr lang="en-US" dirty="0" smtClean="0"/>
              <a:t>The code will be then updated as follows: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7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Lucida Console"/>
                <a:ea typeface="+mj-ea"/>
                <a:cs typeface="+mj-cs"/>
              </a:rPr>
              <a:t>switch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Statement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66526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6632"/>
            <a:ext cx="7632848" cy="6643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FFFF00"/>
                </a:solidFill>
              </a:rPr>
              <a:t>#include &lt;</a:t>
            </a:r>
            <a:r>
              <a:rPr lang="en-US" sz="1400" dirty="0" err="1" smtClean="0">
                <a:solidFill>
                  <a:srgbClr val="FFFF00"/>
                </a:solidFill>
              </a:rPr>
              <a:t>stdio.h</a:t>
            </a:r>
            <a:r>
              <a:rPr lang="en-US" sz="1400" dirty="0" smtClean="0">
                <a:solidFill>
                  <a:srgbClr val="FFFF00"/>
                </a:solidFill>
              </a:rPr>
              <a:t>&gt;</a:t>
            </a:r>
          </a:p>
          <a:p>
            <a:r>
              <a:rPr lang="en-US" sz="1400" dirty="0" err="1" smtClean="0">
                <a:solidFill>
                  <a:schemeClr val="bg1"/>
                </a:solidFill>
              </a:rPr>
              <a:t>int</a:t>
            </a:r>
            <a:r>
              <a:rPr lang="en-US" sz="1400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char choice;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(“Enter your choice \n”);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(“E: Edit \n”);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(“C: Compile \n”);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(“R: Run \n”);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(“What do you want to do? \n“);</a:t>
            </a:r>
          </a:p>
          <a:p>
            <a:endParaRPr lang="en-US" sz="1400" dirty="0">
              <a:solidFill>
                <a:srgbClr val="FFFF00"/>
              </a:solidFill>
            </a:endParaRPr>
          </a:p>
          <a:p>
            <a:r>
              <a:rPr lang="en-US" sz="1400" dirty="0" smtClean="0">
                <a:solidFill>
                  <a:srgbClr val="FFFF00"/>
                </a:solidFill>
              </a:rPr>
              <a:t>   </a:t>
            </a:r>
            <a:r>
              <a:rPr lang="en-US" sz="1400" dirty="0" err="1" smtClean="0">
                <a:solidFill>
                  <a:srgbClr val="FFFF00"/>
                </a:solidFill>
              </a:rPr>
              <a:t>scanf</a:t>
            </a:r>
            <a:r>
              <a:rPr lang="en-US" sz="1400" dirty="0" smtClean="0">
                <a:solidFill>
                  <a:srgbClr val="FFFF00"/>
                </a:solidFill>
              </a:rPr>
              <a:t> (“%c”, &amp;choice);</a:t>
            </a:r>
          </a:p>
          <a:p>
            <a:endParaRPr lang="en-US" sz="1400" dirty="0">
              <a:solidFill>
                <a:srgbClr val="FFFF00"/>
              </a:solidFill>
            </a:endParaRPr>
          </a:p>
          <a:p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switch (choice)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‘E’: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‘e’: </a:t>
            </a:r>
            <a:r>
              <a:rPr lang="en-US" sz="1600" dirty="0" err="1" smtClean="0">
                <a:solidFill>
                  <a:schemeClr val="bg1"/>
                </a:solidFill>
              </a:rPr>
              <a:t>printf</a:t>
            </a:r>
            <a:r>
              <a:rPr lang="en-US" sz="1600" dirty="0" smtClean="0">
                <a:solidFill>
                  <a:schemeClr val="bg1"/>
                </a:solidFill>
              </a:rPr>
              <a:t> (“Calling the Editor \n”);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‘C’: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‘c’: </a:t>
            </a:r>
            <a:r>
              <a:rPr lang="en-US" sz="1600" dirty="0" err="1" smtClean="0">
                <a:solidFill>
                  <a:schemeClr val="bg1"/>
                </a:solidFill>
              </a:rPr>
              <a:t>printf</a:t>
            </a:r>
            <a:r>
              <a:rPr lang="en-US" sz="1600" dirty="0" smtClean="0">
                <a:solidFill>
                  <a:schemeClr val="bg1"/>
                </a:solidFill>
              </a:rPr>
              <a:t> (“Calling the Compiler \n”);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‘R’: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‘r’: </a:t>
            </a:r>
            <a:r>
              <a:rPr lang="en-US" sz="1600" dirty="0" err="1" smtClean="0">
                <a:solidFill>
                  <a:schemeClr val="bg1"/>
                </a:solidFill>
              </a:rPr>
              <a:t>printf</a:t>
            </a:r>
            <a:r>
              <a:rPr lang="en-US" sz="1600" dirty="0" smtClean="0">
                <a:solidFill>
                  <a:schemeClr val="bg1"/>
                </a:solidFill>
              </a:rPr>
              <a:t> (“The program starts execution \n”);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default:   </a:t>
            </a:r>
            <a:r>
              <a:rPr lang="en-US" sz="1600" dirty="0" err="1" smtClean="0">
                <a:solidFill>
                  <a:schemeClr val="bg1"/>
                </a:solidFill>
              </a:rPr>
              <a:t>printf</a:t>
            </a:r>
            <a:r>
              <a:rPr lang="en-US" sz="1600" dirty="0" smtClean="0">
                <a:solidFill>
                  <a:schemeClr val="bg1"/>
                </a:solidFill>
              </a:rPr>
              <a:t> (“Invalid Input \n”);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                    break;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} // end switch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return (0);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} // end of main 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3380E6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3212976"/>
            <a:ext cx="4248472" cy="720080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32040" y="3212976"/>
            <a:ext cx="3683322" cy="7200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Case choice = ‘E’ or ‘e’ </a:t>
            </a:r>
            <a:r>
              <a:rPr lang="en-US" dirty="0" err="1" smtClean="0">
                <a:solidFill>
                  <a:schemeClr val="tx1"/>
                </a:solidFill>
              </a:rPr>
              <a:t>printf</a:t>
            </a:r>
            <a:r>
              <a:rPr lang="en-US" dirty="0" smtClean="0">
                <a:solidFill>
                  <a:schemeClr val="tx1"/>
                </a:solidFill>
              </a:rPr>
              <a:t> (“Calling the Editor \n”)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1560" y="5373216"/>
            <a:ext cx="4248472" cy="504056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860032" y="5373216"/>
            <a:ext cx="3683322" cy="504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default part is optional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36277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7715200" cy="55470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Strings CANNOT be used as labels (cases) in a switch statement.</a:t>
            </a:r>
          </a:p>
          <a:p>
            <a:r>
              <a:rPr lang="en-US" sz="2400" dirty="0" smtClean="0"/>
              <a:t>The following code is </a:t>
            </a:r>
            <a:r>
              <a:rPr lang="en-US" sz="2400" dirty="0" smtClean="0">
                <a:solidFill>
                  <a:srgbClr val="FF0000"/>
                </a:solidFill>
              </a:rPr>
              <a:t>WRONG </a:t>
            </a:r>
            <a:r>
              <a:rPr lang="en-US" sz="2400" dirty="0" smtClean="0"/>
              <a:t>because name is a string.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char name[20];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</a:rPr>
              <a:t> (“Enter your first name: \n”);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</a:rPr>
              <a:t>scanf</a:t>
            </a:r>
            <a:r>
              <a:rPr lang="en-US" sz="2000" dirty="0" smtClean="0">
                <a:solidFill>
                  <a:srgbClr val="0000FF"/>
                </a:solidFill>
              </a:rPr>
              <a:t> (“%s”, name);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witch (name)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case “Ahmad”: </a:t>
            </a:r>
            <a:r>
              <a:rPr lang="en-US" sz="2000" dirty="0" err="1" smtClean="0">
                <a:solidFill>
                  <a:srgbClr val="0000FF"/>
                </a:solidFill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</a:rPr>
              <a:t> (“Ahmad is a nice boy \n”);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                 break;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case “Laila” : </a:t>
            </a:r>
            <a:r>
              <a:rPr lang="en-US" sz="2000" dirty="0" err="1" smtClean="0">
                <a:solidFill>
                  <a:srgbClr val="0000FF"/>
                </a:solidFill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</a:rPr>
              <a:t> (“Laila is a nice girl \n”);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                break;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}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4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11.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with switch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2" name="Multiply 1"/>
          <p:cNvSpPr/>
          <p:nvPr/>
        </p:nvSpPr>
        <p:spPr>
          <a:xfrm>
            <a:off x="4499992" y="2636912"/>
            <a:ext cx="1728192" cy="158417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17112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472518" cy="46293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1.  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switch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6758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7324"/>
            <a:ext cx="7615262" cy="484632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Occasionally, an algorithm will contain a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series of decisions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which a variable or expression is tested separately for each of the </a:t>
            </a:r>
            <a:r>
              <a:rPr 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constant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integral values it may assume, and different actions are taken.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is called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multiple selection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C provides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switch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multiple-selection statement to handle such decision making.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switch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 consists of a series of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labels, an optional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default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case and statements to execute for each case.</a:t>
            </a: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5720" y="714356"/>
            <a:ext cx="8001056" cy="57413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switch (identifier)   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// must be a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constant expressions integer or char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case ‘value1’:      block of statements 1;</a:t>
            </a:r>
          </a:p>
          <a:p>
            <a:pPr lvl="8"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 </a:t>
            </a:r>
            <a:r>
              <a:rPr lang="en-US" sz="2600" dirty="0" smtClean="0">
                <a:solidFill>
                  <a:srgbClr val="0000FF"/>
                </a:solidFill>
              </a:rPr>
              <a:t>break</a:t>
            </a:r>
            <a:r>
              <a:rPr lang="en-US" sz="2600" dirty="0" smtClean="0"/>
              <a:t>;</a:t>
            </a:r>
          </a:p>
          <a:p>
            <a:pPr lvl="8">
              <a:buNone/>
            </a:pPr>
            <a:r>
              <a:rPr lang="en-US" sz="2600" dirty="0" smtClean="0"/>
              <a:t>    </a:t>
            </a:r>
          </a:p>
          <a:p>
            <a:pPr>
              <a:buNone/>
            </a:pPr>
            <a:r>
              <a:rPr lang="en-US" dirty="0" smtClean="0"/>
              <a:t>   case ‘value2’:     block of statements 2;</a:t>
            </a:r>
          </a:p>
          <a:p>
            <a:pPr lvl="8"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</a:t>
            </a:r>
            <a:r>
              <a:rPr lang="en-US" sz="2600" dirty="0" smtClean="0">
                <a:solidFill>
                  <a:srgbClr val="0000FF"/>
                </a:solidFill>
              </a:rPr>
              <a:t>break</a:t>
            </a:r>
            <a:r>
              <a:rPr lang="en-US" sz="2600" dirty="0" smtClean="0"/>
              <a:t>;</a:t>
            </a:r>
          </a:p>
          <a:p>
            <a:pPr lvl="8">
              <a:buNone/>
            </a:pPr>
            <a:r>
              <a:rPr lang="en-US" sz="2600" dirty="0" smtClean="0"/>
              <a:t>    </a:t>
            </a:r>
          </a:p>
          <a:p>
            <a:pPr lvl="8">
              <a:buNone/>
            </a:pPr>
            <a:r>
              <a:rPr lang="en-US" sz="2600" dirty="0" smtClean="0"/>
              <a:t>…</a:t>
            </a:r>
          </a:p>
          <a:p>
            <a:pPr lvl="8">
              <a:buNone/>
            </a:pPr>
            <a:r>
              <a:rPr lang="en-US" sz="2600" dirty="0" smtClean="0"/>
              <a:t>…</a:t>
            </a:r>
          </a:p>
          <a:p>
            <a:pPr>
              <a:buNone/>
            </a:pPr>
            <a:r>
              <a:rPr lang="en-US" dirty="0" smtClean="0"/>
              <a:t>   case ‘value n’:    block of statements n;</a:t>
            </a:r>
          </a:p>
          <a:p>
            <a:pPr lvl="8"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</a:t>
            </a:r>
            <a:r>
              <a:rPr lang="en-US" sz="2600" dirty="0" smtClean="0">
                <a:solidFill>
                  <a:srgbClr val="0000FF"/>
                </a:solidFill>
              </a:rPr>
              <a:t>break</a:t>
            </a:r>
            <a:r>
              <a:rPr lang="en-US" sz="2600" dirty="0" smtClean="0"/>
              <a:t>;</a:t>
            </a:r>
          </a:p>
          <a:p>
            <a:pPr lvl="8">
              <a:buNone/>
            </a:pPr>
            <a:r>
              <a:rPr lang="en-US" sz="2600" dirty="0" smtClean="0"/>
              <a:t>   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   default</a:t>
            </a:r>
            <a:r>
              <a:rPr lang="en-US" dirty="0" smtClean="0"/>
              <a:t>:          block of statements;</a:t>
            </a:r>
          </a:p>
          <a:p>
            <a:pPr lvl="8">
              <a:buNone/>
            </a:pPr>
            <a:r>
              <a:rPr lang="en-US" sz="2600" dirty="0" smtClean="0">
                <a:solidFill>
                  <a:srgbClr val="0000FF"/>
                </a:solidFill>
              </a:rPr>
              <a:t>break</a:t>
            </a:r>
            <a:r>
              <a:rPr lang="en-US" sz="2600" dirty="0" smtClean="0"/>
              <a:t>;</a:t>
            </a:r>
          </a:p>
          <a:p>
            <a:pPr lvl="8">
              <a:buNone/>
            </a:pPr>
            <a:endParaRPr lang="en-US" sz="2600" dirty="0" smtClean="0"/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2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Lucida Console"/>
                <a:ea typeface="+mj-ea"/>
                <a:cs typeface="+mj-cs"/>
              </a:rPr>
              <a:t>switch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Statement - syntax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7758138" cy="57413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break</a:t>
            </a:r>
            <a:r>
              <a:rPr lang="en-US" dirty="0" smtClean="0"/>
              <a:t> is used to exit the switch statement.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default</a:t>
            </a:r>
            <a:r>
              <a:rPr lang="en-US" dirty="0" smtClean="0"/>
              <a:t> is used if the variable did not satisfy any value of the listed cases.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2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Lucida Console"/>
                <a:ea typeface="+mj-ea"/>
                <a:cs typeface="+mj-cs"/>
              </a:rPr>
              <a:t>switch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Statement - syntax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7758138" cy="5741380"/>
          </a:xfrm>
        </p:spPr>
        <p:txBody>
          <a:bodyPr>
            <a:normAutofit/>
          </a:bodyPr>
          <a:lstStyle/>
          <a:p>
            <a:r>
              <a:rPr lang="en-US" dirty="0" smtClean="0"/>
              <a:t>Write a program that displays a menu and prints a message for each selection made by the user. The program should prompt the user in case of an invalid input. </a:t>
            </a:r>
          </a:p>
          <a:p>
            <a:r>
              <a:rPr lang="en-US" dirty="0" smtClean="0"/>
              <a:t>The menu to be displayed is as follows:</a:t>
            </a:r>
          </a:p>
          <a:p>
            <a:pPr lvl="1">
              <a:buNone/>
            </a:pPr>
            <a:r>
              <a:rPr lang="en-US" dirty="0" smtClean="0">
                <a:solidFill>
                  <a:srgbClr val="00B0F0"/>
                </a:solidFill>
              </a:rPr>
              <a:t>Enter your choice:</a:t>
            </a:r>
          </a:p>
          <a:p>
            <a:pPr lvl="1">
              <a:buNone/>
            </a:pPr>
            <a:r>
              <a:rPr lang="en-US" dirty="0" smtClean="0">
                <a:solidFill>
                  <a:srgbClr val="00B0F0"/>
                </a:solidFill>
              </a:rPr>
              <a:t>‘E’: Edit my program</a:t>
            </a:r>
          </a:p>
          <a:p>
            <a:pPr lvl="1">
              <a:buNone/>
            </a:pPr>
            <a:r>
              <a:rPr lang="en-US" dirty="0" smtClean="0">
                <a:solidFill>
                  <a:srgbClr val="00B0F0"/>
                </a:solidFill>
              </a:rPr>
              <a:t>‘C’: Compile my program</a:t>
            </a:r>
          </a:p>
          <a:p>
            <a:pPr lvl="1">
              <a:buNone/>
            </a:pPr>
            <a:r>
              <a:rPr lang="en-US" dirty="0" smtClean="0">
                <a:solidFill>
                  <a:srgbClr val="00B0F0"/>
                </a:solidFill>
              </a:rPr>
              <a:t>‘R’: Run my program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Lucida Console"/>
                <a:ea typeface="+mj-ea"/>
                <a:cs typeface="+mj-cs"/>
              </a:rPr>
              <a:t>switch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Statement - example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4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algorithm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95536" y="900740"/>
            <a:ext cx="7704856" cy="2099632"/>
            <a:chOff x="179512" y="1196752"/>
            <a:chExt cx="7704856" cy="2356730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7704856" cy="2068698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input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user entered ‘E’, then print “Calling the editor”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user entered ‘C’, then print “Calling the compiler”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user entered ‘R’, then print “The program starts execution”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For any other input, print “Invalid input”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770485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5.  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flowchart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420880" y="711506"/>
            <a:ext cx="1224136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20880" y="1285860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Display Menu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Flowchart: Data 9"/>
          <p:cNvSpPr/>
          <p:nvPr/>
        </p:nvSpPr>
        <p:spPr>
          <a:xfrm>
            <a:off x="2420880" y="2067688"/>
            <a:ext cx="1224136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READ choice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Flowchart: Decision 10"/>
          <p:cNvSpPr/>
          <p:nvPr/>
        </p:nvSpPr>
        <p:spPr>
          <a:xfrm>
            <a:off x="2276864" y="2714620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</a:t>
            </a:r>
            <a:r>
              <a:rPr lang="en-US" sz="1400" dirty="0" smtClean="0">
                <a:solidFill>
                  <a:schemeClr val="tx1"/>
                </a:solidFill>
              </a:rPr>
              <a:t>hoice = ‘E’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Flowchart: Decision 13"/>
          <p:cNvSpPr/>
          <p:nvPr/>
        </p:nvSpPr>
        <p:spPr>
          <a:xfrm>
            <a:off x="2276864" y="3905822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</a:t>
            </a:r>
            <a:r>
              <a:rPr lang="en-US" sz="1400" dirty="0" smtClean="0">
                <a:solidFill>
                  <a:schemeClr val="tx1"/>
                </a:solidFill>
              </a:rPr>
              <a:t>hoice = ‘C’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Flowchart: Decision 14"/>
          <p:cNvSpPr/>
          <p:nvPr/>
        </p:nvSpPr>
        <p:spPr>
          <a:xfrm>
            <a:off x="2276864" y="5097025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</a:t>
            </a:r>
            <a:r>
              <a:rPr lang="en-US" sz="1400" dirty="0" smtClean="0">
                <a:solidFill>
                  <a:schemeClr val="tx1"/>
                </a:solidFill>
              </a:rPr>
              <a:t>hoice = ‘R’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Flowchart: Data 15"/>
          <p:cNvSpPr/>
          <p:nvPr/>
        </p:nvSpPr>
        <p:spPr>
          <a:xfrm>
            <a:off x="4419434" y="2985901"/>
            <a:ext cx="2152830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“Call Editor”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Flowchart: Data 16"/>
          <p:cNvSpPr/>
          <p:nvPr/>
        </p:nvSpPr>
        <p:spPr>
          <a:xfrm>
            <a:off x="4419434" y="4177103"/>
            <a:ext cx="2152830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“Call Compiler”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Flowchart: Data 17"/>
          <p:cNvSpPr/>
          <p:nvPr/>
        </p:nvSpPr>
        <p:spPr>
          <a:xfrm>
            <a:off x="3990806" y="5368306"/>
            <a:ext cx="3010086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“The program starts execution”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Flowchart: Data 18"/>
          <p:cNvSpPr/>
          <p:nvPr/>
        </p:nvSpPr>
        <p:spPr>
          <a:xfrm>
            <a:off x="4000496" y="6211092"/>
            <a:ext cx="2152830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“Invalid Input”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786710" y="4783472"/>
            <a:ext cx="1224136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>
            <a:stCxn id="8" idx="2"/>
            <a:endCxn id="9" idx="0"/>
          </p:cNvCxnSpPr>
          <p:nvPr/>
        </p:nvCxnSpPr>
        <p:spPr>
          <a:xfrm rot="5400000">
            <a:off x="2925791" y="1178703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9" idx="2"/>
            <a:endCxn id="10" idx="1"/>
          </p:cNvCxnSpPr>
          <p:nvPr/>
        </p:nvCxnSpPr>
        <p:spPr>
          <a:xfrm rot="5400000">
            <a:off x="2930066" y="1964806"/>
            <a:ext cx="2057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4"/>
            <a:endCxn id="11" idx="0"/>
          </p:cNvCxnSpPr>
          <p:nvPr/>
        </p:nvCxnSpPr>
        <p:spPr>
          <a:xfrm rot="5400000">
            <a:off x="2961510" y="2643182"/>
            <a:ext cx="14287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1" idx="2"/>
          </p:cNvCxnSpPr>
          <p:nvPr/>
        </p:nvCxnSpPr>
        <p:spPr>
          <a:xfrm rot="16200000" flipH="1">
            <a:off x="2897024" y="3897163"/>
            <a:ext cx="310703" cy="388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4" idx="2"/>
            <a:endCxn id="15" idx="0"/>
          </p:cNvCxnSpPr>
          <p:nvPr/>
        </p:nvCxnSpPr>
        <p:spPr>
          <a:xfrm rot="5400000">
            <a:off x="2960656" y="5024733"/>
            <a:ext cx="14458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5" idx="2"/>
          </p:cNvCxnSpPr>
          <p:nvPr/>
        </p:nvCxnSpPr>
        <p:spPr>
          <a:xfrm rot="16200000" flipH="1">
            <a:off x="2873780" y="6302812"/>
            <a:ext cx="357190" cy="388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1" idx="3"/>
            <a:endCxn id="16" idx="2"/>
          </p:cNvCxnSpPr>
          <p:nvPr/>
        </p:nvCxnSpPr>
        <p:spPr>
          <a:xfrm flipV="1">
            <a:off x="3789032" y="3237929"/>
            <a:ext cx="845685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4" idx="3"/>
            <a:endCxn id="17" idx="2"/>
          </p:cNvCxnSpPr>
          <p:nvPr/>
        </p:nvCxnSpPr>
        <p:spPr>
          <a:xfrm flipV="1">
            <a:off x="3789032" y="4429131"/>
            <a:ext cx="845685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5" idx="3"/>
            <a:endCxn id="18" idx="2"/>
          </p:cNvCxnSpPr>
          <p:nvPr/>
        </p:nvCxnSpPr>
        <p:spPr>
          <a:xfrm flipV="1">
            <a:off x="3789032" y="5620334"/>
            <a:ext cx="502783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19" idx="2"/>
          </p:cNvCxnSpPr>
          <p:nvPr/>
        </p:nvCxnSpPr>
        <p:spPr>
          <a:xfrm flipV="1">
            <a:off x="3071802" y="6463120"/>
            <a:ext cx="1143977" cy="377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452319" y="3214686"/>
            <a:ext cx="0" cy="3286148"/>
          </a:xfrm>
          <a:prstGeom prst="line">
            <a:avLst/>
          </a:prstGeom>
          <a:ln w="28575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6" idx="5"/>
          </p:cNvCxnSpPr>
          <p:nvPr/>
        </p:nvCxnSpPr>
        <p:spPr>
          <a:xfrm flipV="1">
            <a:off x="6356981" y="3214686"/>
            <a:ext cx="1095338" cy="2324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7" idx="5"/>
          </p:cNvCxnSpPr>
          <p:nvPr/>
        </p:nvCxnSpPr>
        <p:spPr>
          <a:xfrm>
            <a:off x="6356981" y="4429131"/>
            <a:ext cx="109533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8" idx="5"/>
          </p:cNvCxnSpPr>
          <p:nvPr/>
        </p:nvCxnSpPr>
        <p:spPr>
          <a:xfrm>
            <a:off x="6699883" y="5620334"/>
            <a:ext cx="752437" cy="1162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9" idx="5"/>
          </p:cNvCxnSpPr>
          <p:nvPr/>
        </p:nvCxnSpPr>
        <p:spPr>
          <a:xfrm>
            <a:off x="5938043" y="6463120"/>
            <a:ext cx="151427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452320" y="5002224"/>
            <a:ext cx="33439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3857620" y="2928934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857620" y="4143380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786182" y="5286388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143108" y="6143644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143108" y="4929198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143108" y="3786190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6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PSEUDOCODE</a:t>
            </a: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429344" y="928671"/>
            <a:ext cx="7239001" cy="3508442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Case choice = ‘E’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Case choice = ‘C’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Case choice = ‘R’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Otherwise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dirty="0" smtClean="0">
                  <a:solidFill>
                    <a:schemeClr val="tx1"/>
                  </a:solidFill>
                </a:rPr>
                <a:t>4. End of program</a:t>
              </a:r>
            </a:p>
            <a:p>
              <a:pPr marL="342900" indent="-342900"/>
              <a:r>
                <a:rPr lang="en-US" dirty="0">
                  <a:solidFill>
                    <a:schemeClr val="tx1"/>
                  </a:solidFill>
                </a:rPr>
                <a:t>	</a:t>
              </a:r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836712"/>
            <a:ext cx="7632848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your choice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(“E: Edit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(“C: Compile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(“R: Run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(“What do you want to do? “);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noProof="0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7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CODE</a:t>
            </a: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5364088" y="404664"/>
            <a:ext cx="3600400" cy="3024335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err="1" smtClean="0">
                  <a:solidFill>
                    <a:schemeClr val="tx1"/>
                  </a:solidFill>
                </a:rPr>
                <a:t>Scanf</a:t>
              </a:r>
              <a:r>
                <a:rPr lang="en-US" sz="1200" dirty="0" smtClean="0">
                  <a:solidFill>
                    <a:schemeClr val="tx1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‘E’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‘C’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‘R’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Otherwise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sz="1200" dirty="0" smtClean="0">
                  <a:solidFill>
                    <a:schemeClr val="tx1"/>
                  </a:solidFill>
                </a:rPr>
                <a:t>4. End of program</a:t>
              </a:r>
            </a:p>
            <a:p>
              <a:pPr marL="342900" indent="-342900"/>
              <a:r>
                <a:rPr lang="en-US" sz="1200" dirty="0">
                  <a:solidFill>
                    <a:schemeClr val="tx1"/>
                  </a:solidFill>
                </a:rPr>
                <a:t>	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/>
                <a:t>PSEUDOCODE</a:t>
              </a:r>
              <a:endParaRPr lang="en-US" sz="1200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32191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lnDef>
      <a:spPr>
        <a:ln w="28575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599</TotalTime>
  <Words>1546</Words>
  <Application>Microsoft Office PowerPoint</Application>
  <PresentationFormat>On-screen Show (4:3)</PresentationFormat>
  <Paragraphs>269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Opulent</vt:lpstr>
      <vt:lpstr>Multiple selection statements</vt:lpstr>
      <vt:lpstr>1.  switch Multiple-Selection Statement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11. String with switch</vt:lpstr>
    </vt:vector>
  </TitlesOfParts>
  <Company>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selection statements</dc:title>
  <dc:creator>lab</dc:creator>
  <cp:lastModifiedBy>Ghadah</cp:lastModifiedBy>
  <cp:revision>34</cp:revision>
  <dcterms:created xsi:type="dcterms:W3CDTF">2014-09-15T06:51:16Z</dcterms:created>
  <dcterms:modified xsi:type="dcterms:W3CDTF">2015-02-05T06:33:38Z</dcterms:modified>
</cp:coreProperties>
</file>