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7"/>
  </p:notesMasterIdLst>
  <p:handoutMasterIdLst>
    <p:handoutMasterId r:id="rId38"/>
  </p:handoutMasterIdLst>
  <p:sldIdLst>
    <p:sldId id="256" r:id="rId2"/>
    <p:sldId id="290" r:id="rId3"/>
    <p:sldId id="257" r:id="rId4"/>
    <p:sldId id="258" r:id="rId5"/>
    <p:sldId id="259" r:id="rId6"/>
    <p:sldId id="260" r:id="rId7"/>
    <p:sldId id="261" r:id="rId8"/>
    <p:sldId id="264" r:id="rId9"/>
    <p:sldId id="262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6" r:id="rId31"/>
    <p:sldId id="287" r:id="rId32"/>
    <p:sldId id="288" r:id="rId33"/>
    <p:sldId id="291" r:id="rId34"/>
    <p:sldId id="284" r:id="rId35"/>
    <p:sldId id="289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80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handoutMaster" Target="handoutMasters/handout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74D8E-4F0C-8649-B7E5-40A6F51FD36B}" type="datetimeFigureOut">
              <a:rPr lang="en-US" smtClean="0"/>
              <a:t>2/17/15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24172-0DC4-B948-A06A-84A0CB3D33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7816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EB0CF-EA1B-434C-9E0A-6248E497D32D}" type="datetimeFigureOut">
              <a:rPr lang="en-US" smtClean="0"/>
              <a:t>2/17/15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CCC48D-5589-564B-85D0-D47FB84787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3639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C530D357-8FDC-3D4C-9AE5-3B0F0794570A}" type="datetime1">
              <a:rPr lang="en-US" smtClean="0"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24388" y="228600"/>
            <a:ext cx="2057400" cy="203911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A8B9B-CA80-3344-B4E8-6A781BFFB8C4}" type="datetime1">
              <a:rPr lang="en-US" smtClean="0"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/>
          <p:cNvSpPr>
            <a:spLocks noGrp="1"/>
          </p:cNvSpPr>
          <p:nvPr>
            <p:ph sz="half" idx="17"/>
          </p:nvPr>
        </p:nvSpPr>
        <p:spPr>
          <a:xfrm>
            <a:off x="502920" y="1985963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8"/>
          </p:nvPr>
        </p:nvSpPr>
        <p:spPr>
          <a:xfrm>
            <a:off x="502920" y="4164965"/>
            <a:ext cx="3657413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5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CFC16-C42B-A540-9A78-27939EC025AE}" type="datetime1">
              <a:rPr lang="en-US" smtClean="0"/>
              <a:t>2/17/15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9DFA41-20EC-B848-962E-E3136C62DAF8}" type="datetime1">
              <a:rPr lang="en-US" smtClean="0"/>
              <a:t>2/17/15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3451225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5" y="2571750"/>
            <a:ext cx="3255264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8775" y="273050"/>
            <a:ext cx="4597399" cy="585311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3" y="3733800"/>
            <a:ext cx="325526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4F4D316C-0E9C-D74F-BF27-E1897AE7856F}" type="datetime1">
              <a:rPr lang="en-US" smtClean="0"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59305" y="6423585"/>
            <a:ext cx="3316941" cy="365125"/>
          </a:xfrm>
        </p:spPr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9404" y="3124200"/>
            <a:ext cx="3898272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6" y="228600"/>
            <a:ext cx="3460658" cy="634523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9404" y="3995737"/>
            <a:ext cx="3898272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2CF47691-E282-B141-9AD7-29A32DA0F2B5}" type="datetime1">
              <a:rPr lang="en-US" smtClean="0"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3990110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6505" y="4424082"/>
            <a:ext cx="6191157" cy="83371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28600"/>
            <a:ext cx="637838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6505" y="5257799"/>
            <a:ext cx="6191157" cy="885825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494B75-92D5-4A41-A434-3CE020C55D12}" type="datetime1">
              <a:rPr lang="en-US" smtClean="0"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6802438" y="2377440"/>
            <a:ext cx="2057400" cy="20391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327212" y="4632792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4" y="228600"/>
            <a:ext cx="6387167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6181611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6179566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212262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15820E9-D61F-CC44-968A-D782FB66DDBE}" type="datetime1">
              <a:rPr lang="en-US" smtClean="0"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46481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49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6802438" y="4535424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2575" y="228600"/>
            <a:ext cx="423545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554" y="2571750"/>
            <a:ext cx="4016633" cy="1162050"/>
          </a:xfrm>
        </p:spPr>
        <p:txBody>
          <a:bodyPr anchor="b">
            <a:normAutofit/>
          </a:bodyPr>
          <a:lstStyle>
            <a:lvl1pPr algn="l">
              <a:defRPr sz="2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94" y="3733800"/>
            <a:ext cx="4015304" cy="2392363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235607"/>
            <a:ext cx="1348398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98C78E56-07BC-E54B-A7B8-F03D3230C595}" type="datetime1">
              <a:rPr lang="en-US" smtClean="0"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1095" y="6235607"/>
            <a:ext cx="2590705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4624388" y="4534726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4624388" y="2381663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6803136" y="2381662"/>
            <a:ext cx="2057400" cy="418795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3124200"/>
            <a:ext cx="3108960" cy="871538"/>
          </a:xfrm>
        </p:spPr>
        <p:txBody>
          <a:bodyPr anchor="b">
            <a:normAutofit/>
          </a:bodyPr>
          <a:lstStyle>
            <a:lvl1pPr algn="l">
              <a:defRPr sz="2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77905" y="2365248"/>
            <a:ext cx="4240119" cy="418795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3995737"/>
            <a:ext cx="3108960" cy="2147888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91399" y="6423585"/>
            <a:ext cx="1537447" cy="365125"/>
          </a:xfrm>
        </p:spPr>
        <p:txBody>
          <a:bodyPr/>
          <a:lstStyle/>
          <a:p>
            <a:fld id="{3025F9BE-715A-E344-B2BF-0DA846A96CA0}" type="datetime1">
              <a:rPr lang="en-US" smtClean="0"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91000" y="6423585"/>
            <a:ext cx="3005138" cy="365125"/>
          </a:xfrm>
        </p:spPr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750361" y="3370730"/>
            <a:ext cx="22056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2400" b="1" baseline="0">
                <a:solidFill>
                  <a:schemeClr val="accent1">
                    <a:lumMod val="60000"/>
                    <a:lumOff val="40000"/>
                  </a:schemeClr>
                </a:solidFill>
              </a:rPr>
              <a:t>+ 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27790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5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2460625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FB6BA9-75BB-C640-9D57-FA30840FA288}" type="datetime1">
              <a:rPr lang="en-US" smtClean="0"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C100A-FE0C-EB49-A98D-CF1831D3A1CD}" type="datetime1">
              <a:rPr lang="en-US" smtClean="0"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Rectangle 9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3"/>
            <a:ext cx="685800" cy="30221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95772" y="954742"/>
            <a:ext cx="681318" cy="517142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58756"/>
            <a:ext cx="6858000" cy="518486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20F693-E195-754C-9A7D-F21723486BD7}" type="datetime1">
              <a:rPr lang="en-US" smtClean="0"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6200000">
            <a:off x="8593111" y="561668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474" y="134471"/>
            <a:ext cx="7556313" cy="995082"/>
          </a:xfrm>
        </p:spPr>
        <p:txBody>
          <a:bodyPr anchor="b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EB539-83CF-0046-A669-DEB2FD1FA99A}" type="datetime1">
              <a:rPr lang="en-US" smtClean="0"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518" y="1129553"/>
            <a:ext cx="7558960" cy="7747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>
              <a:buNone/>
              <a:defRPr kumimoji="0" sz="2400" b="0" i="0" u="none" strike="noStrike" kern="1200" cap="none" spc="0" normalizeH="0" baseline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00600" y="4624668"/>
            <a:ext cx="4038600" cy="93345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00600" y="5562599"/>
            <a:ext cx="4038600" cy="748553"/>
          </a:xfrm>
        </p:spPr>
        <p:txBody>
          <a:bodyPr>
            <a:normAutofit/>
          </a:bodyPr>
          <a:lstStyle>
            <a:lvl1pPr marL="0" indent="0" algn="l">
              <a:spcBef>
                <a:spcPts val="300"/>
              </a:spcBef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800600" y="6425640"/>
            <a:ext cx="1232647" cy="365125"/>
          </a:xfrm>
        </p:spPr>
        <p:txBody>
          <a:bodyPr/>
          <a:lstStyle>
            <a:lvl1pPr algn="l">
              <a:defRPr/>
            </a:lvl1pPr>
          </a:lstStyle>
          <a:p>
            <a:fld id="{673BDFAB-247B-D74B-A4A2-76A1AD9F360E}" type="datetime1">
              <a:rPr lang="en-US" smtClean="0"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311153" y="6425640"/>
            <a:ext cx="2617694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2575" y="228600"/>
            <a:ext cx="4235450" cy="4187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6802438" y="228600"/>
            <a:ext cx="2057400" cy="203911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624388" y="2377440"/>
            <a:ext cx="2057400" cy="20391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4624388" y="22860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6802438" y="2377440"/>
            <a:ext cx="2057400" cy="2039112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1779494"/>
            <a:ext cx="3086100" cy="2040905"/>
          </a:xfrm>
        </p:spPr>
        <p:txBody>
          <a:bodyPr lIns="45720" tIns="45720" rIns="45720" anchor="t">
            <a:noAutofit/>
          </a:bodyPr>
          <a:lstStyle>
            <a:lvl1pPr marL="0" indent="0" algn="ctr">
              <a:spcBef>
                <a:spcPts val="600"/>
              </a:spcBef>
              <a:buNone/>
              <a:defRPr sz="4600">
                <a:solidFill>
                  <a:schemeClr val="bg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24891" y="174812"/>
            <a:ext cx="41330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54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58907" y="228600"/>
            <a:ext cx="8200930" cy="634523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3124200"/>
            <a:ext cx="5638800" cy="1362075"/>
          </a:xfrm>
        </p:spPr>
        <p:txBody>
          <a:bodyPr anchor="b" anchorCtr="0">
            <a:normAutofit/>
          </a:bodyPr>
          <a:lstStyle>
            <a:lvl1pPr algn="l">
              <a:defRPr sz="3200" b="0" cap="none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4495800"/>
            <a:ext cx="5638800" cy="1500187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300"/>
              </a:spcBef>
              <a:buNone/>
              <a:defRPr sz="1400" cap="none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906" y="6248774"/>
            <a:ext cx="1474694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fld id="{C4A9C34F-915B-DF4D-9C86-65367389C271}" type="datetime1">
              <a:rPr lang="en-US" smtClean="0"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0" y="6248774"/>
            <a:ext cx="5638800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05800" y="6248774"/>
            <a:ext cx="554038" cy="365125"/>
          </a:xfrm>
        </p:spPr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003612" y="3110754"/>
            <a:ext cx="2609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40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9" name="Rectangle 8"/>
          <p:cNvSpPr/>
          <p:nvPr/>
        </p:nvSpPr>
        <p:spPr>
          <a:xfrm>
            <a:off x="285750" y="228600"/>
            <a:ext cx="212725" cy="634523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210550" y="282574"/>
            <a:ext cx="642097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Rectangle 11"/>
          <p:cNvSpPr/>
          <p:nvPr/>
        </p:nvSpPr>
        <p:spPr>
          <a:xfrm>
            <a:off x="8068235" y="282574"/>
            <a:ext cx="91440" cy="1600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9987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B2DB0-7FA7-F84A-8EA1-57311FAFA971}" type="datetime1">
              <a:rPr lang="en-US" smtClean="0"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2" name="TextBox 11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7541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399878" y="2447365"/>
            <a:ext cx="3657600" cy="367879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BFC3-4C95-7444-8894-7ADBA246795C}" type="datetime1">
              <a:rPr lang="en-US" smtClean="0"/>
              <a:t>2/17/15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541" y="2070847"/>
            <a:ext cx="3657600" cy="322729"/>
          </a:xfrm>
          <a:prstGeom prst="rect">
            <a:avLst/>
          </a:prstGeom>
          <a:solidFill>
            <a:schemeClr val="accent3"/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99878" y="2070847"/>
            <a:ext cx="3657600" cy="322729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tIns="0" bIns="0"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8517" y="1985963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1662A-4143-AA49-B14F-4A5C1707A7FA}" type="datetime1">
              <a:rPr lang="en-US" smtClean="0"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13" name="Content Placeholder 2"/>
          <p:cNvSpPr>
            <a:spLocks noGrp="1"/>
          </p:cNvSpPr>
          <p:nvPr>
            <p:ph sz="half" idx="14"/>
          </p:nvPr>
        </p:nvSpPr>
        <p:spPr>
          <a:xfrm>
            <a:off x="498517" y="4164965"/>
            <a:ext cx="7569157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4" name="Rectangle 13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5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05800" y="242234"/>
            <a:ext cx="554038" cy="365125"/>
          </a:xfrm>
        </p:spPr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66847" y="282574"/>
            <a:ext cx="685800" cy="1600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TextBox 9"/>
          <p:cNvSpPr txBox="1"/>
          <p:nvPr/>
        </p:nvSpPr>
        <p:spPr>
          <a:xfrm>
            <a:off x="223185" y="228600"/>
            <a:ext cx="26090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sz="3600" b="1">
                <a:solidFill>
                  <a:schemeClr val="accent1">
                    <a:lumMod val="60000"/>
                    <a:lumOff val="40000"/>
                  </a:schemeClr>
                </a:solidFill>
              </a:rPr>
              <a:t>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10075" y="1985963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4783D-1465-6E42-8937-EC4B4E646DF3}" type="datetime1">
              <a:rPr lang="en-US" smtClean="0"/>
              <a:t>2/17/15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498518" y="1985963"/>
            <a:ext cx="3657600" cy="4140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6"/>
          </p:nvPr>
        </p:nvSpPr>
        <p:spPr>
          <a:xfrm>
            <a:off x="4410075" y="4169664"/>
            <a:ext cx="3657600" cy="196596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8474" y="484094"/>
            <a:ext cx="7556313" cy="111610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474" y="1981200"/>
            <a:ext cx="7556313" cy="4144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5247" y="642358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7F18625-FBB6-0B42-BD43-E00617426F25}" type="datetime1">
              <a:rPr lang="en-US" smtClean="0"/>
              <a:t>2/17/15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1706" y="6423585"/>
            <a:ext cx="612289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5800" y="242234"/>
            <a:ext cx="5540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1"/>
                </a:solidFill>
              </a:defRPr>
            </a:lvl1pPr>
          </a:lstStyle>
          <a:p>
            <a:fld id="{3F3D8D45-3D91-40C8-9A6B-4300320E230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  <p:sldLayoutId id="2147483690" r:id="rId18"/>
    <p:sldLayoutId id="2147483691" r:id="rId19"/>
    <p:sldLayoutId id="2147483692" r:id="rId20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SzPct val="75000"/>
        <a:buFont typeface="Wingdings" pitchFamily="2" charset="2"/>
        <a:buChar char=""/>
        <a:defRPr lang="en-US" sz="1800" kern="1200" baseline="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SzPct val="75000"/>
        <a:buFont typeface="Wingdings" pitchFamily="2" charset="2"/>
        <a:buChar char=""/>
        <a:defRPr lang="en-US" sz="1800" kern="1200" baseline="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Repetition statements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292080" y="5373216"/>
            <a:ext cx="4038600" cy="748553"/>
          </a:xfrm>
        </p:spPr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For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statement</a:t>
            </a:r>
            <a:endParaRPr lang="en-U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312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8. 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statement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for statement executes a number of statements many times using a loop control variable (counter).</a:t>
            </a:r>
          </a:p>
          <a:p>
            <a:r>
              <a:rPr lang="en-US" dirty="0" smtClean="0"/>
              <a:t>The counter defines three main parts:</a:t>
            </a:r>
          </a:p>
          <a:p>
            <a:pPr lvl="1"/>
            <a:r>
              <a:rPr lang="en-US" dirty="0" smtClean="0"/>
              <a:t>The initial value</a:t>
            </a:r>
          </a:p>
          <a:p>
            <a:pPr lvl="1"/>
            <a:r>
              <a:rPr lang="en-US" dirty="0" smtClean="0"/>
              <a:t>The condition</a:t>
            </a:r>
          </a:p>
          <a:p>
            <a:pPr lvl="1"/>
            <a:r>
              <a:rPr lang="en-US" dirty="0" smtClean="0"/>
              <a:t>The step</a:t>
            </a:r>
          </a:p>
          <a:p>
            <a:r>
              <a:rPr lang="en-US" dirty="0" smtClean="0"/>
              <a:t>For example: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rgbClr val="00B0F0"/>
                </a:solidFill>
              </a:rPr>
              <a:t>for (</a:t>
            </a:r>
            <a:r>
              <a:rPr lang="en-US" sz="2400" dirty="0" err="1" smtClean="0">
                <a:solidFill>
                  <a:srgbClr val="00B0F0"/>
                </a:solidFill>
              </a:rPr>
              <a:t>i</a:t>
            </a:r>
            <a:r>
              <a:rPr lang="en-US" sz="2400" dirty="0" smtClean="0">
                <a:solidFill>
                  <a:srgbClr val="00B0F0"/>
                </a:solidFill>
              </a:rPr>
              <a:t> = 0; </a:t>
            </a:r>
            <a:r>
              <a:rPr lang="en-US" sz="2400" dirty="0" err="1" smtClean="0">
                <a:solidFill>
                  <a:srgbClr val="00B0F0"/>
                </a:solidFill>
              </a:rPr>
              <a:t>i</a:t>
            </a:r>
            <a:r>
              <a:rPr lang="en-US" sz="2400" dirty="0" smtClean="0">
                <a:solidFill>
                  <a:srgbClr val="00B0F0"/>
                </a:solidFill>
              </a:rPr>
              <a:t> &lt; 5; </a:t>
            </a:r>
            <a:r>
              <a:rPr lang="en-US" sz="2400" dirty="0" err="1" smtClean="0">
                <a:solidFill>
                  <a:srgbClr val="00B0F0"/>
                </a:solidFill>
              </a:rPr>
              <a:t>i</a:t>
            </a:r>
            <a:r>
              <a:rPr lang="en-US" sz="2400" dirty="0" smtClean="0">
                <a:solidFill>
                  <a:srgbClr val="00B0F0"/>
                </a:solidFill>
              </a:rPr>
              <a:t>++)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   {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     </a:t>
            </a:r>
            <a:r>
              <a:rPr lang="en-US" dirty="0" err="1" smtClean="0">
                <a:solidFill>
                  <a:srgbClr val="00B0F0"/>
                </a:solidFill>
              </a:rPr>
              <a:t>printf</a:t>
            </a:r>
            <a:r>
              <a:rPr lang="en-US" dirty="0" smtClean="0">
                <a:solidFill>
                  <a:srgbClr val="00B0F0"/>
                </a:solidFill>
              </a:rPr>
              <a:t> (“</a:t>
            </a:r>
            <a:r>
              <a:rPr lang="en-US" dirty="0" err="1" smtClean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 = %3d\n”, </a:t>
            </a:r>
            <a:r>
              <a:rPr lang="en-US" dirty="0" err="1" smtClean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);</a:t>
            </a:r>
          </a:p>
          <a:p>
            <a:pPr marL="0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   }</a:t>
            </a:r>
          </a:p>
          <a:p>
            <a:r>
              <a:rPr lang="en-US" dirty="0" smtClean="0"/>
              <a:t>The counter used in the previous loop is the variable </a:t>
            </a:r>
            <a:r>
              <a:rPr lang="en-US" i="1" dirty="0" err="1" smtClean="0"/>
              <a:t>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043608" y="3717032"/>
            <a:ext cx="720080" cy="288032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>
            <a:stCxn id="4" idx="0"/>
          </p:cNvCxnSpPr>
          <p:nvPr/>
        </p:nvCxnSpPr>
        <p:spPr>
          <a:xfrm flipV="1">
            <a:off x="1403648" y="2420888"/>
            <a:ext cx="2160240" cy="129614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ounded Rectangle 6"/>
          <p:cNvSpPr/>
          <p:nvPr/>
        </p:nvSpPr>
        <p:spPr>
          <a:xfrm>
            <a:off x="3275856" y="2060848"/>
            <a:ext cx="1512168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Initial value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>
            <a:off x="1835696" y="3717032"/>
            <a:ext cx="720080" cy="288032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699792" y="2492896"/>
            <a:ext cx="2304256" cy="136815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/>
          <p:cNvSpPr/>
          <p:nvPr/>
        </p:nvSpPr>
        <p:spPr>
          <a:xfrm>
            <a:off x="4860032" y="2132856"/>
            <a:ext cx="1512168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Condition</a:t>
            </a:r>
            <a:endParaRPr lang="en-US" b="1" dirty="0"/>
          </a:p>
        </p:txBody>
      </p:sp>
      <p:sp>
        <p:nvSpPr>
          <p:cNvPr id="12" name="Rounded Rectangle 11"/>
          <p:cNvSpPr/>
          <p:nvPr/>
        </p:nvSpPr>
        <p:spPr>
          <a:xfrm>
            <a:off x="2627784" y="3717032"/>
            <a:ext cx="504056" cy="288032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347864" y="3140968"/>
            <a:ext cx="1224136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/>
          <p:cNvSpPr/>
          <p:nvPr/>
        </p:nvSpPr>
        <p:spPr>
          <a:xfrm>
            <a:off x="4283968" y="2780928"/>
            <a:ext cx="936104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Step</a:t>
            </a:r>
            <a:endParaRPr lang="en-US" b="1" dirty="0"/>
          </a:p>
        </p:txBody>
      </p:sp>
      <p:sp>
        <p:nvSpPr>
          <p:cNvPr id="16" name="Rounded Rectangle 15"/>
          <p:cNvSpPr/>
          <p:nvPr/>
        </p:nvSpPr>
        <p:spPr>
          <a:xfrm>
            <a:off x="611560" y="4725144"/>
            <a:ext cx="3240360" cy="576064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3500264" y="3933056"/>
            <a:ext cx="1224136" cy="72008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/>
          <p:cNvSpPr/>
          <p:nvPr/>
        </p:nvSpPr>
        <p:spPr>
          <a:xfrm>
            <a:off x="4355976" y="3573016"/>
            <a:ext cx="3240360" cy="36004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Statements to be repeated</a:t>
            </a:r>
            <a:endParaRPr lang="en-US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8139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9" grpId="0" animBg="1"/>
      <p:bldP spid="11" grpId="0" animBg="1"/>
      <p:bldP spid="12" grpId="0" animBg="1"/>
      <p:bldP spid="15" grpId="0" animBg="1"/>
      <p:bldP spid="16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9.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cont’d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initial value</a:t>
            </a:r>
            <a:r>
              <a:rPr lang="en-US" dirty="0" smtClean="0"/>
              <a:t> of the counter determines the first value to be used when executing the statements.</a:t>
            </a:r>
          </a:p>
          <a:p>
            <a:pPr algn="just"/>
            <a:r>
              <a:rPr lang="en-US" dirty="0" smtClean="0"/>
              <a:t>The loop repeats as long as the </a:t>
            </a:r>
            <a:r>
              <a:rPr lang="en-US" dirty="0" smtClean="0">
                <a:solidFill>
                  <a:srgbClr val="FF0000"/>
                </a:solidFill>
              </a:rPr>
              <a:t>condition</a:t>
            </a:r>
            <a:r>
              <a:rPr lang="en-US" dirty="0" smtClean="0"/>
              <a:t> is true.</a:t>
            </a:r>
          </a:p>
          <a:p>
            <a:pPr algn="just"/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step</a:t>
            </a:r>
            <a:r>
              <a:rPr lang="en-US" dirty="0" smtClean="0"/>
              <a:t> is the change (or update) in the value of the counter.</a:t>
            </a:r>
          </a:p>
          <a:p>
            <a:pPr algn="just"/>
            <a:r>
              <a:rPr lang="en-US" dirty="0" smtClean="0"/>
              <a:t>The loop counter should be always of type </a:t>
            </a:r>
            <a:r>
              <a:rPr lang="en-US" dirty="0" smtClean="0">
                <a:solidFill>
                  <a:srgbClr val="FF0000"/>
                </a:solidFill>
              </a:rPr>
              <a:t>integer</a:t>
            </a:r>
            <a:r>
              <a:rPr lang="en-US" dirty="0" smtClean="0"/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533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10.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1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Consider the following code fragment and let us trace it: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trace: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1691680" y="1556792"/>
            <a:ext cx="439248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bg1"/>
                </a:solidFill>
              </a:rPr>
              <a:t>for (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= 0;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&lt; 5;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++)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 </a:t>
            </a:r>
            <a:r>
              <a:rPr lang="en-US" b="1" dirty="0" err="1" smtClean="0">
                <a:solidFill>
                  <a:schemeClr val="bg1"/>
                </a:solidFill>
              </a:rPr>
              <a:t>printf</a:t>
            </a:r>
            <a:r>
              <a:rPr lang="en-US" b="1" dirty="0" smtClean="0">
                <a:solidFill>
                  <a:schemeClr val="bg1"/>
                </a:solidFill>
              </a:rPr>
              <a:t> (“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= %3d \n”,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}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3809351"/>
              </p:ext>
            </p:extLst>
          </p:nvPr>
        </p:nvGraphicFramePr>
        <p:xfrm>
          <a:off x="683568" y="3429000"/>
          <a:ext cx="813690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2034226"/>
                <a:gridCol w="2988332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Iteration #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&lt; 5?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5?</a:t>
                      </a:r>
                      <a:r>
                        <a:rPr lang="en-US" baseline="0" dirty="0" smtClean="0"/>
                        <a:t>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5 &lt; 5? False </a:t>
                      </a:r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loop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2399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11.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2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Consider the following code fragment and let us trace it: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trace: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1691680" y="1556792"/>
            <a:ext cx="439248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bg1"/>
                </a:solidFill>
              </a:rPr>
              <a:t>for (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= 5;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&gt;= 0;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--)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 </a:t>
            </a:r>
            <a:r>
              <a:rPr lang="en-US" b="1" dirty="0" err="1" smtClean="0">
                <a:solidFill>
                  <a:schemeClr val="bg1"/>
                </a:solidFill>
              </a:rPr>
              <a:t>printf</a:t>
            </a:r>
            <a:r>
              <a:rPr lang="en-US" b="1" dirty="0" smtClean="0">
                <a:solidFill>
                  <a:schemeClr val="bg1"/>
                </a:solidFill>
              </a:rPr>
              <a:t> (“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= %3d \n”,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}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6597476"/>
              </p:ext>
            </p:extLst>
          </p:nvPr>
        </p:nvGraphicFramePr>
        <p:xfrm>
          <a:off x="683568" y="3429000"/>
          <a:ext cx="8136904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226"/>
                <a:gridCol w="2034226"/>
                <a:gridCol w="2988332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Iteration #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&gt;=</a:t>
                      </a:r>
                      <a:r>
                        <a:rPr lang="en-US" baseline="0" dirty="0" smtClean="0"/>
                        <a:t> 0</a:t>
                      </a:r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&gt;= 0?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&gt;= 0?</a:t>
                      </a:r>
                      <a:r>
                        <a:rPr lang="en-US" baseline="0" dirty="0" smtClean="0"/>
                        <a:t>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&gt;= 0?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&gt;= 0?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&gt;= 0?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&gt;= 0?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-1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-1 &gt;= 0? False </a:t>
                      </a:r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loop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120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12.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3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Consider the following code fragment and let us trace it: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r>
              <a:rPr lang="en-US" dirty="0" smtClean="0"/>
              <a:t>The trace: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1691680" y="1556792"/>
            <a:ext cx="439248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bg1"/>
                </a:solidFill>
              </a:rPr>
              <a:t>for (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= 0;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&lt;= 5; 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++)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  </a:t>
            </a:r>
            <a:r>
              <a:rPr lang="en-US" b="1" dirty="0" err="1" smtClean="0">
                <a:solidFill>
                  <a:schemeClr val="bg1"/>
                </a:solidFill>
              </a:rPr>
              <a:t>printf</a:t>
            </a:r>
            <a:r>
              <a:rPr lang="en-US" b="1" dirty="0" smtClean="0">
                <a:solidFill>
                  <a:schemeClr val="bg1"/>
                </a:solidFill>
              </a:rPr>
              <a:t> (“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 doubled = %3d \n”, 2*</a:t>
            </a:r>
            <a:r>
              <a:rPr lang="en-US" b="1" dirty="0" err="1" smtClean="0">
                <a:solidFill>
                  <a:schemeClr val="bg1"/>
                </a:solidFill>
              </a:rPr>
              <a:t>i</a:t>
            </a:r>
            <a:r>
              <a:rPr lang="en-US" b="1" dirty="0" smtClean="0">
                <a:solidFill>
                  <a:schemeClr val="bg1"/>
                </a:solidFill>
              </a:rPr>
              <a:t>);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   }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5310633"/>
              </p:ext>
            </p:extLst>
          </p:nvPr>
        </p:nvGraphicFramePr>
        <p:xfrm>
          <a:off x="683568" y="3429000"/>
          <a:ext cx="8136903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5840"/>
                <a:gridCol w="1795840"/>
                <a:gridCol w="2638137"/>
                <a:gridCol w="953543"/>
                <a:gridCol w="953543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Iteration #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&lt;=</a:t>
                      </a:r>
                      <a:r>
                        <a:rPr lang="en-US" baseline="0" dirty="0" smtClean="0"/>
                        <a:t> 5</a:t>
                      </a:r>
                      <a:r>
                        <a:rPr lang="en-US" dirty="0" smtClean="0"/>
                        <a:t>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2*</a:t>
                      </a:r>
                      <a:r>
                        <a:rPr lang="en-US" dirty="0" err="1" smtClean="0"/>
                        <a:t>i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</a:t>
                      </a:r>
                      <a:r>
                        <a:rPr lang="en-US" baseline="0" dirty="0" smtClean="0"/>
                        <a:t>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&lt;=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 &lt;=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</a:t>
                      </a:r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dirty="0" smtClean="0"/>
                        <a:t>6 &lt;= 5? False </a:t>
                      </a:r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the loop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250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Write a complete program that calculates the factorial of an integer number </a:t>
            </a:r>
            <a:r>
              <a:rPr lang="en-US" i="1" dirty="0" smtClean="0"/>
              <a:t>n </a:t>
            </a:r>
            <a:r>
              <a:rPr lang="en-US" dirty="0" smtClean="0"/>
              <a:t>such that </a:t>
            </a:r>
            <a:r>
              <a:rPr lang="en-US" i="1" dirty="0" smtClean="0"/>
              <a:t>n </a:t>
            </a:r>
            <a:r>
              <a:rPr lang="en-US" dirty="0" smtClean="0"/>
              <a:t>is greater than zero.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683568" y="1844824"/>
            <a:ext cx="1368152" cy="115212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FF00"/>
                </a:solidFill>
              </a:rPr>
              <a:t>Input?</a:t>
            </a:r>
          </a:p>
          <a:p>
            <a:r>
              <a:rPr lang="en-US" b="1" dirty="0"/>
              <a:t>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835696" y="1844824"/>
            <a:ext cx="1368152" cy="115212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FF00"/>
                </a:solidFill>
              </a:rPr>
              <a:t>Type?</a:t>
            </a:r>
          </a:p>
          <a:p>
            <a:r>
              <a:rPr lang="en-US" b="1" dirty="0" smtClean="0"/>
              <a:t>integer</a:t>
            </a:r>
            <a:endParaRPr lang="en-US" b="1" dirty="0"/>
          </a:p>
        </p:txBody>
      </p:sp>
      <p:sp>
        <p:nvSpPr>
          <p:cNvPr id="8" name="Rounded Rectangle 7"/>
          <p:cNvSpPr/>
          <p:nvPr/>
        </p:nvSpPr>
        <p:spPr>
          <a:xfrm>
            <a:off x="2915816" y="1844824"/>
            <a:ext cx="2016224" cy="115212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FF00"/>
                </a:solidFill>
              </a:rPr>
              <a:t>Value?</a:t>
            </a:r>
          </a:p>
          <a:p>
            <a:r>
              <a:rPr lang="en-US" b="1" dirty="0" smtClean="0"/>
              <a:t>Through </a:t>
            </a:r>
            <a:r>
              <a:rPr lang="en-US" b="1" dirty="0" err="1" smtClean="0"/>
              <a:t>scanf</a:t>
            </a:r>
            <a:endParaRPr lang="en-US" b="1" dirty="0"/>
          </a:p>
        </p:txBody>
      </p:sp>
      <p:sp>
        <p:nvSpPr>
          <p:cNvPr id="9" name="Rounded Rectangle 8"/>
          <p:cNvSpPr/>
          <p:nvPr/>
        </p:nvSpPr>
        <p:spPr>
          <a:xfrm>
            <a:off x="4644008" y="1844824"/>
            <a:ext cx="2016224" cy="1152128"/>
          </a:xfrm>
          <a:prstGeom prst="roundRect">
            <a:avLst/>
          </a:prstGeom>
          <a:solidFill>
            <a:srgbClr val="00B05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FF00"/>
                </a:solidFill>
              </a:rPr>
              <a:t>Restriction?</a:t>
            </a:r>
          </a:p>
          <a:p>
            <a:r>
              <a:rPr lang="en-US" b="1" dirty="0" smtClean="0"/>
              <a:t>n &gt; 0</a:t>
            </a:r>
            <a:endParaRPr lang="en-US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683568" y="3068960"/>
            <a:ext cx="1368152" cy="1152128"/>
          </a:xfrm>
          <a:prstGeom prst="roundRect">
            <a:avLst/>
          </a:prstGeom>
          <a:solidFill>
            <a:srgbClr val="00660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FFFF00"/>
                </a:solidFill>
              </a:rPr>
              <a:t>Output?</a:t>
            </a:r>
          </a:p>
          <a:p>
            <a:r>
              <a:rPr lang="en-US" b="1" dirty="0" smtClean="0"/>
              <a:t>n!</a:t>
            </a:r>
            <a:endParaRPr lang="en-US" b="1" dirty="0"/>
          </a:p>
        </p:txBody>
      </p:sp>
      <p:sp>
        <p:nvSpPr>
          <p:cNvPr id="11" name="Rounded Rectangle 10"/>
          <p:cNvSpPr/>
          <p:nvPr/>
        </p:nvSpPr>
        <p:spPr>
          <a:xfrm>
            <a:off x="683568" y="4293096"/>
            <a:ext cx="6120680" cy="1584176"/>
          </a:xfrm>
          <a:prstGeom prst="roundRect">
            <a:avLst/>
          </a:prstGeom>
          <a:solidFill>
            <a:srgbClr val="002060"/>
          </a:solidFill>
          <a:ln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1! = 1</a:t>
            </a:r>
          </a:p>
          <a:p>
            <a:r>
              <a:rPr lang="en-US" b="1" dirty="0" smtClean="0"/>
              <a:t>2! = 2 x 1 </a:t>
            </a:r>
            <a:r>
              <a:rPr lang="en-US" b="1" dirty="0" smtClean="0">
                <a:solidFill>
                  <a:srgbClr val="00B0F0"/>
                </a:solidFill>
              </a:rPr>
              <a:t>= 2 x 1!</a:t>
            </a:r>
          </a:p>
          <a:p>
            <a:r>
              <a:rPr lang="en-US" b="1" dirty="0" smtClean="0"/>
              <a:t>3! = 3 x 2 x 1 </a:t>
            </a:r>
            <a:r>
              <a:rPr lang="en-US" b="1" dirty="0" smtClean="0">
                <a:solidFill>
                  <a:srgbClr val="00B0F0"/>
                </a:solidFill>
              </a:rPr>
              <a:t>= 3 x 2!</a:t>
            </a:r>
          </a:p>
          <a:p>
            <a:r>
              <a:rPr lang="en-US" b="1" dirty="0" smtClean="0"/>
              <a:t>4! = 4 x 3 x 2 x 1 </a:t>
            </a:r>
            <a:r>
              <a:rPr lang="en-US" b="1" dirty="0" smtClean="0">
                <a:solidFill>
                  <a:srgbClr val="00B0F0"/>
                </a:solidFill>
              </a:rPr>
              <a:t>= 4 x 3!</a:t>
            </a:r>
          </a:p>
          <a:p>
            <a:r>
              <a:rPr lang="en-US" b="1" dirty="0" smtClean="0"/>
              <a:t>5! = 5 x 4 x 3 x 2 x 1 </a:t>
            </a:r>
            <a:r>
              <a:rPr lang="en-US" b="1" dirty="0" smtClean="0">
                <a:solidFill>
                  <a:srgbClr val="00B0F0"/>
                </a:solidFill>
              </a:rPr>
              <a:t>= 5 x 4!</a:t>
            </a:r>
            <a:endParaRPr lang="en-US" b="1" dirty="0">
              <a:solidFill>
                <a:srgbClr val="00B0F0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683568" y="5949280"/>
            <a:ext cx="6120680" cy="512440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002060"/>
                </a:solidFill>
              </a:rPr>
              <a:t>n! = n * (n – 1) * (n – 2) * (n – 3) * … 1 </a:t>
            </a:r>
            <a:r>
              <a:rPr lang="en-US" b="1" dirty="0" smtClean="0">
                <a:solidFill>
                  <a:srgbClr val="C00000"/>
                </a:solidFill>
              </a:rPr>
              <a:t>= n * (n-1)!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436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764704"/>
            <a:ext cx="7200800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#include 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main (void)</a:t>
            </a:r>
          </a:p>
          <a:p>
            <a:r>
              <a:rPr lang="en-US" dirty="0" smtClean="0"/>
              <a:t>{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n;</a:t>
            </a:r>
          </a:p>
          <a:p>
            <a:r>
              <a:rPr lang="en-US" dirty="0" err="1" smtClean="0"/>
              <a:t>printf</a:t>
            </a:r>
            <a:r>
              <a:rPr lang="en-US" dirty="0" smtClean="0"/>
              <a:t> (“enter an integer number: \n”);</a:t>
            </a:r>
          </a:p>
          <a:p>
            <a:r>
              <a:rPr lang="en-US" dirty="0" err="1" smtClean="0"/>
              <a:t>scanf</a:t>
            </a:r>
            <a:r>
              <a:rPr lang="en-US" dirty="0" smtClean="0"/>
              <a:t> (“%d”, &amp;n);</a:t>
            </a:r>
          </a:p>
          <a:p>
            <a:r>
              <a:rPr lang="en-US" dirty="0" smtClean="0"/>
              <a:t>return (0);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>
            <a:off x="611560" y="3140968"/>
            <a:ext cx="6120680" cy="512440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rgbClr val="002060"/>
                </a:solidFill>
              </a:rPr>
              <a:t>n! = n * (n – 1) * (n – 2) * (n – 3) * … 1 </a:t>
            </a:r>
            <a:r>
              <a:rPr lang="en-US" b="1" dirty="0" smtClean="0">
                <a:solidFill>
                  <a:srgbClr val="C00000"/>
                </a:solidFill>
              </a:rPr>
              <a:t>= n * (n – 1)!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611560" y="3789040"/>
            <a:ext cx="6120680" cy="504056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Initial value: n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611560" y="4365104"/>
            <a:ext cx="6120680" cy="504056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Step: -1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611560" y="4869160"/>
            <a:ext cx="6120680" cy="504056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Condition: n &gt;= 1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611560" y="5373216"/>
            <a:ext cx="6120680" cy="108012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for (</a:t>
            </a:r>
            <a:r>
              <a:rPr lang="en-US" b="1" dirty="0" err="1" smtClean="0"/>
              <a:t>i</a:t>
            </a:r>
            <a:r>
              <a:rPr lang="en-US" b="1" dirty="0" smtClean="0"/>
              <a:t> = n; </a:t>
            </a:r>
            <a:r>
              <a:rPr lang="en-US" b="1" dirty="0" err="1" smtClean="0"/>
              <a:t>i</a:t>
            </a:r>
            <a:r>
              <a:rPr lang="en-US" b="1" dirty="0" smtClean="0"/>
              <a:t> &gt;= 1; </a:t>
            </a:r>
            <a:r>
              <a:rPr lang="en-US" b="1" dirty="0" err="1" smtClean="0"/>
              <a:t>i</a:t>
            </a:r>
            <a:r>
              <a:rPr lang="en-US" b="1" dirty="0" smtClean="0"/>
              <a:t>--)</a:t>
            </a:r>
          </a:p>
          <a:p>
            <a:r>
              <a:rPr lang="en-US" b="1" dirty="0" smtClean="0"/>
              <a:t>   {</a:t>
            </a:r>
          </a:p>
          <a:p>
            <a:r>
              <a:rPr lang="en-US" b="1" dirty="0" smtClean="0"/>
              <a:t>   }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5411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764704"/>
            <a:ext cx="7200800" cy="309634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#include 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main (void)</a:t>
            </a:r>
          </a:p>
          <a:p>
            <a:r>
              <a:rPr lang="en-US" dirty="0" smtClean="0"/>
              <a:t>{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n</a:t>
            </a:r>
            <a:r>
              <a:rPr lang="en-US" dirty="0" smtClean="0">
                <a:solidFill>
                  <a:srgbClr val="FFFF00"/>
                </a:solidFill>
              </a:rPr>
              <a:t>, 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/>
              <a:t>;</a:t>
            </a:r>
          </a:p>
          <a:p>
            <a:r>
              <a:rPr lang="en-US" dirty="0" err="1" smtClean="0"/>
              <a:t>printf</a:t>
            </a:r>
            <a:r>
              <a:rPr lang="en-US" dirty="0" smtClean="0"/>
              <a:t> (“enter an integer number: \n”);</a:t>
            </a:r>
          </a:p>
          <a:p>
            <a:r>
              <a:rPr lang="en-US" dirty="0" err="1" smtClean="0"/>
              <a:t>scanf</a:t>
            </a:r>
            <a:r>
              <a:rPr lang="en-US" dirty="0" smtClean="0"/>
              <a:t> (“%d”, &amp;n);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for (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 = n; 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 &gt;= 1; 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--)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{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}</a:t>
            </a:r>
          </a:p>
          <a:p>
            <a:r>
              <a:rPr lang="en-US" dirty="0" smtClean="0"/>
              <a:t>return (0);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611560" y="4293096"/>
            <a:ext cx="6120680" cy="1368152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for (</a:t>
            </a:r>
            <a:r>
              <a:rPr lang="en-US" b="1" dirty="0" err="1" smtClean="0"/>
              <a:t>i</a:t>
            </a:r>
            <a:r>
              <a:rPr lang="en-US" b="1" dirty="0" smtClean="0"/>
              <a:t> = n; </a:t>
            </a:r>
            <a:r>
              <a:rPr lang="en-US" b="1" dirty="0" err="1" smtClean="0"/>
              <a:t>i</a:t>
            </a:r>
            <a:r>
              <a:rPr lang="en-US" b="1" dirty="0" smtClean="0"/>
              <a:t> &gt;= 1; </a:t>
            </a:r>
            <a:r>
              <a:rPr lang="en-US" b="1" dirty="0" err="1" smtClean="0"/>
              <a:t>i</a:t>
            </a:r>
            <a:r>
              <a:rPr lang="en-US" b="1" dirty="0" smtClean="0"/>
              <a:t>--)</a:t>
            </a:r>
          </a:p>
          <a:p>
            <a:r>
              <a:rPr lang="en-US" b="1" dirty="0" smtClean="0"/>
              <a:t>   {</a:t>
            </a:r>
          </a:p>
          <a:p>
            <a:r>
              <a:rPr lang="en-US" b="1" dirty="0" smtClean="0"/>
              <a:t>      product = product * </a:t>
            </a:r>
            <a:r>
              <a:rPr lang="en-US" b="1" dirty="0" err="1" smtClean="0"/>
              <a:t>i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}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719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764704"/>
            <a:ext cx="7200800" cy="39604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/>
              <a:t>#include &lt;</a:t>
            </a:r>
            <a:r>
              <a:rPr lang="en-US" dirty="0" err="1" smtClean="0"/>
              <a:t>stdio.h</a:t>
            </a:r>
            <a:r>
              <a:rPr lang="en-US" dirty="0" smtClean="0"/>
              <a:t>&gt;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main (void)</a:t>
            </a:r>
          </a:p>
          <a:p>
            <a:r>
              <a:rPr lang="en-US" dirty="0" smtClean="0"/>
              <a:t>{</a:t>
            </a:r>
          </a:p>
          <a:p>
            <a:r>
              <a:rPr lang="en-US" dirty="0" err="1" smtClean="0"/>
              <a:t>int</a:t>
            </a:r>
            <a:r>
              <a:rPr lang="en-US" dirty="0" smtClean="0"/>
              <a:t> n, </a:t>
            </a:r>
            <a:r>
              <a:rPr lang="en-US" dirty="0" err="1" smtClean="0"/>
              <a:t>i</a:t>
            </a:r>
            <a:r>
              <a:rPr lang="en-US" dirty="0" smtClean="0"/>
              <a:t>;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product;</a:t>
            </a:r>
          </a:p>
          <a:p>
            <a:r>
              <a:rPr lang="en-US" dirty="0" err="1" smtClean="0"/>
              <a:t>printf</a:t>
            </a:r>
            <a:r>
              <a:rPr lang="en-US" dirty="0" smtClean="0"/>
              <a:t> (“enter an integer number: \n”);</a:t>
            </a:r>
          </a:p>
          <a:p>
            <a:r>
              <a:rPr lang="en-US" dirty="0" err="1" smtClean="0"/>
              <a:t>scanf</a:t>
            </a:r>
            <a:r>
              <a:rPr lang="en-US" dirty="0" smtClean="0"/>
              <a:t> (“%d”, &amp;n);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product = 1;</a:t>
            </a:r>
          </a:p>
          <a:p>
            <a:r>
              <a:rPr lang="en-US" dirty="0" smtClean="0"/>
              <a:t>for (</a:t>
            </a:r>
            <a:r>
              <a:rPr lang="en-US" dirty="0" err="1" smtClean="0"/>
              <a:t>i</a:t>
            </a:r>
            <a:r>
              <a:rPr lang="en-US" dirty="0" smtClean="0"/>
              <a:t> = n; </a:t>
            </a:r>
            <a:r>
              <a:rPr lang="en-US" dirty="0" err="1" smtClean="0"/>
              <a:t>i</a:t>
            </a:r>
            <a:r>
              <a:rPr lang="en-US" dirty="0" smtClean="0"/>
              <a:t> &gt;= 1; </a:t>
            </a:r>
            <a:r>
              <a:rPr lang="en-US" dirty="0" err="1" smtClean="0"/>
              <a:t>i</a:t>
            </a:r>
            <a:r>
              <a:rPr lang="en-US" dirty="0" smtClean="0"/>
              <a:t>--)</a:t>
            </a:r>
          </a:p>
          <a:p>
            <a:r>
              <a:rPr lang="en-US" dirty="0" smtClean="0"/>
              <a:t>   {</a:t>
            </a:r>
          </a:p>
          <a:p>
            <a:r>
              <a:rPr lang="en-US" dirty="0" smtClean="0"/>
              <a:t>     </a:t>
            </a:r>
            <a:r>
              <a:rPr lang="en-US" dirty="0" smtClean="0">
                <a:solidFill>
                  <a:srgbClr val="FFFF00"/>
                </a:solidFill>
              </a:rPr>
              <a:t>product = product * 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; // or product *= </a:t>
            </a:r>
            <a:r>
              <a:rPr lang="en-US" dirty="0" err="1" smtClean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;</a:t>
            </a:r>
          </a:p>
          <a:p>
            <a:r>
              <a:rPr lang="en-US" dirty="0" smtClean="0"/>
              <a:t>   }</a:t>
            </a:r>
          </a:p>
          <a:p>
            <a:r>
              <a:rPr lang="en-US" dirty="0" err="1" smtClean="0"/>
              <a:t>printf</a:t>
            </a:r>
            <a:r>
              <a:rPr lang="en-US" dirty="0" smtClean="0"/>
              <a:t> (“factorial of %3d = %6d\n”, n, product);</a:t>
            </a:r>
          </a:p>
          <a:p>
            <a:r>
              <a:rPr lang="en-US" dirty="0" smtClean="0"/>
              <a:t>return (0);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Rounded Rectangle 4"/>
          <p:cNvSpPr/>
          <p:nvPr/>
        </p:nvSpPr>
        <p:spPr>
          <a:xfrm>
            <a:off x="611560" y="5085184"/>
            <a:ext cx="6120680" cy="792088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/>
              <a:t>What if the user entered a number less than 1?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54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11560" y="764704"/>
            <a:ext cx="7200800" cy="56166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{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n,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product;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an integer number: \n”);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&amp;n);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if (n &gt;= 1)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{   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  </a:t>
            </a:r>
            <a:r>
              <a:rPr lang="en-US" dirty="0" smtClean="0">
                <a:solidFill>
                  <a:schemeClr val="bg1"/>
                </a:solidFill>
              </a:rPr>
              <a:t> product = 1;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for (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= n;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&gt;= 1;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--)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{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  product = product *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; // or product *=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} //end of for loop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dirty="0" err="1" smtClean="0"/>
              <a:t>printf</a:t>
            </a:r>
            <a:r>
              <a:rPr lang="en-US" dirty="0" smtClean="0"/>
              <a:t> (“factorial of %3d = %6d\n”, n, product);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smtClean="0">
                <a:solidFill>
                  <a:srgbClr val="FFFF00"/>
                </a:solidFill>
              </a:rPr>
              <a:t>} // if (n &gt;= 1)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else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(“invalid input\n”);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return (0);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//end of main function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4900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24B5A1"/>
                </a:solidFill>
                <a:latin typeface="Arial"/>
              </a:rPr>
              <a:t>Compound</a:t>
            </a:r>
            <a:r>
              <a:rPr lang="en-US" dirty="0">
                <a:solidFill>
                  <a:srgbClr val="24B5A1"/>
                </a:solidFill>
                <a:latin typeface="Arial"/>
              </a:rPr>
              <a:t> assignment 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operators </a:t>
            </a:r>
          </a:p>
          <a:p>
            <a:pPr lvl="1"/>
            <a:r>
              <a:rPr lang="en-US" dirty="0" smtClean="0">
                <a:solidFill>
                  <a:srgbClr val="24B5A1"/>
                </a:solidFill>
                <a:latin typeface="Arial"/>
              </a:rPr>
              <a:t>Increment/decrement operators</a:t>
            </a:r>
          </a:p>
          <a:p>
            <a:pPr lvl="1"/>
            <a:r>
              <a:rPr lang="en-US" dirty="0">
                <a:solidFill>
                  <a:srgbClr val="24B5A1"/>
                </a:solidFill>
                <a:latin typeface="Arial"/>
              </a:rPr>
              <a:t>The postfix and prefix operators</a:t>
            </a:r>
            <a:endParaRPr lang="en-US" dirty="0" smtClean="0">
              <a:solidFill>
                <a:srgbClr val="24B5A1"/>
              </a:solidFill>
              <a:latin typeface="Arial"/>
            </a:endParaRPr>
          </a:p>
          <a:p>
            <a:r>
              <a:rPr lang="en-US" b="1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 statement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1650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13. </a:t>
            </a:r>
            <a:r>
              <a:rPr lang="en-US" sz="2300" dirty="0">
                <a:solidFill>
                  <a:srgbClr val="24B5A1"/>
                </a:solidFill>
                <a:latin typeface="Arial"/>
              </a:rPr>
              <a:t>The </a:t>
            </a:r>
            <a:r>
              <a:rPr lang="en-US" sz="2300" cap="none" dirty="0" smtClean="0">
                <a:solidFill>
                  <a:srgbClr val="24B5A1"/>
                </a:solidFill>
                <a:latin typeface="Arial"/>
              </a:rPr>
              <a:t>for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 statement – example 4 - trace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674269"/>
              </p:ext>
            </p:extLst>
          </p:nvPr>
        </p:nvGraphicFramePr>
        <p:xfrm>
          <a:off x="323530" y="548680"/>
          <a:ext cx="7488830" cy="1211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563"/>
                <a:gridCol w="1910493"/>
                <a:gridCol w="2071381"/>
                <a:gridCol w="1060201"/>
                <a:gridCol w="1728192"/>
              </a:tblGrid>
              <a:tr h="403932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r>
                        <a:rPr lang="en-US" dirty="0" smtClean="0"/>
                        <a:t>-3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-3 &gt;=</a:t>
                      </a:r>
                      <a:r>
                        <a:rPr lang="en-US" baseline="0" dirty="0" smtClean="0"/>
                        <a:t> 1? false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output: invalid</a:t>
                      </a:r>
                      <a:r>
                        <a:rPr lang="en-US" baseline="0" dirty="0" smtClean="0"/>
                        <a:t> input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6661808"/>
              </p:ext>
            </p:extLst>
          </p:nvPr>
        </p:nvGraphicFramePr>
        <p:xfrm>
          <a:off x="323528" y="1700808"/>
          <a:ext cx="7488832" cy="31932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9470"/>
                <a:gridCol w="1726792"/>
                <a:gridCol w="1872210"/>
                <a:gridCol w="1512168"/>
                <a:gridCol w="1728192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 initial</a:t>
                      </a:r>
                      <a:r>
                        <a:rPr lang="en-US" baseline="0" dirty="0" smtClean="0"/>
                        <a:t>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&gt;=</a:t>
                      </a:r>
                      <a:r>
                        <a:rPr lang="en-US" baseline="0" dirty="0" smtClean="0"/>
                        <a:t>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&gt;=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* 1 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&gt;=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* 4</a:t>
                      </a:r>
                      <a:r>
                        <a:rPr lang="en-US" baseline="0" dirty="0" smtClean="0"/>
                        <a:t> = 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&gt;=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* 12 = 24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&gt;=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* 24 = 24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&gt; =1? false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output: factorial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4 =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~~~~</a:t>
                      </a:r>
                      <a:r>
                        <a:rPr lang="en-US" baseline="0" dirty="0" smtClean="0"/>
                        <a:t>24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1642229"/>
              </p:ext>
            </p:extLst>
          </p:nvPr>
        </p:nvGraphicFramePr>
        <p:xfrm>
          <a:off x="323528" y="4941168"/>
          <a:ext cx="7488830" cy="1851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563"/>
                <a:gridCol w="1657701"/>
                <a:gridCol w="1872208"/>
                <a:gridCol w="1512166"/>
                <a:gridCol w="1728192"/>
              </a:tblGrid>
              <a:tr h="403932">
                <a:tc>
                  <a:txBody>
                    <a:bodyPr/>
                    <a:lstStyle/>
                    <a:p>
                      <a:r>
                        <a:rPr lang="en-US" dirty="0" smtClean="0"/>
                        <a:t>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--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&gt;= 1?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&gt;=</a:t>
                      </a:r>
                      <a:r>
                        <a:rPr lang="en-US" baseline="0" dirty="0" smtClean="0"/>
                        <a:t>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&gt;= 1?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&gt;= 1? False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3932">
                <a:tc gridSpan="5">
                  <a:txBody>
                    <a:bodyPr/>
                    <a:lstStyle/>
                    <a:p>
                      <a:r>
                        <a:rPr lang="en-US" dirty="0" smtClean="0"/>
                        <a:t>output: factorial</a:t>
                      </a:r>
                      <a:r>
                        <a:rPr lang="en-US" baseline="0" dirty="0" smtClean="0"/>
                        <a:t> of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1 = </a:t>
                      </a:r>
                      <a:r>
                        <a:rPr lang="en-US" b="1" baseline="0" dirty="0" smtClean="0">
                          <a:solidFill>
                            <a:srgbClr val="C00000"/>
                          </a:solidFill>
                        </a:rPr>
                        <a:t>~~~~~</a:t>
                      </a:r>
                      <a:r>
                        <a:rPr lang="en-US" baseline="0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826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16"/>
            <a:ext cx="7239000" cy="372656"/>
          </a:xfrm>
        </p:spPr>
        <p:txBody>
          <a:bodyPr>
            <a:normAutofit fontScale="90000"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14. Nested loops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7715200" cy="5907056"/>
          </a:xfrm>
        </p:spPr>
        <p:txBody>
          <a:bodyPr/>
          <a:lstStyle/>
          <a:p>
            <a:pPr algn="just"/>
            <a:r>
              <a:rPr lang="en-US" dirty="0" smtClean="0"/>
              <a:t>Nested loops consist of an outer loop with one or more inner loops.</a:t>
            </a:r>
          </a:p>
          <a:p>
            <a:pPr algn="just"/>
            <a:r>
              <a:rPr lang="en-US" dirty="0" smtClean="0"/>
              <a:t>Each time the outer loop is repeated, the inner loop restarts from the initial value of its counter.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441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16"/>
            <a:ext cx="7239000" cy="372656"/>
          </a:xfrm>
        </p:spPr>
        <p:txBody>
          <a:bodyPr>
            <a:normAutofit fontScale="90000"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15. Nested loops – simple example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51520" y="476672"/>
            <a:ext cx="468052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for (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= 0;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&lt; 3;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for (j = 0; j &lt; 5; j++)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= %3d /t j = %3d /n”,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, j);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713594"/>
              </p:ext>
            </p:extLst>
          </p:nvPr>
        </p:nvGraphicFramePr>
        <p:xfrm>
          <a:off x="251520" y="1484784"/>
          <a:ext cx="871297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594"/>
                <a:gridCol w="1353750"/>
                <a:gridCol w="1800200"/>
                <a:gridCol w="1368152"/>
                <a:gridCol w="244827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&lt; 3?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j++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 &lt; 5?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</a:t>
                      </a:r>
                      <a:r>
                        <a:rPr lang="en-US" baseline="0" dirty="0" smtClean="0"/>
                        <a:t> 3?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</a:t>
                      </a:r>
                      <a:r>
                        <a:rPr lang="en-US" baseline="0" dirty="0" smtClean="0"/>
                        <a:t>     j =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0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r>
                        <a:rPr lang="en-US" baseline="0" dirty="0" smtClean="0"/>
                        <a:t> &lt; 5? false </a:t>
                      </a:r>
                      <a:r>
                        <a:rPr lang="en-US" baseline="0" dirty="0" smtClean="0">
                          <a:sym typeface="Wingdings" panose="05000000000000000000" pitchFamily="2" charset="2"/>
                        </a:rPr>
                        <a:t> exit from inner loop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 3?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</a:t>
                      </a:r>
                      <a:r>
                        <a:rPr lang="en-US" baseline="0" dirty="0" smtClean="0"/>
                        <a:t>     j =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1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5 &lt; 5? false </a:t>
                      </a:r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inner loop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= 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3?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0: initial value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 &lt; 5? true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    j = </a:t>
                      </a:r>
                      <a:r>
                        <a:rPr lang="en-US" b="0" baseline="0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3719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016"/>
            <a:ext cx="7239000" cy="372656"/>
          </a:xfrm>
        </p:spPr>
        <p:txBody>
          <a:bodyPr>
            <a:normAutofit fontScale="90000"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15. Nested loops – simple example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3709634"/>
              </p:ext>
            </p:extLst>
          </p:nvPr>
        </p:nvGraphicFramePr>
        <p:xfrm>
          <a:off x="179512" y="1732776"/>
          <a:ext cx="8712970" cy="2560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2594"/>
                <a:gridCol w="1353750"/>
                <a:gridCol w="1800200"/>
                <a:gridCol w="1368152"/>
                <a:gridCol w="2448274"/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&lt; 3?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j++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 &lt; 5?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3?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 &lt;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r>
                        <a:rPr lang="en-US" baseline="0" dirty="0" smtClean="0"/>
                        <a:t>     j =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baseline="0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 &lt;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0" dirty="0" smtClean="0"/>
                        <a:t> &lt; 5? 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2     j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j= 5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5 &lt; 5? false </a:t>
                      </a:r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inner loop</a:t>
                      </a:r>
                      <a:endParaRPr lang="en-US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 &lt; 3 false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 dirty="0" smtClean="0">
                          <a:sym typeface="Wingdings" panose="05000000000000000000" pitchFamily="2" charset="2"/>
                        </a:rPr>
                        <a:t> exit from outer loop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251520" y="476672"/>
            <a:ext cx="4680520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for (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= 0;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&lt; 3;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for (j = 0; j &lt; 5; j++)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 = %3d /t j = %3d /n”, </a:t>
            </a:r>
            <a:r>
              <a:rPr lang="en-US" dirty="0" err="1" smtClean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, j);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693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372656"/>
          </a:xfrm>
        </p:spPr>
        <p:txBody>
          <a:bodyPr>
            <a:normAutofit fontScale="90000"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16. Nested for – example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r>
              <a:rPr lang="en-US" dirty="0" smtClean="0"/>
              <a:t>Write a complete program that produces the following output: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Analysis:</a:t>
            </a:r>
          </a:p>
          <a:p>
            <a:pPr lvl="1"/>
            <a:r>
              <a:rPr lang="en-US" dirty="0" smtClean="0"/>
              <a:t>We need two counters:-</a:t>
            </a:r>
          </a:p>
          <a:p>
            <a:pPr lvl="2"/>
            <a:r>
              <a:rPr lang="en-US" dirty="0" smtClean="0"/>
              <a:t>The first counter </a:t>
            </a:r>
            <a:r>
              <a:rPr lang="en-US" i="1" dirty="0" smtClean="0">
                <a:solidFill>
                  <a:srgbClr val="00B0F0"/>
                </a:solidFill>
              </a:rPr>
              <a:t>line</a:t>
            </a:r>
            <a:r>
              <a:rPr lang="en-US" i="1" dirty="0" smtClean="0"/>
              <a:t> </a:t>
            </a:r>
            <a:r>
              <a:rPr lang="en-US" dirty="0" smtClean="0"/>
              <a:t>counts the lines from 1 to 5</a:t>
            </a:r>
          </a:p>
          <a:p>
            <a:pPr lvl="2"/>
            <a:r>
              <a:rPr lang="en-US" dirty="0" smtClean="0"/>
              <a:t>The second counter </a:t>
            </a:r>
            <a:r>
              <a:rPr lang="en-US" i="1" dirty="0" smtClean="0">
                <a:solidFill>
                  <a:srgbClr val="00B0F0"/>
                </a:solidFill>
              </a:rPr>
              <a:t>asterisks</a:t>
            </a:r>
            <a:r>
              <a:rPr lang="en-US" dirty="0" smtClean="0"/>
              <a:t> counts the number of asterisks in each line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95536" y="1556792"/>
            <a:ext cx="3240360" cy="1584176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bg1"/>
                </a:solidFill>
              </a:rPr>
              <a:t>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*****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76118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372656"/>
          </a:xfrm>
        </p:spPr>
        <p:txBody>
          <a:bodyPr>
            <a:normAutofit fontScale="90000"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16. Nested for – 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395536" y="548680"/>
            <a:ext cx="3240360" cy="1584176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 smtClean="0">
                <a:solidFill>
                  <a:schemeClr val="bg1"/>
                </a:solidFill>
              </a:rPr>
              <a:t>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****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*****</a:t>
            </a:r>
            <a:endParaRPr lang="en-US" b="1" dirty="0">
              <a:solidFill>
                <a:schemeClr val="bg1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43658"/>
              </p:ext>
            </p:extLst>
          </p:nvPr>
        </p:nvGraphicFramePr>
        <p:xfrm>
          <a:off x="2148408" y="620688"/>
          <a:ext cx="6096000" cy="585216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3048000"/>
                <a:gridCol w="3048000"/>
              </a:tblGrid>
              <a:tr h="360040">
                <a:tc>
                  <a:txBody>
                    <a:bodyPr/>
                    <a:lstStyle/>
                    <a:p>
                      <a:r>
                        <a:rPr lang="en-US" dirty="0" smtClean="0"/>
                        <a:t>Line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Asterisks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946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372656"/>
          </a:xfrm>
        </p:spPr>
        <p:txBody>
          <a:bodyPr>
            <a:normAutofit fontScale="90000"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16. Nested for – example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 (cont’d)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548680"/>
            <a:ext cx="7920880" cy="5907056"/>
          </a:xfrm>
        </p:spPr>
        <p:txBody>
          <a:bodyPr/>
          <a:lstStyle/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879655"/>
              </p:ext>
            </p:extLst>
          </p:nvPr>
        </p:nvGraphicFramePr>
        <p:xfrm>
          <a:off x="179512" y="548680"/>
          <a:ext cx="2592288" cy="5933440"/>
        </p:xfrm>
        <a:graphic>
          <a:graphicData uri="http://schemas.openxmlformats.org/drawingml/2006/table">
            <a:tbl>
              <a:tblPr firstRow="1" bandRow="1">
                <a:tableStyleId>{1E171933-4619-4E11-9A3F-F7608DF75F80}</a:tableStyleId>
              </a:tblPr>
              <a:tblGrid>
                <a:gridCol w="1244709"/>
                <a:gridCol w="134757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Line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2060"/>
                          </a:solidFill>
                        </a:rPr>
                        <a:t>Asterisks</a:t>
                      </a:r>
                      <a:endParaRPr lang="en-US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2915816" y="1484784"/>
            <a:ext cx="4896544" cy="1512168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 smtClean="0">
                <a:solidFill>
                  <a:srgbClr val="002060"/>
                </a:solidFill>
              </a:rPr>
              <a:t>line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Initial Value: 1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Final Value: 5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condition is (line &lt;= 5)</a:t>
            </a:r>
          </a:p>
          <a:p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Step: +1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2915816" y="548680"/>
            <a:ext cx="4896544" cy="864096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en-US" i="1" u="sng" dirty="0">
                <a:solidFill>
                  <a:srgbClr val="002060"/>
                </a:solidFill>
                <a:sym typeface="Wingdings" panose="05000000000000000000" pitchFamily="2" charset="2"/>
              </a:rPr>
              <a:t>l</a:t>
            </a:r>
            <a:r>
              <a:rPr lang="en-US" i="1" u="sng" dirty="0" smtClean="0">
                <a:solidFill>
                  <a:srgbClr val="002060"/>
                </a:solidFill>
                <a:sym typeface="Wingdings" panose="05000000000000000000" pitchFamily="2" charset="2"/>
              </a:rPr>
              <a:t>ine</a:t>
            </a:r>
            <a:r>
              <a:rPr lang="en-US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is the counter of the </a:t>
            </a:r>
            <a:r>
              <a:rPr lang="en-US" u="sng" dirty="0" smtClean="0">
                <a:solidFill>
                  <a:srgbClr val="002060"/>
                </a:solidFill>
                <a:sym typeface="Wingdings" panose="05000000000000000000" pitchFamily="2" charset="2"/>
              </a:rPr>
              <a:t>outer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loop, and </a:t>
            </a:r>
            <a:r>
              <a:rPr lang="en-US" i="1" u="sng" dirty="0" smtClean="0">
                <a:solidFill>
                  <a:srgbClr val="002060"/>
                </a:solidFill>
                <a:sym typeface="Wingdings" panose="05000000000000000000" pitchFamily="2" charset="2"/>
              </a:rPr>
              <a:t>asterisks</a:t>
            </a:r>
            <a:r>
              <a:rPr lang="en-US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is the counter of the </a:t>
            </a:r>
            <a:r>
              <a:rPr lang="en-US" u="sng" dirty="0" smtClean="0">
                <a:solidFill>
                  <a:srgbClr val="002060"/>
                </a:solidFill>
                <a:sym typeface="Wingdings" panose="05000000000000000000" pitchFamily="2" charset="2"/>
              </a:rPr>
              <a:t>inner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 loop.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2915816" y="3068960"/>
            <a:ext cx="4896544" cy="1512168"/>
          </a:xfrm>
          <a:prstGeom prst="roundRect">
            <a:avLst/>
          </a:prstGeom>
          <a:solidFill>
            <a:srgbClr val="00B0F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i="1" dirty="0" smtClean="0">
                <a:solidFill>
                  <a:srgbClr val="002060"/>
                </a:solidFill>
              </a:rPr>
              <a:t>asterisks</a:t>
            </a:r>
            <a:r>
              <a:rPr lang="en-US" dirty="0" smtClean="0">
                <a:solidFill>
                  <a:srgbClr val="002060"/>
                </a:solidFill>
              </a:rPr>
              <a:t>: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Initial Value: 1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Final Value: </a:t>
            </a:r>
            <a:r>
              <a:rPr lang="en-US" i="1" dirty="0" smtClean="0">
                <a:solidFill>
                  <a:srgbClr val="002060"/>
                </a:solidFill>
              </a:rPr>
              <a:t>line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</a:p>
          <a:p>
            <a:r>
              <a:rPr lang="en-US" dirty="0">
                <a:solidFill>
                  <a:srgbClr val="002060"/>
                </a:solidFill>
                <a:sym typeface="Wingdings" panose="05000000000000000000" pitchFamily="2" charset="2"/>
              </a:rPr>
              <a:t>	</a:t>
            </a:r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 condition is </a:t>
            </a:r>
            <a:r>
              <a:rPr lang="en-US" i="1" dirty="0" smtClean="0">
                <a:solidFill>
                  <a:srgbClr val="002060"/>
                </a:solidFill>
                <a:sym typeface="Wingdings" panose="05000000000000000000" pitchFamily="2" charset="2"/>
              </a:rPr>
              <a:t>(asterisks &lt;= line)</a:t>
            </a:r>
          </a:p>
          <a:p>
            <a:r>
              <a:rPr lang="en-US" dirty="0" smtClean="0">
                <a:solidFill>
                  <a:srgbClr val="002060"/>
                </a:solidFill>
                <a:sym typeface="Wingdings" panose="05000000000000000000" pitchFamily="2" charset="2"/>
              </a:rPr>
              <a:t>Step: +1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915816" y="4653136"/>
            <a:ext cx="5760640" cy="1800200"/>
          </a:xfrm>
          <a:prstGeom prst="round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for (line = 1; line &lt;= 5; line++)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for (asterisks = 1; asterisks &lt;= line; asterisks++)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(“*”);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(“\n”);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}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235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360040"/>
          </a:xfrm>
        </p:spPr>
        <p:txBody>
          <a:bodyPr>
            <a:normAutofit fontScale="90000"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16. Nested for – complete program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251520" y="620688"/>
            <a:ext cx="7776864" cy="5472608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#include &lt;</a:t>
            </a:r>
            <a:r>
              <a:rPr lang="en-US" dirty="0" err="1" smtClean="0">
                <a:solidFill>
                  <a:srgbClr val="002060"/>
                </a:solidFill>
              </a:rPr>
              <a:t>stdio.h</a:t>
            </a:r>
            <a:r>
              <a:rPr lang="en-US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</a:t>
            </a:r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 line, asterisks;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>
                <a:solidFill>
                  <a:srgbClr val="002060"/>
                </a:solidFill>
              </a:rPr>
              <a:t>   for (line = 1; line &lt;= 5; line++)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{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for (asterisks = 1; asterisks &lt;= line; asterisks++)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   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(“*”);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(“\n”);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} </a:t>
            </a:r>
            <a:r>
              <a:rPr lang="en-US" dirty="0" smtClean="0">
                <a:solidFill>
                  <a:srgbClr val="0070C0"/>
                </a:solidFill>
              </a:rPr>
              <a:t>// end (line = 1; line &lt;= 5; line++)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return (0);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} </a:t>
            </a:r>
            <a:r>
              <a:rPr lang="en-US" dirty="0" smtClean="0">
                <a:solidFill>
                  <a:srgbClr val="0070C0"/>
                </a:solidFill>
              </a:rPr>
              <a:t>// end of main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Soha</a:t>
            </a:r>
            <a:r>
              <a:rPr lang="en-US" dirty="0" smtClean="0"/>
              <a:t> S. </a:t>
            </a:r>
            <a:r>
              <a:rPr lang="en-US" dirty="0" err="1" smtClean="0"/>
              <a:t>Zaghloul</a:t>
            </a:r>
            <a:r>
              <a:rPr lang="en-US" dirty="0" smtClean="0"/>
              <a:t>			updated by </a:t>
            </a:r>
            <a:r>
              <a:rPr lang="en-US" dirty="0" err="1" smtClean="0"/>
              <a:t>Rasha</a:t>
            </a:r>
            <a:r>
              <a:rPr lang="en-US" dirty="0" smtClean="0"/>
              <a:t> </a:t>
            </a:r>
            <a:r>
              <a:rPr lang="en-US" dirty="0" err="1" smtClean="0"/>
              <a:t>ALEidan</a:t>
            </a:r>
            <a:r>
              <a:rPr lang="en-US" dirty="0" smtClean="0"/>
              <a:t> 2015	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5397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17.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/>
          <a:lstStyle/>
          <a:p>
            <a:pPr algn="just"/>
            <a:r>
              <a:rPr lang="en-US" dirty="0" smtClean="0"/>
              <a:t>There are 9,870 people in a town whose population increases by 10 percent each year. Write a loop that displays the annual population for ten consecutive years. The program should also write a message “over population” if the population exceeds 30,000.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764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17.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(1) – solution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/>
          <a:lstStyle/>
          <a:p>
            <a:pPr algn="just"/>
            <a:r>
              <a:rPr lang="en-US" dirty="0" smtClean="0"/>
              <a:t>There are 9,870 people in a town whose population increases by 10 percent each year. Write a loop that displays the annual population for ten consecutive years. </a:t>
            </a:r>
          </a:p>
          <a:p>
            <a:pPr algn="just"/>
            <a:r>
              <a:rPr lang="en-US" dirty="0" smtClean="0">
                <a:solidFill>
                  <a:srgbClr val="0000FF"/>
                </a:solidFill>
              </a:rPr>
              <a:t>The program should also write a message “over population” if the population exceeds 30,000.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27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516672"/>
          </a:xfrm>
        </p:spPr>
        <p:txBody>
          <a:bodyPr>
            <a:normAutofit fontScale="90000"/>
          </a:bodyPr>
          <a:lstStyle/>
          <a:p>
            <a:r>
              <a:rPr lang="en-US" sz="2800" dirty="0">
                <a:solidFill>
                  <a:srgbClr val="24B5A1"/>
                </a:solidFill>
                <a:latin typeface="Arial"/>
              </a:rPr>
              <a:t>1. </a:t>
            </a: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Compound assignment operators</a:t>
            </a:r>
            <a:endParaRPr lang="en-US" sz="28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7920880" cy="4968552"/>
          </a:xfrm>
        </p:spPr>
        <p:txBody>
          <a:bodyPr/>
          <a:lstStyle/>
          <a:p>
            <a:r>
              <a:rPr lang="en-US" dirty="0" smtClean="0"/>
              <a:t>We have seen before this statement:</a:t>
            </a:r>
          </a:p>
          <a:p>
            <a:pPr marL="0" indent="0"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total_paper</a:t>
            </a:r>
            <a:r>
              <a:rPr lang="en-US" dirty="0" smtClean="0">
                <a:solidFill>
                  <a:srgbClr val="00B0F0"/>
                </a:solidFill>
              </a:rPr>
              <a:t> = </a:t>
            </a:r>
            <a:r>
              <a:rPr lang="en-US" dirty="0" err="1" smtClean="0">
                <a:solidFill>
                  <a:srgbClr val="00B0F0"/>
                </a:solidFill>
              </a:rPr>
              <a:t>total_paper</a:t>
            </a:r>
            <a:r>
              <a:rPr lang="en-US" dirty="0" smtClean="0">
                <a:solidFill>
                  <a:srgbClr val="00B0F0"/>
                </a:solidFill>
              </a:rPr>
              <a:t> + </a:t>
            </a:r>
            <a:r>
              <a:rPr lang="en-US" dirty="0" err="1" smtClean="0">
                <a:solidFill>
                  <a:srgbClr val="00B0F0"/>
                </a:solidFill>
              </a:rPr>
              <a:t>paper_order</a:t>
            </a:r>
            <a:r>
              <a:rPr lang="en-US" dirty="0" smtClean="0">
                <a:solidFill>
                  <a:srgbClr val="00B0F0"/>
                </a:solidFill>
              </a:rPr>
              <a:t>;</a:t>
            </a:r>
          </a:p>
          <a:p>
            <a:r>
              <a:rPr lang="en-US" dirty="0" smtClean="0"/>
              <a:t>C provides a more concise notation for such statements:</a:t>
            </a:r>
          </a:p>
          <a:p>
            <a:pPr marL="0" indent="0"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total_paper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b="1" dirty="0" smtClean="0">
                <a:solidFill>
                  <a:srgbClr val="00B0F0"/>
                </a:solidFill>
              </a:rPr>
              <a:t>+=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paper_order</a:t>
            </a:r>
            <a:r>
              <a:rPr lang="en-US" dirty="0" smtClean="0">
                <a:solidFill>
                  <a:srgbClr val="00B0F0"/>
                </a:solidFill>
              </a:rPr>
              <a:t>;</a:t>
            </a:r>
          </a:p>
          <a:p>
            <a:r>
              <a:rPr lang="en-US" dirty="0" smtClean="0"/>
              <a:t>In general: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variable1 = variable1 op expression</a:t>
            </a:r>
          </a:p>
          <a:p>
            <a:r>
              <a:rPr lang="en-US" dirty="0" smtClean="0"/>
              <a:t>Can be written as: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variable1 op= expression</a:t>
            </a:r>
          </a:p>
          <a:p>
            <a:pPr marL="0" indent="0">
              <a:buNone/>
            </a:pPr>
            <a:r>
              <a:rPr lang="en-US" dirty="0" smtClean="0"/>
              <a:t>where op can be +, -, *, / and %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475656" y="1268760"/>
            <a:ext cx="1800200" cy="360040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3347864" y="1268760"/>
            <a:ext cx="1800200" cy="360040"/>
          </a:xfrm>
          <a:prstGeom prst="roundRect">
            <a:avLst/>
          </a:prstGeom>
          <a:solidFill>
            <a:schemeClr val="accent1">
              <a:alpha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73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17.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(1) – solution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/>
          <a:lstStyle/>
          <a:p>
            <a:pPr algn="just"/>
            <a:r>
              <a:rPr lang="en-US" dirty="0" smtClean="0"/>
              <a:t>There are 9,870 people in a town whose population increases by 10 percent each year. Write a loop that displays the annual population for </a:t>
            </a:r>
            <a:r>
              <a:rPr lang="en-US" u="sng" dirty="0" smtClean="0"/>
              <a:t>ten consecutive years</a:t>
            </a:r>
            <a:r>
              <a:rPr lang="en-US" dirty="0" smtClean="0"/>
              <a:t>. </a:t>
            </a:r>
          </a:p>
          <a:p>
            <a:pPr algn="just"/>
            <a:r>
              <a:rPr lang="en-US" dirty="0" smtClean="0"/>
              <a:t>Counter = years</a:t>
            </a:r>
          </a:p>
          <a:p>
            <a:pPr lvl="1" algn="just"/>
            <a:r>
              <a:rPr lang="en-US" dirty="0" smtClean="0"/>
              <a:t>Initial value = 0</a:t>
            </a:r>
          </a:p>
          <a:p>
            <a:pPr lvl="1" algn="just"/>
            <a:r>
              <a:rPr lang="en-US" dirty="0" smtClean="0"/>
              <a:t>Final value = 9 </a:t>
            </a:r>
            <a:r>
              <a:rPr lang="en-US" dirty="0" smtClean="0">
                <a:sym typeface="Wingdings" panose="05000000000000000000" pitchFamily="2" charset="2"/>
              </a:rPr>
              <a:t> condition is (years &lt;= 9)</a:t>
            </a:r>
          </a:p>
          <a:p>
            <a:pPr lvl="1" algn="just"/>
            <a:r>
              <a:rPr lang="en-US" dirty="0" smtClean="0">
                <a:sym typeface="Wingdings" panose="05000000000000000000" pitchFamily="2" charset="2"/>
              </a:rPr>
              <a:t>Step = +1</a:t>
            </a:r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2411760" y="4149080"/>
            <a:ext cx="4320480" cy="504056"/>
          </a:xfrm>
          <a:prstGeom prst="round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for (years = 0; years &lt;= 9; years++)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0762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17.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(1) – solution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/>
          <a:lstStyle/>
          <a:p>
            <a:pPr algn="just"/>
            <a:r>
              <a:rPr lang="en-US" dirty="0" smtClean="0"/>
              <a:t>There are </a:t>
            </a:r>
            <a:r>
              <a:rPr lang="en-US" u="sng" dirty="0" smtClean="0"/>
              <a:t>9,870 people</a:t>
            </a:r>
            <a:r>
              <a:rPr lang="en-US" dirty="0" smtClean="0"/>
              <a:t> in a town whose </a:t>
            </a:r>
            <a:r>
              <a:rPr lang="en-US" u="sng" dirty="0" smtClean="0"/>
              <a:t>population increases by 10 percent each year</a:t>
            </a:r>
            <a:r>
              <a:rPr lang="en-US" dirty="0" smtClean="0"/>
              <a:t>. Write a loop that </a:t>
            </a:r>
            <a:r>
              <a:rPr lang="en-US" u="sng" dirty="0" smtClean="0"/>
              <a:t>displays the annual population</a:t>
            </a:r>
            <a:r>
              <a:rPr lang="en-US" dirty="0" smtClean="0"/>
              <a:t> for ten consecutive years. </a:t>
            </a:r>
          </a:p>
          <a:p>
            <a:pPr algn="just"/>
            <a:r>
              <a:rPr lang="en-US" dirty="0" smtClean="0"/>
              <a:t>Initial value of </a:t>
            </a:r>
            <a:r>
              <a:rPr lang="en-US" i="1" dirty="0" smtClean="0"/>
              <a:t>people </a:t>
            </a:r>
            <a:r>
              <a:rPr lang="en-US" dirty="0" smtClean="0"/>
              <a:t>is 9870</a:t>
            </a:r>
          </a:p>
          <a:p>
            <a:pPr algn="just"/>
            <a:r>
              <a:rPr lang="en-US" dirty="0" smtClean="0"/>
              <a:t>Ten percent of </a:t>
            </a:r>
            <a:r>
              <a:rPr lang="en-US" i="1" dirty="0" smtClean="0"/>
              <a:t>people </a:t>
            </a:r>
            <a:r>
              <a:rPr lang="en-US" dirty="0" smtClean="0"/>
              <a:t>is (</a:t>
            </a:r>
            <a:r>
              <a:rPr lang="en-US" i="1" dirty="0" smtClean="0"/>
              <a:t>people * 0.01)</a:t>
            </a:r>
          </a:p>
          <a:p>
            <a:pPr algn="just"/>
            <a:r>
              <a:rPr lang="en-US" i="1" dirty="0"/>
              <a:t>p</a:t>
            </a:r>
            <a:r>
              <a:rPr lang="en-US" i="1" dirty="0" smtClean="0"/>
              <a:t>eople </a:t>
            </a:r>
            <a:r>
              <a:rPr lang="en-US" dirty="0" smtClean="0"/>
              <a:t>increases by 0.01 each year </a:t>
            </a:r>
            <a:r>
              <a:rPr lang="en-US" dirty="0" smtClean="0">
                <a:sym typeface="Wingdings" panose="05000000000000000000" pitchFamily="2" charset="2"/>
              </a:rPr>
              <a:t></a:t>
            </a:r>
          </a:p>
          <a:p>
            <a:pPr algn="just"/>
            <a:r>
              <a:rPr lang="en-US" i="1" dirty="0">
                <a:sym typeface="Wingdings" panose="05000000000000000000" pitchFamily="2" charset="2"/>
              </a:rPr>
              <a:t>p</a:t>
            </a:r>
            <a:r>
              <a:rPr lang="en-US" i="1" dirty="0" smtClean="0">
                <a:sym typeface="Wingdings" panose="05000000000000000000" pitchFamily="2" charset="2"/>
              </a:rPr>
              <a:t>eople = people + (people * 0.01);</a:t>
            </a:r>
          </a:p>
          <a:p>
            <a:pPr algn="just"/>
            <a:r>
              <a:rPr lang="en-US" dirty="0" smtClean="0">
                <a:sym typeface="Wingdings" panose="05000000000000000000" pitchFamily="2" charset="2"/>
              </a:rPr>
              <a:t>Display the annual population</a:t>
            </a:r>
            <a:endParaRPr lang="en-US" dirty="0" smtClean="0"/>
          </a:p>
          <a:p>
            <a:pPr marL="0" indent="0" algn="just">
              <a:buNone/>
            </a:pPr>
            <a:endParaRPr lang="en-US" dirty="0" smtClean="0"/>
          </a:p>
        </p:txBody>
      </p:sp>
      <p:sp>
        <p:nvSpPr>
          <p:cNvPr id="4" name="Rounded Rectangle 3"/>
          <p:cNvSpPr/>
          <p:nvPr/>
        </p:nvSpPr>
        <p:spPr>
          <a:xfrm>
            <a:off x="611560" y="4437112"/>
            <a:ext cx="7704856" cy="1944216"/>
          </a:xfrm>
          <a:prstGeom prst="round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people = 9870;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for (years = 0; years &lt;= 9; years++)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people = people + (0.01 * people); </a:t>
            </a:r>
            <a:r>
              <a:rPr lang="en-US" b="1" dirty="0" smtClean="0">
                <a:solidFill>
                  <a:srgbClr val="FFFF00"/>
                </a:solidFill>
              </a:rPr>
              <a:t>// or people += (0.01 * people)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(“Annual Population = %7.1f”, people);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}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89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17. 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Example (1) – solution (</a:t>
            </a:r>
            <a:r>
              <a:rPr lang="en-US" sz="2300" dirty="0" err="1" smtClean="0">
                <a:solidFill>
                  <a:srgbClr val="24B5A1"/>
                </a:solidFill>
                <a:latin typeface="Arial"/>
              </a:rPr>
              <a:t>cnt’d</a:t>
            </a:r>
            <a:r>
              <a:rPr lang="en-US" sz="2300" dirty="0" smtClean="0">
                <a:solidFill>
                  <a:srgbClr val="24B5A1"/>
                </a:solidFill>
                <a:latin typeface="Arial"/>
              </a:rPr>
              <a:t>)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0688"/>
            <a:ext cx="7715200" cy="5835048"/>
          </a:xfrm>
        </p:spPr>
        <p:txBody>
          <a:bodyPr/>
          <a:lstStyle/>
          <a:p>
            <a:pPr algn="just"/>
            <a:r>
              <a:rPr lang="en-US" dirty="0" smtClean="0">
                <a:solidFill>
                  <a:srgbClr val="0000FF"/>
                </a:solidFill>
              </a:rPr>
              <a:t>The program should also write a message “over population” </a:t>
            </a:r>
            <a:r>
              <a:rPr lang="en-US" u="sng" dirty="0" smtClean="0">
                <a:solidFill>
                  <a:srgbClr val="0000FF"/>
                </a:solidFill>
              </a:rPr>
              <a:t>if the population exceeds 30,000</a:t>
            </a:r>
            <a:r>
              <a:rPr lang="en-US" dirty="0" smtClean="0">
                <a:solidFill>
                  <a:srgbClr val="0000FF"/>
                </a:solidFill>
              </a:rPr>
              <a:t>.</a:t>
            </a:r>
          </a:p>
          <a:p>
            <a:pPr algn="just"/>
            <a:r>
              <a:rPr lang="en-US" dirty="0" smtClean="0">
                <a:solidFill>
                  <a:srgbClr val="0000FF"/>
                </a:solidFill>
              </a:rPr>
              <a:t>Condition: (people &gt; 30,000)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619672" y="2204864"/>
            <a:ext cx="5904656" cy="2808312"/>
          </a:xfrm>
          <a:prstGeom prst="round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people = 9870;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for (years = 0; years &lt;= 9; years++)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{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people = people + (0.01 * people);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(“annual population = %7.1f”, people);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}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if (people &gt; 30000)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(“over population \n”);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8672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115616" y="908720"/>
            <a:ext cx="6912768" cy="5616624"/>
          </a:xfrm>
          <a:prstGeom prst="roundRect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002060"/>
                </a:solidFill>
              </a:rPr>
              <a:t>#include &lt;</a:t>
            </a:r>
            <a:r>
              <a:rPr lang="en-US" dirty="0" err="1" smtClean="0">
                <a:solidFill>
                  <a:srgbClr val="002060"/>
                </a:solidFill>
              </a:rPr>
              <a:t>stdio.h</a:t>
            </a:r>
            <a:r>
              <a:rPr lang="en-US" dirty="0" smtClean="0">
                <a:solidFill>
                  <a:srgbClr val="002060"/>
                </a:solidFill>
              </a:rPr>
              <a:t>&gt;</a:t>
            </a:r>
          </a:p>
          <a:p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{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</a:t>
            </a:r>
            <a:r>
              <a:rPr lang="en-US" dirty="0" err="1" smtClean="0">
                <a:solidFill>
                  <a:srgbClr val="002060"/>
                </a:solidFill>
              </a:rPr>
              <a:t>int</a:t>
            </a:r>
            <a:r>
              <a:rPr lang="en-US" dirty="0" smtClean="0">
                <a:solidFill>
                  <a:srgbClr val="002060"/>
                </a:solidFill>
              </a:rPr>
              <a:t> years;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double people;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people = 9870;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for (years = 0; years &lt;= 9; years++)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{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 people = people + (0.01 * people);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(“annual population = %7.1f”, people);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 } //end for</a:t>
            </a:r>
          </a:p>
          <a:p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if (people &gt; 30000)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 </a:t>
            </a:r>
            <a:r>
              <a:rPr lang="en-US" dirty="0" err="1" smtClean="0">
                <a:solidFill>
                  <a:srgbClr val="002060"/>
                </a:solidFill>
              </a:rPr>
              <a:t>printf</a:t>
            </a:r>
            <a:r>
              <a:rPr lang="en-US" dirty="0" smtClean="0">
                <a:solidFill>
                  <a:srgbClr val="002060"/>
                </a:solidFill>
              </a:rPr>
              <a:t> (“over population \n”);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 return (0);</a:t>
            </a:r>
          </a:p>
          <a:p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> } // end main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75735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" y="116632"/>
            <a:ext cx="8219256" cy="444664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24B5A1"/>
                </a:solidFill>
                <a:latin typeface="Arial"/>
              </a:rPr>
              <a:t>18. Example (2) – Self-check exercise</a:t>
            </a:r>
            <a:endParaRPr lang="en-US" sz="23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6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5544616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>
            <a:normAutofit fontScale="92500" lnSpcReduction="20000"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table below shows the normal boiling points of several substances. Write a program that prompts the user </a:t>
            </a:r>
            <a:r>
              <a:rPr lang="en-US" sz="2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to enter 1000 observed </a:t>
            </a:r>
            <a:r>
              <a:rPr lang="en-US" sz="2400" dirty="0">
                <a:solidFill>
                  <a:srgbClr val="0000FF"/>
                </a:solidFill>
                <a:latin typeface="Bell MT" panose="02020503060305020303" pitchFamily="18" charset="0"/>
              </a:rPr>
              <a:t>boiling </a:t>
            </a:r>
            <a:r>
              <a:rPr lang="en-US" sz="2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points </a:t>
            </a:r>
            <a:r>
              <a:rPr lang="en-US" sz="2400" dirty="0">
                <a:solidFill>
                  <a:srgbClr val="0000FF"/>
                </a:solidFill>
                <a:latin typeface="Bell MT" panose="02020503060305020303" pitchFamily="18" charset="0"/>
              </a:rPr>
              <a:t>of a substance in ºC</a:t>
            </a:r>
            <a:r>
              <a:rPr lang="en-US" sz="2400" dirty="0">
                <a:latin typeface="Bell MT" panose="02020503060305020303" pitchFamily="18" charset="0"/>
              </a:rPr>
              <a:t>. The program then identifies the substance if the observed boiling point is within 5% (more or less) of the expected boiling point. If the data input is more than 5% higher or lower than any of the boiling points in the table, the program should output the message “Substance unknown”</a:t>
            </a:r>
            <a:r>
              <a:rPr lang="en-US" sz="2400" dirty="0" smtClean="0">
                <a:latin typeface="Bell MT" panose="02020503060305020303" pitchFamily="18" charset="0"/>
              </a:rPr>
              <a:t>.</a:t>
            </a:r>
          </a:p>
          <a:p>
            <a:pPr marL="0" lvl="0" indent="0" algn="just" hangingPunct="0">
              <a:buNone/>
            </a:pPr>
            <a:r>
              <a:rPr lang="en-US" sz="2400" dirty="0" smtClean="0">
                <a:latin typeface="Bell MT" panose="02020503060305020303" pitchFamily="18" charset="0"/>
              </a:rPr>
              <a:t>Substance</a:t>
            </a:r>
            <a:r>
              <a:rPr lang="en-US" sz="2400" dirty="0">
                <a:latin typeface="Bell MT" panose="02020503060305020303" pitchFamily="18" charset="0"/>
              </a:rPr>
              <a:t>	Expected Boiling Point (ºC)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Water			</a:t>
            </a:r>
            <a:r>
              <a:rPr lang="en-US" sz="2400" dirty="0" smtClean="0">
                <a:latin typeface="Bell MT" panose="02020503060305020303" pitchFamily="18" charset="0"/>
              </a:rPr>
              <a:t>	100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Mercury			357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Copper			</a:t>
            </a:r>
            <a:r>
              <a:rPr lang="en-US" sz="2400" dirty="0" smtClean="0">
                <a:latin typeface="Bell MT" panose="02020503060305020303" pitchFamily="18" charset="0"/>
              </a:rPr>
              <a:t>	1187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Silver			</a:t>
            </a:r>
            <a:r>
              <a:rPr lang="en-US" sz="2400" dirty="0" smtClean="0">
                <a:latin typeface="Bell MT" panose="02020503060305020303" pitchFamily="18" charset="0"/>
              </a:rPr>
              <a:t>	2193</a:t>
            </a:r>
            <a:endParaRPr lang="en-US" sz="2400" dirty="0">
              <a:latin typeface="Bell MT" panose="02020503060305020303" pitchFamily="18" charset="0"/>
            </a:endParaRP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Gold			</a:t>
            </a:r>
            <a:r>
              <a:rPr lang="en-US" sz="2400" dirty="0" smtClean="0">
                <a:latin typeface="Bell MT" panose="02020503060305020303" pitchFamily="18" charset="0"/>
              </a:rPr>
              <a:t>	2660</a:t>
            </a:r>
            <a:endParaRPr lang="en-US" sz="2400" dirty="0">
              <a:latin typeface="Bell MT" panose="02020503060305020303" pitchFamily="18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Soha</a:t>
            </a:r>
            <a:r>
              <a:rPr lang="en-US" dirty="0" smtClean="0"/>
              <a:t> S. </a:t>
            </a:r>
            <a:r>
              <a:rPr lang="en-US" dirty="0" err="1" smtClean="0"/>
              <a:t>Zaghloul</a:t>
            </a:r>
            <a:r>
              <a:rPr lang="en-US" dirty="0" smtClean="0"/>
              <a:t>			updated by </a:t>
            </a:r>
            <a:r>
              <a:rPr lang="en-US" dirty="0" err="1" smtClean="0"/>
              <a:t>Rasha</a:t>
            </a:r>
            <a:r>
              <a:rPr lang="en-US" dirty="0" smtClean="0"/>
              <a:t> </a:t>
            </a:r>
            <a:r>
              <a:rPr lang="en-US" dirty="0" err="1" smtClean="0"/>
              <a:t>ALEidan</a:t>
            </a:r>
            <a:r>
              <a:rPr lang="en-US" dirty="0" smtClean="0"/>
              <a:t> 2015	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6963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16632"/>
            <a:ext cx="8136904" cy="444664"/>
          </a:xfrm>
        </p:spPr>
        <p:txBody>
          <a:bodyPr>
            <a:normAutofit/>
          </a:bodyPr>
          <a:lstStyle/>
          <a:p>
            <a:r>
              <a:rPr lang="en-US" sz="2300" dirty="0">
                <a:solidFill>
                  <a:srgbClr val="24B5A1"/>
                </a:solidFill>
                <a:latin typeface="Arial"/>
              </a:rPr>
              <a:t>19. Example (3) – self-check exercise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79512" y="836712"/>
            <a:ext cx="7848872" cy="4392488"/>
          </a:xfrm>
          <a:solidFill>
            <a:srgbClr val="FFFF00"/>
          </a:solidFill>
          <a:ln w="38100">
            <a:solidFill>
              <a:srgbClr val="0000FF"/>
            </a:solidFill>
          </a:ln>
        </p:spPr>
        <p:txBody>
          <a:bodyPr anchor="t">
            <a:normAutofit lnSpcReduction="10000"/>
          </a:bodyPr>
          <a:lstStyle/>
          <a:p>
            <a:pPr marL="0" lv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Write a program that calculates and prints the bill for Riyadh’s power </a:t>
            </a:r>
            <a:r>
              <a:rPr lang="en-US" sz="2400" dirty="0" smtClean="0">
                <a:latin typeface="Bell MT" panose="02020503060305020303" pitchFamily="18" charset="0"/>
              </a:rPr>
              <a:t>consumption </a:t>
            </a:r>
            <a:r>
              <a:rPr lang="en-US" sz="2400" dirty="0" smtClean="0">
                <a:solidFill>
                  <a:srgbClr val="0000FF"/>
                </a:solidFill>
                <a:latin typeface="Bell MT" panose="02020503060305020303" pitchFamily="18" charset="0"/>
              </a:rPr>
              <a:t>for 100 customers</a:t>
            </a:r>
            <a:r>
              <a:rPr lang="en-US" sz="2400" dirty="0" smtClean="0">
                <a:latin typeface="Bell MT" panose="02020503060305020303" pitchFamily="18" charset="0"/>
              </a:rPr>
              <a:t>. </a:t>
            </a:r>
            <a:r>
              <a:rPr lang="en-US" sz="2400" dirty="0">
                <a:latin typeface="Bell MT" panose="02020503060305020303" pitchFamily="18" charset="0"/>
              </a:rPr>
              <a:t>The rates vary depending on whether the user is residential, commercial, or industrial. A code of R corresponds to a Residential, C corresponds to a Commercial, and I to Industrial. Any other code should be treated as an error.</a:t>
            </a:r>
          </a:p>
          <a:p>
            <a:pPr marL="0" indent="0" algn="just" hangingPunct="0">
              <a:buNone/>
            </a:pPr>
            <a:r>
              <a:rPr lang="en-US" sz="2400" dirty="0">
                <a:latin typeface="Bell MT" panose="02020503060305020303" pitchFamily="18" charset="0"/>
              </a:rPr>
              <a:t>The program should read the power consumption rate in KWH (Kilowatt per Hour); then it calculates the due amount according to the following:</a:t>
            </a:r>
          </a:p>
          <a:p>
            <a:pPr marL="0" indent="0" algn="just">
              <a:buNone/>
            </a:pPr>
            <a:r>
              <a:rPr lang="en-US" sz="2400" dirty="0">
                <a:latin typeface="Bell MT" panose="02020503060305020303" pitchFamily="18" charset="0"/>
              </a:rPr>
              <a:t>The rate is SAR 5 per KWH for Residential, SAR 10 per KWH for Commercial and SAR 20 per KWH for Industrial.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0557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35280" cy="516672"/>
          </a:xfrm>
        </p:spPr>
        <p:txBody>
          <a:bodyPr>
            <a:normAutofit fontScale="90000"/>
          </a:bodyPr>
          <a:lstStyle/>
          <a:p>
            <a:r>
              <a:rPr lang="en-US" sz="2800" dirty="0" smtClean="0">
                <a:solidFill>
                  <a:srgbClr val="24B5A1"/>
                </a:solidFill>
                <a:latin typeface="Arial"/>
              </a:rPr>
              <a:t>2. Compound assignment operators - example</a:t>
            </a:r>
            <a:endParaRPr lang="en-US" sz="28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8254107"/>
              </p:ext>
            </p:extLst>
          </p:nvPr>
        </p:nvGraphicFramePr>
        <p:xfrm>
          <a:off x="251520" y="1397000"/>
          <a:ext cx="8424936" cy="35102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5265"/>
                <a:gridCol w="36496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Statement with Simple Assignment Operator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Equivalent</a:t>
                      </a:r>
                      <a:r>
                        <a:rPr lang="en-US" baseline="0" dirty="0" smtClean="0"/>
                        <a:t> statement with Compound Assignment Operator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count_emp</a:t>
                      </a:r>
                      <a:r>
                        <a:rPr lang="en-US" dirty="0" smtClean="0"/>
                        <a:t> = </a:t>
                      </a:r>
                      <a:r>
                        <a:rPr lang="en-US" dirty="0" err="1" smtClean="0"/>
                        <a:t>count_emp</a:t>
                      </a:r>
                      <a:r>
                        <a:rPr lang="en-US" dirty="0" smtClean="0"/>
                        <a:t> + 1;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count_emp</a:t>
                      </a:r>
                      <a:r>
                        <a:rPr lang="en-US" dirty="0" smtClean="0"/>
                        <a:t> +=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 = time –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-=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total_time</a:t>
                      </a:r>
                      <a:r>
                        <a:rPr lang="en-US" dirty="0" smtClean="0"/>
                        <a:t> = </a:t>
                      </a:r>
                      <a:r>
                        <a:rPr lang="en-US" dirty="0" err="1" smtClean="0"/>
                        <a:t>total_time</a:t>
                      </a:r>
                      <a:r>
                        <a:rPr lang="en-US" baseline="0" dirty="0" smtClean="0"/>
                        <a:t> + time;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total_time</a:t>
                      </a:r>
                      <a:r>
                        <a:rPr lang="en-US" dirty="0" smtClean="0"/>
                        <a:t> += time;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product = product * time;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product *= time;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 = n * (x + 1);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*= x</a:t>
                      </a:r>
                      <a:r>
                        <a:rPr lang="en-US" baseline="0" dirty="0" smtClean="0"/>
                        <a:t> + 1;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 = x / y;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/= y;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r>
                        <a:rPr lang="en-US" baseline="0" dirty="0" smtClean="0"/>
                        <a:t> = a % b;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%= b;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70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444664"/>
          </a:xfrm>
        </p:spPr>
        <p:txBody>
          <a:bodyPr>
            <a:normAutofit fontScale="90000"/>
          </a:bodyPr>
          <a:lstStyle/>
          <a:p>
            <a:r>
              <a:rPr lang="en-US" sz="2500" dirty="0">
                <a:solidFill>
                  <a:srgbClr val="24B5A1"/>
                </a:solidFill>
                <a:latin typeface="Arial"/>
              </a:rPr>
              <a:t>3. </a:t>
            </a:r>
            <a:r>
              <a:rPr lang="en-US" sz="2500" dirty="0" smtClean="0">
                <a:solidFill>
                  <a:srgbClr val="24B5A1"/>
                </a:solidFill>
                <a:latin typeface="Arial"/>
              </a:rPr>
              <a:t>The Increment operator</a:t>
            </a:r>
            <a:endParaRPr lang="en-US" sz="25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147248" cy="5547016"/>
          </a:xfrm>
        </p:spPr>
        <p:txBody>
          <a:bodyPr/>
          <a:lstStyle/>
          <a:p>
            <a:r>
              <a:rPr lang="en-US" dirty="0" smtClean="0"/>
              <a:t>This is another concise notation for writing C statements.</a:t>
            </a:r>
          </a:p>
          <a:p>
            <a:r>
              <a:rPr lang="en-US" dirty="0" smtClean="0"/>
              <a:t>The statement: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 = counter + 1;</a:t>
            </a:r>
          </a:p>
          <a:p>
            <a:pPr marL="0" indent="0">
              <a:buNone/>
            </a:pPr>
            <a:r>
              <a:rPr lang="en-US" dirty="0" smtClean="0"/>
              <a:t>may be written as: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 += 1; </a:t>
            </a:r>
          </a:p>
          <a:p>
            <a:pPr marL="0" indent="0">
              <a:buNone/>
            </a:pPr>
            <a:r>
              <a:rPr lang="en-US" dirty="0" smtClean="0"/>
              <a:t>or just simply as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counter++; </a:t>
            </a:r>
            <a:r>
              <a:rPr lang="en-US" dirty="0" smtClean="0"/>
              <a:t>// postfix increment (after the operand)</a:t>
            </a:r>
          </a:p>
          <a:p>
            <a:pPr marL="0" indent="0">
              <a:buNone/>
            </a:pPr>
            <a:r>
              <a:rPr lang="en-US" dirty="0" smtClean="0"/>
              <a:t>or as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++counter</a:t>
            </a:r>
            <a:r>
              <a:rPr lang="en-US" dirty="0" smtClean="0"/>
              <a:t>; // prefix increment (before the operand)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430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715200" cy="444664"/>
          </a:xfrm>
        </p:spPr>
        <p:txBody>
          <a:bodyPr>
            <a:normAutofit fontScale="90000"/>
          </a:bodyPr>
          <a:lstStyle/>
          <a:p>
            <a:r>
              <a:rPr lang="en-US" sz="2500" dirty="0" smtClean="0">
                <a:solidFill>
                  <a:srgbClr val="24B5A1"/>
                </a:solidFill>
                <a:latin typeface="Arial"/>
              </a:rPr>
              <a:t>4. The decrement operator</a:t>
            </a:r>
            <a:endParaRPr lang="en-US" sz="25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147248" cy="5547016"/>
          </a:xfrm>
        </p:spPr>
        <p:txBody>
          <a:bodyPr/>
          <a:lstStyle/>
          <a:p>
            <a:r>
              <a:rPr lang="en-US" dirty="0" smtClean="0"/>
              <a:t>This is another concise notation for writing C statements.</a:t>
            </a:r>
          </a:p>
          <a:p>
            <a:r>
              <a:rPr lang="en-US" dirty="0" smtClean="0"/>
              <a:t>The statement: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 = counter - 1;</a:t>
            </a:r>
          </a:p>
          <a:p>
            <a:pPr marL="0" indent="0">
              <a:buNone/>
            </a:pPr>
            <a:r>
              <a:rPr lang="en-US" dirty="0" smtClean="0"/>
              <a:t>may be written as: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 -= 1; </a:t>
            </a:r>
          </a:p>
          <a:p>
            <a:pPr marL="0" indent="0">
              <a:buNone/>
            </a:pPr>
            <a:r>
              <a:rPr lang="en-US" dirty="0" smtClean="0"/>
              <a:t>or just simply as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counter--; </a:t>
            </a:r>
            <a:r>
              <a:rPr lang="en-US" dirty="0" smtClean="0"/>
              <a:t>// postfix decrement (after the operand)</a:t>
            </a:r>
          </a:p>
          <a:p>
            <a:pPr marL="0" indent="0">
              <a:buNone/>
            </a:pPr>
            <a:r>
              <a:rPr lang="en-US" dirty="0" smtClean="0"/>
              <a:t>or as</a:t>
            </a:r>
          </a:p>
          <a:p>
            <a:pPr marL="0" indent="0" algn="ctr">
              <a:buNone/>
            </a:pPr>
            <a:r>
              <a:rPr lang="en-US" dirty="0" smtClean="0">
                <a:solidFill>
                  <a:srgbClr val="00B0F0"/>
                </a:solidFill>
              </a:rPr>
              <a:t>--counter</a:t>
            </a:r>
            <a:r>
              <a:rPr lang="en-US" dirty="0" smtClean="0"/>
              <a:t>; // prefix decrement (before the operand)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54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003232" cy="444664"/>
          </a:xfrm>
        </p:spPr>
        <p:txBody>
          <a:bodyPr>
            <a:normAutofit fontScale="90000"/>
          </a:bodyPr>
          <a:lstStyle/>
          <a:p>
            <a:r>
              <a:rPr lang="en-US" sz="2500" dirty="0">
                <a:solidFill>
                  <a:srgbClr val="24B5A1"/>
                </a:solidFill>
                <a:latin typeface="Arial"/>
              </a:rPr>
              <a:t>5</a:t>
            </a:r>
            <a:r>
              <a:rPr lang="en-US" sz="2500" dirty="0" smtClean="0">
                <a:solidFill>
                  <a:srgbClr val="24B5A1"/>
                </a:solidFill>
                <a:latin typeface="Arial"/>
              </a:rPr>
              <a:t>. The postfix and prefix operators</a:t>
            </a:r>
            <a:endParaRPr lang="en-US" sz="25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7848872" cy="5547016"/>
          </a:xfrm>
        </p:spPr>
        <p:txBody>
          <a:bodyPr/>
          <a:lstStyle/>
          <a:p>
            <a:pPr algn="just"/>
            <a:r>
              <a:rPr lang="en-US" dirty="0" smtClean="0"/>
              <a:t>When the ++ is placed immediately in </a:t>
            </a:r>
            <a:r>
              <a:rPr lang="en-US" b="1" dirty="0" smtClean="0"/>
              <a:t>front</a:t>
            </a:r>
            <a:r>
              <a:rPr lang="en-US" dirty="0" smtClean="0"/>
              <a:t> of its operand (</a:t>
            </a:r>
            <a:r>
              <a:rPr lang="en-US" u="sng" dirty="0" smtClean="0">
                <a:solidFill>
                  <a:srgbClr val="00B0F0"/>
                </a:solidFill>
              </a:rPr>
              <a:t>prefix</a:t>
            </a:r>
            <a:r>
              <a:rPr lang="en-US" dirty="0" smtClean="0"/>
              <a:t> increment), then increment the operand first, then use it.</a:t>
            </a:r>
          </a:p>
          <a:p>
            <a:pPr algn="just"/>
            <a:r>
              <a:rPr lang="en-US" dirty="0" smtClean="0"/>
              <a:t>When the ++ is placed immediately </a:t>
            </a:r>
            <a:r>
              <a:rPr lang="en-US" b="1" dirty="0" smtClean="0"/>
              <a:t>after</a:t>
            </a:r>
            <a:r>
              <a:rPr lang="en-US" dirty="0" smtClean="0"/>
              <a:t> its operand (</a:t>
            </a:r>
            <a:r>
              <a:rPr lang="en-US" u="sng" dirty="0" smtClean="0">
                <a:solidFill>
                  <a:srgbClr val="00B0F0"/>
                </a:solidFill>
              </a:rPr>
              <a:t>postfix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smtClean="0"/>
              <a:t>increment), then use the operand first, then increment it.</a:t>
            </a:r>
          </a:p>
          <a:p>
            <a:pPr algn="just"/>
            <a:r>
              <a:rPr lang="en-US" dirty="0" smtClean="0"/>
              <a:t>The same applies for the prefix and postfix decrement operators.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Soha</a:t>
            </a:r>
            <a:r>
              <a:rPr lang="en-US" dirty="0" smtClean="0"/>
              <a:t> S. </a:t>
            </a:r>
            <a:r>
              <a:rPr lang="en-US" dirty="0" err="1" smtClean="0"/>
              <a:t>Zaghloul</a:t>
            </a:r>
            <a:r>
              <a:rPr lang="en-US" dirty="0" smtClean="0"/>
              <a:t>			updated by </a:t>
            </a:r>
            <a:r>
              <a:rPr lang="en-US" dirty="0" err="1" smtClean="0"/>
              <a:t>Rasha</a:t>
            </a:r>
            <a:r>
              <a:rPr lang="en-US" dirty="0" smtClean="0"/>
              <a:t> </a:t>
            </a:r>
            <a:r>
              <a:rPr lang="en-US" dirty="0" err="1" smtClean="0"/>
              <a:t>ALEidan</a:t>
            </a:r>
            <a:r>
              <a:rPr lang="en-US" dirty="0" smtClean="0"/>
              <a:t> 2015	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203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424936" cy="444664"/>
          </a:xfrm>
        </p:spPr>
        <p:txBody>
          <a:bodyPr>
            <a:normAutofit fontScale="90000"/>
          </a:bodyPr>
          <a:lstStyle/>
          <a:p>
            <a:r>
              <a:rPr lang="en-US" sz="2500" dirty="0" smtClean="0">
                <a:solidFill>
                  <a:srgbClr val="24B5A1"/>
                </a:solidFill>
                <a:latin typeface="Arial"/>
              </a:rPr>
              <a:t>6. The postfix and prefix operators – example 1</a:t>
            </a:r>
            <a:endParaRPr lang="en-US" sz="25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548680"/>
            <a:ext cx="8147248" cy="612068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Assume the initial value of </a:t>
            </a:r>
            <a:r>
              <a:rPr lang="en-US" i="1" dirty="0" err="1" smtClean="0"/>
              <a:t>i</a:t>
            </a:r>
            <a:r>
              <a:rPr lang="en-US" i="1" dirty="0" smtClean="0"/>
              <a:t> </a:t>
            </a:r>
            <a:r>
              <a:rPr lang="en-US" dirty="0" smtClean="0"/>
              <a:t>is 2. Consider the following expressions: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522538"/>
              </p:ext>
            </p:extLst>
          </p:nvPr>
        </p:nvGraphicFramePr>
        <p:xfrm>
          <a:off x="251520" y="1556792"/>
          <a:ext cx="8352928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9497"/>
                <a:gridCol w="2778975"/>
                <a:gridCol w="2232248"/>
                <a:gridCol w="1872208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Explanation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Equivalent to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Values</a:t>
                      </a:r>
                      <a:r>
                        <a:rPr lang="en-US" baseline="0" dirty="0" smtClean="0"/>
                        <a:t> after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 = ++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increment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then use (assign)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+ 1;</a:t>
                      </a:r>
                    </a:p>
                    <a:p>
                      <a:r>
                        <a:rPr lang="en-US" dirty="0" smtClean="0"/>
                        <a:t>j 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3</a:t>
                      </a:r>
                    </a:p>
                    <a:p>
                      <a:r>
                        <a:rPr lang="en-US" dirty="0" smtClean="0"/>
                        <a:t>j =</a:t>
                      </a:r>
                      <a:r>
                        <a:rPr lang="en-US" baseline="0" dirty="0" smtClean="0"/>
                        <a:t>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j 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++;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(assign)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then increment it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 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;</a:t>
                      </a:r>
                    </a:p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</a:t>
                      </a:r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+ 1;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 = 2</a:t>
                      </a:r>
                    </a:p>
                    <a:p>
                      <a:r>
                        <a:rPr lang="en-US" dirty="0" err="1" smtClean="0"/>
                        <a:t>i</a:t>
                      </a:r>
                      <a:r>
                        <a:rPr lang="en-US" dirty="0" smtClean="0"/>
                        <a:t> = 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993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424936" cy="444664"/>
          </a:xfrm>
        </p:spPr>
        <p:txBody>
          <a:bodyPr>
            <a:normAutofit fontScale="90000"/>
          </a:bodyPr>
          <a:lstStyle/>
          <a:p>
            <a:r>
              <a:rPr lang="en-US" sz="2500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sz="2500" dirty="0" smtClean="0">
                <a:solidFill>
                  <a:srgbClr val="24B5A1"/>
                </a:solidFill>
                <a:latin typeface="Arial"/>
              </a:rPr>
              <a:t>. The postfix and prefix operators – example 2</a:t>
            </a:r>
            <a:endParaRPr lang="en-US" sz="2500" dirty="0">
              <a:solidFill>
                <a:srgbClr val="24B5A1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548680"/>
            <a:ext cx="8147248" cy="6120680"/>
          </a:xfrm>
        </p:spPr>
        <p:txBody>
          <a:bodyPr>
            <a:normAutofit/>
          </a:bodyPr>
          <a:lstStyle/>
          <a:p>
            <a:pPr algn="just"/>
            <a:r>
              <a:rPr lang="en-US" dirty="0" smtClean="0"/>
              <a:t>Assume the initial value of </a:t>
            </a:r>
            <a:r>
              <a:rPr lang="en-US" i="1" dirty="0" smtClean="0"/>
              <a:t>n </a:t>
            </a:r>
            <a:r>
              <a:rPr lang="en-US" dirty="0" smtClean="0"/>
              <a:t>is 4. Consider the following code fragments:</a:t>
            </a:r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endParaRPr lang="en-US" dirty="0"/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Assume that the statement:</a:t>
            </a:r>
          </a:p>
          <a:p>
            <a:pPr marL="0" indent="0" algn="ctr">
              <a:buNone/>
            </a:pPr>
            <a:r>
              <a:rPr lang="en-US" dirty="0" err="1" smtClean="0">
                <a:solidFill>
                  <a:srgbClr val="00B0F0"/>
                </a:solidFill>
              </a:rPr>
              <a:t>printf</a:t>
            </a:r>
            <a:r>
              <a:rPr lang="en-US" dirty="0" smtClean="0">
                <a:solidFill>
                  <a:srgbClr val="00B0F0"/>
                </a:solidFill>
              </a:rPr>
              <a:t> (“n = %3d”, n);</a:t>
            </a:r>
          </a:p>
          <a:p>
            <a:pPr marL="0" indent="0" algn="just">
              <a:buNone/>
            </a:pPr>
            <a:r>
              <a:rPr lang="en-US" dirty="0" smtClean="0"/>
              <a:t>Comes next to each of the above statements. What will be the output?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333407"/>
              </p:ext>
            </p:extLst>
          </p:nvPr>
        </p:nvGraphicFramePr>
        <p:xfrm>
          <a:off x="251520" y="1556792"/>
          <a:ext cx="8352928" cy="165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6344"/>
                <a:gridCol w="2232248"/>
                <a:gridCol w="2016224"/>
                <a:gridCol w="100811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Expression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Explanation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Equivalent to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Output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printf</a:t>
                      </a:r>
                      <a:r>
                        <a:rPr lang="en-US" dirty="0" smtClean="0"/>
                        <a:t> (“%3d”, --n);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decrement n then use (print)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 = n – 1;</a:t>
                      </a:r>
                    </a:p>
                    <a:p>
                      <a:r>
                        <a:rPr lang="en-US" dirty="0" err="1" smtClean="0"/>
                        <a:t>printf</a:t>
                      </a:r>
                      <a:r>
                        <a:rPr lang="en-US" baseline="0" dirty="0" smtClean="0"/>
                        <a:t> (“%3d”, n);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printf</a:t>
                      </a:r>
                      <a:r>
                        <a:rPr lang="en-US" baseline="0" dirty="0" smtClean="0"/>
                        <a:t> (“%3d”, n--);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(print) n then decrement it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printf</a:t>
                      </a:r>
                      <a:r>
                        <a:rPr lang="en-US" dirty="0" smtClean="0"/>
                        <a:t> (“%3d”, n);</a:t>
                      </a:r>
                    </a:p>
                    <a:p>
                      <a:r>
                        <a:rPr lang="en-US" dirty="0" smtClean="0"/>
                        <a:t>n = n – 1;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~~</a:t>
                      </a:r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206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259632" y="5517232"/>
            <a:ext cx="6192688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 both cases, the output is </a:t>
            </a:r>
            <a:r>
              <a:rPr lang="en-US" b="1" dirty="0" smtClean="0">
                <a:solidFill>
                  <a:srgbClr val="FFFF00"/>
                </a:solidFill>
              </a:rPr>
              <a:t>n = ~~3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Dr. Soha S. Zaghloul			updated by Rasha ALEidan 2015	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618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Advantage">
  <a:themeElements>
    <a:clrScheme name="Advantage">
      <a:dk1>
        <a:sysClr val="windowText" lastClr="000000"/>
      </a:dk1>
      <a:lt1>
        <a:sysClr val="window" lastClr="FFFFFF"/>
      </a:lt1>
      <a:dk2>
        <a:srgbClr val="2B142D"/>
      </a:dk2>
      <a:lt2>
        <a:srgbClr val="C3AFCC"/>
      </a:lt2>
      <a:accent1>
        <a:srgbClr val="663366"/>
      </a:accent1>
      <a:accent2>
        <a:srgbClr val="330F42"/>
      </a:accent2>
      <a:accent3>
        <a:srgbClr val="666699"/>
      </a:accent3>
      <a:accent4>
        <a:srgbClr val="999966"/>
      </a:accent4>
      <a:accent5>
        <a:srgbClr val="F7901E"/>
      </a:accent5>
      <a:accent6>
        <a:srgbClr val="A3A101"/>
      </a:accent6>
      <a:hlink>
        <a:srgbClr val="BC5FBC"/>
      </a:hlink>
      <a:folHlink>
        <a:srgbClr val="9775A7"/>
      </a:folHlink>
    </a:clrScheme>
    <a:fontScheme name="Advantage">
      <a:maj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Rockwell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Advantage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6000000" scaled="1"/>
        </a:gradFill>
        <a:gradFill rotWithShape="1">
          <a:gsLst>
            <a:gs pos="0">
              <a:schemeClr val="phClr">
                <a:shade val="40000"/>
                <a:alpha val="100000"/>
                <a:satMod val="150000"/>
                <a:lumMod val="100000"/>
              </a:schemeClr>
            </a:gs>
            <a:gs pos="100000">
              <a:schemeClr val="phClr">
                <a:tint val="70000"/>
                <a:shade val="100000"/>
                <a:alpha val="100000"/>
                <a:satMod val="200000"/>
                <a:lumMod val="1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63500" dist="25400" dir="5400000" rotWithShape="0">
              <a:srgbClr val="808080">
                <a:alpha val="75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twoPt" dir="tl">
              <a:rot lat="0" lon="0" rev="4500000"/>
            </a:lightRig>
          </a:scene3d>
          <a:sp3d>
            <a:bevelT w="635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1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Advantage.thmx</Template>
  <TotalTime>516</TotalTime>
  <Words>3981</Words>
  <Application>Microsoft Macintosh PowerPoint</Application>
  <PresentationFormat>On-screen Show (4:3)</PresentationFormat>
  <Paragraphs>673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Advantage</vt:lpstr>
      <vt:lpstr>Repetition statements</vt:lpstr>
      <vt:lpstr>outline</vt:lpstr>
      <vt:lpstr>1. Compound assignment operators</vt:lpstr>
      <vt:lpstr>2. Compound assignment operators - example</vt:lpstr>
      <vt:lpstr>3. The Increment operator</vt:lpstr>
      <vt:lpstr>4. The decrement operator</vt:lpstr>
      <vt:lpstr>5. The postfix and prefix operators</vt:lpstr>
      <vt:lpstr>6. The postfix and prefix operators – example 1</vt:lpstr>
      <vt:lpstr>7. The postfix and prefix operators – example 2</vt:lpstr>
      <vt:lpstr>8. The for statement</vt:lpstr>
      <vt:lpstr>9. The for statement – cont’d</vt:lpstr>
      <vt:lpstr>10. The for statement – example 1</vt:lpstr>
      <vt:lpstr>11. The for statement – example 2</vt:lpstr>
      <vt:lpstr>12. The for statement – example 3</vt:lpstr>
      <vt:lpstr>13. The for statement – example 4</vt:lpstr>
      <vt:lpstr>13. The for statement – example 4 (cont’d)</vt:lpstr>
      <vt:lpstr>13. The for statement – example 4 (cont’d)</vt:lpstr>
      <vt:lpstr>13. The for statement – example 4 (cont’d)</vt:lpstr>
      <vt:lpstr>13. The for statement – example 4 (cont’d)</vt:lpstr>
      <vt:lpstr>13. The for statement – example 4 - trace</vt:lpstr>
      <vt:lpstr>14. Nested loops</vt:lpstr>
      <vt:lpstr>15. Nested loops – simple example</vt:lpstr>
      <vt:lpstr>15. Nested loops – simple example (cont’d)</vt:lpstr>
      <vt:lpstr>16. Nested for – example 1</vt:lpstr>
      <vt:lpstr>16. Nested for – example 1 (cont’d)</vt:lpstr>
      <vt:lpstr>16. Nested for – example 1 (cont’d)</vt:lpstr>
      <vt:lpstr>16. Nested for – complete program</vt:lpstr>
      <vt:lpstr>17. Example (1)</vt:lpstr>
      <vt:lpstr>17. Example (1) – solution (cnt’d)</vt:lpstr>
      <vt:lpstr>17. Example (1) – solution (cnt’d)</vt:lpstr>
      <vt:lpstr>17. Example (1) – solution (cnt’d)</vt:lpstr>
      <vt:lpstr>17. Example (1) – solution (cnt’d)</vt:lpstr>
      <vt:lpstr>PowerPoint Presentation</vt:lpstr>
      <vt:lpstr>18. Example (2) – Self-check exercise</vt:lpstr>
      <vt:lpstr>19. Example (3) – self-check exercise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Repetition statements</dc:title>
  <dc:creator>Soha S.Zaghloul</dc:creator>
  <cp:lastModifiedBy>رشا</cp:lastModifiedBy>
  <cp:revision>50</cp:revision>
  <dcterms:created xsi:type="dcterms:W3CDTF">2014-09-28T17:12:31Z</dcterms:created>
  <dcterms:modified xsi:type="dcterms:W3CDTF">2015-02-17T19:54:37Z</dcterms:modified>
</cp:coreProperties>
</file>