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9" r:id="rId3"/>
    <p:sldId id="257" r:id="rId4"/>
    <p:sldId id="260" r:id="rId5"/>
    <p:sldId id="261" r:id="rId6"/>
    <p:sldId id="282" r:id="rId7"/>
    <p:sldId id="283" r:id="rId8"/>
    <p:sldId id="284" r:id="rId9"/>
    <p:sldId id="285" r:id="rId10"/>
    <p:sldId id="286" r:id="rId11"/>
    <p:sldId id="287" r:id="rId12"/>
    <p:sldId id="289" r:id="rId13"/>
    <p:sldId id="288" r:id="rId14"/>
    <p:sldId id="290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1" r:id="rId23"/>
    <p:sldId id="299" r:id="rId24"/>
    <p:sldId id="300" r:id="rId25"/>
    <p:sldId id="278" r:id="rId2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02"/>
  </p:normalViewPr>
  <p:slideViewPr>
    <p:cSldViewPr snapToGrid="0" snapToObjects="1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170CF5C-7B79-4D6C-8C08-DD0E4B6FA3C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AB3E177-FE3A-411A-B96D-824E70E6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97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C912203-75F0-CC45-88E9-1E3E155C8F08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D4239DF-EA38-864B-8DC3-B6BF00187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67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89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22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79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32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2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528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82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9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22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80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C0279-CBDD-6547-AD2B-1373B02FC7E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5580" y="144718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Unit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IX: Validity and Reliability in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nursing research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5580" y="4159599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B0F0"/>
                </a:solidFill>
              </a:rPr>
              <a:t>Prepared by: NUR 500 Research team </a:t>
            </a:r>
          </a:p>
          <a:p>
            <a:r>
              <a:rPr lang="en-US" sz="3600" b="1" dirty="0" smtClean="0">
                <a:solidFill>
                  <a:srgbClr val="00B0F0"/>
                </a:solidFill>
              </a:rPr>
              <a:t>1</a:t>
            </a:r>
            <a:r>
              <a:rPr lang="en-US" sz="3600" b="1" baseline="30000" dirty="0" smtClean="0">
                <a:solidFill>
                  <a:srgbClr val="00B0F0"/>
                </a:solidFill>
              </a:rPr>
              <a:t>ST</a:t>
            </a:r>
            <a:r>
              <a:rPr lang="en-US" sz="3600" b="1" dirty="0" smtClean="0">
                <a:solidFill>
                  <a:srgbClr val="00B0F0"/>
                </a:solidFill>
              </a:rPr>
              <a:t> semester 38/39. H</a:t>
            </a:r>
            <a:endParaRPr lang="en-US" sz="3600" b="1" dirty="0">
              <a:solidFill>
                <a:srgbClr val="00B0F0"/>
              </a:solidFill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3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032"/>
            <a:ext cx="10515600" cy="986331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chemeClr val="tx2"/>
                </a:solidFill>
              </a:rPr>
              <a:t>Reliability: Data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2363"/>
            <a:ext cx="10515600" cy="561486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Degree of consistency with repeated measurements </a:t>
            </a:r>
            <a:endParaRPr lang="en-US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Categories of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Reliability: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Stability: Used with same people (patients) on separate occasions (over time) and get same answers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Consistency: All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subparts/items are measuring same general thing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Equivalence: Equitable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from two or more instruments or observers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34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032"/>
            <a:ext cx="10515600" cy="986331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chemeClr val="tx2"/>
                </a:solidFill>
              </a:rPr>
              <a:t>Reliability: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22363"/>
            <a:ext cx="10954109" cy="561486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Sometimes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called test, re-test reliability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agreement of measuring instruments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time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stability, a measure or test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repeated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same subjects at a future date.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compared and correlated with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initial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to give a measure of stability.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Typically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Spearman-Brown coefficient.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Scores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equal to or greater than 0.70 are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considered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sufficient.</a:t>
            </a:r>
            <a:endParaRPr lang="en-US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38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8017"/>
            <a:ext cx="10515600" cy="837758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chemeClr val="tx2"/>
                </a:solidFill>
              </a:rPr>
              <a:t>Reliability: Internal Consistency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562" y="836348"/>
            <a:ext cx="10954109" cy="56148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This form of reliability is used to judge the consistency of results across items on the same test.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Essentially, you are comparing test items that measure the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construct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determine the tests internal consistency.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Statistical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Techniques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Split-Half: 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Items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divided into 2 sections, then a correlation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the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sections is determined.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Cronbach’s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Alpha: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of all possible split half reliabilities for a set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items 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convention, a lenient cut-off of .60 is common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exploratory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research; alpha should be at least .70 or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to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retain an item in an "adequate" scale; and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researchers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 a cut-off of .80 for a "good scale." </a:t>
            </a:r>
            <a:endParaRPr lang="en-US" sz="18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989388" y="0"/>
            <a:ext cx="22026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64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8017"/>
            <a:ext cx="10515600" cy="837758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chemeClr val="tx2"/>
                </a:solidFill>
              </a:rPr>
              <a:t>Reliability: Equivalence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562" y="836348"/>
            <a:ext cx="10954109" cy="585775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Equivalency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 is the extent to which two observers or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items measure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identical concepts at an identical level of difficulty.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Inter-Rater Reliability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observers using the same instrument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measuring the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phenomena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equivalent?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statistical measure of inter-rater reliability is Cohen’s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Kappa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Ranges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-1.0 to 1.0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numbers mean better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reliability,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Values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near zero suggest that agreement is attributable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chance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Values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 than zero signify that agreement is even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 than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which could be attributed to chance.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Instrumental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Equivalency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(presumably parallel) instruments administered at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the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time equivalent?</a:t>
            </a:r>
            <a:endParaRPr lang="en-US" sz="18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989388" y="1"/>
            <a:ext cx="2202611" cy="83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1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8017"/>
            <a:ext cx="10515600" cy="837758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chemeClr val="tx2"/>
                </a:solidFill>
              </a:rPr>
              <a:t>Validity: Data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944" y="1286005"/>
            <a:ext cx="10954109" cy="5001567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Degree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which a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instrument measures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it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supposed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measuring.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Validity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isn’t determined by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single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statistic, but by a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body of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demonstrates the relationship between the test and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behavior it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intended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measure. </a:t>
            </a:r>
            <a:endParaRPr lang="en-US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8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989388" y="0"/>
            <a:ext cx="22026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31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8017"/>
            <a:ext cx="10515600" cy="837758"/>
          </a:xfrm>
        </p:spPr>
        <p:txBody>
          <a:bodyPr/>
          <a:lstStyle/>
          <a:p>
            <a:pPr marL="0" indent="0"/>
            <a:r>
              <a:rPr lang="en-US" b="1" dirty="0" smtClean="0">
                <a:solidFill>
                  <a:schemeClr val="tx2"/>
                </a:solidFill>
              </a:rPr>
              <a:t>Levels </a:t>
            </a:r>
            <a:r>
              <a:rPr lang="en-US" b="1" dirty="0">
                <a:solidFill>
                  <a:schemeClr val="tx2"/>
                </a:solidFill>
              </a:rPr>
              <a:t>of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944" y="1286005"/>
            <a:ext cx="10954109" cy="5001567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many types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validity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Face validity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 validity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 validity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Criterion-related </a:t>
            </a:r>
            <a:r>
              <a:rPr lang="en-US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validity</a:t>
            </a:r>
            <a:endParaRPr lang="en-US" sz="28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989388" y="0"/>
            <a:ext cx="22026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73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8017"/>
            <a:ext cx="10515600" cy="837758"/>
          </a:xfrm>
        </p:spPr>
        <p:txBody>
          <a:bodyPr/>
          <a:lstStyle/>
          <a:p>
            <a:pPr marL="0" indent="0"/>
            <a:r>
              <a:rPr lang="en-US" b="1" dirty="0" smtClean="0">
                <a:solidFill>
                  <a:schemeClr val="tx2"/>
                </a:solidFill>
              </a:rPr>
              <a:t>Validity</a:t>
            </a:r>
            <a:r>
              <a:rPr lang="en-US" b="1" dirty="0">
                <a:solidFill>
                  <a:schemeClr val="tx2"/>
                </a:solidFill>
              </a:rPr>
              <a:t>: Face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680" y="973792"/>
            <a:ext cx="11371599" cy="547742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Face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validity is concerned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how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measure or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 appears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seem like a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reasonable way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gain the information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researchers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attempting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obtain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seem well designed?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seem as though it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work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reliably?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Unlike </a:t>
            </a:r>
            <a:r>
              <a:rPr lang="en-US" sz="24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 validity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face validity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not depend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established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theories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support </a:t>
            </a: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989388" y="0"/>
            <a:ext cx="22026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6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8017"/>
            <a:ext cx="10515600" cy="837758"/>
          </a:xfrm>
        </p:spPr>
        <p:txBody>
          <a:bodyPr/>
          <a:lstStyle/>
          <a:p>
            <a:pPr marL="0" indent="0"/>
            <a:r>
              <a:rPr lang="en-US" b="1" dirty="0" smtClean="0">
                <a:solidFill>
                  <a:schemeClr val="tx2"/>
                </a:solidFill>
              </a:rPr>
              <a:t>Validity</a:t>
            </a:r>
            <a:r>
              <a:rPr lang="en-US" b="1" dirty="0">
                <a:solidFill>
                  <a:schemeClr val="tx2"/>
                </a:solidFill>
              </a:rPr>
              <a:t>: Content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680" y="773464"/>
            <a:ext cx="11371599" cy="5920634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validity evidence involves the degree </a:t>
            </a: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which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content of the test matches a </a:t>
            </a: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 domain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associated with the construct.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experts, based on </a:t>
            </a: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judgment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Adequacy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“content” </a:t>
            </a: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questions adequately get to the area </a:t>
            </a: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interest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914400" lvl="2" indent="0">
              <a:lnSpc>
                <a:spcPct val="200000"/>
              </a:lnSpc>
              <a:buNone/>
            </a:pP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Yes           No            Maybe</a:t>
            </a:r>
            <a:endParaRPr lang="en-US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Validity Index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Statistical measure of agreement among </a:t>
            </a: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experts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989388" y="0"/>
            <a:ext cx="22026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43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8017"/>
            <a:ext cx="10515600" cy="837758"/>
          </a:xfrm>
        </p:spPr>
        <p:txBody>
          <a:bodyPr/>
          <a:lstStyle/>
          <a:p>
            <a:pPr marL="0" indent="0"/>
            <a:r>
              <a:rPr lang="en-US" b="1" dirty="0" smtClean="0">
                <a:solidFill>
                  <a:schemeClr val="tx2"/>
                </a:solidFill>
              </a:rPr>
              <a:t>Validity</a:t>
            </a:r>
            <a:r>
              <a:rPr lang="en-US" b="1" dirty="0">
                <a:solidFill>
                  <a:schemeClr val="tx2"/>
                </a:solidFill>
              </a:rPr>
              <a:t>: Construct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680" y="773464"/>
            <a:ext cx="11371599" cy="5920634"/>
          </a:xfrm>
        </p:spPr>
        <p:txBody>
          <a:bodyPr>
            <a:noAutofit/>
          </a:bodyPr>
          <a:lstStyle/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Validity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 test or a measurement tool that is established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demonstrating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 ability to identify or measure the variables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constructs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it proposes to identify or measure.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judgment is based on the accumulation of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statistical findings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usually correlations, from numerous studies using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instrument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being evaluated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989388" y="0"/>
            <a:ext cx="22026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73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8017"/>
            <a:ext cx="10515600" cy="837758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chemeClr val="tx2"/>
                </a:solidFill>
              </a:rPr>
              <a:t>Validity: Criterion-related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680" y="773464"/>
            <a:ext cx="11371599" cy="5920634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strategy: Factor Analysis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Exploratory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Confirmatory</a:t>
            </a:r>
            <a:endParaRPr lang="en-US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factors did the analysis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reveal?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variance was explained by all of the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factors?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want to explain more than 70% of the variance</a:t>
            </a:r>
            <a:endParaRPr lang="en-US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989388" y="0"/>
            <a:ext cx="22026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56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9272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Scientific Rigor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3794"/>
            <a:ext cx="10515600" cy="4486275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Methods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 the problems and develop an evidence based aims and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hypothesis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the variables with attention to potential sources of measurement error and bias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and interpret statistical and other analysis precisely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 generalizations</a:t>
            </a: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22788" y="6488668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2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8017"/>
            <a:ext cx="10515600" cy="837758"/>
          </a:xfrm>
        </p:spPr>
        <p:txBody>
          <a:bodyPr/>
          <a:lstStyle/>
          <a:p>
            <a:pPr marL="0" indent="0"/>
            <a:r>
              <a:rPr lang="en-US" b="1" dirty="0" smtClean="0">
                <a:solidFill>
                  <a:schemeClr val="tx2"/>
                </a:solidFill>
              </a:rPr>
              <a:t>Validity</a:t>
            </a:r>
            <a:r>
              <a:rPr lang="en-US" b="1" dirty="0">
                <a:solidFill>
                  <a:schemeClr val="tx2"/>
                </a:solidFill>
              </a:rPr>
              <a:t>: Criterion-related Validity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680" y="773464"/>
            <a:ext cx="11371599" cy="5920634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of how well one variable or set of variables predicts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outcome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information from other variables.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Criterion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comparison must be valid itself!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endParaRPr lang="en-US" sz="1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Concurrent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(Known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Groups)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measurement/instrument is given to two divergent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groups.  If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measurement is valid, the scores should diverge.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Predictive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ability to predict scores on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another measurement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is related or purports to measure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same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similar construct</a:t>
            </a:r>
            <a:endParaRPr lang="en-US" sz="18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989388" y="0"/>
            <a:ext cx="2202611" cy="90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50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8017"/>
            <a:ext cx="10515600" cy="705447"/>
          </a:xfrm>
        </p:spPr>
        <p:txBody>
          <a:bodyPr/>
          <a:lstStyle/>
          <a:p>
            <a:pPr marL="0" indent="0"/>
            <a:r>
              <a:rPr lang="en-US" b="1" dirty="0" smtClean="0">
                <a:solidFill>
                  <a:schemeClr val="tx2"/>
                </a:solidFill>
              </a:rPr>
              <a:t>Responsiveness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199" y="715247"/>
            <a:ext cx="11371599" cy="5920634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Controversial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to whether or not this is separate from or just </a:t>
            </a: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type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validity.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Looking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effect size change of the instrument across time.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investigators, it is also an assessment of an </a:t>
            </a: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instruments: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Ceiling Effect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ceiling effect occurs when test items aren't </a:t>
            </a: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challenging enough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group of individuals. Thus, the test score </a:t>
            </a: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not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for a subsample of people who may </a:t>
            </a: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clinically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improved because they have already reached </a:t>
            </a: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highest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score that can be achieved on that </a:t>
            </a: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test.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Effect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floor effect is when data cannot take on a value </a:t>
            </a: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than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particular number. Thus, it represents </a:t>
            </a: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subsample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whom clinical decline may not register as </a:t>
            </a: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change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score, even if there is worsening </a:t>
            </a:r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function/behavior </a:t>
            </a:r>
            <a:r>
              <a:rPr lang="en-US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etc. </a:t>
            </a:r>
            <a:endParaRPr lang="en-US" sz="16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989388" y="0"/>
            <a:ext cx="22026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8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8017"/>
            <a:ext cx="10515600" cy="837758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chemeClr val="tx2"/>
                </a:solidFill>
              </a:rPr>
              <a:t>Reliability &amp;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944" y="2960899"/>
            <a:ext cx="10954109" cy="5001567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totally independent of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other</a:t>
            </a:r>
            <a:endParaRPr lang="en-US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 that is not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reliable cannot 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possibly be valid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erratic</a:t>
            </a:r>
            <a:r>
              <a:rPr lang="en-US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inconsistent, inaccurate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 instrument can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reliable 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not valid</a:t>
            </a:r>
            <a:endParaRPr lang="en-US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989388" y="0"/>
            <a:ext cx="22026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634" y="1190381"/>
            <a:ext cx="5319132" cy="198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68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8017"/>
            <a:ext cx="10515600" cy="705447"/>
          </a:xfrm>
        </p:spPr>
        <p:txBody>
          <a:bodyPr/>
          <a:lstStyle/>
          <a:p>
            <a:pPr marL="0" indent="0"/>
            <a:r>
              <a:rPr lang="en-US" b="1" dirty="0" smtClean="0">
                <a:solidFill>
                  <a:schemeClr val="tx2"/>
                </a:solidFill>
              </a:rPr>
              <a:t>Sensitivity </a:t>
            </a:r>
            <a:r>
              <a:rPr lang="en-US" b="1" dirty="0">
                <a:solidFill>
                  <a:schemeClr val="tx2"/>
                </a:solidFill>
              </a:rPr>
              <a:t>&amp; Specificity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199" y="899913"/>
            <a:ext cx="11371599" cy="5920634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properties of a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diagnostic instrument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Sensitivity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specificity describe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well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test discriminates between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patients with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without disease.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Sensitivity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proportion of patients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disease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test positive.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Specificity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proportion of 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patients without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 who test negative</a:t>
            </a:r>
            <a:endParaRPr lang="en-US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989388" y="0"/>
            <a:ext cx="22026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58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199" y="68017"/>
            <a:ext cx="10943600" cy="705447"/>
          </a:xfrm>
        </p:spPr>
        <p:txBody>
          <a:bodyPr>
            <a:normAutofit/>
          </a:bodyPr>
          <a:lstStyle/>
          <a:p>
            <a:pPr marL="0" indent="0"/>
            <a:r>
              <a:rPr lang="en-US" sz="3600" b="1" dirty="0" smtClean="0">
                <a:solidFill>
                  <a:schemeClr val="tx2"/>
                </a:solidFill>
              </a:rPr>
              <a:t>Reliability </a:t>
            </a:r>
            <a:r>
              <a:rPr lang="en-US" sz="3600" b="1" dirty="0">
                <a:solidFill>
                  <a:schemeClr val="tx2"/>
                </a:solidFill>
              </a:rPr>
              <a:t>and Validity in </a:t>
            </a:r>
            <a:r>
              <a:rPr lang="en-US" sz="3600" b="1" dirty="0" smtClean="0">
                <a:solidFill>
                  <a:schemeClr val="tx2"/>
                </a:solidFill>
              </a:rPr>
              <a:t>Qualitative Studies</a:t>
            </a:r>
            <a:endParaRPr lang="en-US" sz="3600" b="1" dirty="0">
              <a:solidFill>
                <a:schemeClr val="tx2"/>
              </a:solidFill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877244" y="212282"/>
            <a:ext cx="22026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108727"/>
              </p:ext>
            </p:extLst>
          </p:nvPr>
        </p:nvGraphicFramePr>
        <p:xfrm>
          <a:off x="707366" y="1878109"/>
          <a:ext cx="10498346" cy="4289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91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91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0142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Traditional Criteria for Judging Quantitative Research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Alternative Criteria for Judging Qualitative Research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8356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Internal validity</a:t>
                      </a:r>
                    </a:p>
                    <a:p>
                      <a:r>
                        <a:rPr lang="en-US" sz="2800" dirty="0" smtClean="0"/>
                        <a:t>External validity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Credibility</a:t>
                      </a:r>
                    </a:p>
                    <a:p>
                      <a:r>
                        <a:rPr lang="en-US" sz="2800" dirty="0" smtClean="0"/>
                        <a:t>Transferability</a:t>
                      </a:r>
                    </a:p>
                    <a:p>
                      <a:r>
                        <a:rPr lang="en-US" sz="2800" dirty="0" smtClean="0"/>
                        <a:t>Dependability</a:t>
                      </a:r>
                    </a:p>
                    <a:p>
                      <a:r>
                        <a:rPr lang="en-US" sz="2800" dirty="0" smtClean="0"/>
                        <a:t>Conformability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2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659" y="2391633"/>
            <a:ext cx="3696730" cy="1325563"/>
          </a:xfrm>
        </p:spPr>
        <p:txBody>
          <a:bodyPr>
            <a:no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Thank you 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21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1601"/>
            <a:ext cx="10515600" cy="1325563"/>
          </a:xfrm>
        </p:spPr>
        <p:txBody>
          <a:bodyPr/>
          <a:lstStyle/>
          <a:p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OBJECTIVES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897" y="1325563"/>
            <a:ext cx="10515600" cy="53428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u="sng" dirty="0" smtClean="0">
                <a:solidFill>
                  <a:schemeClr val="tx2"/>
                </a:solidFill>
              </a:rPr>
              <a:t>On completing this Unit, you will be able to: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Describe measurement error and its impact on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research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item analysis can assist in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maintaining rigor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measurement instruments.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Describe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 &amp; validity strategies.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Explain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concept of responsiveness and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 associated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techniques.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Clarify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sensitivity and specificity.</a:t>
            </a: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50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4411"/>
            <a:ext cx="10515600" cy="110990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tx2"/>
                </a:solidFill>
              </a:rPr>
              <a:t>Item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8725"/>
            <a:ext cx="10515600" cy="486847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reported in the literature unless the study is one that seeking to establishing the psychometric properties of an instrument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 that has to many items will artificially increase the scores used in reliability testing as well as respondent fatigue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Goal: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that each item is measuring the concept that it intents to measure. </a:t>
            </a:r>
            <a:endPara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delete items that are redundant or are measuring another concepts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Technique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Item to Total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Correlation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Items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score a correlation score &gt;0.70 are redundant of other items on the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</a:p>
          <a:p>
            <a:pPr marL="0" lvl="0" indent="0" algn="r">
              <a:buNone/>
            </a:pPr>
            <a:endParaRPr lang="en-US" sz="1800" dirty="0">
              <a:solidFill>
                <a:srgbClr val="5B9BD5">
                  <a:lumMod val="75000"/>
                </a:srgbClr>
              </a:solidFill>
            </a:endParaRPr>
          </a:p>
          <a:p>
            <a:pPr marL="0" lvl="0" indent="0" algn="r">
              <a:buNone/>
            </a:pPr>
            <a:endParaRPr lang="en-US" sz="1800" dirty="0" smtClean="0">
              <a:solidFill>
                <a:srgbClr val="5B9BD5">
                  <a:lumMod val="75000"/>
                </a:srgbClr>
              </a:solidFill>
            </a:endParaRPr>
          </a:p>
          <a:p>
            <a:pPr marL="0" indent="0" algn="r">
              <a:buNone/>
            </a:pPr>
            <a:endParaRPr lang="en-US" dirty="0"/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10431" y="6488668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29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032"/>
            <a:ext cx="10515600" cy="986331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Measurement Error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2500"/>
            <a:ext cx="10515600" cy="533220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measurement’s results varies as a result of 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accuracy in </a:t>
            </a: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measurement (true scores) and other 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 (commonly </a:t>
            </a: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called error)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degree of deviation between true scores 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obtained </a:t>
            </a: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scores when measuring a characteristic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Observed </a:t>
            </a: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= True Score + Error (XO = XT +_ XE)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 </a:t>
            </a: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 error can lead to misleading conclusions 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study </a:t>
            </a: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findings</a:t>
            </a:r>
            <a:endParaRPr lang="en-US" sz="3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50000"/>
              </a:lnSpc>
              <a:buNone/>
            </a:pPr>
            <a:endParaRPr lang="en-US" sz="32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75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032"/>
            <a:ext cx="10515600" cy="986331"/>
          </a:xfrm>
        </p:spPr>
        <p:txBody>
          <a:bodyPr/>
          <a:lstStyle/>
          <a:p>
            <a:pPr marL="0" indent="0"/>
            <a:r>
              <a:rPr lang="en-US" b="1" dirty="0" smtClean="0">
                <a:solidFill>
                  <a:schemeClr val="tx2"/>
                </a:solidFill>
              </a:rPr>
              <a:t>Error of Measurement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2500"/>
            <a:ext cx="10515600" cy="533220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 score does not necessarily mean “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wrong” score</a:t>
            </a:r>
            <a:endParaRPr lang="en-US" sz="3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 </a:t>
            </a: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component is a composite of other 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 that </a:t>
            </a: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also being measured by the researcher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 </a:t>
            </a: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score includes other factors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Pain score (how much of the score 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from </a:t>
            </a:r>
            <a:r>
              <a:rPr lang="en-US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“anxiety” around pain)?</a:t>
            </a:r>
          </a:p>
          <a:p>
            <a:pPr algn="r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3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50000"/>
              </a:lnSpc>
              <a:buNone/>
            </a:pPr>
            <a:endParaRPr lang="en-US" sz="32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032"/>
            <a:ext cx="10515600" cy="986331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chemeClr val="tx2"/>
                </a:solidFill>
              </a:rPr>
              <a:t>Types of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2500"/>
            <a:ext cx="10515600" cy="5332201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Random Error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Inconsistent</a:t>
            </a:r>
            <a:r>
              <a:rPr lang="en-US" sz="3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random </a:t>
            </a:r>
            <a:r>
              <a:rPr lang="en-US" sz="3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variation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 </a:t>
            </a:r>
            <a:r>
              <a:rPr lang="en-US" sz="3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</a:t>
            </a:r>
            <a:r>
              <a:rPr lang="en-US" sz="3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qualification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Cannot </a:t>
            </a:r>
            <a:r>
              <a:rPr lang="en-US" sz="3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a pattern in error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Systematic </a:t>
            </a:r>
            <a:r>
              <a:rPr lang="en-US" sz="3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Consistent </a:t>
            </a:r>
            <a:r>
              <a:rPr lang="en-US" sz="3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error, not </a:t>
            </a:r>
            <a:r>
              <a:rPr lang="en-US" sz="3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random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Bias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sz="3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consistent pattern</a:t>
            </a:r>
            <a:endParaRPr lang="en-US" sz="3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50000"/>
              </a:lnSpc>
              <a:buNone/>
            </a:pPr>
            <a:endParaRPr lang="en-US" sz="32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54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032"/>
            <a:ext cx="10515600" cy="986331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chemeClr val="tx2"/>
                </a:solidFill>
              </a:rPr>
              <a:t>Sources of Measurement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2363"/>
            <a:ext cx="10515600" cy="561486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Situational Contaminants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disruptions during the measurement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Response-Set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Bias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respondent always chooses the same answer or one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they 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believe the investigators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want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Transitory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 Factors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Such 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a headache, or increased stress</a:t>
            </a:r>
          </a:p>
          <a:p>
            <a:pPr marL="0" indent="0">
              <a:buNone/>
            </a:pPr>
            <a:endParaRPr lang="en-US" sz="34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91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032"/>
            <a:ext cx="10515600" cy="986331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chemeClr val="tx2"/>
                </a:solidFill>
              </a:rPr>
              <a:t>Sources of Measurement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2363"/>
            <a:ext cx="10515600" cy="561486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 </a:t>
            </a:r>
            <a:r>
              <a:rPr lang="en-US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Variations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score different at different times of the year</a:t>
            </a:r>
            <a:r>
              <a:rPr lang="en-US" sz="2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sz="2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 </a:t>
            </a:r>
            <a:r>
              <a:rPr lang="en-US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Clarity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instrument written at the correct literacy level</a:t>
            </a:r>
            <a:r>
              <a:rPr lang="en-US" sz="2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sz="2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Response </a:t>
            </a:r>
            <a:r>
              <a:rPr lang="en-US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Sampling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convenience sample biased in some way such as </a:t>
            </a:r>
            <a:r>
              <a:rPr lang="en-US" sz="2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female</a:t>
            </a:r>
            <a:r>
              <a:rPr lang="en-US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2600" dirty="0" smtClean="0"/>
          </a:p>
          <a:p>
            <a:pPr marL="0" indent="0">
              <a:buNone/>
            </a:pPr>
            <a:endParaRPr lang="en-US" sz="34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28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1564</Words>
  <Application>Microsoft Office PowerPoint</Application>
  <PresentationFormat>Widescreen</PresentationFormat>
  <Paragraphs>194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Wingdings</vt:lpstr>
      <vt:lpstr>Office Theme</vt:lpstr>
      <vt:lpstr>Unit IX: Validity and Reliability in nursing research  </vt:lpstr>
      <vt:lpstr>Scientific Rigor</vt:lpstr>
      <vt:lpstr>OBJECTIVES</vt:lpstr>
      <vt:lpstr>Item Analysis</vt:lpstr>
      <vt:lpstr>Measurement Error </vt:lpstr>
      <vt:lpstr>Error of Measurement</vt:lpstr>
      <vt:lpstr>Types of Error</vt:lpstr>
      <vt:lpstr>Sources of Measurement Error</vt:lpstr>
      <vt:lpstr>Sources of Measurement Error</vt:lpstr>
      <vt:lpstr>Reliability: Data Collection</vt:lpstr>
      <vt:lpstr>Reliability: Stability</vt:lpstr>
      <vt:lpstr>Reliability: Internal Consistency</vt:lpstr>
      <vt:lpstr>Reliability: Equivalence</vt:lpstr>
      <vt:lpstr>Validity: Data Collection</vt:lpstr>
      <vt:lpstr>Levels of Validity</vt:lpstr>
      <vt:lpstr>Validity: Face Validity</vt:lpstr>
      <vt:lpstr>Validity: Content Validity</vt:lpstr>
      <vt:lpstr>Validity: Construct Validity</vt:lpstr>
      <vt:lpstr>Validity: Criterion-related Validity</vt:lpstr>
      <vt:lpstr>Validity: Criterion-related Validity </vt:lpstr>
      <vt:lpstr>Responsiveness</vt:lpstr>
      <vt:lpstr>Reliability &amp; Validity</vt:lpstr>
      <vt:lpstr>Sensitivity &amp; Specificity</vt:lpstr>
      <vt:lpstr>Reliability and Validity in Qualitative Studies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Manal . Alwahbi</dc:creator>
  <cp:lastModifiedBy>Alshehri</cp:lastModifiedBy>
  <cp:revision>93</cp:revision>
  <cp:lastPrinted>2017-12-03T04:31:46Z</cp:lastPrinted>
  <dcterms:created xsi:type="dcterms:W3CDTF">2017-10-01T16:18:08Z</dcterms:created>
  <dcterms:modified xsi:type="dcterms:W3CDTF">2017-12-05T05:07:38Z</dcterms:modified>
</cp:coreProperties>
</file>