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1" r:id="rId6"/>
    <p:sldId id="260" r:id="rId7"/>
    <p:sldId id="262" r:id="rId8"/>
    <p:sldId id="276" r:id="rId9"/>
    <p:sldId id="273" r:id="rId10"/>
    <p:sldId id="274" r:id="rId11"/>
    <p:sldId id="275" r:id="rId12"/>
    <p:sldId id="264" r:id="rId13"/>
    <p:sldId id="265" r:id="rId14"/>
    <p:sldId id="266" r:id="rId15"/>
    <p:sldId id="267" r:id="rId16"/>
    <p:sldId id="268" r:id="rId17"/>
    <p:sldId id="269" r:id="rId18"/>
    <p:sldId id="270" r:id="rId19"/>
    <p:sldId id="271"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9A34BB-684E-4C98-986F-EEA2F142034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9A34BB-684E-4C98-986F-EEA2F1420345}"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9A34BB-684E-4C98-986F-EEA2F1420345}"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3BC8E6-CDEF-4E12-BBEC-B944CF2D624D}" type="datetimeFigureOut">
              <a:rPr lang="en-US" smtClean="0"/>
              <a:pPr/>
              <a:t>9/18/2014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9A34BB-684E-4C98-986F-EEA2F14203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933BC8E6-CDEF-4E12-BBEC-B944CF2D624D}" type="datetimeFigureOut">
              <a:rPr lang="en-US" smtClean="0"/>
              <a:pPr/>
              <a:t>9/18/2014</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F9A34BB-684E-4C98-986F-EEA2F14203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33BC8E6-CDEF-4E12-BBEC-B944CF2D624D}" type="datetimeFigureOut">
              <a:rPr lang="en-US" smtClean="0"/>
              <a:pPr/>
              <a:t>9/18/2014</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F9A34BB-684E-4C98-986F-EEA2F142034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Week 2: Components of Culture</a:t>
            </a:r>
            <a:endParaRPr lang="en-US" dirty="0"/>
          </a:p>
        </p:txBody>
      </p:sp>
      <p:sp>
        <p:nvSpPr>
          <p:cNvPr id="3" name="Subtitle 2"/>
          <p:cNvSpPr>
            <a:spLocks noGrp="1"/>
          </p:cNvSpPr>
          <p:nvPr>
            <p:ph type="subTitle" idx="1"/>
          </p:nvPr>
        </p:nvSpPr>
        <p:spPr/>
        <p:txBody>
          <a:bodyPr/>
          <a:lstStyle/>
          <a:p>
            <a:r>
              <a:rPr lang="en-US" dirty="0" smtClean="0"/>
              <a:t>493 Najd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Symbols</a:t>
            </a:r>
            <a:endParaRPr lang="en-US" dirty="0"/>
          </a:p>
        </p:txBody>
      </p:sp>
      <p:pic>
        <p:nvPicPr>
          <p:cNvPr id="4" name="Content Placeholder 3" descr="C:\Users\Samsung\Downloads\images.jpg"/>
          <p:cNvPicPr>
            <a:picLocks noGrp="1" noChangeAspect="1" noChangeArrowheads="1"/>
          </p:cNvPicPr>
          <p:nvPr>
            <p:ph idx="1"/>
          </p:nvPr>
        </p:nvPicPr>
        <p:blipFill>
          <a:blip r:embed="rId2" cstate="print"/>
          <a:srcRect/>
          <a:stretch>
            <a:fillRect/>
          </a:stretch>
        </p:blipFill>
        <p:spPr bwMode="auto">
          <a:xfrm>
            <a:off x="3048000" y="1600200"/>
            <a:ext cx="3886200" cy="4267200"/>
          </a:xfrm>
          <a:prstGeom prst="rect">
            <a:avLst/>
          </a:prstGeom>
          <a:noFill/>
          <a:ln w="9525">
            <a:noFill/>
            <a:miter lim="800000"/>
            <a:headEnd/>
            <a:tailEnd/>
          </a:ln>
        </p:spPr>
      </p:pic>
      <p:sp>
        <p:nvSpPr>
          <p:cNvPr id="5" name="Rectangle 4"/>
          <p:cNvSpPr/>
          <p:nvPr/>
        </p:nvSpPr>
        <p:spPr>
          <a:xfrm>
            <a:off x="838201" y="2438400"/>
            <a:ext cx="1295399" cy="646331"/>
          </a:xfrm>
          <a:prstGeom prst="rect">
            <a:avLst/>
          </a:prstGeom>
        </p:spPr>
        <p:txBody>
          <a:bodyPr wrap="square">
            <a:spAutoFit/>
          </a:bodyPr>
          <a:lstStyle/>
          <a:p>
            <a:r>
              <a:rPr lang="en-US" sz="3600" b="1" dirty="0" smtClean="0"/>
              <a:t>Wait!</a:t>
            </a:r>
            <a:endParaRPr lang="en-US"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Symbols</a:t>
            </a:r>
            <a:endParaRPr lang="en-US" dirty="0"/>
          </a:p>
        </p:txBody>
      </p:sp>
      <p:pic>
        <p:nvPicPr>
          <p:cNvPr id="4" name="Content Placeholder 3" descr="C:\Users\Samsung\Downloads\imageswait.jpg"/>
          <p:cNvPicPr>
            <a:picLocks noGrp="1" noChangeAspect="1" noChangeArrowheads="1"/>
          </p:cNvPicPr>
          <p:nvPr>
            <p:ph idx="1"/>
          </p:nvPr>
        </p:nvPicPr>
        <p:blipFill>
          <a:blip r:embed="rId2" cstate="print"/>
          <a:srcRect/>
          <a:stretch>
            <a:fillRect/>
          </a:stretch>
        </p:blipFill>
        <p:spPr bwMode="auto">
          <a:xfrm>
            <a:off x="2971800" y="1905000"/>
            <a:ext cx="3962399" cy="3189287"/>
          </a:xfrm>
          <a:prstGeom prst="rect">
            <a:avLst/>
          </a:prstGeom>
          <a:noFill/>
          <a:ln w="9525">
            <a:noFill/>
            <a:miter lim="800000"/>
            <a:headEnd/>
            <a:tailEnd/>
          </a:ln>
        </p:spPr>
      </p:pic>
      <p:sp>
        <p:nvSpPr>
          <p:cNvPr id="5" name="Rectangle 4"/>
          <p:cNvSpPr/>
          <p:nvPr/>
        </p:nvSpPr>
        <p:spPr>
          <a:xfrm>
            <a:off x="609600" y="3105835"/>
            <a:ext cx="2057400" cy="954107"/>
          </a:xfrm>
          <a:prstGeom prst="rect">
            <a:avLst/>
          </a:prstGeom>
        </p:spPr>
        <p:txBody>
          <a:bodyPr wrap="square">
            <a:spAutoFit/>
          </a:bodyPr>
          <a:lstStyle/>
          <a:p>
            <a:pPr>
              <a:buFont typeface="Arial" charset="0"/>
              <a:buNone/>
            </a:pPr>
            <a:r>
              <a:rPr lang="en-US" sz="2800" b="1" dirty="0" smtClean="0"/>
              <a:t>Slow Down!</a:t>
            </a:r>
          </a:p>
          <a:p>
            <a:pPr>
              <a:buFont typeface="Arial" charset="0"/>
              <a:buNone/>
            </a:pPr>
            <a:r>
              <a:rPr lang="en-US" sz="2800" b="1" dirty="0" smtClean="0"/>
              <a:t>Be Patient!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2. Language</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b="1" i="1" dirty="0"/>
              <a:t>Language</a:t>
            </a:r>
            <a:r>
              <a:rPr lang="en-US" dirty="0"/>
              <a:t> is a system of symbols that allows members of a society to communicate with one another. </a:t>
            </a:r>
            <a:endParaRPr lang="en-US" dirty="0" smtClean="0"/>
          </a:p>
          <a:p>
            <a:endParaRPr lang="en-US" dirty="0"/>
          </a:p>
          <a:p>
            <a:r>
              <a:rPr lang="en-US" dirty="0"/>
              <a:t>The significance of language for human communication is vividly illustrated by the story of Helen Keller; she acquired language and a symbolic understanding of the world, through the help of her teacher Ann Sullivan.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Language</a:t>
            </a:r>
            <a:endParaRPr lang="en-US" dirty="0"/>
          </a:p>
        </p:txBody>
      </p:sp>
      <p:sp>
        <p:nvSpPr>
          <p:cNvPr id="3" name="Content Placeholder 2"/>
          <p:cNvSpPr>
            <a:spLocks noGrp="1"/>
          </p:cNvSpPr>
          <p:nvPr>
            <p:ph idx="1"/>
          </p:nvPr>
        </p:nvSpPr>
        <p:spPr/>
        <p:txBody>
          <a:bodyPr/>
          <a:lstStyle/>
          <a:p>
            <a:r>
              <a:rPr lang="en-US" dirty="0" err="1"/>
              <a:t>Hellen</a:t>
            </a:r>
            <a:r>
              <a:rPr lang="en-US" dirty="0"/>
              <a:t> Keller: </a:t>
            </a:r>
          </a:p>
          <a:p>
            <a:r>
              <a:rPr lang="en-US" dirty="0"/>
              <a:t>http://www.youtube.com/watch?v=XdTUSignq7Y</a:t>
            </a:r>
          </a:p>
          <a:p>
            <a:r>
              <a:rPr lang="en-US" dirty="0"/>
              <a:t>http://www.youtube.com/watch?v=gbCk_DQCOp4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Language</a:t>
            </a:r>
            <a:endParaRPr lang="en-US" dirty="0"/>
          </a:p>
        </p:txBody>
      </p:sp>
      <p:sp>
        <p:nvSpPr>
          <p:cNvPr id="3" name="Content Placeholder 2"/>
          <p:cNvSpPr>
            <a:spLocks noGrp="1"/>
          </p:cNvSpPr>
          <p:nvPr>
            <p:ph idx="1"/>
          </p:nvPr>
        </p:nvSpPr>
        <p:spPr/>
        <p:txBody>
          <a:bodyPr/>
          <a:lstStyle/>
          <a:p>
            <a:r>
              <a:rPr lang="en-US" dirty="0"/>
              <a:t>The process by which culture is passed, through language, from one generation to the next is our most important form of </a:t>
            </a:r>
            <a:r>
              <a:rPr lang="en-US" b="1" i="1" dirty="0"/>
              <a:t>cultural transmission</a:t>
            </a:r>
            <a:r>
              <a:rPr lang="en-US" dirty="0"/>
              <a:t>.</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3. Values and Beliefs</a:t>
            </a:r>
            <a:r>
              <a:rPr lang="en-US" dirty="0"/>
              <a:t/>
            </a:r>
            <a:br>
              <a:rPr lang="en-US" dirty="0"/>
            </a:br>
            <a:endParaRPr lang="en-US" dirty="0"/>
          </a:p>
        </p:txBody>
      </p:sp>
      <p:sp>
        <p:nvSpPr>
          <p:cNvPr id="3" name="Content Placeholder 2"/>
          <p:cNvSpPr>
            <a:spLocks noGrp="1"/>
          </p:cNvSpPr>
          <p:nvPr>
            <p:ph idx="1"/>
          </p:nvPr>
        </p:nvSpPr>
        <p:spPr/>
        <p:txBody>
          <a:bodyPr/>
          <a:lstStyle/>
          <a:p>
            <a:r>
              <a:rPr lang="en-US" b="1" i="1" dirty="0"/>
              <a:t>Values</a:t>
            </a:r>
            <a:r>
              <a:rPr lang="en-US" dirty="0"/>
              <a:t> are defined as the standards by which people assess desirability, goodness, and beauty; they are broad principles which underlie </a:t>
            </a:r>
            <a:r>
              <a:rPr lang="en-US" b="1" i="1" dirty="0"/>
              <a:t>beliefs,</a:t>
            </a:r>
            <a:r>
              <a:rPr lang="en-US" dirty="0"/>
              <a:t> specific statements that people hold to be true. </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Values and Beliefs</a:t>
            </a:r>
            <a:endParaRPr lang="en-US" dirty="0"/>
          </a:p>
        </p:txBody>
      </p:sp>
      <p:sp>
        <p:nvSpPr>
          <p:cNvPr id="3" name="Content Placeholder 2"/>
          <p:cNvSpPr>
            <a:spLocks noGrp="1"/>
          </p:cNvSpPr>
          <p:nvPr>
            <p:ph idx="1"/>
          </p:nvPr>
        </p:nvSpPr>
        <p:spPr/>
        <p:txBody>
          <a:bodyPr/>
          <a:lstStyle/>
          <a:p>
            <a:r>
              <a:rPr lang="en-US" b="1" dirty="0"/>
              <a:t>Example: </a:t>
            </a:r>
            <a:r>
              <a:rPr lang="en-US" i="1" dirty="0"/>
              <a:t>There are several central values that are widely accepted in Canadian society. For example, Americans value freedom and individual initiative while Canadians stress conformity and obedience to the law. The Canadian tendency to emphasize the good of the collectivity over the good of the individual has resulted in social programs such as universal medical care. </a:t>
            </a:r>
            <a:endParaRPr lang="en-US" dirty="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4. Norms</a:t>
            </a:r>
            <a:r>
              <a:rPr lang="en-US" dirty="0"/>
              <a:t/>
            </a:r>
            <a:br>
              <a:rPr lang="en-US" dirty="0"/>
            </a:br>
            <a:endParaRPr lang="en-US" dirty="0"/>
          </a:p>
        </p:txBody>
      </p:sp>
      <p:sp>
        <p:nvSpPr>
          <p:cNvPr id="3" name="Content Placeholder 2"/>
          <p:cNvSpPr>
            <a:spLocks noGrp="1"/>
          </p:cNvSpPr>
          <p:nvPr>
            <p:ph idx="1"/>
          </p:nvPr>
        </p:nvSpPr>
        <p:spPr/>
        <p:txBody>
          <a:bodyPr/>
          <a:lstStyle/>
          <a:p>
            <a:r>
              <a:rPr lang="en-US" b="1" i="1" dirty="0"/>
              <a:t>Norms</a:t>
            </a:r>
            <a:r>
              <a:rPr lang="en-US" b="1" dirty="0"/>
              <a:t> </a:t>
            </a:r>
            <a:r>
              <a:rPr lang="en-US" dirty="0"/>
              <a:t>are defined as rules that guide </a:t>
            </a:r>
            <a:r>
              <a:rPr lang="en-US" dirty="0" err="1"/>
              <a:t>behaviour</a:t>
            </a:r>
            <a:r>
              <a:rPr lang="en-US" dirty="0"/>
              <a:t>. They can be </a:t>
            </a:r>
            <a:r>
              <a:rPr lang="en-US" b="1" i="1" dirty="0"/>
              <a:t>proscriptive</a:t>
            </a:r>
            <a:r>
              <a:rPr lang="en-US" dirty="0"/>
              <a:t>, mandating what we should not do, or </a:t>
            </a:r>
            <a:r>
              <a:rPr lang="en-US" b="1" i="1" dirty="0"/>
              <a:t>prescriptive</a:t>
            </a:r>
            <a:r>
              <a:rPr lang="en-US" b="1" dirty="0"/>
              <a:t>,</a:t>
            </a:r>
            <a:r>
              <a:rPr lang="en-US" dirty="0"/>
              <a:t> stating what we should do.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Norms</a:t>
            </a:r>
            <a:endParaRPr lang="en-US" dirty="0"/>
          </a:p>
        </p:txBody>
      </p:sp>
      <p:sp>
        <p:nvSpPr>
          <p:cNvPr id="3" name="Content Placeholder 2"/>
          <p:cNvSpPr>
            <a:spLocks noGrp="1"/>
          </p:cNvSpPr>
          <p:nvPr>
            <p:ph idx="1"/>
          </p:nvPr>
        </p:nvSpPr>
        <p:spPr/>
        <p:txBody>
          <a:bodyPr>
            <a:normAutofit fontScale="85000" lnSpcReduction="20000"/>
          </a:bodyPr>
          <a:lstStyle/>
          <a:p>
            <a:r>
              <a:rPr lang="en-US" dirty="0"/>
              <a:t>Example: </a:t>
            </a:r>
            <a:r>
              <a:rPr lang="en-US" i="1" dirty="0"/>
              <a:t>You probably wouldn't belch loudly in public. You're aware that a social norm says people frown on such behavior. On the other hand, you probably do hold doors open for people and say "bless you" when someone sneezes. These are examples of a different kind of social norm. Norms come in many categories. One of the most popular categorizations of norms involves the contrast between prescriptive and proscriptive norms, proposed by American sociologist James Coleman. Prescriptive norms are those that society encourages, while proscriptive norms describe activities that society discourages.</a:t>
            </a:r>
            <a:br>
              <a:rPr lang="en-US" i="1" dirty="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5. Material Culture and Technology</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Material and non-material culture are very closely related. </a:t>
            </a:r>
            <a:r>
              <a:rPr lang="en-US" b="1" i="1" dirty="0"/>
              <a:t>Artifacts</a:t>
            </a:r>
            <a:r>
              <a:rPr lang="en-US" dirty="0"/>
              <a:t>, or tangible human creations, express the values of a culture. For instance, the </a:t>
            </a:r>
            <a:r>
              <a:rPr lang="en-US" dirty="0" err="1"/>
              <a:t>Yanomamo</a:t>
            </a:r>
            <a:r>
              <a:rPr lang="en-US" dirty="0"/>
              <a:t> value militaristic skill, and devote great care to making weapons while Canadians value independence and build highways for our automobiles.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Does Language Shape Reality?</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Two anthropologists, Edward Sapir and Benjamin Whorf, have argued that language is more than simply attaching labels to the "real world." </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Material Culture and Technology</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industrial society is giving way to the information society where the focus is on the creation, processing and application of information. Cultural symbols in the past were transmitted from generation to generation. Heroes were real people, then long dead. In the emerging Cyber-society, cultural symbols are created electronically by a small elite and the heroes are not real but virtual. </a:t>
            </a:r>
            <a:r>
              <a:rPr lang="en-US"/>
              <a:t>Today’s youngsters hear little of Alexander Graham Bell or Maurice Richard but know intimately Homer Simpson and the Teenage Mutant Ninja Turtles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Does Language Shape Reality?</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They reject the view that language merely describes a single reality. The </a:t>
            </a:r>
            <a:r>
              <a:rPr lang="en-US" b="1" i="1" dirty="0" smtClean="0"/>
              <a:t>Sapir-Whorf hypothesis</a:t>
            </a:r>
            <a:r>
              <a:rPr lang="en-US" dirty="0" smtClean="0"/>
              <a:t> holds that we know the world only in terms of our language.</a:t>
            </a:r>
          </a:p>
          <a:p>
            <a:endParaRPr lang="en-US" dirty="0"/>
          </a:p>
          <a:p>
            <a:r>
              <a:rPr lang="en-US" dirty="0" smtClean="0"/>
              <a:t> Language then determines our cultural reality.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Does Language Shape Reality?</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smtClean="0"/>
          </a:p>
          <a:p>
            <a:r>
              <a:rPr lang="en-US" dirty="0" smtClean="0"/>
              <a:t>Do you agree?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COMPONENTS OF CULTURE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Even though considerable cultural variation exists, all cultures share five components: </a:t>
            </a:r>
            <a:r>
              <a:rPr lang="en-US" b="1" dirty="0"/>
              <a:t>symbols, language, values, norms </a:t>
            </a:r>
            <a:r>
              <a:rPr lang="en-US" dirty="0"/>
              <a:t>and</a:t>
            </a:r>
            <a:r>
              <a:rPr lang="en-US" b="1" dirty="0"/>
              <a:t> material objects.</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 Symbols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 </a:t>
            </a:r>
            <a:r>
              <a:rPr lang="en-US" b="1" i="1" dirty="0"/>
              <a:t>symbol</a:t>
            </a:r>
            <a:r>
              <a:rPr lang="en-US" dirty="0"/>
              <a:t> is anything that carries a particular meaning recognized by people who share a culture. Symbols, often taken for granted, are the means by which we make sense of our lives. Symbols vary widely globally and even within a given society. Some gestures may be viewed positively in one culture may be seen as an insult in another.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Symbols</a:t>
            </a:r>
            <a:endParaRPr lang="en-US" dirty="0"/>
          </a:p>
        </p:txBody>
      </p:sp>
      <p:pic>
        <p:nvPicPr>
          <p:cNvPr id="4" name="Content Placeholder 3" descr="download"/>
          <p:cNvPicPr>
            <a:picLocks noGrp="1"/>
          </p:cNvPicPr>
          <p:nvPr>
            <p:ph idx="1"/>
          </p:nvPr>
        </p:nvPicPr>
        <p:blipFill>
          <a:blip r:embed="rId2" cstate="print"/>
          <a:stretch>
            <a:fillRect/>
          </a:stretch>
        </p:blipFill>
        <p:spPr bwMode="auto">
          <a:xfrm>
            <a:off x="3581400" y="1981200"/>
            <a:ext cx="2438400" cy="350519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Symbols</a:t>
            </a:r>
            <a:endParaRPr lang="en-US" dirty="0"/>
          </a:p>
        </p:txBody>
      </p:sp>
      <p:sp>
        <p:nvSpPr>
          <p:cNvPr id="3" name="Content Placeholder 2"/>
          <p:cNvSpPr>
            <a:spLocks noGrp="1"/>
          </p:cNvSpPr>
          <p:nvPr>
            <p:ph idx="1"/>
          </p:nvPr>
        </p:nvSpPr>
        <p:spPr/>
        <p:txBody>
          <a:bodyPr/>
          <a:lstStyle/>
          <a:p>
            <a:r>
              <a:rPr lang="en-US" dirty="0" smtClean="0"/>
              <a:t>The British sign for Victory (forefinger and middle finger erect) symbolizes the letter V, a sign for victory. However, the same movement may symbolize the number two in the United States, and may be seen as insulting in Australia.</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Symbols</a:t>
            </a:r>
            <a:endParaRPr lang="en-US" dirty="0"/>
          </a:p>
        </p:txBody>
      </p:sp>
      <p:pic>
        <p:nvPicPr>
          <p:cNvPr id="4" name="Picture 6"/>
          <p:cNvPicPr>
            <a:picLocks noGrp="1" noChangeAspect="1" noChangeArrowheads="1"/>
          </p:cNvPicPr>
          <p:nvPr>
            <p:ph idx="1"/>
          </p:nvPr>
        </p:nvPicPr>
        <p:blipFill>
          <a:blip r:embed="rId2" cstate="print"/>
          <a:srcRect/>
          <a:stretch>
            <a:fillRect/>
          </a:stretch>
        </p:blipFill>
        <p:spPr bwMode="auto">
          <a:xfrm>
            <a:off x="1219200" y="2286000"/>
            <a:ext cx="2362200" cy="3276599"/>
          </a:xfrm>
          <a:prstGeom prst="rect">
            <a:avLst/>
          </a:prstGeom>
          <a:noFill/>
          <a:ln w="9525">
            <a:noFill/>
            <a:miter lim="800000"/>
            <a:headEnd/>
            <a:tailEnd/>
          </a:ln>
        </p:spPr>
      </p:pic>
      <p:pic>
        <p:nvPicPr>
          <p:cNvPr id="5" name="Picture 7" descr="C:\Users\Samsung\Downloads\stock-photo-wide-angle-top-view-of-a-young-man-showing-don-t-know-gesture-64688716.jpg"/>
          <p:cNvPicPr>
            <a:picLocks noChangeAspect="1" noChangeArrowheads="1"/>
          </p:cNvPicPr>
          <p:nvPr/>
        </p:nvPicPr>
        <p:blipFill>
          <a:blip r:embed="rId3" cstate="print"/>
          <a:srcRect/>
          <a:stretch>
            <a:fillRect/>
          </a:stretch>
        </p:blipFill>
        <p:spPr bwMode="auto">
          <a:xfrm>
            <a:off x="5562600" y="2209800"/>
            <a:ext cx="2514600" cy="333692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186</TotalTime>
  <Words>484</Words>
  <Application>Microsoft Office PowerPoint</Application>
  <PresentationFormat>On-screen Show (4:3)</PresentationFormat>
  <Paragraphs>46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Week 2: Components of Culture</vt:lpstr>
      <vt:lpstr>Does Language Shape Reality? </vt:lpstr>
      <vt:lpstr>Does Language Shape Reality? </vt:lpstr>
      <vt:lpstr>Does Language Shape Reality? </vt:lpstr>
      <vt:lpstr>THE COMPONENTS OF CULTURE </vt:lpstr>
      <vt:lpstr>1. Symbols </vt:lpstr>
      <vt:lpstr>Symbols</vt:lpstr>
      <vt:lpstr>Symbols</vt:lpstr>
      <vt:lpstr>Symbols</vt:lpstr>
      <vt:lpstr>Symbols</vt:lpstr>
      <vt:lpstr>Symbols</vt:lpstr>
      <vt:lpstr>2. Language </vt:lpstr>
      <vt:lpstr> Language</vt:lpstr>
      <vt:lpstr> Language</vt:lpstr>
      <vt:lpstr>3. Values and Beliefs </vt:lpstr>
      <vt:lpstr>Values and Beliefs</vt:lpstr>
      <vt:lpstr>4. Norms </vt:lpstr>
      <vt:lpstr>Norms</vt:lpstr>
      <vt:lpstr>5. Material Culture and Technology </vt:lpstr>
      <vt:lpstr>Material Culture and Technology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Components of Culture</dc:title>
  <dc:creator>Talha khan</dc:creator>
  <cp:lastModifiedBy>user</cp:lastModifiedBy>
  <cp:revision>17</cp:revision>
  <dcterms:created xsi:type="dcterms:W3CDTF">2014-09-13T17:30:42Z</dcterms:created>
  <dcterms:modified xsi:type="dcterms:W3CDTF">2014-09-18T08:04:04Z</dcterms:modified>
</cp:coreProperties>
</file>