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3" r:id="rId17"/>
    <p:sldId id="271" r:id="rId18"/>
    <p:sldId id="272" r:id="rId19"/>
    <p:sldId id="274" r:id="rId20"/>
    <p:sldId id="275" r:id="rId21"/>
    <p:sldId id="276" r:id="rId22"/>
    <p:sldId id="277" r:id="rId23"/>
    <p:sldId id="278" r:id="rId24"/>
    <p:sldId id="279" r:id="rId25"/>
    <p:sldId id="280" r:id="rId26"/>
    <p:sldId id="291" r:id="rId27"/>
    <p:sldId id="292" r:id="rId28"/>
    <p:sldId id="293" r:id="rId29"/>
    <p:sldId id="289" r:id="rId30"/>
    <p:sldId id="281" r:id="rId31"/>
    <p:sldId id="282" r:id="rId32"/>
    <p:sldId id="283" r:id="rId33"/>
    <p:sldId id="284" r:id="rId34"/>
    <p:sldId id="285" r:id="rId35"/>
    <p:sldId id="286" r:id="rId36"/>
    <p:sldId id="287" r:id="rId37"/>
    <p:sldId id="288" r:id="rId38"/>
    <p:sldId id="294" r:id="rId39"/>
    <p:sldId id="295" r:id="rId40"/>
    <p:sldId id="296" r:id="rId41"/>
    <p:sldId id="297" r:id="rId42"/>
    <p:sldId id="298" r:id="rId43"/>
    <p:sldId id="299" r:id="rId44"/>
    <p:sldId id="302" r:id="rId45"/>
    <p:sldId id="304" r:id="rId46"/>
    <p:sldId id="300" r:id="rId47"/>
    <p:sldId id="301" r:id="rId48"/>
    <p:sldId id="303" r:id="rId49"/>
    <p:sldId id="305" r:id="rId5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82" d="100"/>
          <a:sy n="82" d="100"/>
        </p:scale>
        <p:origin x="-2364" y="-28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A906A455-39B4-4FDE-B601-820AD9F7358F}" type="datetimeFigureOut">
              <a:rPr lang="en-US" smtClean="0"/>
              <a:pPr/>
              <a:t>9/15/2014</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0EDA359F-64DC-4EEC-B621-DB364FF9222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906A455-39B4-4FDE-B601-820AD9F7358F}" type="datetimeFigureOut">
              <a:rPr lang="en-US" smtClean="0"/>
              <a:pPr/>
              <a:t>9/15/2014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EDA359F-64DC-4EEC-B621-DB364FF9222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A906A455-39B4-4FDE-B601-820AD9F7358F}" type="datetimeFigureOut">
              <a:rPr lang="en-US" smtClean="0"/>
              <a:pPr/>
              <a:t>9/15/2014</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0EDA359F-64DC-4EEC-B621-DB364FF9222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906A455-39B4-4FDE-B601-820AD9F7358F}" type="datetimeFigureOut">
              <a:rPr lang="en-US" smtClean="0"/>
              <a:pPr/>
              <a:t>9/15/2014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EDA359F-64DC-4EEC-B621-DB364FF9222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A906A455-39B4-4FDE-B601-820AD9F7358F}" type="datetimeFigureOut">
              <a:rPr lang="en-US" smtClean="0"/>
              <a:pPr/>
              <a:t>9/15/2014</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0EDA359F-64DC-4EEC-B621-DB364FF9222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906A455-39B4-4FDE-B601-820AD9F7358F}" type="datetimeFigureOut">
              <a:rPr lang="en-US" smtClean="0"/>
              <a:pPr/>
              <a:t>9/15/2014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EDA359F-64DC-4EEC-B621-DB364FF9222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906A455-39B4-4FDE-B601-820AD9F7358F}" type="datetimeFigureOut">
              <a:rPr lang="en-US" smtClean="0"/>
              <a:pPr/>
              <a:t>9/15/2014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0EDA359F-64DC-4EEC-B621-DB364FF9222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906A455-39B4-4FDE-B601-820AD9F7358F}" type="datetimeFigureOut">
              <a:rPr lang="en-US" smtClean="0"/>
              <a:pPr/>
              <a:t>9/15/2014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0EDA359F-64DC-4EEC-B621-DB364FF9222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A906A455-39B4-4FDE-B601-820AD9F7358F}" type="datetimeFigureOut">
              <a:rPr lang="en-US" smtClean="0"/>
              <a:pPr/>
              <a:t>9/15/2014</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0EDA359F-64DC-4EEC-B621-DB364FF9222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906A455-39B4-4FDE-B601-820AD9F7358F}" type="datetimeFigureOut">
              <a:rPr lang="en-US" smtClean="0"/>
              <a:pPr/>
              <a:t>9/15/2014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EDA359F-64DC-4EEC-B621-DB364FF9222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A906A455-39B4-4FDE-B601-820AD9F7358F}" type="datetimeFigureOut">
              <a:rPr lang="en-US" smtClean="0"/>
              <a:pPr/>
              <a:t>9/15/2014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EDA359F-64DC-4EEC-B621-DB364FF9222F}"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A906A455-39B4-4FDE-B601-820AD9F7358F}" type="datetimeFigureOut">
              <a:rPr lang="en-US" smtClean="0"/>
              <a:pPr/>
              <a:t>9/15/2014</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0EDA359F-64DC-4EEC-B621-DB364FF9222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LANGUAGE AND THOUGHT PROCESSES</a:t>
            </a:r>
            <a:endParaRPr lang="en-US" dirty="0"/>
          </a:p>
        </p:txBody>
      </p:sp>
      <p:sp>
        <p:nvSpPr>
          <p:cNvPr id="3" name="Subtitle 2"/>
          <p:cNvSpPr>
            <a:spLocks noGrp="1"/>
          </p:cNvSpPr>
          <p:nvPr>
            <p:ph type="subTitle" idx="1"/>
          </p:nvPr>
        </p:nvSpPr>
        <p:spPr/>
        <p:txBody>
          <a:bodyPr/>
          <a:lstStyle/>
          <a:p>
            <a:r>
              <a:rPr lang="en-US" dirty="0" smtClean="0"/>
              <a:t>493 NAJD</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smtClean="0"/>
              <a:t>Language and thought processes</a:t>
            </a:r>
            <a:endParaRPr lang="en-US" sz="2800" dirty="0"/>
          </a:p>
        </p:txBody>
      </p:sp>
      <p:sp>
        <p:nvSpPr>
          <p:cNvPr id="3" name="Content Placeholder 2"/>
          <p:cNvSpPr>
            <a:spLocks noGrp="1"/>
          </p:cNvSpPr>
          <p:nvPr>
            <p:ph idx="1"/>
          </p:nvPr>
        </p:nvSpPr>
        <p:spPr/>
        <p:txBody>
          <a:bodyPr>
            <a:normAutofit/>
          </a:bodyPr>
          <a:lstStyle/>
          <a:p>
            <a:r>
              <a:rPr lang="en-US" sz="4000" dirty="0" smtClean="0"/>
              <a:t>Our culture, through language, guides us in seeing the spectrum in terms of the arbitrarily established categories that we call colors. </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smtClean="0"/>
              <a:t>Language and thought processes</a:t>
            </a:r>
            <a:endParaRPr lang="en-US" sz="2800" dirty="0"/>
          </a:p>
        </p:txBody>
      </p:sp>
      <p:sp>
        <p:nvSpPr>
          <p:cNvPr id="3" name="Content Placeholder 2"/>
          <p:cNvSpPr>
            <a:spLocks noGrp="1"/>
          </p:cNvSpPr>
          <p:nvPr>
            <p:ph idx="1"/>
          </p:nvPr>
        </p:nvSpPr>
        <p:spPr/>
        <p:txBody>
          <a:bodyPr>
            <a:normAutofit/>
          </a:bodyPr>
          <a:lstStyle/>
          <a:p>
            <a:r>
              <a:rPr lang="en-US" sz="4000" dirty="0" smtClean="0"/>
              <a:t>Different cultures may divide up the spectrum in different ways.  This can be seen in the comparison of some English language colors with their counterparts in the </a:t>
            </a:r>
            <a:r>
              <a:rPr lang="en-US" sz="4000" dirty="0" err="1" smtClean="0"/>
              <a:t>Tiv</a:t>
            </a:r>
            <a:r>
              <a:rPr lang="en-US" sz="4000" dirty="0" smtClean="0"/>
              <a:t> language of Nigeria (page 9)</a:t>
            </a:r>
            <a:endParaRPr lang="en-US" sz="40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smtClean="0"/>
              <a:t>Language and thought processes</a:t>
            </a:r>
            <a:endParaRPr lang="en-US" sz="2800" dirty="0"/>
          </a:p>
        </p:txBody>
      </p:sp>
      <p:sp>
        <p:nvSpPr>
          <p:cNvPr id="3" name="Content Placeholder 2"/>
          <p:cNvSpPr>
            <a:spLocks noGrp="1"/>
          </p:cNvSpPr>
          <p:nvPr>
            <p:ph idx="1"/>
          </p:nvPr>
        </p:nvSpPr>
        <p:spPr/>
        <p:txBody>
          <a:bodyPr>
            <a:normAutofit lnSpcReduction="10000"/>
          </a:bodyPr>
          <a:lstStyle/>
          <a:p>
            <a:endParaRPr lang="en-US" dirty="0" smtClean="0"/>
          </a:p>
          <a:p>
            <a:r>
              <a:rPr lang="en-US" sz="3600" dirty="0" smtClean="0"/>
              <a:t>Sapir and Whorf interpreted these data as indicating that colors are not objective, naturally determined segments of reality.  In other words, the colors we see are predetermined by what our culture prepares us to see.  </a:t>
            </a:r>
            <a:endParaRPr lang="en-US" sz="36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smtClean="0"/>
              <a:t>Language and thought processes</a:t>
            </a:r>
            <a:endParaRPr lang="en-US" sz="2800" dirty="0"/>
          </a:p>
        </p:txBody>
      </p:sp>
      <p:sp>
        <p:nvSpPr>
          <p:cNvPr id="3" name="Content Placeholder 2"/>
          <p:cNvSpPr>
            <a:spLocks noGrp="1"/>
          </p:cNvSpPr>
          <p:nvPr>
            <p:ph idx="1"/>
          </p:nvPr>
        </p:nvSpPr>
        <p:spPr/>
        <p:txBody>
          <a:bodyPr/>
          <a:lstStyle/>
          <a:p>
            <a:r>
              <a:rPr lang="en-US" sz="4000" dirty="0" smtClean="0"/>
              <a:t>This example used to support the </a:t>
            </a:r>
            <a:r>
              <a:rPr lang="en-US" sz="4000" b="1" dirty="0" smtClean="0"/>
              <a:t>Sapir-Whorf hypothesis</a:t>
            </a:r>
            <a:r>
              <a:rPr lang="en-US" sz="4000" dirty="0" smtClean="0"/>
              <a:t> was objectively tested in the 1960's.  That research indicated that they went too far.</a:t>
            </a:r>
            <a:r>
              <a:rPr lang="en-US" dirty="0" smtClean="0"/>
              <a:t> </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smtClean="0"/>
              <a:t>Language and thought processes</a:t>
            </a:r>
            <a:endParaRPr lang="en-US" sz="2800" dirty="0"/>
          </a:p>
        </p:txBody>
      </p:sp>
      <p:sp>
        <p:nvSpPr>
          <p:cNvPr id="3" name="Content Placeholder 2"/>
          <p:cNvSpPr>
            <a:spLocks noGrp="1"/>
          </p:cNvSpPr>
          <p:nvPr>
            <p:ph idx="1"/>
          </p:nvPr>
        </p:nvSpPr>
        <p:spPr/>
        <p:txBody>
          <a:bodyPr>
            <a:normAutofit/>
          </a:bodyPr>
          <a:lstStyle/>
          <a:p>
            <a:r>
              <a:rPr lang="en-US" sz="4400" dirty="0" smtClean="0"/>
              <a:t>All normal humans share similar sense perceptions of color despite differences in color terminology from one language to another. </a:t>
            </a:r>
            <a:endParaRPr lang="en-US" sz="44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smtClean="0"/>
              <a:t>Language and thought processes</a:t>
            </a:r>
            <a:endParaRPr lang="en-US" sz="2800" dirty="0"/>
          </a:p>
        </p:txBody>
      </p:sp>
      <p:sp>
        <p:nvSpPr>
          <p:cNvPr id="3" name="Content Placeholder 2"/>
          <p:cNvSpPr>
            <a:spLocks noGrp="1"/>
          </p:cNvSpPr>
          <p:nvPr>
            <p:ph idx="1"/>
          </p:nvPr>
        </p:nvSpPr>
        <p:spPr/>
        <p:txBody>
          <a:bodyPr>
            <a:normAutofit fontScale="92500" lnSpcReduction="10000"/>
          </a:bodyPr>
          <a:lstStyle/>
          <a:p>
            <a:r>
              <a:rPr lang="en-US" sz="4400" dirty="0" smtClean="0"/>
              <a:t>The physiology of our eyes is essentially the same.  People all over the world can see subtle gradations of color and can comprehend other ways of dividing up the spectrum of visible light. </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smtClean="0"/>
              <a:t>Language and thought processes</a:t>
            </a:r>
            <a:endParaRPr lang="en-US" sz="2800" dirty="0"/>
          </a:p>
        </p:txBody>
      </p:sp>
      <p:sp>
        <p:nvSpPr>
          <p:cNvPr id="3" name="Content Placeholder 2"/>
          <p:cNvSpPr>
            <a:spLocks noGrp="1"/>
          </p:cNvSpPr>
          <p:nvPr>
            <p:ph idx="1"/>
          </p:nvPr>
        </p:nvSpPr>
        <p:spPr/>
        <p:txBody>
          <a:bodyPr/>
          <a:lstStyle/>
          <a:p>
            <a:endParaRPr lang="en-US" dirty="0" smtClean="0"/>
          </a:p>
          <a:p>
            <a:r>
              <a:rPr lang="en-US" sz="3600" dirty="0" smtClean="0"/>
              <a:t>Clip: How we see color</a:t>
            </a:r>
            <a:endParaRPr lang="en-US" sz="36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7239000" cy="1143000"/>
          </a:xfrm>
        </p:spPr>
        <p:txBody>
          <a:bodyPr>
            <a:normAutofit/>
          </a:bodyPr>
          <a:lstStyle/>
          <a:p>
            <a:pPr algn="ctr"/>
            <a:r>
              <a:rPr lang="en-US" sz="2800" dirty="0" smtClean="0"/>
              <a:t>Language and thought processes</a:t>
            </a:r>
            <a:endParaRPr lang="en-US" sz="2800" dirty="0"/>
          </a:p>
        </p:txBody>
      </p:sp>
      <p:sp>
        <p:nvSpPr>
          <p:cNvPr id="3" name="Content Placeholder 2"/>
          <p:cNvSpPr>
            <a:spLocks noGrp="1"/>
          </p:cNvSpPr>
          <p:nvPr>
            <p:ph idx="1"/>
          </p:nvPr>
        </p:nvSpPr>
        <p:spPr/>
        <p:txBody>
          <a:bodyPr/>
          <a:lstStyle/>
          <a:p>
            <a:r>
              <a:rPr lang="en-US" dirty="0" smtClean="0"/>
              <a:t>.</a:t>
            </a:r>
            <a:r>
              <a:rPr lang="en-US" sz="4000" dirty="0" smtClean="0"/>
              <a:t>  However, as a society's economy and technology increase in complexity, the number of color terms usually also increases. </a:t>
            </a: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smtClean="0"/>
              <a:t>Language and thought processes</a:t>
            </a:r>
            <a:endParaRPr lang="en-US" sz="2800" dirty="0"/>
          </a:p>
        </p:txBody>
      </p:sp>
      <p:sp>
        <p:nvSpPr>
          <p:cNvPr id="3" name="Content Placeholder 2"/>
          <p:cNvSpPr>
            <a:spLocks noGrp="1"/>
          </p:cNvSpPr>
          <p:nvPr>
            <p:ph idx="1"/>
          </p:nvPr>
        </p:nvSpPr>
        <p:spPr/>
        <p:txBody>
          <a:bodyPr>
            <a:normAutofit/>
          </a:bodyPr>
          <a:lstStyle/>
          <a:p>
            <a:r>
              <a:rPr lang="en-US" sz="3600" dirty="0" smtClean="0"/>
              <a:t>That is to say, the spectrum of visible light gets subdivided into more categories.  As the environment changes, culture and language typically respond by creating new terminology to describe it.</a:t>
            </a:r>
            <a:endParaRPr lang="en-US" sz="36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smtClean="0"/>
              <a:t>Language and thought processes</a:t>
            </a:r>
            <a:endParaRPr lang="en-US" sz="2800" dirty="0"/>
          </a:p>
        </p:txBody>
      </p:sp>
      <p:sp>
        <p:nvSpPr>
          <p:cNvPr id="3" name="Content Placeholder 2"/>
          <p:cNvSpPr>
            <a:spLocks noGrp="1"/>
          </p:cNvSpPr>
          <p:nvPr>
            <p:ph idx="1"/>
          </p:nvPr>
        </p:nvSpPr>
        <p:spPr/>
        <p:txBody>
          <a:bodyPr/>
          <a:lstStyle/>
          <a:p>
            <a:r>
              <a:rPr lang="en-US" sz="4000" dirty="0" smtClean="0"/>
              <a:t>It is now clear that the terminology used by a culture primarily reflects that </a:t>
            </a:r>
            <a:r>
              <a:rPr lang="en-US" sz="4000" b="1" dirty="0" smtClean="0"/>
              <a:t>culture's interests and concerns.</a:t>
            </a:r>
            <a:r>
              <a:rPr lang="en-US" dirty="0" smtClean="0"/>
              <a:t>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a:t>
            </a:r>
            <a:r>
              <a:rPr lang="en-US" sz="3100" dirty="0" smtClean="0"/>
              <a:t>Language and thought processes</a:t>
            </a:r>
            <a:endParaRPr lang="en-US" sz="3100" dirty="0"/>
          </a:p>
        </p:txBody>
      </p:sp>
      <p:sp>
        <p:nvSpPr>
          <p:cNvPr id="3" name="Content Placeholder 2"/>
          <p:cNvSpPr>
            <a:spLocks noGrp="1"/>
          </p:cNvSpPr>
          <p:nvPr>
            <p:ph idx="1"/>
          </p:nvPr>
        </p:nvSpPr>
        <p:spPr/>
        <p:txBody>
          <a:bodyPr/>
          <a:lstStyle/>
          <a:p>
            <a:r>
              <a:rPr lang="en-US" sz="4800" dirty="0" smtClean="0"/>
              <a:t>Language is more than just a means of communication.   It influences our culture and even our thought processes</a:t>
            </a:r>
            <a:r>
              <a:rPr lang="en-US" dirty="0" smtClean="0"/>
              <a:t>.   </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smtClean="0"/>
              <a:t>Language and thought processes</a:t>
            </a:r>
            <a:endParaRPr lang="en-US" sz="2800" dirty="0"/>
          </a:p>
        </p:txBody>
      </p:sp>
      <p:sp>
        <p:nvSpPr>
          <p:cNvPr id="3" name="Content Placeholder 2"/>
          <p:cNvSpPr>
            <a:spLocks noGrp="1"/>
          </p:cNvSpPr>
          <p:nvPr>
            <p:ph idx="1"/>
          </p:nvPr>
        </p:nvSpPr>
        <p:spPr/>
        <p:txBody>
          <a:bodyPr/>
          <a:lstStyle/>
          <a:p>
            <a:r>
              <a:rPr lang="en-US" sz="3600" dirty="0" smtClean="0"/>
              <a:t>For instance, Indians in Canada's Northwest Territories typically have at least 13 terms for different types and conditions of snow, while most non-skiing native Southern Californians use only 2 terms--ice and snow. </a:t>
            </a:r>
            <a:r>
              <a:rPr lang="en-US" dirty="0" smtClean="0"/>
              <a:t> </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smtClean="0"/>
              <a:t>Language and thought processes</a:t>
            </a:r>
            <a:endParaRPr lang="en-US" sz="2800" dirty="0"/>
          </a:p>
        </p:txBody>
      </p:sp>
      <p:sp>
        <p:nvSpPr>
          <p:cNvPr id="3" name="Content Placeholder 2"/>
          <p:cNvSpPr>
            <a:spLocks noGrp="1"/>
          </p:cNvSpPr>
          <p:nvPr>
            <p:ph idx="1"/>
          </p:nvPr>
        </p:nvSpPr>
        <p:spPr/>
        <p:txBody>
          <a:bodyPr>
            <a:normAutofit lnSpcReduction="10000"/>
          </a:bodyPr>
          <a:lstStyle/>
          <a:p>
            <a:r>
              <a:rPr lang="en-US" sz="3600" dirty="0" smtClean="0"/>
              <a:t>That does not mean that the English language only has 2 terms.  Quite the contrary, there are many more English words that refer to different states of frozen water, such as blizzard, dusting, flurry, frost, hail, </a:t>
            </a:r>
            <a:r>
              <a:rPr lang="en-US" sz="3600" dirty="0" err="1" smtClean="0"/>
              <a:t>hardpack</a:t>
            </a:r>
            <a:r>
              <a:rPr lang="en-US" sz="3600" dirty="0" smtClean="0"/>
              <a:t>, powder, sleet, slush, and snowflake. </a:t>
            </a:r>
            <a:r>
              <a:rPr lang="en-US" dirty="0" smtClean="0"/>
              <a:t> </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smtClean="0"/>
              <a:t>Language and thought processes</a:t>
            </a:r>
            <a:endParaRPr lang="en-US" sz="2800" dirty="0"/>
          </a:p>
        </p:txBody>
      </p:sp>
      <p:sp>
        <p:nvSpPr>
          <p:cNvPr id="3" name="Content Placeholder 2"/>
          <p:cNvSpPr>
            <a:spLocks noGrp="1"/>
          </p:cNvSpPr>
          <p:nvPr>
            <p:ph idx="1"/>
          </p:nvPr>
        </p:nvSpPr>
        <p:spPr/>
        <p:txBody>
          <a:bodyPr/>
          <a:lstStyle/>
          <a:p>
            <a:r>
              <a:rPr lang="en-US" sz="4000" dirty="0" smtClean="0"/>
              <a:t>The point is that these terms are rarely if ever used by people living in tropical or subtropical regions because they rarely encounter frozen water in any form other than ice cubes. </a:t>
            </a:r>
            <a:r>
              <a:rPr lang="en-US" dirty="0" smtClean="0"/>
              <a:t> </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81000"/>
            <a:ext cx="7239000" cy="1143000"/>
          </a:xfrm>
        </p:spPr>
        <p:txBody>
          <a:bodyPr>
            <a:normAutofit/>
          </a:bodyPr>
          <a:lstStyle/>
          <a:p>
            <a:pPr algn="ctr"/>
            <a:r>
              <a:rPr lang="en-US" sz="2800" dirty="0" smtClean="0"/>
              <a:t>Language and thought processes</a:t>
            </a:r>
            <a:endParaRPr lang="en-US" sz="2800" dirty="0"/>
          </a:p>
        </p:txBody>
      </p:sp>
      <p:sp>
        <p:nvSpPr>
          <p:cNvPr id="3" name="Content Placeholder 2"/>
          <p:cNvSpPr>
            <a:spLocks noGrp="1"/>
          </p:cNvSpPr>
          <p:nvPr>
            <p:ph idx="1"/>
          </p:nvPr>
        </p:nvSpPr>
        <p:spPr/>
        <p:txBody>
          <a:bodyPr/>
          <a:lstStyle/>
          <a:p>
            <a:r>
              <a:rPr lang="en-US" sz="4000" dirty="0" smtClean="0"/>
              <a:t>The distinctions between different snow conditions are not relevant to everyday life and children may not even have the words explained to them. </a:t>
            </a:r>
            <a:r>
              <a:rPr lang="en-US" dirty="0" smtClean="0"/>
              <a:t> </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smtClean="0"/>
              <a:t>Language and thought processes</a:t>
            </a:r>
            <a:endParaRPr lang="en-US" sz="2800" dirty="0"/>
          </a:p>
        </p:txBody>
      </p:sp>
      <p:sp>
        <p:nvSpPr>
          <p:cNvPr id="3" name="Content Placeholder 2"/>
          <p:cNvSpPr>
            <a:spLocks noGrp="1"/>
          </p:cNvSpPr>
          <p:nvPr>
            <p:ph idx="1"/>
          </p:nvPr>
        </p:nvSpPr>
        <p:spPr/>
        <p:txBody>
          <a:bodyPr>
            <a:normAutofit/>
          </a:bodyPr>
          <a:lstStyle/>
          <a:p>
            <a:r>
              <a:rPr lang="en-US" sz="4400" dirty="0" smtClean="0"/>
              <a:t>However, people  warmer regions make fine distinctions about other phenomena that are important to them. </a:t>
            </a:r>
          </a:p>
          <a:p>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smtClean="0"/>
              <a:t>Language and thought processes</a:t>
            </a:r>
            <a:endParaRPr lang="en-US" sz="2800" dirty="0"/>
          </a:p>
        </p:txBody>
      </p:sp>
      <p:sp>
        <p:nvSpPr>
          <p:cNvPr id="3" name="Content Placeholder 2"/>
          <p:cNvSpPr>
            <a:spLocks noGrp="1"/>
          </p:cNvSpPr>
          <p:nvPr>
            <p:ph idx="1"/>
          </p:nvPr>
        </p:nvSpPr>
        <p:spPr/>
        <p:txBody>
          <a:bodyPr>
            <a:normAutofit lnSpcReduction="10000"/>
          </a:bodyPr>
          <a:lstStyle/>
          <a:p>
            <a:r>
              <a:rPr lang="en-US" sz="4000" dirty="0" smtClean="0"/>
              <a:t>For instance, coastal Southern Californians often have dozens of surfing related words that would likely be unknown to most Indians in the Northwest Territories or to people living in Britain for that matter.</a:t>
            </a:r>
            <a:r>
              <a:rPr lang="en-US" sz="2800" dirty="0" smtClean="0"/>
              <a:t> </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smtClean="0"/>
              <a:t>Language and thought processes</a:t>
            </a:r>
            <a:endParaRPr lang="en-US" sz="2800" dirty="0"/>
          </a:p>
        </p:txBody>
      </p:sp>
      <p:sp>
        <p:nvSpPr>
          <p:cNvPr id="3" name="Content Placeholder 2"/>
          <p:cNvSpPr>
            <a:spLocks noGrp="1"/>
          </p:cNvSpPr>
          <p:nvPr>
            <p:ph idx="1"/>
          </p:nvPr>
        </p:nvSpPr>
        <p:spPr/>
        <p:txBody>
          <a:bodyPr>
            <a:normAutofit lnSpcReduction="10000"/>
          </a:bodyPr>
          <a:lstStyle/>
          <a:p>
            <a:pPr lvl="0" algn="ctr"/>
            <a:r>
              <a:rPr lang="en-US" b="1" dirty="0" smtClean="0"/>
              <a:t>The Arabs’ view of ‘winds’</a:t>
            </a:r>
            <a:endParaRPr lang="en-US" dirty="0" smtClean="0"/>
          </a:p>
          <a:p>
            <a:r>
              <a:rPr lang="en-US" sz="3200" b="1" dirty="0" smtClean="0"/>
              <a:t>The Arabs’ view of ‘winds’ – especially in the Arabian Peninsula-  is another example showing that the terminology used by a culture mainly reflects that culture's interests and concerns.  Arabic typically has more than 30 terms for different types and conditions of wind and they are as follows:</a:t>
            </a:r>
          </a:p>
          <a:p>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smtClean="0"/>
              <a:t>Language and thought processes</a:t>
            </a:r>
            <a:endParaRPr lang="en-US" sz="2800" dirty="0"/>
          </a:p>
        </p:txBody>
      </p:sp>
      <p:sp>
        <p:nvSpPr>
          <p:cNvPr id="3" name="Content Placeholder 2"/>
          <p:cNvSpPr>
            <a:spLocks noGrp="1"/>
          </p:cNvSpPr>
          <p:nvPr>
            <p:ph idx="1"/>
          </p:nvPr>
        </p:nvSpPr>
        <p:spPr/>
        <p:txBody>
          <a:bodyPr>
            <a:normAutofit fontScale="85000" lnSpcReduction="20000"/>
          </a:bodyPr>
          <a:lstStyle/>
          <a:p>
            <a:pPr algn="r" rtl="1"/>
            <a:r>
              <a:rPr lang="ar-SA" b="1" dirty="0" smtClean="0"/>
              <a:t>العَقِيم : التي لا تقلع الشجر ولا تحمل المطر</a:t>
            </a:r>
            <a:r>
              <a:rPr lang="en-US" b="1" dirty="0" smtClean="0"/>
              <a:t> .</a:t>
            </a:r>
            <a:br>
              <a:rPr lang="en-US" b="1" dirty="0" smtClean="0"/>
            </a:br>
            <a:r>
              <a:rPr lang="ar-SA" b="1" dirty="0" smtClean="0"/>
              <a:t>المُتَنَاوِحَة : التي تهبّ من جهات مختلفة</a:t>
            </a:r>
            <a:r>
              <a:rPr lang="en-US" b="1" dirty="0" smtClean="0"/>
              <a:t> .</a:t>
            </a:r>
            <a:br>
              <a:rPr lang="en-US" b="1" dirty="0" smtClean="0"/>
            </a:br>
            <a:r>
              <a:rPr lang="ar-SA" b="1" dirty="0" smtClean="0"/>
              <a:t>النافخة : الريح التي تبدأ بشدّة </a:t>
            </a:r>
            <a:r>
              <a:rPr lang="en-US" b="1" dirty="0" smtClean="0"/>
              <a:t>.</a:t>
            </a:r>
            <a:br>
              <a:rPr lang="en-US" b="1" dirty="0" smtClean="0"/>
            </a:br>
            <a:r>
              <a:rPr lang="ar-SA" b="1" dirty="0" smtClean="0"/>
              <a:t>النَكْباء : الريح التي وقعت بين ريحين</a:t>
            </a:r>
            <a:r>
              <a:rPr lang="en-US" b="1" dirty="0" smtClean="0"/>
              <a:t> .</a:t>
            </a:r>
            <a:br>
              <a:rPr lang="en-US" b="1" dirty="0" smtClean="0"/>
            </a:br>
            <a:r>
              <a:rPr lang="ar-SA" b="1" dirty="0" smtClean="0"/>
              <a:t>المِعْجَاج والهَبْوَة : التي تثير الغبار</a:t>
            </a:r>
            <a:r>
              <a:rPr lang="en-US" b="1" dirty="0" smtClean="0"/>
              <a:t> .</a:t>
            </a:r>
            <a:br>
              <a:rPr lang="en-US" b="1" dirty="0" smtClean="0"/>
            </a:br>
            <a:r>
              <a:rPr lang="ar-SA" b="1" dirty="0" smtClean="0"/>
              <a:t>الهَجُوم : الشديدة التي تقتلع الخيام</a:t>
            </a:r>
            <a:r>
              <a:rPr lang="en-US" b="1" dirty="0" smtClean="0"/>
              <a:t> .</a:t>
            </a:r>
            <a:br>
              <a:rPr lang="en-US" b="1" dirty="0" smtClean="0"/>
            </a:br>
            <a:r>
              <a:rPr lang="ar-SA" b="1" dirty="0" smtClean="0"/>
              <a:t>الهَيْف والهَوْجَاء : الحارة التي تهبّ من جهة اليمين</a:t>
            </a:r>
            <a:r>
              <a:rPr lang="en-US" b="1" dirty="0" smtClean="0"/>
              <a:t> .</a:t>
            </a:r>
            <a:br>
              <a:rPr lang="en-US" b="1" dirty="0" smtClean="0"/>
            </a:br>
            <a:r>
              <a:rPr lang="ar-SA" b="1" dirty="0" smtClean="0"/>
              <a:t>الشَّمْل والشَّمَل والشَّمَال : التي تهبّ من نقطة الشمال</a:t>
            </a:r>
            <a:r>
              <a:rPr lang="en-US" b="1" dirty="0" smtClean="0"/>
              <a:t> .</a:t>
            </a:r>
            <a:br>
              <a:rPr lang="en-US" b="1" dirty="0" smtClean="0"/>
            </a:br>
            <a:r>
              <a:rPr lang="ar-SA" b="1" dirty="0" smtClean="0"/>
              <a:t>المِلاح : التي تجري بها السفينة وبه سمِّي الملاَّح ملاَّحاً </a:t>
            </a:r>
            <a:r>
              <a:rPr lang="en-US" b="1" dirty="0" smtClean="0"/>
              <a:t>.</a:t>
            </a:r>
            <a:br>
              <a:rPr lang="en-US" b="1" dirty="0" smtClean="0"/>
            </a:br>
            <a:r>
              <a:rPr lang="ar-SA" b="1" dirty="0" smtClean="0"/>
              <a:t>رَادَة : الريح الهوجاء التي تذهب بكلِّ الاتجاهات</a:t>
            </a:r>
            <a:r>
              <a:rPr lang="en-US" b="1" dirty="0" smtClean="0"/>
              <a:t> .</a:t>
            </a:r>
            <a:br>
              <a:rPr lang="en-US" b="1" dirty="0" smtClean="0"/>
            </a:br>
            <a:r>
              <a:rPr lang="ar-SA" b="1" dirty="0" smtClean="0"/>
              <a:t>السَّينهوج والسَّيْهَج والسَّيْهَجَة والسَّهُوج والسَّيْهُوج : الريح الشديدة</a:t>
            </a:r>
            <a:r>
              <a:rPr lang="en-US" b="1" dirty="0" smtClean="0"/>
              <a:t> .</a:t>
            </a:r>
            <a:br>
              <a:rPr lang="en-US" b="1" dirty="0" smtClean="0"/>
            </a:br>
            <a:r>
              <a:rPr lang="ar-SA" b="1" dirty="0" smtClean="0"/>
              <a:t>الزَّعْزاع والزَّعْزَع والزَّعْزَعَان : التي تحرّك أغصان الشجر بشدّة وتقتلع الأشجار</a:t>
            </a:r>
            <a:r>
              <a:rPr lang="en-US" b="1" dirty="0" smtClean="0"/>
              <a:t> .</a:t>
            </a:r>
            <a:endParaRPr lang="en-US" dirty="0" smtClean="0"/>
          </a:p>
          <a:p>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smtClean="0"/>
              <a:t>Language and thought processes</a:t>
            </a:r>
            <a:endParaRPr lang="en-US" sz="2800" dirty="0"/>
          </a:p>
        </p:txBody>
      </p:sp>
      <p:sp>
        <p:nvSpPr>
          <p:cNvPr id="3" name="Content Placeholder 2"/>
          <p:cNvSpPr>
            <a:spLocks noGrp="1"/>
          </p:cNvSpPr>
          <p:nvPr>
            <p:ph idx="1"/>
          </p:nvPr>
        </p:nvSpPr>
        <p:spPr/>
        <p:txBody>
          <a:bodyPr>
            <a:normAutofit fontScale="85000" lnSpcReduction="20000"/>
          </a:bodyPr>
          <a:lstStyle/>
          <a:p>
            <a:pPr algn="r" rtl="1"/>
            <a:r>
              <a:rPr lang="en-US" dirty="0" smtClean="0"/>
              <a:t> </a:t>
            </a:r>
          </a:p>
          <a:p>
            <a:pPr algn="r" rtl="1"/>
            <a:r>
              <a:rPr lang="ar-SA" b="1" dirty="0" smtClean="0"/>
              <a:t>البَليل : الريح الباردة ذات الندى</a:t>
            </a:r>
            <a:r>
              <a:rPr lang="en-US" b="1" dirty="0" smtClean="0"/>
              <a:t> .</a:t>
            </a:r>
            <a:br>
              <a:rPr lang="en-US" b="1" dirty="0" smtClean="0"/>
            </a:br>
            <a:r>
              <a:rPr lang="ar-SA" b="1" dirty="0" smtClean="0"/>
              <a:t>الجَامِلة والدَّرُوج والنَّؤُوج : الريح السريعة المَرّ</a:t>
            </a:r>
            <a:r>
              <a:rPr lang="en-US" b="1" dirty="0" smtClean="0"/>
              <a:t> .</a:t>
            </a:r>
            <a:br>
              <a:rPr lang="en-US" b="1" dirty="0" smtClean="0"/>
            </a:br>
            <a:r>
              <a:rPr lang="ar-SA" b="1" dirty="0" smtClean="0"/>
              <a:t>الجَنوب : التي تهبّ من نقطة الجنوب</a:t>
            </a:r>
            <a:r>
              <a:rPr lang="en-US" b="1" dirty="0" smtClean="0"/>
              <a:t> .</a:t>
            </a:r>
            <a:br>
              <a:rPr lang="en-US" b="1" dirty="0" smtClean="0"/>
            </a:br>
            <a:r>
              <a:rPr lang="ar-SA" b="1" dirty="0" smtClean="0"/>
              <a:t>الحاصِبة والحَصْبَاء والحَاصِب : التي تجيء بالحصباء</a:t>
            </a:r>
            <a:r>
              <a:rPr lang="en-US" b="1" dirty="0" smtClean="0"/>
              <a:t> .</a:t>
            </a:r>
            <a:br>
              <a:rPr lang="en-US" b="1" dirty="0" smtClean="0"/>
            </a:br>
            <a:r>
              <a:rPr lang="ar-SA" b="1" dirty="0" smtClean="0"/>
              <a:t>الحَرْجَف والحُرْجُوج : الريح الباردة الشديدة</a:t>
            </a:r>
            <a:r>
              <a:rPr lang="en-US" b="1" dirty="0" smtClean="0"/>
              <a:t> .</a:t>
            </a:r>
            <a:br>
              <a:rPr lang="en-US" b="1" dirty="0" smtClean="0"/>
            </a:br>
            <a:r>
              <a:rPr lang="ar-SA" b="1" dirty="0" smtClean="0"/>
              <a:t>الحَرور والبَارِح : الريح الحارة</a:t>
            </a:r>
            <a:r>
              <a:rPr lang="en-US" b="1" dirty="0" smtClean="0"/>
              <a:t> .</a:t>
            </a:r>
            <a:br>
              <a:rPr lang="en-US" b="1" dirty="0" smtClean="0"/>
            </a:br>
            <a:r>
              <a:rPr lang="ar-SA" b="1" dirty="0" smtClean="0"/>
              <a:t>الحَنون والمِهْدَاج : التي لها حنين"صوت</a:t>
            </a:r>
            <a:r>
              <a:rPr lang="en-US" b="1" dirty="0" smtClean="0"/>
              <a:t>".</a:t>
            </a:r>
            <a:br>
              <a:rPr lang="en-US" b="1" dirty="0" smtClean="0"/>
            </a:br>
            <a:r>
              <a:rPr lang="ar-SA" b="1" dirty="0" smtClean="0"/>
              <a:t>الخَريق : الشديدة البرد تخترق الثياب</a:t>
            </a:r>
            <a:r>
              <a:rPr lang="en-US" b="1" dirty="0" smtClean="0"/>
              <a:t> .</a:t>
            </a:r>
            <a:br>
              <a:rPr lang="en-US" b="1" dirty="0" smtClean="0"/>
            </a:br>
            <a:r>
              <a:rPr lang="ar-SA" b="1" dirty="0" smtClean="0"/>
              <a:t>السَّجْسَج ورَيْدَة ورَيْدَانَة : اللينة المعتدلة</a:t>
            </a:r>
            <a:r>
              <a:rPr lang="en-US" b="1" dirty="0" smtClean="0"/>
              <a:t> .</a:t>
            </a:r>
            <a:br>
              <a:rPr lang="en-US" b="1" dirty="0" smtClean="0"/>
            </a:br>
            <a:r>
              <a:rPr lang="ar-SA" b="1" dirty="0" smtClean="0"/>
              <a:t>الرَّاعفة : الشديدة المطر</a:t>
            </a:r>
            <a:r>
              <a:rPr lang="en-US" b="1" dirty="0" smtClean="0"/>
              <a:t> .</a:t>
            </a:r>
            <a:br>
              <a:rPr lang="en-US" b="1" dirty="0" smtClean="0"/>
            </a:br>
            <a:r>
              <a:rPr lang="ar-SA" b="1" dirty="0" smtClean="0"/>
              <a:t>السَّموم : الريح الحارة</a:t>
            </a:r>
            <a:r>
              <a:rPr lang="en-US" b="1" dirty="0" smtClean="0"/>
              <a:t> .</a:t>
            </a:r>
            <a:br>
              <a:rPr lang="en-US" b="1" dirty="0" smtClean="0"/>
            </a:br>
            <a:r>
              <a:rPr lang="ar-SA" b="1" dirty="0" smtClean="0"/>
              <a:t>السَّمْهَج : الريح السَّهْلَة</a:t>
            </a:r>
            <a:r>
              <a:rPr lang="en-US" b="1" dirty="0" smtClean="0"/>
              <a:t> .</a:t>
            </a:r>
            <a:br>
              <a:rPr lang="en-US" b="1" dirty="0" smtClean="0"/>
            </a:br>
            <a:r>
              <a:rPr lang="ar-SA" b="1" dirty="0" smtClean="0"/>
              <a:t>الصَّبَا : التي تهبّ من نقطة الشرق</a:t>
            </a:r>
            <a:r>
              <a:rPr lang="en-US" b="1" dirty="0" smtClean="0"/>
              <a:t> .</a:t>
            </a:r>
            <a:br>
              <a:rPr lang="en-US" b="1" dirty="0" smtClean="0"/>
            </a:br>
            <a:r>
              <a:rPr lang="ar-SA" b="1" dirty="0" smtClean="0"/>
              <a:t>الصَّرْصَر والخازِم والعَرِيَّة : الريح الباردة</a:t>
            </a:r>
            <a:r>
              <a:rPr lang="en-US" b="1" dirty="0" smtClean="0"/>
              <a:t> .</a:t>
            </a:r>
            <a:br>
              <a:rPr lang="en-US" b="1" dirty="0" smtClean="0"/>
            </a:br>
            <a:r>
              <a:rPr lang="ar-SA" b="1" dirty="0" smtClean="0"/>
              <a:t>العاصِف والهَيَج والنَّيْرَج والنَّوْرَج : الريح الشديدة</a:t>
            </a:r>
            <a:r>
              <a:rPr lang="en-US" b="1" dirty="0" smtClean="0"/>
              <a:t> .</a:t>
            </a:r>
            <a:endParaRPr lang="en-US" dirty="0" smtClean="0"/>
          </a:p>
          <a:p>
            <a:pPr algn="r" rtl="1"/>
            <a:r>
              <a:rPr lang="ar-SA" b="1" dirty="0" smtClean="0"/>
              <a:t>اللواقِح : التي تلقّح الشجر</a:t>
            </a:r>
            <a:r>
              <a:rPr lang="en-US" b="1" dirty="0" smtClean="0"/>
              <a:t> .</a:t>
            </a:r>
            <a:endParaRPr lang="en-US" dirty="0" smtClean="0"/>
          </a:p>
          <a:p>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smtClean="0"/>
              <a:t>Language and thought processes</a:t>
            </a:r>
            <a:endParaRPr lang="en-US" sz="2800" dirty="0"/>
          </a:p>
        </p:txBody>
      </p:sp>
      <p:sp>
        <p:nvSpPr>
          <p:cNvPr id="3" name="Content Placeholder 2"/>
          <p:cNvSpPr>
            <a:spLocks noGrp="1"/>
          </p:cNvSpPr>
          <p:nvPr>
            <p:ph idx="1"/>
          </p:nvPr>
        </p:nvSpPr>
        <p:spPr/>
        <p:txBody>
          <a:bodyPr>
            <a:normAutofit fontScale="92500" lnSpcReduction="10000"/>
          </a:bodyPr>
          <a:lstStyle/>
          <a:p>
            <a:pPr algn="ctr"/>
            <a:r>
              <a:rPr lang="en-US" sz="3200" b="1" dirty="0" smtClean="0"/>
              <a:t>Types of British Rain:</a:t>
            </a:r>
          </a:p>
          <a:p>
            <a:pPr algn="ctr"/>
            <a:r>
              <a:rPr lang="en-US" sz="2800" b="1" dirty="0" smtClean="0"/>
              <a:t>Mist</a:t>
            </a:r>
          </a:p>
          <a:p>
            <a:pPr algn="ctr"/>
            <a:r>
              <a:rPr lang="en-US" sz="2800" b="1" dirty="0" err="1" smtClean="0"/>
              <a:t>Mizzle</a:t>
            </a:r>
            <a:endParaRPr lang="en-US" sz="2800" b="1" dirty="0" smtClean="0"/>
          </a:p>
          <a:p>
            <a:pPr algn="ctr"/>
            <a:r>
              <a:rPr lang="en-US" sz="2800" b="1" dirty="0" smtClean="0"/>
              <a:t>Drizzle</a:t>
            </a:r>
          </a:p>
          <a:p>
            <a:pPr algn="ctr"/>
            <a:r>
              <a:rPr lang="en-US" sz="2800" b="1" dirty="0" smtClean="0"/>
              <a:t>Spitting</a:t>
            </a:r>
          </a:p>
          <a:p>
            <a:pPr algn="ctr"/>
            <a:r>
              <a:rPr lang="en-US" sz="2800" b="1" dirty="0" smtClean="0"/>
              <a:t>Spotting</a:t>
            </a:r>
          </a:p>
          <a:p>
            <a:pPr algn="ctr"/>
            <a:r>
              <a:rPr lang="en-US" sz="2800" b="1" dirty="0" smtClean="0"/>
              <a:t>Rain</a:t>
            </a:r>
          </a:p>
          <a:p>
            <a:pPr algn="ctr"/>
            <a:r>
              <a:rPr lang="en-US" sz="2800" b="1" dirty="0" smtClean="0"/>
              <a:t>Showers</a:t>
            </a:r>
          </a:p>
          <a:p>
            <a:pPr algn="ctr"/>
            <a:r>
              <a:rPr lang="en-US" sz="2800" b="1" dirty="0" smtClean="0"/>
              <a:t>Downpour</a:t>
            </a:r>
          </a:p>
          <a:p>
            <a:pPr algn="ctr"/>
            <a:r>
              <a:rPr lang="en-US" sz="2800" b="1" dirty="0" smtClean="0"/>
              <a:t>Torrential</a:t>
            </a:r>
          </a:p>
          <a:p>
            <a:pPr algn="ctr"/>
            <a:r>
              <a:rPr lang="en-US" sz="2800" b="1" dirty="0" smtClean="0"/>
              <a:t>Sleet, etc.</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a:t>
            </a:r>
            <a:r>
              <a:rPr lang="en-US" sz="3100" dirty="0" smtClean="0"/>
              <a:t>Language and thought processes</a:t>
            </a:r>
            <a:endParaRPr lang="en-US" sz="3100" dirty="0"/>
          </a:p>
        </p:txBody>
      </p:sp>
      <p:sp>
        <p:nvSpPr>
          <p:cNvPr id="3" name="Content Placeholder 2"/>
          <p:cNvSpPr>
            <a:spLocks noGrp="1"/>
          </p:cNvSpPr>
          <p:nvPr>
            <p:ph idx="1"/>
          </p:nvPr>
        </p:nvSpPr>
        <p:spPr/>
        <p:txBody>
          <a:bodyPr/>
          <a:lstStyle/>
          <a:p>
            <a:r>
              <a:rPr lang="en-US" sz="4000" dirty="0" smtClean="0"/>
              <a:t>During the first four decades of the 20th century, language was viewed by American linguists and anthropologists as being more important than it actually is in shaping our perception of reality. </a:t>
            </a:r>
            <a:r>
              <a:rPr lang="en-US" dirty="0" smtClean="0"/>
              <a:t> </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Language and thought processes</a:t>
            </a:r>
            <a:endParaRPr lang="en-US" sz="2800" dirty="0"/>
          </a:p>
        </p:txBody>
      </p:sp>
      <p:sp>
        <p:nvSpPr>
          <p:cNvPr id="3" name="Content Placeholder 2"/>
          <p:cNvSpPr>
            <a:spLocks noGrp="1"/>
          </p:cNvSpPr>
          <p:nvPr>
            <p:ph idx="1"/>
          </p:nvPr>
        </p:nvSpPr>
        <p:spPr/>
        <p:txBody>
          <a:bodyPr/>
          <a:lstStyle/>
          <a:p>
            <a:r>
              <a:rPr lang="en-US" sz="4400" dirty="0" smtClean="0"/>
              <a:t>The number of terms related to a particular topic also may be greater or smaller depending on such </a:t>
            </a:r>
            <a:r>
              <a:rPr lang="en-US" sz="4400" b="1" dirty="0" smtClean="0"/>
              <a:t>social factors as gender.</a:t>
            </a:r>
            <a:r>
              <a:rPr lang="en-US" b="1" dirty="0" smtClean="0"/>
              <a:t>  </a:t>
            </a:r>
            <a:endParaRPr lang="en-US" b="1"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smtClean="0"/>
              <a:t>Language and thought processes</a:t>
            </a:r>
            <a:endParaRPr lang="en-US" sz="2800" dirty="0"/>
          </a:p>
        </p:txBody>
      </p:sp>
      <p:sp>
        <p:nvSpPr>
          <p:cNvPr id="3" name="Content Placeholder 2"/>
          <p:cNvSpPr>
            <a:spLocks noGrp="1"/>
          </p:cNvSpPr>
          <p:nvPr>
            <p:ph idx="1"/>
          </p:nvPr>
        </p:nvSpPr>
        <p:spPr/>
        <p:txBody>
          <a:bodyPr>
            <a:normAutofit/>
          </a:bodyPr>
          <a:lstStyle/>
          <a:p>
            <a:r>
              <a:rPr lang="en-US" sz="4800" dirty="0" smtClean="0"/>
              <a:t>For example, North American women generally make far more color distinctions than do men.  </a:t>
            </a:r>
          </a:p>
          <a:p>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smtClean="0"/>
              <a:t>Language and thought processes</a:t>
            </a:r>
            <a:endParaRPr lang="en-US" sz="2800" dirty="0"/>
          </a:p>
        </p:txBody>
      </p:sp>
      <p:sp>
        <p:nvSpPr>
          <p:cNvPr id="3" name="Content Placeholder 2"/>
          <p:cNvSpPr>
            <a:spLocks noGrp="1"/>
          </p:cNvSpPr>
          <p:nvPr>
            <p:ph idx="1"/>
          </p:nvPr>
        </p:nvSpPr>
        <p:spPr/>
        <p:txBody>
          <a:bodyPr/>
          <a:lstStyle/>
          <a:p>
            <a:r>
              <a:rPr lang="en-US" sz="4400" dirty="0" smtClean="0"/>
              <a:t>This may be largely due to the fact that subtle color differences are important factors in women's clothing and makeup.</a:t>
            </a:r>
            <a:r>
              <a:rPr lang="en-US" sz="2800" dirty="0" smtClean="0"/>
              <a:t> </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smtClean="0"/>
              <a:t>Language and thought processes</a:t>
            </a:r>
            <a:endParaRPr lang="en-US" sz="2800" dirty="0"/>
          </a:p>
        </p:txBody>
      </p:sp>
      <p:sp>
        <p:nvSpPr>
          <p:cNvPr id="3" name="Content Placeholder 2"/>
          <p:cNvSpPr>
            <a:spLocks noGrp="1"/>
          </p:cNvSpPr>
          <p:nvPr>
            <p:ph idx="1"/>
          </p:nvPr>
        </p:nvSpPr>
        <p:spPr/>
        <p:txBody>
          <a:bodyPr>
            <a:normAutofit/>
          </a:bodyPr>
          <a:lstStyle/>
          <a:p>
            <a:r>
              <a:rPr lang="en-US" sz="4400" dirty="0" smtClean="0"/>
              <a:t>Parents and peers usually encourage and train girls early to be knowledgeable about these distinctions. </a:t>
            </a:r>
            <a:endParaRPr lang="en-US" sz="44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smtClean="0"/>
              <a:t>Language and thought processes</a:t>
            </a:r>
            <a:endParaRPr lang="en-US" sz="2800" dirty="0"/>
          </a:p>
        </p:txBody>
      </p:sp>
      <p:sp>
        <p:nvSpPr>
          <p:cNvPr id="3" name="Content Placeholder 2"/>
          <p:cNvSpPr>
            <a:spLocks noGrp="1"/>
          </p:cNvSpPr>
          <p:nvPr>
            <p:ph idx="1"/>
          </p:nvPr>
        </p:nvSpPr>
        <p:spPr/>
        <p:txBody>
          <a:bodyPr>
            <a:normAutofit/>
          </a:bodyPr>
          <a:lstStyle/>
          <a:p>
            <a:r>
              <a:rPr lang="en-US" sz="4400" dirty="0" smtClean="0"/>
              <a:t>The </a:t>
            </a:r>
            <a:r>
              <a:rPr lang="en-US" sz="4400" b="1" dirty="0" smtClean="0"/>
              <a:t>cultural environment </a:t>
            </a:r>
            <a:r>
              <a:rPr lang="en-US" sz="4400" dirty="0" smtClean="0"/>
              <a:t>that people grow up in can have surprising effects on how they interpret the world around them.</a:t>
            </a:r>
            <a:endParaRPr lang="en-US" sz="44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smtClean="0"/>
              <a:t>Language and thought processes</a:t>
            </a:r>
            <a:endParaRPr lang="en-US" sz="2800" dirty="0"/>
          </a:p>
        </p:txBody>
      </p:sp>
      <p:sp>
        <p:nvSpPr>
          <p:cNvPr id="3" name="Content Placeholder 2"/>
          <p:cNvSpPr>
            <a:spLocks noGrp="1"/>
          </p:cNvSpPr>
          <p:nvPr>
            <p:ph idx="1"/>
          </p:nvPr>
        </p:nvSpPr>
        <p:spPr/>
        <p:txBody>
          <a:bodyPr/>
          <a:lstStyle/>
          <a:p>
            <a:r>
              <a:rPr lang="en-US" sz="4000" dirty="0" smtClean="0"/>
              <a:t>This became apparent during a Washington D.C. murder trial in 2002.  A deaf man was convicted of stabbing to death two of his classmates at Gallaudet University.</a:t>
            </a:r>
            <a:r>
              <a:rPr lang="en-US" dirty="0" smtClean="0"/>
              <a:t> </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smtClean="0"/>
              <a:t>Language and thought processes</a:t>
            </a:r>
            <a:endParaRPr lang="en-US" sz="2800" dirty="0"/>
          </a:p>
        </p:txBody>
      </p:sp>
      <p:sp>
        <p:nvSpPr>
          <p:cNvPr id="3" name="Content Placeholder 2"/>
          <p:cNvSpPr>
            <a:spLocks noGrp="1"/>
          </p:cNvSpPr>
          <p:nvPr>
            <p:ph idx="1"/>
          </p:nvPr>
        </p:nvSpPr>
        <p:spPr/>
        <p:txBody>
          <a:bodyPr>
            <a:normAutofit/>
          </a:bodyPr>
          <a:lstStyle/>
          <a:p>
            <a:r>
              <a:rPr lang="en-US" sz="4400" dirty="0" smtClean="0"/>
              <a:t>At his trial, the defendant said that he was told to do it by mysterious black-gloved hands. </a:t>
            </a:r>
            <a:endParaRPr lang="en-US" sz="44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smtClean="0"/>
              <a:t>Language and thought processes</a:t>
            </a:r>
            <a:endParaRPr lang="en-US" sz="2800" dirty="0"/>
          </a:p>
        </p:txBody>
      </p:sp>
      <p:sp>
        <p:nvSpPr>
          <p:cNvPr id="3" name="Content Placeholder 2"/>
          <p:cNvSpPr>
            <a:spLocks noGrp="1"/>
          </p:cNvSpPr>
          <p:nvPr>
            <p:ph idx="1"/>
          </p:nvPr>
        </p:nvSpPr>
        <p:spPr/>
        <p:txBody>
          <a:bodyPr/>
          <a:lstStyle/>
          <a:p>
            <a:r>
              <a:rPr lang="en-US" sz="4000" dirty="0" smtClean="0"/>
              <a:t>His delusions did not come in the form of spoken language.  He was told to commit these brutal murders through sign language--his mode of communication.</a:t>
            </a:r>
            <a:r>
              <a:rPr lang="en-US" dirty="0" smtClean="0"/>
              <a:t>  </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smtClean="0"/>
              <a:t>Language and thought processes</a:t>
            </a:r>
            <a:endParaRPr lang="en-US" sz="2800" dirty="0"/>
          </a:p>
        </p:txBody>
      </p:sp>
      <p:sp>
        <p:nvSpPr>
          <p:cNvPr id="3" name="Content Placeholder 2"/>
          <p:cNvSpPr>
            <a:spLocks noGrp="1"/>
          </p:cNvSpPr>
          <p:nvPr>
            <p:ph idx="1"/>
          </p:nvPr>
        </p:nvSpPr>
        <p:spPr/>
        <p:txBody>
          <a:bodyPr>
            <a:noAutofit/>
          </a:bodyPr>
          <a:lstStyle/>
          <a:p>
            <a:r>
              <a:rPr lang="en-US" sz="4000" dirty="0" smtClean="0"/>
              <a:t>Another example is provided by </a:t>
            </a:r>
            <a:r>
              <a:rPr lang="en-US" sz="4000" dirty="0" err="1" smtClean="0"/>
              <a:t>Guugu</a:t>
            </a:r>
            <a:r>
              <a:rPr lang="en-US" sz="4000" dirty="0" smtClean="0"/>
              <a:t> </a:t>
            </a:r>
            <a:r>
              <a:rPr lang="en-US" sz="4000" dirty="0" err="1" smtClean="0"/>
              <a:t>Timithirr</a:t>
            </a:r>
            <a:r>
              <a:rPr lang="en-US" sz="4000" dirty="0" smtClean="0"/>
              <a:t> language speakers of the Cape York Peninsula in northeastern Australia.  This group of Aborigines do not have words for left, right, front, or back. </a:t>
            </a:r>
            <a:endParaRPr lang="en-US" sz="40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smtClean="0"/>
              <a:t>Language and thought processes</a:t>
            </a:r>
            <a:endParaRPr lang="en-US" sz="2800" dirty="0"/>
          </a:p>
        </p:txBody>
      </p:sp>
      <p:sp>
        <p:nvSpPr>
          <p:cNvPr id="3" name="Content Placeholder 2"/>
          <p:cNvSpPr>
            <a:spLocks noGrp="1"/>
          </p:cNvSpPr>
          <p:nvPr>
            <p:ph idx="1"/>
          </p:nvPr>
        </p:nvSpPr>
        <p:spPr/>
        <p:txBody>
          <a:bodyPr>
            <a:normAutofit/>
          </a:bodyPr>
          <a:lstStyle/>
          <a:p>
            <a:r>
              <a:rPr lang="en-US" sz="3600" dirty="0" smtClean="0"/>
              <a:t>They use absolute rather than relative directions.  When they refer to people or objects in their environment, they use compass directions.  They would say "I am standing southwest of my sister" rather than "I am standing to the left of my sister."</a:t>
            </a:r>
            <a:endParaRPr lang="en-US" sz="3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Language and thought processes</a:t>
            </a:r>
            <a:endParaRPr lang="en-US" sz="2800" dirty="0"/>
          </a:p>
        </p:txBody>
      </p:sp>
      <p:sp>
        <p:nvSpPr>
          <p:cNvPr id="3" name="Content Placeholder 2"/>
          <p:cNvSpPr>
            <a:spLocks noGrp="1"/>
          </p:cNvSpPr>
          <p:nvPr>
            <p:ph idx="1"/>
          </p:nvPr>
        </p:nvSpPr>
        <p:spPr/>
        <p:txBody>
          <a:bodyPr>
            <a:normAutofit/>
          </a:bodyPr>
          <a:lstStyle/>
          <a:p>
            <a:r>
              <a:rPr lang="en-US" sz="4000" dirty="0" smtClean="0"/>
              <a:t>This was mostly due to Edward Sapir and his student Benjamin Whorf who said that language predetermines what we see in the world around us. </a:t>
            </a:r>
            <a:endParaRPr lang="en-US" sz="40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smtClean="0"/>
              <a:t>Language and thought processes</a:t>
            </a:r>
            <a:endParaRPr lang="en-US" sz="2800" dirty="0"/>
          </a:p>
        </p:txBody>
      </p:sp>
      <p:sp>
        <p:nvSpPr>
          <p:cNvPr id="3" name="Content Placeholder 2"/>
          <p:cNvSpPr>
            <a:spLocks noGrp="1"/>
          </p:cNvSpPr>
          <p:nvPr>
            <p:ph idx="1"/>
          </p:nvPr>
        </p:nvSpPr>
        <p:spPr/>
        <p:txBody>
          <a:bodyPr>
            <a:normAutofit/>
          </a:bodyPr>
          <a:lstStyle/>
          <a:p>
            <a:r>
              <a:rPr lang="en-US" sz="3600" dirty="0" smtClean="0"/>
              <a:t>Critics of the Sapir-Whorf hypothesis would point out that the Aborigines who speak this language also usually learn English and can use left, right, front, and back just as we do. </a:t>
            </a:r>
            <a:endParaRPr lang="en-US" sz="3600"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smtClean="0"/>
              <a:t>Language and thought processes</a:t>
            </a:r>
            <a:endParaRPr lang="en-US" sz="2800" dirty="0"/>
          </a:p>
        </p:txBody>
      </p:sp>
      <p:sp>
        <p:nvSpPr>
          <p:cNvPr id="3" name="Content Placeholder 2"/>
          <p:cNvSpPr>
            <a:spLocks noGrp="1"/>
          </p:cNvSpPr>
          <p:nvPr>
            <p:ph idx="1"/>
          </p:nvPr>
        </p:nvSpPr>
        <p:spPr/>
        <p:txBody>
          <a:bodyPr/>
          <a:lstStyle/>
          <a:p>
            <a:pPr algn="ctr"/>
            <a:r>
              <a:rPr lang="en-US" sz="3600" b="1" dirty="0" err="1" smtClean="0"/>
              <a:t>Ethnoscience</a:t>
            </a:r>
            <a:endParaRPr lang="en-US" sz="3600" dirty="0" smtClean="0"/>
          </a:p>
          <a:p>
            <a:r>
              <a:rPr lang="en-US" sz="3600" dirty="0" smtClean="0"/>
              <a:t>Anthropologists have found that learning about how people categorize things in their environment provides important insights into the interests, concerns, and values of their culture.  </a:t>
            </a:r>
            <a:endParaRPr lang="en-US" sz="3600"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smtClean="0"/>
              <a:t>Language and thought processes</a:t>
            </a:r>
            <a:endParaRPr lang="en-US" sz="2800" dirty="0"/>
          </a:p>
        </p:txBody>
      </p:sp>
      <p:sp>
        <p:nvSpPr>
          <p:cNvPr id="3" name="Content Placeholder 2"/>
          <p:cNvSpPr>
            <a:spLocks noGrp="1"/>
          </p:cNvSpPr>
          <p:nvPr>
            <p:ph idx="1"/>
          </p:nvPr>
        </p:nvSpPr>
        <p:spPr/>
        <p:txBody>
          <a:bodyPr>
            <a:normAutofit/>
          </a:bodyPr>
          <a:lstStyle/>
          <a:p>
            <a:r>
              <a:rPr lang="en-US" sz="4000" dirty="0" smtClean="0"/>
              <a:t>Field workers involved in this type of research refer to it as </a:t>
            </a:r>
            <a:r>
              <a:rPr lang="en-US" sz="4000" b="1" dirty="0" err="1" smtClean="0"/>
              <a:t>ethnoscience</a:t>
            </a:r>
            <a:r>
              <a:rPr lang="en-US" sz="4000" b="1" dirty="0" smtClean="0"/>
              <a:t>.</a:t>
            </a:r>
            <a:r>
              <a:rPr lang="en-US" sz="4000" dirty="0" smtClean="0"/>
              <a:t> </a:t>
            </a:r>
            <a:endParaRPr lang="en-US" sz="4000"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smtClean="0"/>
              <a:t>Language and thought processes</a:t>
            </a:r>
            <a:endParaRPr lang="en-US" sz="2800" dirty="0"/>
          </a:p>
        </p:txBody>
      </p:sp>
      <p:sp>
        <p:nvSpPr>
          <p:cNvPr id="3" name="Content Placeholder 2"/>
          <p:cNvSpPr>
            <a:spLocks noGrp="1"/>
          </p:cNvSpPr>
          <p:nvPr>
            <p:ph idx="1"/>
          </p:nvPr>
        </p:nvSpPr>
        <p:spPr/>
        <p:txBody>
          <a:bodyPr>
            <a:noAutofit/>
          </a:bodyPr>
          <a:lstStyle/>
          <a:p>
            <a:r>
              <a:rPr lang="en-US" sz="4000" b="1" dirty="0" err="1" smtClean="0"/>
              <a:t>Etic</a:t>
            </a:r>
            <a:r>
              <a:rPr lang="en-US" sz="4000" b="1" dirty="0" smtClean="0"/>
              <a:t> categories</a:t>
            </a:r>
            <a:r>
              <a:rPr lang="en-US" sz="4000" dirty="0" smtClean="0"/>
              <a:t> involve a classification according to some external system of analysis brought in by the visitor (from another culture.  </a:t>
            </a:r>
            <a:endParaRPr lang="en-US" sz="3200"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smtClean="0"/>
              <a:t>Language and thought processes</a:t>
            </a:r>
            <a:endParaRPr lang="en-US" sz="2800" dirty="0"/>
          </a:p>
        </p:txBody>
      </p:sp>
      <p:sp>
        <p:nvSpPr>
          <p:cNvPr id="3" name="Content Placeholder 2"/>
          <p:cNvSpPr>
            <a:spLocks noGrp="1"/>
          </p:cNvSpPr>
          <p:nvPr>
            <p:ph idx="1"/>
          </p:nvPr>
        </p:nvSpPr>
        <p:spPr/>
        <p:txBody>
          <a:bodyPr/>
          <a:lstStyle/>
          <a:p>
            <a:r>
              <a:rPr lang="en-US" sz="4400" dirty="0" smtClean="0"/>
              <a:t>This, for example, is the approach of biology in using the Linnaean classification system to define new species. </a:t>
            </a:r>
          </a:p>
          <a:p>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4000" dirty="0" smtClean="0"/>
              <a:t>Language and thought processes</a:t>
            </a:r>
            <a:endParaRPr lang="en-US" dirty="0"/>
          </a:p>
        </p:txBody>
      </p:sp>
      <p:pic>
        <p:nvPicPr>
          <p:cNvPr id="1026" name="Picture 2" descr="C:\Users\Talha\Desktop\Linnean_class_w480.jpg"/>
          <p:cNvPicPr>
            <a:picLocks noGrp="1" noChangeAspect="1" noChangeArrowheads="1"/>
          </p:cNvPicPr>
          <p:nvPr>
            <p:ph idx="1"/>
          </p:nvPr>
        </p:nvPicPr>
        <p:blipFill>
          <a:blip r:embed="rId2" cstate="print"/>
          <a:srcRect/>
          <a:stretch>
            <a:fillRect/>
          </a:stretch>
        </p:blipFill>
        <p:spPr bwMode="auto">
          <a:xfrm>
            <a:off x="228600" y="1524000"/>
            <a:ext cx="7924800" cy="5181599"/>
          </a:xfrm>
          <a:prstGeom prst="rect">
            <a:avLst/>
          </a:prstGeom>
          <a:noFill/>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smtClean="0"/>
              <a:t>Language and thought processes</a:t>
            </a:r>
            <a:endParaRPr lang="en-US" sz="2800" dirty="0"/>
          </a:p>
        </p:txBody>
      </p:sp>
      <p:sp>
        <p:nvSpPr>
          <p:cNvPr id="3" name="Content Placeholder 2"/>
          <p:cNvSpPr>
            <a:spLocks noGrp="1"/>
          </p:cNvSpPr>
          <p:nvPr>
            <p:ph idx="1"/>
          </p:nvPr>
        </p:nvSpPr>
        <p:spPr/>
        <p:txBody>
          <a:bodyPr/>
          <a:lstStyle/>
          <a:p>
            <a:r>
              <a:rPr lang="en-US" sz="2800" dirty="0" smtClean="0"/>
              <a:t> </a:t>
            </a:r>
            <a:r>
              <a:rPr lang="en-US" sz="4800" dirty="0" smtClean="0"/>
              <a:t>It assumes that ultimately, there is an objective reality and that is more important than cultural perceptions of it.</a:t>
            </a:r>
            <a:endParaRPr lang="en-US" sz="4800"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smtClean="0"/>
              <a:t>Language and thought processes</a:t>
            </a:r>
            <a:endParaRPr lang="en-US" sz="2800" dirty="0"/>
          </a:p>
        </p:txBody>
      </p:sp>
      <p:sp>
        <p:nvSpPr>
          <p:cNvPr id="3" name="Content Placeholder 2"/>
          <p:cNvSpPr>
            <a:spLocks noGrp="1"/>
          </p:cNvSpPr>
          <p:nvPr>
            <p:ph idx="1"/>
          </p:nvPr>
        </p:nvSpPr>
        <p:spPr/>
        <p:txBody>
          <a:bodyPr/>
          <a:lstStyle/>
          <a:p>
            <a:r>
              <a:rPr lang="en-US" sz="4000" dirty="0" smtClean="0"/>
              <a:t>In contrast, </a:t>
            </a:r>
            <a:r>
              <a:rPr lang="en-US" sz="4000" b="1" dirty="0" err="1" smtClean="0"/>
              <a:t>emic</a:t>
            </a:r>
            <a:r>
              <a:rPr lang="en-US" sz="4000" b="1" dirty="0" smtClean="0"/>
              <a:t> categories</a:t>
            </a:r>
            <a:r>
              <a:rPr lang="en-US" sz="4000" dirty="0" smtClean="0"/>
              <a:t> involve a classification according to the way in which members of a society classify their own world. </a:t>
            </a:r>
            <a:r>
              <a:rPr lang="en-US" dirty="0" smtClean="0"/>
              <a:t> </a:t>
            </a:r>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smtClean="0"/>
              <a:t>Language and thought processes</a:t>
            </a:r>
            <a:endParaRPr lang="en-US" sz="2800" dirty="0"/>
          </a:p>
        </p:txBody>
      </p:sp>
      <p:sp>
        <p:nvSpPr>
          <p:cNvPr id="3" name="Content Placeholder 2"/>
          <p:cNvSpPr>
            <a:spLocks noGrp="1"/>
          </p:cNvSpPr>
          <p:nvPr>
            <p:ph idx="1"/>
          </p:nvPr>
        </p:nvSpPr>
        <p:spPr/>
        <p:txBody>
          <a:bodyPr>
            <a:normAutofit fontScale="92500"/>
          </a:bodyPr>
          <a:lstStyle/>
          <a:p>
            <a:r>
              <a:rPr lang="en-US" sz="4400" dirty="0" smtClean="0"/>
              <a:t>It may tell us little about the objective reality but it is very insightful in understanding how other people perceive that reality through the filter of their language and culture.</a:t>
            </a:r>
          </a:p>
          <a:p>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4000" smtClean="0"/>
              <a:t>Language and thought processes</a:t>
            </a:r>
            <a:endParaRPr lang="en-US"/>
          </a:p>
        </p:txBody>
      </p:sp>
      <p:pic>
        <p:nvPicPr>
          <p:cNvPr id="2051" name="Picture 3" descr="C:\Users\Talha\Desktop\en_06t01.jpg"/>
          <p:cNvPicPr>
            <a:picLocks noGrp="1" noChangeAspect="1" noChangeArrowheads="1"/>
          </p:cNvPicPr>
          <p:nvPr>
            <p:ph idx="1"/>
          </p:nvPr>
        </p:nvPicPr>
        <p:blipFill>
          <a:blip r:embed="rId2" cstate="print"/>
          <a:srcRect/>
          <a:stretch>
            <a:fillRect/>
          </a:stretch>
        </p:blipFill>
        <p:spPr bwMode="auto">
          <a:xfrm>
            <a:off x="914400" y="2769394"/>
            <a:ext cx="6324600" cy="25273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smtClean="0"/>
              <a:t>Language and thought processes</a:t>
            </a:r>
            <a:endParaRPr lang="en-US" sz="2800" dirty="0"/>
          </a:p>
        </p:txBody>
      </p:sp>
      <p:sp>
        <p:nvSpPr>
          <p:cNvPr id="3" name="Content Placeholder 2"/>
          <p:cNvSpPr>
            <a:spLocks noGrp="1"/>
          </p:cNvSpPr>
          <p:nvPr>
            <p:ph idx="1"/>
          </p:nvPr>
        </p:nvSpPr>
        <p:spPr/>
        <p:txBody>
          <a:bodyPr/>
          <a:lstStyle/>
          <a:p>
            <a:endParaRPr lang="en-US" dirty="0" smtClean="0"/>
          </a:p>
          <a:p>
            <a:endParaRPr lang="en-US" dirty="0" smtClean="0"/>
          </a:p>
          <a:p>
            <a:endParaRPr lang="en-US" dirty="0" smtClean="0"/>
          </a:p>
          <a:p>
            <a:r>
              <a:rPr lang="en-US" sz="3600" b="1" dirty="0" smtClean="0"/>
              <a:t>You </a:t>
            </a:r>
            <a:r>
              <a:rPr lang="en-US" sz="3600" b="1" dirty="0" smtClean="0">
                <a:latin typeface="Calibri"/>
                <a:cs typeface="Calibri"/>
              </a:rPr>
              <a:t>→ Your language → “reality”</a:t>
            </a:r>
            <a:endParaRPr lang="en-US" sz="3600"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smtClean="0"/>
              <a:t>Language and thought processes</a:t>
            </a:r>
            <a:endParaRPr lang="en-US" sz="2800" dirty="0"/>
          </a:p>
        </p:txBody>
      </p:sp>
      <p:sp>
        <p:nvSpPr>
          <p:cNvPr id="3" name="Content Placeholder 2"/>
          <p:cNvSpPr>
            <a:spLocks noGrp="1"/>
          </p:cNvSpPr>
          <p:nvPr>
            <p:ph idx="1"/>
          </p:nvPr>
        </p:nvSpPr>
        <p:spPr/>
        <p:txBody>
          <a:bodyPr/>
          <a:lstStyle/>
          <a:p>
            <a:r>
              <a:rPr lang="en-US" sz="4000" dirty="0" smtClean="0"/>
              <a:t>Cross cultural comparisons of such things as color terms were used by Sapir and Whorf as evidence to prove their point. </a:t>
            </a:r>
            <a:r>
              <a:rPr lang="en-US" dirty="0" smtClean="0"/>
              <a:t>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smtClean="0"/>
              <a:t>Language and thought processes</a:t>
            </a:r>
            <a:endParaRPr lang="en-US" sz="2800" dirty="0"/>
          </a:p>
        </p:txBody>
      </p:sp>
      <p:sp>
        <p:nvSpPr>
          <p:cNvPr id="3" name="Content Placeholder 2"/>
          <p:cNvSpPr>
            <a:spLocks noGrp="1"/>
          </p:cNvSpPr>
          <p:nvPr>
            <p:ph idx="1"/>
          </p:nvPr>
        </p:nvSpPr>
        <p:spPr/>
        <p:txBody>
          <a:bodyPr>
            <a:normAutofit/>
          </a:bodyPr>
          <a:lstStyle/>
          <a:p>
            <a:r>
              <a:rPr lang="en-US" sz="4000" dirty="0" smtClean="0"/>
              <a:t>When we perceive color with our eyes, we are sensing that portion of electromagnetic radiation that is visible light.</a:t>
            </a:r>
            <a:endParaRPr lang="en-US" sz="4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smtClean="0"/>
              <a:t>Language and thought processes</a:t>
            </a:r>
            <a:endParaRPr lang="en-US" sz="2800" dirty="0"/>
          </a:p>
        </p:txBody>
      </p:sp>
      <p:sp>
        <p:nvSpPr>
          <p:cNvPr id="3" name="Content Placeholder 2"/>
          <p:cNvSpPr>
            <a:spLocks noGrp="1"/>
          </p:cNvSpPr>
          <p:nvPr>
            <p:ph idx="1"/>
          </p:nvPr>
        </p:nvSpPr>
        <p:spPr/>
        <p:txBody>
          <a:bodyPr/>
          <a:lstStyle/>
          <a:p>
            <a:r>
              <a:rPr lang="en-US" sz="4400" dirty="0" smtClean="0"/>
              <a:t>In fact, the spectrum of visible light is a continuum of light waves with frequencies that increase at a continuous rate from one end to the other. </a:t>
            </a:r>
            <a:r>
              <a:rPr lang="en-US" dirty="0" smtClean="0"/>
              <a:t> </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smtClean="0"/>
              <a:t>Language and thought processes</a:t>
            </a:r>
            <a:endParaRPr lang="en-US" sz="2800" dirty="0"/>
          </a:p>
        </p:txBody>
      </p:sp>
      <p:sp>
        <p:nvSpPr>
          <p:cNvPr id="3" name="Content Placeholder 2"/>
          <p:cNvSpPr>
            <a:spLocks noGrp="1"/>
          </p:cNvSpPr>
          <p:nvPr>
            <p:ph idx="1"/>
          </p:nvPr>
        </p:nvSpPr>
        <p:spPr/>
        <p:txBody>
          <a:bodyPr>
            <a:normAutofit/>
          </a:bodyPr>
          <a:lstStyle/>
          <a:p>
            <a:r>
              <a:rPr lang="en-US" sz="4800" dirty="0" smtClean="0"/>
              <a:t>In other words, there are no distinct colors like red and green in nature. </a:t>
            </a:r>
            <a:endParaRPr lang="en-US" sz="48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393</TotalTime>
  <Words>1099</Words>
  <Application>Microsoft Office PowerPoint</Application>
  <PresentationFormat>On-screen Show (4:3)</PresentationFormat>
  <Paragraphs>115</Paragraphs>
  <Slides>49</Slides>
  <Notes>0</Notes>
  <HiddenSlides>0</HiddenSlides>
  <MMClips>0</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Opulent</vt:lpstr>
      <vt:lpstr>LANGUAGE AND THOUGHT PROCESSES</vt:lpstr>
      <vt:lpstr> Language and thought processes</vt:lpstr>
      <vt:lpstr> Language and thought processes</vt:lpstr>
      <vt:lpstr>Language and thought processes</vt:lpstr>
      <vt:lpstr>Language and thought processes</vt:lpstr>
      <vt:lpstr>Language and thought processes</vt:lpstr>
      <vt:lpstr>Language and thought processes</vt:lpstr>
      <vt:lpstr>Language and thought processes</vt:lpstr>
      <vt:lpstr>Language and thought processes</vt:lpstr>
      <vt:lpstr>Language and thought processes</vt:lpstr>
      <vt:lpstr>Language and thought processes</vt:lpstr>
      <vt:lpstr>Language and thought processes</vt:lpstr>
      <vt:lpstr>Language and thought processes</vt:lpstr>
      <vt:lpstr>Language and thought processes</vt:lpstr>
      <vt:lpstr>Language and thought processes</vt:lpstr>
      <vt:lpstr>Language and thought processes</vt:lpstr>
      <vt:lpstr>Language and thought processes</vt:lpstr>
      <vt:lpstr>Language and thought processes</vt:lpstr>
      <vt:lpstr>Language and thought processes</vt:lpstr>
      <vt:lpstr>Language and thought processes</vt:lpstr>
      <vt:lpstr>Language and thought processes</vt:lpstr>
      <vt:lpstr>Language and thought processes</vt:lpstr>
      <vt:lpstr>Language and thought processes</vt:lpstr>
      <vt:lpstr>Language and thought processes</vt:lpstr>
      <vt:lpstr>Language and thought processes</vt:lpstr>
      <vt:lpstr>Language and thought processes</vt:lpstr>
      <vt:lpstr>Language and thought processes</vt:lpstr>
      <vt:lpstr>Language and thought processes</vt:lpstr>
      <vt:lpstr>Language and thought processes</vt:lpstr>
      <vt:lpstr>Language and thought processes</vt:lpstr>
      <vt:lpstr>Language and thought processes</vt:lpstr>
      <vt:lpstr>Language and thought processes</vt:lpstr>
      <vt:lpstr>Language and thought processes</vt:lpstr>
      <vt:lpstr>Language and thought processes</vt:lpstr>
      <vt:lpstr>Language and thought processes</vt:lpstr>
      <vt:lpstr>Language and thought processes</vt:lpstr>
      <vt:lpstr>Language and thought processes</vt:lpstr>
      <vt:lpstr>Language and thought processes</vt:lpstr>
      <vt:lpstr>Language and thought processes</vt:lpstr>
      <vt:lpstr>Language and thought processes</vt:lpstr>
      <vt:lpstr>Language and thought processes</vt:lpstr>
      <vt:lpstr>Language and thought processes</vt:lpstr>
      <vt:lpstr>Language and thought processes</vt:lpstr>
      <vt:lpstr>Language and thought processes</vt:lpstr>
      <vt:lpstr>Language and thought processes</vt:lpstr>
      <vt:lpstr>Language and thought processes</vt:lpstr>
      <vt:lpstr>Language and thought processes</vt:lpstr>
      <vt:lpstr>Language and thought processes</vt:lpstr>
      <vt:lpstr>Language and thought processes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LANGUAGE AND THOUGHT PROCESSES</dc:title>
  <dc:creator>Samsung</dc:creator>
  <cp:lastModifiedBy>user</cp:lastModifiedBy>
  <cp:revision>31</cp:revision>
  <dcterms:created xsi:type="dcterms:W3CDTF">2014-02-11T15:54:17Z</dcterms:created>
  <dcterms:modified xsi:type="dcterms:W3CDTF">2014-09-15T04:50:16Z</dcterms:modified>
</cp:coreProperties>
</file>