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custDataLst>
    <p:tags r:id="rId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823BB6-FF5F-40D1-BBC1-1EAE4F4335C1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1A883-0E29-44B7-BBCC-0192441639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243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221">
              <a:defRPr sz="4300">
                <a:solidFill>
                  <a:schemeClr val="tx1"/>
                </a:solidFill>
                <a:latin typeface="Arial" charset="0"/>
              </a:defRPr>
            </a:lvl1pPr>
            <a:lvl2pPr marL="727645" indent="-279864" defTabSz="914221">
              <a:defRPr sz="4300">
                <a:solidFill>
                  <a:schemeClr val="tx1"/>
                </a:solidFill>
                <a:latin typeface="Arial" charset="0"/>
              </a:defRPr>
            </a:lvl2pPr>
            <a:lvl3pPr marL="1119454" indent="-223891" defTabSz="914221">
              <a:defRPr sz="4300">
                <a:solidFill>
                  <a:schemeClr val="tx1"/>
                </a:solidFill>
                <a:latin typeface="Arial" charset="0"/>
              </a:defRPr>
            </a:lvl3pPr>
            <a:lvl4pPr marL="1567236" indent="-223891" defTabSz="914221">
              <a:defRPr sz="4300">
                <a:solidFill>
                  <a:schemeClr val="tx1"/>
                </a:solidFill>
                <a:latin typeface="Arial" charset="0"/>
              </a:defRPr>
            </a:lvl4pPr>
            <a:lvl5pPr marL="2015018" indent="-223891" defTabSz="914221">
              <a:defRPr sz="4300">
                <a:solidFill>
                  <a:schemeClr val="tx1"/>
                </a:solidFill>
                <a:latin typeface="Arial" charset="0"/>
              </a:defRPr>
            </a:lvl5pPr>
            <a:lvl6pPr marL="2462799" indent="-223891" defTabSz="914221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Arial" charset="0"/>
              </a:defRPr>
            </a:lvl6pPr>
            <a:lvl7pPr marL="2910581" indent="-223891" defTabSz="914221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Arial" charset="0"/>
              </a:defRPr>
            </a:lvl7pPr>
            <a:lvl8pPr marL="3358363" indent="-223891" defTabSz="914221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Arial" charset="0"/>
              </a:defRPr>
            </a:lvl8pPr>
            <a:lvl9pPr marL="3806144" indent="-223891" defTabSz="914221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AC4C48EE-703C-4A24-978A-1E5CF3394F42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604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221">
              <a:defRPr sz="4300">
                <a:solidFill>
                  <a:schemeClr val="tx1"/>
                </a:solidFill>
                <a:latin typeface="Arial" charset="0"/>
              </a:defRPr>
            </a:lvl1pPr>
            <a:lvl2pPr marL="727645" indent="-279864" defTabSz="914221">
              <a:defRPr sz="4300">
                <a:solidFill>
                  <a:schemeClr val="tx1"/>
                </a:solidFill>
                <a:latin typeface="Arial" charset="0"/>
              </a:defRPr>
            </a:lvl2pPr>
            <a:lvl3pPr marL="1119454" indent="-223891" defTabSz="914221">
              <a:defRPr sz="4300">
                <a:solidFill>
                  <a:schemeClr val="tx1"/>
                </a:solidFill>
                <a:latin typeface="Arial" charset="0"/>
              </a:defRPr>
            </a:lvl3pPr>
            <a:lvl4pPr marL="1567236" indent="-223891" defTabSz="914221">
              <a:defRPr sz="4300">
                <a:solidFill>
                  <a:schemeClr val="tx1"/>
                </a:solidFill>
                <a:latin typeface="Arial" charset="0"/>
              </a:defRPr>
            </a:lvl4pPr>
            <a:lvl5pPr marL="2015018" indent="-223891" defTabSz="914221">
              <a:defRPr sz="4300">
                <a:solidFill>
                  <a:schemeClr val="tx1"/>
                </a:solidFill>
                <a:latin typeface="Arial" charset="0"/>
              </a:defRPr>
            </a:lvl5pPr>
            <a:lvl6pPr marL="2462799" indent="-223891" defTabSz="914221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Arial" charset="0"/>
              </a:defRPr>
            </a:lvl6pPr>
            <a:lvl7pPr marL="2910581" indent="-223891" defTabSz="914221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Arial" charset="0"/>
              </a:defRPr>
            </a:lvl7pPr>
            <a:lvl8pPr marL="3358363" indent="-223891" defTabSz="914221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Arial" charset="0"/>
              </a:defRPr>
            </a:lvl8pPr>
            <a:lvl9pPr marL="3806144" indent="-223891" defTabSz="914221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ED231B06-3E4C-4F15-A670-A824D6FF7C65}" type="slidenum">
              <a:rPr lang="en-US" sz="1200"/>
              <a:pPr/>
              <a:t>3</a:t>
            </a:fld>
            <a:endParaRPr lang="en-US" sz="1200"/>
          </a:p>
        </p:txBody>
      </p:sp>
      <p:sp>
        <p:nvSpPr>
          <p:cNvPr id="614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221">
              <a:defRPr sz="4300">
                <a:solidFill>
                  <a:schemeClr val="tx1"/>
                </a:solidFill>
                <a:latin typeface="Arial" charset="0"/>
              </a:defRPr>
            </a:lvl1pPr>
            <a:lvl2pPr marL="727645" indent="-279864" defTabSz="914221">
              <a:defRPr sz="4300">
                <a:solidFill>
                  <a:schemeClr val="tx1"/>
                </a:solidFill>
                <a:latin typeface="Arial" charset="0"/>
              </a:defRPr>
            </a:lvl2pPr>
            <a:lvl3pPr marL="1119454" indent="-223891" defTabSz="914221">
              <a:defRPr sz="4300">
                <a:solidFill>
                  <a:schemeClr val="tx1"/>
                </a:solidFill>
                <a:latin typeface="Arial" charset="0"/>
              </a:defRPr>
            </a:lvl3pPr>
            <a:lvl4pPr marL="1567236" indent="-223891" defTabSz="914221">
              <a:defRPr sz="4300">
                <a:solidFill>
                  <a:schemeClr val="tx1"/>
                </a:solidFill>
                <a:latin typeface="Arial" charset="0"/>
              </a:defRPr>
            </a:lvl4pPr>
            <a:lvl5pPr marL="2015018" indent="-223891" defTabSz="914221">
              <a:defRPr sz="4300">
                <a:solidFill>
                  <a:schemeClr val="tx1"/>
                </a:solidFill>
                <a:latin typeface="Arial" charset="0"/>
              </a:defRPr>
            </a:lvl5pPr>
            <a:lvl6pPr marL="2462799" indent="-223891" defTabSz="914221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Arial" charset="0"/>
              </a:defRPr>
            </a:lvl6pPr>
            <a:lvl7pPr marL="2910581" indent="-223891" defTabSz="914221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Arial" charset="0"/>
              </a:defRPr>
            </a:lvl7pPr>
            <a:lvl8pPr marL="3358363" indent="-223891" defTabSz="914221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Arial" charset="0"/>
              </a:defRPr>
            </a:lvl8pPr>
            <a:lvl9pPr marL="3806144" indent="-223891" defTabSz="914221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88C68E5-2494-4AD0-9362-FDFE3A9FF792}" type="slidenum">
              <a:rPr lang="en-US" sz="1200"/>
              <a:pPr/>
              <a:t>4</a:t>
            </a:fld>
            <a:endParaRPr lang="en-US" sz="1200"/>
          </a:p>
        </p:txBody>
      </p:sp>
      <p:sp>
        <p:nvSpPr>
          <p:cNvPr id="624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221">
              <a:defRPr sz="4300">
                <a:solidFill>
                  <a:schemeClr val="tx1"/>
                </a:solidFill>
                <a:latin typeface="Arial" charset="0"/>
              </a:defRPr>
            </a:lvl1pPr>
            <a:lvl2pPr marL="727645" indent="-279864" defTabSz="914221">
              <a:defRPr sz="4300">
                <a:solidFill>
                  <a:schemeClr val="tx1"/>
                </a:solidFill>
                <a:latin typeface="Arial" charset="0"/>
              </a:defRPr>
            </a:lvl2pPr>
            <a:lvl3pPr marL="1119454" indent="-223891" defTabSz="914221">
              <a:defRPr sz="4300">
                <a:solidFill>
                  <a:schemeClr val="tx1"/>
                </a:solidFill>
                <a:latin typeface="Arial" charset="0"/>
              </a:defRPr>
            </a:lvl3pPr>
            <a:lvl4pPr marL="1567236" indent="-223891" defTabSz="914221">
              <a:defRPr sz="4300">
                <a:solidFill>
                  <a:schemeClr val="tx1"/>
                </a:solidFill>
                <a:latin typeface="Arial" charset="0"/>
              </a:defRPr>
            </a:lvl4pPr>
            <a:lvl5pPr marL="2015018" indent="-223891" defTabSz="914221">
              <a:defRPr sz="4300">
                <a:solidFill>
                  <a:schemeClr val="tx1"/>
                </a:solidFill>
                <a:latin typeface="Arial" charset="0"/>
              </a:defRPr>
            </a:lvl5pPr>
            <a:lvl6pPr marL="2462799" indent="-223891" defTabSz="914221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Arial" charset="0"/>
              </a:defRPr>
            </a:lvl6pPr>
            <a:lvl7pPr marL="2910581" indent="-223891" defTabSz="914221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Arial" charset="0"/>
              </a:defRPr>
            </a:lvl7pPr>
            <a:lvl8pPr marL="3358363" indent="-223891" defTabSz="914221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Arial" charset="0"/>
              </a:defRPr>
            </a:lvl8pPr>
            <a:lvl9pPr marL="3806144" indent="-223891" defTabSz="914221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E304B147-2BC7-45AD-831D-4C11AE5F91C1}" type="slidenum">
              <a:rPr lang="en-US" sz="1200"/>
              <a:pPr/>
              <a:t>5</a:t>
            </a:fld>
            <a:endParaRPr lang="en-US" sz="1200"/>
          </a:p>
        </p:txBody>
      </p:sp>
      <p:sp>
        <p:nvSpPr>
          <p:cNvPr id="634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07D74-BBC2-4B68-84C1-D1ECF8682C81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A8F1-B5FA-400A-8EF3-3012205F5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527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07D74-BBC2-4B68-84C1-D1ECF8682C81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A8F1-B5FA-400A-8EF3-3012205F5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81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07D74-BBC2-4B68-84C1-D1ECF8682C81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A8F1-B5FA-400A-8EF3-3012205F5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350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07D74-BBC2-4B68-84C1-D1ECF8682C81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A8F1-B5FA-400A-8EF3-3012205F5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675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07D74-BBC2-4B68-84C1-D1ECF8682C81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A8F1-B5FA-400A-8EF3-3012205F5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068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07D74-BBC2-4B68-84C1-D1ECF8682C81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A8F1-B5FA-400A-8EF3-3012205F5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567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07D74-BBC2-4B68-84C1-D1ECF8682C81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A8F1-B5FA-400A-8EF3-3012205F5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819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07D74-BBC2-4B68-84C1-D1ECF8682C81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A8F1-B5FA-400A-8EF3-3012205F5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179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07D74-BBC2-4B68-84C1-D1ECF8682C81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A8F1-B5FA-400A-8EF3-3012205F5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580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07D74-BBC2-4B68-84C1-D1ECF8682C81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A8F1-B5FA-400A-8EF3-3012205F5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834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07D74-BBC2-4B68-84C1-D1ECF8682C81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A8F1-B5FA-400A-8EF3-3012205F5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542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07D74-BBC2-4B68-84C1-D1ECF8682C81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CA8F1-B5FA-400A-8EF3-3012205F5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147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Cost Benefit 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09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EB72AC88-3638-4945-978C-FC8AD363AA54}" type="slidenum">
              <a:rPr lang="en-US" sz="2000" smtClean="0">
                <a:solidFill>
                  <a:srgbClr val="006699"/>
                </a:solidFill>
              </a:rPr>
              <a:pPr/>
              <a:t>2</a:t>
            </a:fld>
            <a:endParaRPr lang="en-US" sz="2000" smtClean="0">
              <a:solidFill>
                <a:srgbClr val="006699"/>
              </a:solidFill>
            </a:endParaRPr>
          </a:p>
        </p:txBody>
      </p:sp>
      <p:sp>
        <p:nvSpPr>
          <p:cNvPr id="24579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Summary of Development Costs for RMO </a:t>
            </a:r>
            <a:r>
              <a:rPr lang="en-US" sz="2400" smtClean="0"/>
              <a:t>(Figure 3-17)</a:t>
            </a:r>
          </a:p>
        </p:txBody>
      </p:sp>
      <p:pic>
        <p:nvPicPr>
          <p:cNvPr id="24580" name="Picture 11"/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1600200"/>
            <a:ext cx="8839200" cy="4208463"/>
          </a:xfrm>
          <a:noFill/>
        </p:spPr>
      </p:pic>
    </p:spTree>
    <p:extLst>
      <p:ext uri="{BB962C8B-B14F-4D97-AF65-F5344CB8AC3E}">
        <p14:creationId xmlns:p14="http://schemas.microsoft.com/office/powerpoint/2010/main" val="1158339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1F4B8792-D0BE-4682-A63C-6159B8E61B11}" type="slidenum">
              <a:rPr lang="en-US" sz="2000" smtClean="0">
                <a:solidFill>
                  <a:srgbClr val="006699"/>
                </a:solidFill>
              </a:rPr>
              <a:pPr/>
              <a:t>3</a:t>
            </a:fld>
            <a:endParaRPr lang="en-US" sz="2000" smtClean="0">
              <a:solidFill>
                <a:srgbClr val="006699"/>
              </a:solidFill>
            </a:endParaRPr>
          </a:p>
        </p:txBody>
      </p:sp>
      <p:sp>
        <p:nvSpPr>
          <p:cNvPr id="25603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Summary of Annual Operating Costs</a:t>
            </a:r>
            <a:br>
              <a:rPr lang="en-US" smtClean="0"/>
            </a:br>
            <a:r>
              <a:rPr lang="en-US" smtClean="0"/>
              <a:t>for RMO </a:t>
            </a:r>
            <a:r>
              <a:rPr lang="en-US" sz="2400" smtClean="0"/>
              <a:t>(Figure 3-18)</a:t>
            </a:r>
          </a:p>
        </p:txBody>
      </p:sp>
      <p:graphicFrame>
        <p:nvGraphicFramePr>
          <p:cNvPr id="25604" name="Object 13"/>
          <p:cNvGraphicFramePr>
            <a:graphicFrameLocks noChangeAspect="1"/>
          </p:cNvGraphicFramePr>
          <p:nvPr>
            <p:ph sz="half" idx="2"/>
          </p:nvPr>
        </p:nvGraphicFramePr>
        <p:xfrm>
          <a:off x="152400" y="1752600"/>
          <a:ext cx="8839200" cy="312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Bitmap Image" r:id="rId4" imgW="7602011" imgH="2685714" progId="Paint.Picture">
                  <p:embed/>
                </p:oleObj>
              </mc:Choice>
              <mc:Fallback>
                <p:oleObj name="Bitmap Image" r:id="rId4" imgW="7602011" imgH="2685714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1752600"/>
                        <a:ext cx="8839200" cy="312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86502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4E0439CC-864F-4CC8-90F3-952985A5C778}" type="slidenum">
              <a:rPr lang="en-US" sz="2000" smtClean="0">
                <a:solidFill>
                  <a:srgbClr val="006699"/>
                </a:solidFill>
              </a:rPr>
              <a:pPr/>
              <a:t>4</a:t>
            </a:fld>
            <a:endParaRPr lang="en-US" sz="2000" smtClean="0">
              <a:solidFill>
                <a:srgbClr val="006699"/>
              </a:solidFill>
            </a:endParaRPr>
          </a:p>
        </p:txBody>
      </p:sp>
      <p:sp>
        <p:nvSpPr>
          <p:cNvPr id="266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Sample Benefits for RMO </a:t>
            </a:r>
            <a:r>
              <a:rPr lang="en-US" sz="2400" smtClean="0"/>
              <a:t>(Figure 3-19)</a:t>
            </a:r>
          </a:p>
        </p:txBody>
      </p:sp>
      <p:pic>
        <p:nvPicPr>
          <p:cNvPr id="26628" name="Picture 1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1828800"/>
            <a:ext cx="8839200" cy="3100388"/>
          </a:xfrm>
        </p:spPr>
      </p:pic>
    </p:spTree>
    <p:extLst>
      <p:ext uri="{BB962C8B-B14F-4D97-AF65-F5344CB8AC3E}">
        <p14:creationId xmlns:p14="http://schemas.microsoft.com/office/powerpoint/2010/main" val="3868460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4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4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4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4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DD07B7A6-083D-43F3-BBE1-CDC35DB99CD7}" type="slidenum">
              <a:rPr lang="en-US" sz="2000" smtClean="0">
                <a:solidFill>
                  <a:srgbClr val="006699"/>
                </a:solidFill>
              </a:rPr>
              <a:pPr/>
              <a:t>5</a:t>
            </a:fld>
            <a:endParaRPr lang="en-US" sz="2000" smtClean="0">
              <a:solidFill>
                <a:srgbClr val="006699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RMO Cost Benefit Analysis </a:t>
            </a:r>
            <a:r>
              <a:rPr lang="en-US" sz="2400" smtClean="0"/>
              <a:t>(Figure 3-20)</a:t>
            </a:r>
            <a:endParaRPr lang="en-US" smtClean="0"/>
          </a:p>
        </p:txBody>
      </p:sp>
      <p:pic>
        <p:nvPicPr>
          <p:cNvPr id="27652" name="Picture 7"/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1233488"/>
            <a:ext cx="8839200" cy="5138737"/>
          </a:xfrm>
          <a:noFill/>
        </p:spPr>
      </p:pic>
    </p:spTree>
    <p:extLst>
      <p:ext uri="{BB962C8B-B14F-4D97-AF65-F5344CB8AC3E}">
        <p14:creationId xmlns:p14="http://schemas.microsoft.com/office/powerpoint/2010/main" val="378119479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ost Benefit Analysis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Summary of Development Costs for RMO (Figure 3-17)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Summary of Annual Operating Costs&amp;#x0D;&amp;#x0A;for RMO (Figure 3-18)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Sample Benefits for RMO (Figure 3-19)&amp;quot;&quot;/&gt;&lt;property id=&quot;20307&quot; value=&quot;259&quot;/&gt;&lt;/object&gt;&lt;object type=&quot;3&quot; unique_id=&quot;10008&quot;&gt;&lt;property id=&quot;20148&quot; value=&quot;5&quot;/&gt;&lt;property id=&quot;20300&quot; value=&quot;Slide 5 - &amp;quot;RMO Cost Benefit Analysis (Figure 3-20)&amp;quot;&quot;/&gt;&lt;property id=&quot;20307&quot; value=&quot;260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42</Words>
  <Application>Microsoft Office PowerPoint</Application>
  <PresentationFormat>On-screen Show (4:3)</PresentationFormat>
  <Paragraphs>13</Paragraphs>
  <Slides>5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Bitmap Image</vt:lpstr>
      <vt:lpstr>Cost Benefit Analysis</vt:lpstr>
      <vt:lpstr>Summary of Development Costs for RMO (Figure 3-17)</vt:lpstr>
      <vt:lpstr>Summary of Annual Operating Costs for RMO (Figure 3-18)</vt:lpstr>
      <vt:lpstr>Sample Benefits for RMO (Figure 3-19)</vt:lpstr>
      <vt:lpstr>RMO Cost Benefit Analysis (Figure 3-20)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Cost Benefit Analysis</dc:title>
  <dc:creator>A</dc:creator>
  <cp:lastModifiedBy>A</cp:lastModifiedBy>
  <cp:revision>2</cp:revision>
  <dcterms:created xsi:type="dcterms:W3CDTF">2012-11-08T10:42:27Z</dcterms:created>
  <dcterms:modified xsi:type="dcterms:W3CDTF">2012-11-08T10:43:33Z</dcterms:modified>
</cp:coreProperties>
</file>