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0" r:id="rId6"/>
    <p:sldId id="263" r:id="rId7"/>
  </p:sldIdLst>
  <p:sldSz cx="13004800" cy="9753600"/>
  <p:notesSz cx="6858000" cy="9144000"/>
  <p:defaultTextStyle>
    <a:lvl1pPr algn="ctr" defTabSz="584200">
      <a:defRPr sz="3600">
        <a:solidFill>
          <a:srgbClr val="535353"/>
        </a:solidFill>
        <a:latin typeface="+mn-lt"/>
        <a:ea typeface="+mn-ea"/>
        <a:cs typeface="+mn-cs"/>
        <a:sym typeface="Gill Sans Light"/>
      </a:defRPr>
    </a:lvl1pPr>
    <a:lvl2pPr indent="228600" algn="ctr" defTabSz="584200">
      <a:defRPr sz="3600">
        <a:solidFill>
          <a:srgbClr val="535353"/>
        </a:solidFill>
        <a:latin typeface="+mn-lt"/>
        <a:ea typeface="+mn-ea"/>
        <a:cs typeface="+mn-cs"/>
        <a:sym typeface="Gill Sans Light"/>
      </a:defRPr>
    </a:lvl2pPr>
    <a:lvl3pPr indent="457200" algn="ctr" defTabSz="584200">
      <a:defRPr sz="3600">
        <a:solidFill>
          <a:srgbClr val="535353"/>
        </a:solidFill>
        <a:latin typeface="+mn-lt"/>
        <a:ea typeface="+mn-ea"/>
        <a:cs typeface="+mn-cs"/>
        <a:sym typeface="Gill Sans Light"/>
      </a:defRPr>
    </a:lvl3pPr>
    <a:lvl4pPr indent="685800" algn="ctr" defTabSz="584200">
      <a:defRPr sz="3600">
        <a:solidFill>
          <a:srgbClr val="535353"/>
        </a:solidFill>
        <a:latin typeface="+mn-lt"/>
        <a:ea typeface="+mn-ea"/>
        <a:cs typeface="+mn-cs"/>
        <a:sym typeface="Gill Sans Light"/>
      </a:defRPr>
    </a:lvl4pPr>
    <a:lvl5pPr indent="914400" algn="ctr" defTabSz="584200">
      <a:defRPr sz="3600">
        <a:solidFill>
          <a:srgbClr val="535353"/>
        </a:solidFill>
        <a:latin typeface="+mn-lt"/>
        <a:ea typeface="+mn-ea"/>
        <a:cs typeface="+mn-cs"/>
        <a:sym typeface="Gill Sans Light"/>
      </a:defRPr>
    </a:lvl5pPr>
    <a:lvl6pPr indent="1143000" algn="ctr" defTabSz="584200">
      <a:defRPr sz="3600">
        <a:solidFill>
          <a:srgbClr val="535353"/>
        </a:solidFill>
        <a:latin typeface="+mn-lt"/>
        <a:ea typeface="+mn-ea"/>
        <a:cs typeface="+mn-cs"/>
        <a:sym typeface="Gill Sans Light"/>
      </a:defRPr>
    </a:lvl6pPr>
    <a:lvl7pPr indent="1371600" algn="ctr" defTabSz="584200">
      <a:defRPr sz="3600">
        <a:solidFill>
          <a:srgbClr val="535353"/>
        </a:solidFill>
        <a:latin typeface="+mn-lt"/>
        <a:ea typeface="+mn-ea"/>
        <a:cs typeface="+mn-cs"/>
        <a:sym typeface="Gill Sans Light"/>
      </a:defRPr>
    </a:lvl7pPr>
    <a:lvl8pPr indent="1600200" algn="ctr" defTabSz="584200">
      <a:defRPr sz="3600">
        <a:solidFill>
          <a:srgbClr val="535353"/>
        </a:solidFill>
        <a:latin typeface="+mn-lt"/>
        <a:ea typeface="+mn-ea"/>
        <a:cs typeface="+mn-cs"/>
        <a:sym typeface="Gill Sans Light"/>
      </a:defRPr>
    </a:lvl8pPr>
    <a:lvl9pPr indent="1828800" algn="ctr" defTabSz="584200">
      <a:defRPr sz="3600">
        <a:solidFill>
          <a:srgbClr val="535353"/>
        </a:solidFill>
        <a:latin typeface="+mn-lt"/>
        <a:ea typeface="+mn-ea"/>
        <a:cs typeface="+mn-cs"/>
        <a:sym typeface="Gill Sans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D4553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3D455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06B7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3D455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06B7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50800" cap="flat">
              <a:noFill/>
              <a:miter lim="400000"/>
            </a:ln>
          </a:left>
          <a:right>
            <a:ln w="50800" cap="flat">
              <a:noFill/>
              <a:miter lim="400000"/>
            </a:ln>
          </a:right>
          <a:top>
            <a:ln w="50800" cap="flat">
              <a:noFill/>
              <a:miter lim="400000"/>
            </a:ln>
          </a:top>
          <a:bottom>
            <a:ln w="50800" cap="flat">
              <a:noFill/>
              <a:miter lim="400000"/>
            </a:ln>
          </a:bottom>
          <a:insideH>
            <a:ln w="50800" cap="flat">
              <a:noFill/>
              <a:miter lim="400000"/>
            </a:ln>
          </a:insideH>
          <a:insideV>
            <a:ln w="508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5E6E5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A5F5E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E5E6E5"/>
          </a:solidFill>
        </a:fill>
      </a:tcStyle>
    </a:firstCol>
    <a:la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lastRow>
    <a:fir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A5F5E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A5F5E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13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36873401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8" y="9103360"/>
            <a:ext cx="13001414" cy="65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9008805"/>
            <a:ext cx="13001414" cy="910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0432" y="1079398"/>
            <a:ext cx="10728960" cy="5071872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11378" spc="-7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3387" y="6336883"/>
            <a:ext cx="10728960" cy="16256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3413" cap="all" spc="284" baseline="0">
                <a:solidFill>
                  <a:schemeClr val="tx2"/>
                </a:solidFill>
                <a:latin typeface="+mj-lt"/>
              </a:defRPr>
            </a:lvl1pPr>
            <a:lvl2pPr marL="650230" indent="0" algn="ctr">
              <a:buNone/>
              <a:defRPr sz="3413"/>
            </a:lvl2pPr>
            <a:lvl3pPr marL="1300460" indent="0" algn="ctr">
              <a:buNone/>
              <a:defRPr sz="3413"/>
            </a:lvl3pPr>
            <a:lvl4pPr marL="1950690" indent="0" algn="ctr">
              <a:buNone/>
              <a:defRPr sz="2844"/>
            </a:lvl4pPr>
            <a:lvl5pPr marL="2600919" indent="0" algn="ctr">
              <a:buNone/>
              <a:defRPr sz="2844"/>
            </a:lvl5pPr>
            <a:lvl6pPr marL="3251149" indent="0" algn="ctr">
              <a:buNone/>
              <a:defRPr sz="2844"/>
            </a:lvl6pPr>
            <a:lvl7pPr marL="3901379" indent="0" algn="ctr">
              <a:buNone/>
              <a:defRPr sz="2844"/>
            </a:lvl7pPr>
            <a:lvl8pPr marL="4551609" indent="0" algn="ctr">
              <a:buNone/>
              <a:defRPr sz="2844"/>
            </a:lvl8pPr>
            <a:lvl9pPr marL="5201839" indent="0" algn="ctr">
              <a:buNone/>
              <a:defRPr sz="2844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21/09/14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88169" y="6177280"/>
            <a:ext cx="1053388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74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21/09/14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546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8" y="9103360"/>
            <a:ext cx="13001414" cy="65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9008805"/>
            <a:ext cx="13001414" cy="910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1" y="589909"/>
            <a:ext cx="2804160" cy="818833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1" y="589908"/>
            <a:ext cx="8249920" cy="8188331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21/09/14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382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355600" y="2044700"/>
            <a:ext cx="12293600" cy="3238500"/>
          </a:xfrm>
          <a:prstGeom prst="rect">
            <a:avLst/>
          </a:prstGeom>
        </p:spPr>
        <p:txBody>
          <a:bodyPr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7200" cap="all">
                <a:solidFill>
                  <a:srgbClr val="535353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355600" y="5270500"/>
            <a:ext cx="12293600" cy="12954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1pPr>
            <a:lvl2pPr marL="0" indent="22860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2pPr>
            <a:lvl3pPr marL="0" indent="45720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3pPr>
            <a:lvl4pPr marL="0" indent="68580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4pPr>
            <a:lvl5pPr marL="0" indent="91440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4132959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7200" cap="all">
                <a:solidFill>
                  <a:srgbClr val="535353"/>
                </a:solidFill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21849794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293382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28D29-1ECB-41DF-951B-2A23F95AD026}" type="datetimeFigureOut">
              <a:rPr lang="en-US" dirty="0"/>
              <a:t>21/09/14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502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8" y="9103360"/>
            <a:ext cx="13001414" cy="65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9008805"/>
            <a:ext cx="13001414" cy="910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432" y="1079398"/>
            <a:ext cx="10728960" cy="5071872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11378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0432" y="6333338"/>
            <a:ext cx="10728960" cy="16256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3413" cap="all" spc="284" baseline="0">
                <a:solidFill>
                  <a:schemeClr val="tx2"/>
                </a:solidFill>
                <a:latin typeface="+mj-lt"/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21/09/14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88169" y="6177280"/>
            <a:ext cx="1053388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478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70432" y="407615"/>
            <a:ext cx="10728960" cy="2063299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0432" y="2625044"/>
            <a:ext cx="5266944" cy="57221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2448" y="2625047"/>
            <a:ext cx="5266944" cy="5722111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21/09/14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5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170432" y="407615"/>
            <a:ext cx="10728960" cy="2063299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0432" y="2625496"/>
            <a:ext cx="5266944" cy="1047157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844" b="0" cap="all" baseline="0">
                <a:solidFill>
                  <a:schemeClr val="tx2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0432" y="3672653"/>
            <a:ext cx="5266944" cy="467450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2448" y="2625496"/>
            <a:ext cx="5266944" cy="1047157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844" b="0" cap="all" baseline="0">
                <a:solidFill>
                  <a:schemeClr val="tx2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2448" y="3672653"/>
            <a:ext cx="5266944" cy="467450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21/09/14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47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21/09/14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568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388" y="9103360"/>
            <a:ext cx="13001414" cy="65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9008805"/>
            <a:ext cx="13001414" cy="910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21/09/14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226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" y="0"/>
            <a:ext cx="4320843" cy="9753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309409" y="0"/>
            <a:ext cx="68275" cy="975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" y="845311"/>
            <a:ext cx="3413760" cy="3251200"/>
          </a:xfrm>
        </p:spPr>
        <p:txBody>
          <a:bodyPr anchor="b">
            <a:normAutofit/>
          </a:bodyPr>
          <a:lstStyle>
            <a:lvl1pPr>
              <a:defRPr sz="512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1227" y="1040384"/>
            <a:ext cx="7124470" cy="74777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" y="4161536"/>
            <a:ext cx="3413760" cy="480586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133">
                <a:solidFill>
                  <a:srgbClr val="FFFFFF"/>
                </a:solidFill>
              </a:defRPr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6547" y="9187252"/>
            <a:ext cx="2793078" cy="519289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21/09/14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20640" y="9187252"/>
            <a:ext cx="4958080" cy="519289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334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7044267"/>
            <a:ext cx="13001414" cy="27093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6990330"/>
            <a:ext cx="13001414" cy="910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432" y="7217664"/>
            <a:ext cx="10793984" cy="1170432"/>
          </a:xfrm>
        </p:spPr>
        <p:txBody>
          <a:bodyPr tIns="0" bIns="0" anchor="b">
            <a:noAutofit/>
          </a:bodyPr>
          <a:lstStyle>
            <a:lvl1pPr>
              <a:defRPr sz="512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3004784" cy="6990330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4551">
                <a:solidFill>
                  <a:schemeClr val="bg1"/>
                </a:solidFill>
              </a:defRPr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431" y="8401101"/>
            <a:ext cx="10793984" cy="845312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853"/>
              </a:spcAft>
              <a:buNone/>
              <a:defRPr sz="2133">
                <a:solidFill>
                  <a:srgbClr val="FFFFFF"/>
                </a:solidFill>
              </a:defRPr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21/09/14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07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9103360"/>
            <a:ext cx="13004801" cy="65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9008804"/>
            <a:ext cx="13004801" cy="938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0432" y="407615"/>
            <a:ext cx="10728960" cy="20632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0431" y="2625044"/>
            <a:ext cx="10728961" cy="572211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0434" y="9187252"/>
            <a:ext cx="2637089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21/09/14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1932" y="9187252"/>
            <a:ext cx="5144324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0490" y="9187252"/>
            <a:ext cx="1399494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93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273101" y="2471602"/>
            <a:ext cx="1063142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419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1300460" rtl="1" eaLnBrk="1" latinLnBrk="0" hangingPunct="1">
        <a:lnSpc>
          <a:spcPct val="85000"/>
        </a:lnSpc>
        <a:spcBef>
          <a:spcPct val="0"/>
        </a:spcBef>
        <a:buNone/>
        <a:defRPr sz="6827" kern="1200" spc="-71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30046" indent="-130046" algn="r" defTabSz="1300460" rtl="1" eaLnBrk="1" latinLnBrk="0" hangingPunct="1">
        <a:lnSpc>
          <a:spcPct val="90000"/>
        </a:lnSpc>
        <a:spcBef>
          <a:spcPts val="1707"/>
        </a:spcBef>
        <a:spcAft>
          <a:spcPts val="284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84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6193" indent="-260092" algn="r" defTabSz="1300460" rtl="1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256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6285" indent="-260092" algn="r" defTabSz="1300460" rtl="1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66377" indent="-260092" algn="r" defTabSz="1300460" rtl="1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26469" indent="-260092" algn="r" defTabSz="1300460" rtl="1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564420" indent="-325115" algn="r" defTabSz="1300460" rtl="1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848860" indent="-325115" algn="r" defTabSz="1300460" rtl="1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33300" indent="-325115" algn="r" defTabSz="1300460" rtl="1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17740" indent="-325115" algn="r" defTabSz="1300460" rtl="1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1300460" rtl="1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r" defTabSz="1300460" rtl="1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r" defTabSz="1300460" rtl="1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r" defTabSz="1300460" rtl="1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r" defTabSz="1300460" rtl="1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r" defTabSz="1300460" rtl="1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r" defTabSz="1300460" rtl="1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r" defTabSz="1300460" rtl="1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r" defTabSz="1300460" rtl="1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355600" y="635000"/>
            <a:ext cx="12293600" cy="1803400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7200" cap="all" dirty="0" err="1">
                <a:solidFill>
                  <a:srgbClr val="535353"/>
                </a:solidFill>
              </a:rPr>
              <a:t>وحدات</a:t>
            </a:r>
            <a:r>
              <a:rPr sz="7200" cap="all" dirty="0">
                <a:solidFill>
                  <a:srgbClr val="535353"/>
                </a:solidFill>
              </a:rPr>
              <a:t> </a:t>
            </a:r>
            <a:r>
              <a:rPr sz="7200" cap="all" dirty="0" err="1">
                <a:solidFill>
                  <a:srgbClr val="535353"/>
                </a:solidFill>
              </a:rPr>
              <a:t>الإدخال</a:t>
            </a:r>
            <a:r>
              <a:rPr sz="7200" cap="all" dirty="0">
                <a:solidFill>
                  <a:srgbClr val="535353"/>
                </a:solidFill>
              </a:rPr>
              <a:t> </a:t>
            </a:r>
            <a:r>
              <a:rPr sz="7200" cap="all" dirty="0" err="1">
                <a:solidFill>
                  <a:srgbClr val="535353"/>
                </a:solidFill>
              </a:rPr>
              <a:t>والإخراج</a:t>
            </a:r>
            <a:r>
              <a:rPr sz="7200" cap="all" dirty="0">
                <a:solidFill>
                  <a:srgbClr val="535353"/>
                </a:solidFill>
              </a:rPr>
              <a:t> </a:t>
            </a:r>
            <a:r>
              <a:rPr sz="7200" cap="all" dirty="0" err="1">
                <a:solidFill>
                  <a:srgbClr val="535353"/>
                </a:solidFill>
              </a:rPr>
              <a:t>الرقمي</a:t>
            </a:r>
            <a:endParaRPr sz="7200" cap="all" dirty="0">
              <a:solidFill>
                <a:srgbClr val="535353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55600" y="8444484"/>
            <a:ext cx="2937022" cy="67710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err="1" smtClean="0"/>
              <a:t>ا.هند</a:t>
            </a:r>
            <a:r>
              <a:rPr lang="ar-SA" dirty="0" smtClean="0"/>
              <a:t> عبدالله الوتيد</a:t>
            </a:r>
            <a:endParaRPr lang="ar-SA" dirty="0"/>
          </a:p>
        </p:txBody>
      </p:sp>
      <p:sp>
        <p:nvSpPr>
          <p:cNvPr id="5" name="Shape 33"/>
          <p:cNvSpPr txBox="1">
            <a:spLocks/>
          </p:cNvSpPr>
          <p:nvPr/>
        </p:nvSpPr>
        <p:spPr>
          <a:xfrm>
            <a:off x="2711831" y="4146042"/>
            <a:ext cx="6792976" cy="863600"/>
          </a:xfrm>
          <a:prstGeom prst="rect">
            <a:avLst/>
          </a:prstGeom>
        </p:spPr>
        <p:txBody>
          <a:bodyPr vert="horz" lIns="0" tIns="45720" rIns="0" bIns="45720" rtlCol="0" anchor="t">
            <a:normAutofit fontScale="92500"/>
          </a:bodyPr>
          <a:lstStyle>
            <a:lvl1pPr marL="0" indent="0" algn="ctr" defTabSz="1300460" rtl="1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84"/>
              </a:spcAft>
              <a:buClr>
                <a:schemeClr val="accent1"/>
              </a:buClr>
              <a:buSzTx/>
              <a:buFont typeface="Calibri" panose="020F0502020204030204" pitchFamily="34" charset="0"/>
              <a:buNone/>
              <a:defRPr sz="3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228600" algn="ctr" defTabSz="1300460" rtl="1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69"/>
              </a:spcAft>
              <a:buClr>
                <a:schemeClr val="accent1"/>
              </a:buClr>
              <a:buSzTx/>
              <a:buFont typeface="Calibri" pitchFamily="34" charset="0"/>
              <a:buNone/>
              <a:defRPr sz="3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457200" algn="ctr" defTabSz="1300460" rtl="1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69"/>
              </a:spcAft>
              <a:buClr>
                <a:schemeClr val="accent1"/>
              </a:buClr>
              <a:buSzTx/>
              <a:buFont typeface="Calibri" pitchFamily="34" charset="0"/>
              <a:buNone/>
              <a:defRPr sz="3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685800" algn="ctr" defTabSz="1300460" rtl="1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69"/>
              </a:spcAft>
              <a:buClr>
                <a:schemeClr val="accent1"/>
              </a:buClr>
              <a:buSzTx/>
              <a:buFont typeface="Calibri" pitchFamily="34" charset="0"/>
              <a:buNone/>
              <a:defRPr sz="3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914400" algn="ctr" defTabSz="1300460" rtl="1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69"/>
              </a:spcAft>
              <a:buClr>
                <a:schemeClr val="accent1"/>
              </a:buClr>
              <a:buSzTx/>
              <a:buFont typeface="Calibri" pitchFamily="34" charset="0"/>
              <a:buNone/>
              <a:defRPr sz="3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564420" indent="-325115" algn="r" defTabSz="1300460" rtl="1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848860" indent="-325115" algn="r" defTabSz="1300460" rtl="1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33300" indent="-325115" algn="r" defTabSz="1300460" rtl="1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17740" indent="-325115" algn="r" defTabSz="1300460" rtl="1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1800">
                <a:solidFill>
                  <a:srgbClr val="000000"/>
                </a:solidFill>
                <a:effectLst/>
              </a:defRPr>
            </a:pPr>
            <a:r>
              <a:rPr lang="ar-SA" sz="4800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25400" dir="5400000" rotWithShape="0">
                    <a:srgbClr val="000000"/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٢١٠ ترف </a:t>
            </a:r>
            <a:r>
              <a:rPr lang="ar-SA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25400" dir="5400000" rotWithShape="0">
                    <a:srgbClr val="000000"/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- مدخل إلى الحاسب في التربية الفنية</a:t>
            </a:r>
            <a:endParaRPr lang="ar-SA" sz="4800" dirty="0">
              <a:solidFill>
                <a:schemeClr val="accent1">
                  <a:lumMod val="50000"/>
                </a:schemeClr>
              </a:solidFill>
              <a:effectLst>
                <a:outerShdw blurRad="50800" dist="25400" dir="5400000" rotWithShape="0">
                  <a:srgbClr val="000000"/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702853" y="5555488"/>
            <a:ext cx="48109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الفصل الدراسي الأول 35-1436هـ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355599" y="1543238"/>
            <a:ext cx="12293601" cy="161295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D7620E"/>
                </a:solidFill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4400" cap="all">
                <a:solidFill>
                  <a:srgbClr val="D7620E"/>
                </a:solidFill>
              </a:rPr>
              <a:t>ماهي وحدات الإدخال والإخراج لأجهزة الحاسوب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574822" y="2730500"/>
            <a:ext cx="11855156" cy="6299200"/>
          </a:xfrm>
          <a:prstGeom prst="rect">
            <a:avLst/>
          </a:prstGeom>
        </p:spPr>
        <p:txBody>
          <a:bodyPr/>
          <a:lstStyle>
            <a:lvl1pPr marL="0" indent="0" algn="just" defTabSz="457200">
              <a:lnSpc>
                <a:spcPct val="200000"/>
              </a:lnSpc>
              <a:spcBef>
                <a:spcPts val="700"/>
              </a:spcBef>
              <a:buSzTx/>
              <a:buNone/>
              <a:defRPr sz="3000" b="1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3000" b="1"/>
              <a:t>تعتبر وحدات الإدخال و الإخراج عمودا من أعمدة نظام الحاسوب الكامل ومعظم هذه الوحدات تندرج تحت شيئين هما وحدات الإدخال والإخراج.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xfrm>
            <a:off x="356329" y="434062"/>
            <a:ext cx="12293600" cy="182922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 algn="ctr">
              <a:lnSpc>
                <a:spcPct val="150000"/>
              </a:lnSpc>
              <a:defRPr sz="1800" cap="none">
                <a:solidFill>
                  <a:srgbClr val="000000"/>
                </a:solidFill>
              </a:defRPr>
            </a:pPr>
            <a:r>
              <a:rPr sz="4400" i="1" cap="all" dirty="0" err="1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وحدات</a:t>
            </a:r>
            <a:r>
              <a:rPr sz="4400" i="1" cap="all" dirty="0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sz="4400" i="1" cap="all" dirty="0" err="1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الإدخال</a:t>
            </a:r>
            <a:r>
              <a:rPr sz="4400" i="1" cap="all" dirty="0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sz="4400" i="1" cap="all" dirty="0" err="1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الرقمي</a:t>
            </a:r>
            <a:r>
              <a:rPr sz="4400" i="1" cap="all" dirty="0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sz="4400" i="1" cap="all" dirty="0" err="1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لأجهزة</a:t>
            </a:r>
            <a:r>
              <a:rPr sz="4400" i="1" cap="all" dirty="0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sz="4400" i="1" cap="all" dirty="0" err="1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الحاسوب</a:t>
            </a:r>
            <a:endParaRPr sz="4400" i="1" cap="all" dirty="0">
              <a:solidFill>
                <a:srgbClr val="D7620E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lvl="0" algn="ctr">
              <a:lnSpc>
                <a:spcPct val="150000"/>
              </a:lnSpc>
              <a:defRPr sz="1800" cap="none">
                <a:solidFill>
                  <a:srgbClr val="000000"/>
                </a:solidFill>
              </a:defRPr>
            </a:pPr>
            <a:r>
              <a:rPr sz="5200" i="1" cap="all" dirty="0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Input device</a:t>
            </a:r>
          </a:p>
        </p:txBody>
      </p:sp>
      <p:sp>
        <p:nvSpPr>
          <p:cNvPr id="39" name="Shape 39"/>
          <p:cNvSpPr/>
          <p:nvPr/>
        </p:nvSpPr>
        <p:spPr>
          <a:xfrm>
            <a:off x="8140910" y="3247396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 err="1">
                <a:solidFill>
                  <a:srgbClr val="FFFFFF"/>
                </a:solidFill>
              </a:rPr>
              <a:t>الفأرة</a:t>
            </a:r>
            <a:endParaRPr sz="3600" dirty="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FFFFFF"/>
                </a:solidFill>
              </a:rPr>
              <a:t>Mouse</a:t>
            </a:r>
          </a:p>
        </p:txBody>
      </p:sp>
      <p:sp>
        <p:nvSpPr>
          <p:cNvPr id="40" name="Shape 40"/>
          <p:cNvSpPr/>
          <p:nvPr/>
        </p:nvSpPr>
        <p:spPr>
          <a:xfrm>
            <a:off x="5630715" y="3289944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 dirty="0" err="1">
                <a:solidFill>
                  <a:srgbClr val="FFFFFF"/>
                </a:solidFill>
              </a:rPr>
              <a:t>لوحة</a:t>
            </a:r>
            <a:r>
              <a:rPr sz="3300" dirty="0">
                <a:solidFill>
                  <a:srgbClr val="FFFFFF"/>
                </a:solidFill>
              </a:rPr>
              <a:t> </a:t>
            </a:r>
            <a:r>
              <a:rPr sz="3300" dirty="0" err="1">
                <a:solidFill>
                  <a:srgbClr val="FFFFFF"/>
                </a:solidFill>
              </a:rPr>
              <a:t>المفاتيح</a:t>
            </a:r>
            <a:endParaRPr sz="3300" dirty="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FFFFFF"/>
                </a:solidFill>
              </a:rPr>
              <a:t>Keyboard</a:t>
            </a:r>
          </a:p>
        </p:txBody>
      </p:sp>
      <p:sp>
        <p:nvSpPr>
          <p:cNvPr id="41" name="Shape 41"/>
          <p:cNvSpPr/>
          <p:nvPr/>
        </p:nvSpPr>
        <p:spPr>
          <a:xfrm>
            <a:off x="3120519" y="3251843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 dirty="0" err="1">
                <a:solidFill>
                  <a:srgbClr val="FFFFFF"/>
                </a:solidFill>
              </a:rPr>
              <a:t>المايكروفون</a:t>
            </a:r>
            <a:endParaRPr sz="3300" dirty="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 dirty="0">
                <a:solidFill>
                  <a:srgbClr val="FFFFFF"/>
                </a:solidFill>
              </a:rPr>
              <a:t>Microphone</a:t>
            </a:r>
          </a:p>
        </p:txBody>
      </p:sp>
      <p:sp>
        <p:nvSpPr>
          <p:cNvPr id="42" name="Shape 42"/>
          <p:cNvSpPr/>
          <p:nvPr/>
        </p:nvSpPr>
        <p:spPr>
          <a:xfrm>
            <a:off x="8211277" y="6136506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>
                <a:solidFill>
                  <a:srgbClr val="FFFFFF"/>
                </a:solidFill>
              </a:rPr>
              <a:t>الكاميرا الرقمية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Digital Camera</a:t>
            </a:r>
          </a:p>
        </p:txBody>
      </p:sp>
      <p:sp>
        <p:nvSpPr>
          <p:cNvPr id="43" name="Shape 43"/>
          <p:cNvSpPr/>
          <p:nvPr/>
        </p:nvSpPr>
        <p:spPr>
          <a:xfrm>
            <a:off x="3143975" y="6136506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>
                <a:solidFill>
                  <a:srgbClr val="FFFFFF"/>
                </a:solidFill>
              </a:rPr>
              <a:t>كاميرا الويب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Web Camera</a:t>
            </a:r>
          </a:p>
        </p:txBody>
      </p:sp>
      <p:sp>
        <p:nvSpPr>
          <p:cNvPr id="44" name="Shape 44"/>
          <p:cNvSpPr/>
          <p:nvPr/>
        </p:nvSpPr>
        <p:spPr>
          <a:xfrm>
            <a:off x="610324" y="3251843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 dirty="0" err="1">
                <a:solidFill>
                  <a:srgbClr val="FFFFFF"/>
                </a:solidFill>
              </a:rPr>
              <a:t>الماسح</a:t>
            </a:r>
            <a:r>
              <a:rPr sz="3300" dirty="0">
                <a:solidFill>
                  <a:srgbClr val="FFFFFF"/>
                </a:solidFill>
              </a:rPr>
              <a:t> </a:t>
            </a:r>
            <a:r>
              <a:rPr sz="3300" dirty="0" err="1">
                <a:solidFill>
                  <a:srgbClr val="FFFFFF"/>
                </a:solidFill>
              </a:rPr>
              <a:t>الضوئي</a:t>
            </a:r>
            <a:endParaRPr sz="3300" dirty="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FFFFFF"/>
                </a:solidFill>
              </a:rPr>
              <a:t>Scanner</a:t>
            </a:r>
          </a:p>
        </p:txBody>
      </p:sp>
      <p:sp>
        <p:nvSpPr>
          <p:cNvPr id="45" name="Shape 45"/>
          <p:cNvSpPr/>
          <p:nvPr/>
        </p:nvSpPr>
        <p:spPr>
          <a:xfrm>
            <a:off x="10744928" y="6136505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 dirty="0" err="1">
                <a:solidFill>
                  <a:srgbClr val="FFFFFF"/>
                </a:solidFill>
              </a:rPr>
              <a:t>شاشة</a:t>
            </a:r>
            <a:r>
              <a:rPr sz="3300" dirty="0">
                <a:solidFill>
                  <a:srgbClr val="FFFFFF"/>
                </a:solidFill>
              </a:rPr>
              <a:t> </a:t>
            </a:r>
            <a:r>
              <a:rPr sz="3300" dirty="0" err="1">
                <a:solidFill>
                  <a:srgbClr val="FFFFFF"/>
                </a:solidFill>
              </a:rPr>
              <a:t>اللمس</a:t>
            </a:r>
            <a:endParaRPr sz="3300" dirty="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FFFFFF"/>
                </a:solidFill>
              </a:rPr>
              <a:t>Touch Screen </a:t>
            </a:r>
            <a:r>
              <a:rPr sz="2600" dirty="0" err="1">
                <a:solidFill>
                  <a:srgbClr val="FFFFFF"/>
                </a:solidFill>
              </a:rPr>
              <a:t>scScreen</a:t>
            </a:r>
            <a:endParaRPr sz="2600" dirty="0">
              <a:solidFill>
                <a:srgbClr val="FFFFFF"/>
              </a:solidFill>
            </a:endParaRPr>
          </a:p>
        </p:txBody>
      </p:sp>
      <p:sp>
        <p:nvSpPr>
          <p:cNvPr id="46" name="Shape 46"/>
          <p:cNvSpPr/>
          <p:nvPr/>
        </p:nvSpPr>
        <p:spPr>
          <a:xfrm>
            <a:off x="10651105" y="3247396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 dirty="0" err="1">
                <a:solidFill>
                  <a:srgbClr val="FFFFFF"/>
                </a:solidFill>
              </a:rPr>
              <a:t>القلم</a:t>
            </a:r>
            <a:r>
              <a:rPr sz="3300" dirty="0">
                <a:solidFill>
                  <a:srgbClr val="FFFFFF"/>
                </a:solidFill>
              </a:rPr>
              <a:t> </a:t>
            </a:r>
            <a:r>
              <a:rPr sz="3300" dirty="0" err="1">
                <a:solidFill>
                  <a:srgbClr val="FFFFFF"/>
                </a:solidFill>
              </a:rPr>
              <a:t>الضوئي</a:t>
            </a:r>
            <a:endParaRPr sz="3300" dirty="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FFFFFF"/>
                </a:solidFill>
              </a:rPr>
              <a:t>Digital Pen</a:t>
            </a:r>
          </a:p>
        </p:txBody>
      </p:sp>
      <p:sp>
        <p:nvSpPr>
          <p:cNvPr id="47" name="Shape 47"/>
          <p:cNvSpPr/>
          <p:nvPr/>
        </p:nvSpPr>
        <p:spPr>
          <a:xfrm>
            <a:off x="5677626" y="6136506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>
                <a:solidFill>
                  <a:srgbClr val="FFFFFF"/>
                </a:solidFill>
              </a:rPr>
              <a:t>لوح الرسم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Drawing Tablet</a:t>
            </a:r>
          </a:p>
        </p:txBody>
      </p:sp>
      <p:sp>
        <p:nvSpPr>
          <p:cNvPr id="48" name="Shape 48"/>
          <p:cNvSpPr/>
          <p:nvPr/>
        </p:nvSpPr>
        <p:spPr>
          <a:xfrm>
            <a:off x="610324" y="6136505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>
                <a:solidFill>
                  <a:srgbClr val="FFFFFF"/>
                </a:solidFill>
              </a:rPr>
              <a:t>فلاش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USB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2"/>
          <p:cNvGrpSpPr/>
          <p:nvPr/>
        </p:nvGrpSpPr>
        <p:grpSpPr>
          <a:xfrm>
            <a:off x="7085399" y="4658320"/>
            <a:ext cx="4386654" cy="4450154"/>
            <a:chOff x="-88900" y="-50800"/>
            <a:chExt cx="4386653" cy="4450153"/>
          </a:xfrm>
        </p:grpSpPr>
        <p:pic>
          <p:nvPicPr>
            <p:cNvPr id="3" name="webcam.jpg"/>
            <p:cNvPicPr/>
            <p:nvPr/>
          </p:nvPicPr>
          <p:blipFill>
            <a:blip r:embed="rId2">
              <a:extLst/>
            </a:blip>
            <a:srcRect/>
            <a:stretch>
              <a:fillRect/>
            </a:stretch>
          </p:blipFill>
          <p:spPr>
            <a:xfrm>
              <a:off x="0" y="0"/>
              <a:ext cx="4208854" cy="420885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" name="صورة 3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88900" y="-50800"/>
              <a:ext cx="4386654" cy="4450154"/>
            </a:xfrm>
            <a:prstGeom prst="rect">
              <a:avLst/>
            </a:prstGeom>
            <a:effectLst/>
          </p:spPr>
        </p:pic>
      </p:grpSp>
      <p:grpSp>
        <p:nvGrpSpPr>
          <p:cNvPr id="5" name="Group 55"/>
          <p:cNvGrpSpPr/>
          <p:nvPr/>
        </p:nvGrpSpPr>
        <p:grpSpPr>
          <a:xfrm>
            <a:off x="6842511" y="822458"/>
            <a:ext cx="4872570" cy="3651942"/>
            <a:chOff x="-88900" y="-50800"/>
            <a:chExt cx="4872568" cy="3651941"/>
          </a:xfrm>
        </p:grpSpPr>
        <p:pic>
          <p:nvPicPr>
            <p:cNvPr id="6" name="لوح رسم رقمي.jpg"/>
            <p:cNvPicPr/>
            <p:nvPr/>
          </p:nvPicPr>
          <p:blipFill>
            <a:blip r:embed="rId4">
              <a:extLst/>
            </a:blip>
            <a:srcRect t="13676" b="13676"/>
            <a:stretch>
              <a:fillRect/>
            </a:stretch>
          </p:blipFill>
          <p:spPr>
            <a:xfrm>
              <a:off x="0" y="0"/>
              <a:ext cx="4694769" cy="341064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7" name="صورة 6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88900" y="-50800"/>
              <a:ext cx="4872569" cy="3651942"/>
            </a:xfrm>
            <a:prstGeom prst="rect">
              <a:avLst/>
            </a:prstGeom>
            <a:effectLst/>
          </p:spPr>
        </p:pic>
      </p:grpSp>
      <p:grpSp>
        <p:nvGrpSpPr>
          <p:cNvPr id="8" name="Group 58"/>
          <p:cNvGrpSpPr/>
          <p:nvPr/>
        </p:nvGrpSpPr>
        <p:grpSpPr>
          <a:xfrm>
            <a:off x="992740" y="3117252"/>
            <a:ext cx="5545620" cy="3011096"/>
            <a:chOff x="-88900" y="-50800"/>
            <a:chExt cx="5545618" cy="3011094"/>
          </a:xfrm>
        </p:grpSpPr>
        <p:pic>
          <p:nvPicPr>
            <p:cNvPr id="9" name="microsoft_input_devices_2012.jpg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5367819" cy="276979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0" name="صورة 9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-88900" y="-50800"/>
              <a:ext cx="5545619" cy="3011095"/>
            </a:xfrm>
            <a:prstGeom prst="rect">
              <a:avLst/>
            </a:prstGeom>
            <a:effectLst/>
          </p:spPr>
        </p:pic>
      </p:grpSp>
    </p:spTree>
    <p:extLst>
      <p:ext uri="{BB962C8B-B14F-4D97-AF65-F5344CB8AC3E}">
        <p14:creationId xmlns:p14="http://schemas.microsoft.com/office/powerpoint/2010/main" val="3180329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355600" y="550495"/>
            <a:ext cx="12293600" cy="168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 fontScale="85000" lnSpcReduction="20000"/>
          </a:bodyPr>
          <a:lstStyle/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4400" i="1" cap="all" dirty="0" err="1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وحدات</a:t>
            </a:r>
            <a:r>
              <a:rPr sz="4400" i="1" cap="all" dirty="0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sz="4400" i="1" cap="all" dirty="0" err="1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الإخراج</a:t>
            </a:r>
            <a:r>
              <a:rPr sz="4400" i="1" cap="all" dirty="0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sz="4400" i="1" cap="all" dirty="0" err="1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الرقمي</a:t>
            </a:r>
            <a:r>
              <a:rPr sz="4400" i="1" cap="all" dirty="0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sz="4400" i="1" cap="all" dirty="0" err="1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لأجهزة</a:t>
            </a:r>
            <a:r>
              <a:rPr sz="4400" i="1" cap="all" dirty="0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sz="4400" i="1" cap="all" dirty="0" err="1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الحاسوب</a:t>
            </a:r>
            <a:endParaRPr sz="4400" i="1" cap="all" dirty="0">
              <a:solidFill>
                <a:srgbClr val="D7620E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sz="5200" i="1" cap="all" dirty="0">
                <a:solidFill>
                  <a:srgbClr val="D7620E"/>
                </a:solidFill>
                <a:latin typeface="Gill Sans"/>
                <a:ea typeface="Gill Sans"/>
                <a:cs typeface="Gill Sans"/>
                <a:sym typeface="Gill Sans"/>
              </a:rPr>
              <a:t>Output device</a:t>
            </a:r>
          </a:p>
        </p:txBody>
      </p:sp>
      <p:sp>
        <p:nvSpPr>
          <p:cNvPr id="61" name="Shape 61"/>
          <p:cNvSpPr/>
          <p:nvPr/>
        </p:nvSpPr>
        <p:spPr>
          <a:xfrm>
            <a:off x="8593585" y="3423854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الطابعة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Printer</a:t>
            </a:r>
          </a:p>
        </p:txBody>
      </p:sp>
      <p:sp>
        <p:nvSpPr>
          <p:cNvPr id="62" name="Shape 62"/>
          <p:cNvSpPr/>
          <p:nvPr/>
        </p:nvSpPr>
        <p:spPr>
          <a:xfrm>
            <a:off x="5892800" y="3423854"/>
            <a:ext cx="1905000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>
                <a:solidFill>
                  <a:srgbClr val="FFFFFF"/>
                </a:solidFill>
              </a:rPr>
              <a:t>الشاشة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Monitor</a:t>
            </a:r>
          </a:p>
        </p:txBody>
      </p:sp>
      <p:sp>
        <p:nvSpPr>
          <p:cNvPr id="63" name="Shape 63"/>
          <p:cNvSpPr/>
          <p:nvPr/>
        </p:nvSpPr>
        <p:spPr>
          <a:xfrm>
            <a:off x="3192014" y="3423854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 dirty="0" err="1">
                <a:solidFill>
                  <a:srgbClr val="FFFFFF"/>
                </a:solidFill>
              </a:rPr>
              <a:t>السماعات</a:t>
            </a:r>
            <a:endParaRPr sz="3300" dirty="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 dirty="0">
                <a:solidFill>
                  <a:srgbClr val="FFFFFF"/>
                </a:solidFill>
              </a:rPr>
              <a:t>headphone</a:t>
            </a:r>
          </a:p>
        </p:txBody>
      </p:sp>
      <p:sp>
        <p:nvSpPr>
          <p:cNvPr id="64" name="Shape 64"/>
          <p:cNvSpPr/>
          <p:nvPr/>
        </p:nvSpPr>
        <p:spPr>
          <a:xfrm>
            <a:off x="5892800" y="6006931"/>
            <a:ext cx="1905000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>
                <a:solidFill>
                  <a:srgbClr val="FFFFFF"/>
                </a:solidFill>
              </a:rPr>
              <a:t>جهاز عرض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Projector</a:t>
            </a:r>
          </a:p>
        </p:txBody>
      </p:sp>
      <p:sp>
        <p:nvSpPr>
          <p:cNvPr id="65" name="Shape 65"/>
          <p:cNvSpPr/>
          <p:nvPr/>
        </p:nvSpPr>
        <p:spPr>
          <a:xfrm>
            <a:off x="3192013" y="6006931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>
                <a:solidFill>
                  <a:srgbClr val="FFFFFF"/>
                </a:solidFill>
              </a:rPr>
              <a:t>فاكس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Fax</a:t>
            </a:r>
          </a:p>
        </p:txBody>
      </p:sp>
      <p:sp>
        <p:nvSpPr>
          <p:cNvPr id="66" name="Shape 66"/>
          <p:cNvSpPr/>
          <p:nvPr/>
        </p:nvSpPr>
        <p:spPr>
          <a:xfrm>
            <a:off x="8593585" y="6006932"/>
            <a:ext cx="1905001" cy="1905001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>
                <a:solidFill>
                  <a:srgbClr val="FFFFFF"/>
                </a:solidFill>
              </a:rPr>
              <a:t>مكبر صوت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speakers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0"/>
          <p:cNvGrpSpPr/>
          <p:nvPr/>
        </p:nvGrpSpPr>
        <p:grpSpPr>
          <a:xfrm>
            <a:off x="7094798" y="5077747"/>
            <a:ext cx="4474592" cy="3886528"/>
            <a:chOff x="-88900" y="-50800"/>
            <a:chExt cx="4474590" cy="3886527"/>
          </a:xfrm>
        </p:grpSpPr>
        <p:pic>
          <p:nvPicPr>
            <p:cNvPr id="3" name="images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4296791" cy="364522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" name="صورة 3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88900" y="-50800"/>
              <a:ext cx="4474591" cy="3886528"/>
            </a:xfrm>
            <a:prstGeom prst="rect">
              <a:avLst/>
            </a:prstGeom>
            <a:effectLst/>
          </p:spPr>
        </p:pic>
      </p:grpSp>
      <p:grpSp>
        <p:nvGrpSpPr>
          <p:cNvPr id="5" name="Group 73"/>
          <p:cNvGrpSpPr/>
          <p:nvPr/>
        </p:nvGrpSpPr>
        <p:grpSpPr>
          <a:xfrm>
            <a:off x="1035003" y="2938165"/>
            <a:ext cx="5650278" cy="4455108"/>
            <a:chOff x="-88900" y="-50800"/>
            <a:chExt cx="5650276" cy="4455107"/>
          </a:xfrm>
        </p:grpSpPr>
        <p:pic>
          <p:nvPicPr>
            <p:cNvPr id="6" name="projector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5472477" cy="421380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7" name="صورة 6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88900" y="-50800"/>
              <a:ext cx="5650277" cy="4455108"/>
            </a:xfrm>
            <a:prstGeom prst="rect">
              <a:avLst/>
            </a:prstGeom>
            <a:effectLst/>
          </p:spPr>
        </p:pic>
      </p:grpSp>
      <p:grpSp>
        <p:nvGrpSpPr>
          <p:cNvPr id="8" name="Group 76"/>
          <p:cNvGrpSpPr/>
          <p:nvPr/>
        </p:nvGrpSpPr>
        <p:grpSpPr>
          <a:xfrm>
            <a:off x="7287393" y="377183"/>
            <a:ext cx="4089401" cy="4152901"/>
            <a:chOff x="-88900" y="-50800"/>
            <a:chExt cx="4089400" cy="4152900"/>
          </a:xfrm>
        </p:grpSpPr>
        <p:pic>
          <p:nvPicPr>
            <p:cNvPr id="9" name="Sennheiser_PC160_USB_PC_Gaming_Headset-728806.gif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3911600" cy="39116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0" name="صورة 9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-88900" y="-50800"/>
              <a:ext cx="4089400" cy="4152900"/>
            </a:xfrm>
            <a:prstGeom prst="rect">
              <a:avLst/>
            </a:prstGeom>
            <a:effectLst/>
          </p:spPr>
        </p:pic>
      </p:grpSp>
    </p:spTree>
    <p:extLst>
      <p:ext uri="{BB962C8B-B14F-4D97-AF65-F5344CB8AC3E}">
        <p14:creationId xmlns:p14="http://schemas.microsoft.com/office/powerpoint/2010/main" val="298178806"/>
      </p:ext>
    </p:extLst>
  </p:cSld>
  <p:clrMapOvr>
    <a:masterClrMapping/>
  </p:clrMapOvr>
</p:sld>
</file>

<file path=ppt/theme/theme1.xml><?xml version="1.0" encoding="utf-8"?>
<a:theme xmlns:a="http://schemas.openxmlformats.org/drawingml/2006/main" name="أثر رجعي">
  <a:themeElements>
    <a:clrScheme name="أثر رجعي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أثر رجعي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ثر رجعي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Showroom">
  <a:themeElements>
    <a:clrScheme name="Showroom">
      <a:dk1>
        <a:srgbClr val="000000"/>
      </a:dk1>
      <a:lt1>
        <a:srgbClr val="FFFFFF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</TotalTime>
  <Words>109</Words>
  <Application>Microsoft Office PowerPoint</Application>
  <PresentationFormat>مخصص</PresentationFormat>
  <Paragraphs>42</Paragraphs>
  <Slides>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16" baseType="lpstr">
      <vt:lpstr>Adobe Arabic</vt:lpstr>
      <vt:lpstr>Arial</vt:lpstr>
      <vt:lpstr>Avenir Roman</vt:lpstr>
      <vt:lpstr>Calibri</vt:lpstr>
      <vt:lpstr>Calibri Light</vt:lpstr>
      <vt:lpstr>Gill Sans</vt:lpstr>
      <vt:lpstr>Gill Sans Light</vt:lpstr>
      <vt:lpstr>Helvetica</vt:lpstr>
      <vt:lpstr>Times New Roman</vt:lpstr>
      <vt:lpstr>أثر رجعي</vt:lpstr>
      <vt:lpstr>وحدات الإدخال والإخراج الرقمي</vt:lpstr>
      <vt:lpstr>ماهي وحدات الإدخال والإخراج لأجهزة الحاسوب</vt:lpstr>
      <vt:lpstr>وحدات الإدخال الرقمي لأجهزة الحاسوب Input device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وحدات الإدخال والإخراج الرقمي</dc:title>
  <cp:lastModifiedBy>mansour</cp:lastModifiedBy>
  <cp:revision>2</cp:revision>
  <dcterms:modified xsi:type="dcterms:W3CDTF">2014-09-21T01:09:01Z</dcterms:modified>
</cp:coreProperties>
</file>