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403" r:id="rId2"/>
    <p:sldId id="258" r:id="rId3"/>
    <p:sldId id="318" r:id="rId4"/>
    <p:sldId id="357" r:id="rId5"/>
    <p:sldId id="358" r:id="rId6"/>
    <p:sldId id="352" r:id="rId7"/>
    <p:sldId id="360" r:id="rId8"/>
    <p:sldId id="361" r:id="rId9"/>
    <p:sldId id="362" r:id="rId10"/>
    <p:sldId id="405" r:id="rId11"/>
    <p:sldId id="365" r:id="rId12"/>
    <p:sldId id="368" r:id="rId13"/>
    <p:sldId id="370" r:id="rId14"/>
    <p:sldId id="364" r:id="rId15"/>
    <p:sldId id="363" r:id="rId16"/>
    <p:sldId id="373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2" r:id="rId25"/>
    <p:sldId id="383" r:id="rId26"/>
    <p:sldId id="384" r:id="rId27"/>
    <p:sldId id="385" r:id="rId28"/>
    <p:sldId id="386" r:id="rId29"/>
    <p:sldId id="389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402" r:id="rId38"/>
    <p:sldId id="359" r:id="rId39"/>
    <p:sldId id="398" r:id="rId40"/>
    <p:sldId id="399" r:id="rId41"/>
    <p:sldId id="404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CE8F2"/>
    <a:srgbClr val="E22000"/>
    <a:srgbClr val="B0DBF6"/>
    <a:srgbClr val="B2B2B2"/>
    <a:srgbClr val="197D57"/>
    <a:srgbClr val="006600"/>
    <a:srgbClr val="CC3300"/>
    <a:srgbClr val="A2C9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6" autoAdjust="0"/>
    <p:restoredTop sz="85523" autoAdjust="0"/>
  </p:normalViewPr>
  <p:slideViewPr>
    <p:cSldViewPr>
      <p:cViewPr varScale="1">
        <p:scale>
          <a:sx n="52" d="100"/>
          <a:sy n="52" d="100"/>
        </p:scale>
        <p:origin x="-18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AAD5F2D-46BD-4F0B-9084-CA20BE3EAA8E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3347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AA2F8B3-D667-4ACF-A32E-263D3C3C93C3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395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C7B3C85-87C4-49B0-9C88-2B790D134F73}" type="slidenum">
              <a:rPr lang="en-US" altLang="en-US" smtClean="0"/>
              <a:pPr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694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918AED0-89C6-44D5-B948-316955B642C3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304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DE335B5-9185-45F6-BDAB-824BE701632E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561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DBC0D16-E671-4E55-907E-37D1D53A116B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135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2EDFEF-0FB9-4C9D-BCDF-9B7B23605F5B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6385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0B2864-28D5-4EF2-954A-F4D28BC2A24E}" type="slidenum">
              <a:rPr lang="en-US" altLang="en-US" smtClean="0"/>
              <a:pPr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851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50319BB-A7E9-4D4A-8265-AC58B77CDFDE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775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2B9D76-427D-4ADB-9B70-782568EA08D9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083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610C940-4811-494B-BC3F-A0CC7ECC127E}" type="slidenum">
              <a:rPr lang="en-US" altLang="en-US" smtClean="0"/>
              <a:pPr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0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9FD085-3781-40DD-B326-0BAB1ACA12C2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393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3CEB5C-0F18-4F78-A9F3-708F483A4B0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0664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44D1F98-8A7F-49DF-82B6-94E0BBC4F45C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313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49D86B5-20A2-443F-B8B8-343CA1391C7A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830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9B99CCC-61A7-4501-AE9F-5DB1BB55F99D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9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FF37309-2E85-4837-B8B0-4062B7886C84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4080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3EF7292-9625-48B0-8E92-F98A378F0F67}" type="slidenum">
              <a:rPr lang="en-US" altLang="en-US" smtClean="0"/>
              <a:pPr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18137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FDB541C-D634-4AF9-BA16-FC5F80F43887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90038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84EE40-E89E-4EAD-ADE0-3E6B6B7A56AB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5803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85D0E1A-511B-4DBA-AC50-7F37AF57735C}" type="slidenum">
              <a:rPr lang="en-US" altLang="en-US" smtClean="0"/>
              <a:pPr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73121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453C19-809D-4FD2-8180-6ADF95780103}" type="slidenum">
              <a:rPr lang="en-US" altLang="en-US" smtClean="0"/>
              <a:pPr>
                <a:spcBef>
                  <a:spcPct val="0"/>
                </a:spcBef>
              </a:pPr>
              <a:t>30</a:t>
            </a:fld>
            <a:endParaRPr lang="en-US" alt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1549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05AC65E-6DD9-4E83-832D-A186C79214F6}" type="slidenum">
              <a:rPr lang="en-US" altLang="en-US" smtClean="0"/>
              <a:pPr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685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E0F24AD-BB59-435A-9CD3-CCE05461E756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34836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CE6B4B-0029-4428-8E31-9E86B8B81CBF}" type="slidenum">
              <a:rPr lang="en-US" altLang="en-US" smtClean="0"/>
              <a:pPr>
                <a:spcBef>
                  <a:spcPct val="0"/>
                </a:spcBef>
              </a:pPr>
              <a:t>32</a:t>
            </a:fld>
            <a:endParaRPr lang="en-US" alt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5478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4F6713F-B35A-463D-8F83-33969AC3BB11}" type="slidenum">
              <a:rPr lang="en-US" altLang="en-US" smtClean="0"/>
              <a:pPr>
                <a:spcBef>
                  <a:spcPct val="0"/>
                </a:spcBef>
              </a:pPr>
              <a:t>33</a:t>
            </a:fld>
            <a:endParaRPr lang="en-US" alt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10950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C8D0686-8575-41E4-ACFC-D0B7D93DBAE1}" type="slidenum">
              <a:rPr lang="en-US" altLang="en-US" smtClean="0"/>
              <a:pPr>
                <a:spcBef>
                  <a:spcPct val="0"/>
                </a:spcBef>
              </a:pPr>
              <a:t>34</a:t>
            </a:fld>
            <a:endParaRPr lang="en-US" alt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28849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216DCF-F8FA-447B-A72A-1C6FC973D1E3}" type="slidenum">
              <a:rPr lang="en-US" altLang="en-US" smtClean="0"/>
              <a:pPr>
                <a:spcBef>
                  <a:spcPct val="0"/>
                </a:spcBef>
              </a:pPr>
              <a:t>35</a:t>
            </a:fld>
            <a:endParaRPr lang="en-US" alt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77461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A7C0C44-6535-4FDF-94BC-613D3EE60D64}" type="slidenum">
              <a:rPr lang="en-US" altLang="en-US" smtClean="0"/>
              <a:pPr>
                <a:spcBef>
                  <a:spcPct val="0"/>
                </a:spcBef>
              </a:pPr>
              <a:t>36</a:t>
            </a:fld>
            <a:endParaRPr lang="en-US" alt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02920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32C0C15-2F4D-445E-8D9A-1B418AA62F30}" type="slidenum">
              <a:rPr lang="en-US" altLang="en-US" smtClean="0"/>
              <a:pPr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57667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A68EFE3-86C2-4DB8-88AF-3DD21E7E315F}" type="slidenum">
              <a:rPr lang="en-US" altLang="en-US" smtClean="0"/>
              <a:pPr>
                <a:spcBef>
                  <a:spcPct val="0"/>
                </a:spcBef>
              </a:pPr>
              <a:t>38</a:t>
            </a:fld>
            <a:endParaRPr lang="en-US" alt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1633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49E75A5-2D8D-414F-8E4E-2C5BEFFBC659}" type="slidenum">
              <a:rPr lang="en-US" altLang="en-US" smtClean="0"/>
              <a:pPr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3924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DFEA214-86ED-4D2D-8BEC-0CBD8C498F1D}" type="slidenum">
              <a:rPr lang="en-US" altLang="en-US" smtClean="0"/>
              <a:pPr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15472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FF26DEF-E58E-4CAA-98DE-9D64680F0960}" type="slidenum">
              <a:rPr lang="en-US" altLang="en-US" sz="1200">
                <a:solidFill>
                  <a:schemeClr val="tx1"/>
                </a:solidFill>
              </a:rPr>
              <a:pPr eaLnBrk="1" hangingPunct="1"/>
              <a:t>41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dirty="0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810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4EDB487-70D9-494C-9148-34138B3038C7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67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7E4FDEB-FE17-44F8-9D5B-E146E09DFC91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1044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F6B097-D441-4D57-BA59-A1B921BD2786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772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088BC8-5DBE-47C6-9E3D-864AAB3E5D96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685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6949F79-D323-4F10-8F35-CD095212BAE8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628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14D9A10-6BDA-4EB1-AF2C-B7FFFEFA5CF0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26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23AA-2295-4A63-921A-84A615E4E18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7829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0AEE-A27E-45C9-85C9-1A3C560F348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228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A2D13-FF06-4997-BF18-E4356BBC64D7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0390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37230-CF31-4B4E-90F3-667AAA012C3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7572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E4B2E-E965-4581-A9C4-BF1B8B695464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866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CF238-D5EC-41A1-B5BA-5CC07E7100F2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1533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B51DE-8B30-4680-B0CA-EADE3A95D304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1877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C6C61-1D2F-4E61-B5E0-4E925F8EF9E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2076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32B6-ECCA-4B95-8B5A-DB5BF6A3C90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6454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AC7A2-E1DA-43BE-B9C4-D392FEF6ADB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3683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F26A5-AA92-4420-B5B6-C64233BB8A0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4507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© 2009 by Prentice Hall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-110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8D1C4D-55B5-4734-8A96-4C391DB2936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6263" y="152400"/>
            <a:ext cx="5240337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37230-CF31-4B4E-90F3-667AAA012C3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0"/>
            <a:ext cx="7959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Coaching and Counseling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Coaching focuses on abilities: </a:t>
            </a:r>
          </a:p>
          <a:p>
            <a:pPr marL="400050" lvl="1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giving advice, direction or information to improve performance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Counseling focuses on attitudes:</a:t>
            </a:r>
          </a:p>
          <a:p>
            <a:pPr marL="400050" lvl="1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helping someone understand and resolve a problem him/herself by displaying understanding</a:t>
            </a: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When to Coach or Counsel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idx="1"/>
          </p:nvPr>
        </p:nvSpPr>
        <p:spPr>
          <a:xfrm>
            <a:off x="1981200" y="1371600"/>
            <a:ext cx="3505200" cy="38862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Coach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Lack of ability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Insufficient information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Incompetence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Subordinate must understand the problem</a:t>
            </a: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5410200" y="1371600"/>
            <a:ext cx="3581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10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Counsel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Personality clashes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Defensiveness 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Other factors tied to emotions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“I can help you recognize that a problem exists”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ea typeface="+mj-ea"/>
                <a:cs typeface="+mj-cs"/>
              </a:rPr>
              <a:t>Obstacles to Supportive Communication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1920875"/>
            <a:ext cx="6894087" cy="3336925"/>
          </a:xfrm>
          <a:prstGeom prst="rect">
            <a:avLst/>
          </a:prstGeom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67818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Attributes of Supportive Communication</a:t>
            </a:r>
          </a:p>
        </p:txBody>
      </p:sp>
      <p:sp>
        <p:nvSpPr>
          <p:cNvPr id="3686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905000" y="1981200"/>
            <a:ext cx="3200400" cy="4068763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Congruent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Descriptive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Problem-Oriented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Validating</a:t>
            </a:r>
          </a:p>
        </p:txBody>
      </p:sp>
      <p:sp>
        <p:nvSpPr>
          <p:cNvPr id="36868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410200" y="1905000"/>
            <a:ext cx="3276600" cy="4221163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Specific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Conjunctive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Owned</a:t>
            </a:r>
          </a:p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Supportive Listening</a:t>
            </a:r>
          </a:p>
          <a:p>
            <a:pPr eaLnBrk="1" hangingPunct="1"/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676400"/>
            <a:ext cx="6705600" cy="2286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Helps the sender communicate accurately and honestly without jeopardizing interpersonal relationships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Based on </a:t>
            </a:r>
            <a:r>
              <a:rPr lang="en-US" altLang="en-US" i="1" dirty="0" smtClean="0">
                <a:ea typeface="ＭＳ Ｐゴシック" panose="020B0600070205080204" pitchFamily="34" charset="-128"/>
              </a:rPr>
              <a:t>congruence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a match between what an individual is thinking and feeling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40963" name="Rectangle 4"/>
          <p:cNvSpPr>
            <a:spLocks noGrp="1" noChangeArrowheads="1"/>
          </p:cNvSpPr>
          <p:nvPr>
            <p:ph idx="1"/>
          </p:nvPr>
        </p:nvSpPr>
        <p:spPr>
          <a:xfrm>
            <a:off x="2057400" y="1524000"/>
            <a:ext cx="6705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Is </a:t>
            </a:r>
            <a:r>
              <a:rPr lang="en-US" altLang="en-US" i="1" dirty="0" smtClean="0">
                <a:ea typeface="ＭＳ Ｐゴシック" panose="020B0600070205080204" pitchFamily="34" charset="-128"/>
              </a:rPr>
              <a:t>descriptive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and reduces the tendency to evaluate and cause defensiveness.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Describes objectively the event, behavior, or circumstance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Focus on the behavior and your reaction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smtClean="0">
                <a:ea typeface="ＭＳ Ｐゴシック" panose="020B0600070205080204" pitchFamily="34" charset="-128"/>
              </a:rPr>
              <a:t>Focus on solutions</a:t>
            </a: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45059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Is </a:t>
            </a:r>
            <a:r>
              <a:rPr lang="en-US" altLang="en-US" i="1" smtClean="0">
                <a:ea typeface="ＭＳ Ｐゴシック" panose="020B0600070205080204" pitchFamily="34" charset="-128"/>
              </a:rPr>
              <a:t>problem-oriented</a:t>
            </a:r>
            <a:r>
              <a:rPr lang="en-US" altLang="en-US" smtClean="0">
                <a:ea typeface="ＭＳ Ｐゴシック" panose="020B0600070205080204" pitchFamily="34" charset="-128"/>
              </a:rPr>
              <a:t> and does not focus on personal traits which cannot be changed.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4710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600200"/>
            <a:ext cx="61722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i="1" dirty="0" smtClean="0">
                <a:ea typeface="ＭＳ Ｐゴシック" panose="020B0600070205080204" pitchFamily="34" charset="-128"/>
              </a:rPr>
              <a:t>Validates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and helps others feel recognized, understood, accepted, and valued.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Egalitarian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Flexible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Two-way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Based on agreement</a:t>
            </a:r>
          </a:p>
          <a:p>
            <a:pPr marL="234950" indent="-234950" eaLnBrk="1" hangingPunct="1"/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Invalidating Communication</a:t>
            </a:r>
          </a:p>
        </p:txBody>
      </p:sp>
      <p:sp>
        <p:nvSpPr>
          <p:cNvPr id="4915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Conveys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Superiority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Rigidity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Indifference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Imperviousness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2206625"/>
            <a:ext cx="7391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4000" b="1" smtClean="0">
                <a:ea typeface="ＭＳ Ｐゴシック" panose="020B0600070205080204" pitchFamily="34" charset="-128"/>
              </a:rPr>
              <a:t>Chapter 4:</a:t>
            </a:r>
          </a:p>
          <a:p>
            <a:pPr eaLnBrk="1" hangingPunct="1">
              <a:buFontTx/>
              <a:buNone/>
            </a:pPr>
            <a:r>
              <a:rPr lang="en-US" altLang="en-US" sz="4000" b="1" smtClean="0">
                <a:ea typeface="ＭＳ Ｐゴシック" panose="020B0600070205080204" pitchFamily="34" charset="-128"/>
              </a:rPr>
              <a:t>Building Relationships by Communicating Supportively</a:t>
            </a:r>
            <a:endParaRPr lang="en-US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4106" name="Rectangle 5" descr="Purple mesh"/>
          <p:cNvSpPr txBox="1">
            <a:spLocks noChangeArrowheads="1"/>
          </p:cNvSpPr>
          <p:nvPr/>
        </p:nvSpPr>
        <p:spPr bwMode="auto">
          <a:xfrm>
            <a:off x="457200" y="304800"/>
            <a:ext cx="8153400" cy="990600"/>
          </a:xfrm>
          <a:prstGeom prst="rect">
            <a:avLst/>
          </a:prstGeom>
          <a:solidFill>
            <a:srgbClr val="0084C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chemeClr val="bg1"/>
                </a:solidFill>
              </a:rPr>
              <a:t>Developing Management Skills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53251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Is </a:t>
            </a:r>
            <a:r>
              <a:rPr lang="en-US" altLang="en-US" i="1" smtClean="0">
                <a:ea typeface="ＭＳ Ｐゴシック" panose="020B0600070205080204" pitchFamily="34" charset="-128"/>
              </a:rPr>
              <a:t>specific</a:t>
            </a:r>
            <a:r>
              <a:rPr lang="en-US" altLang="en-US" smtClean="0">
                <a:ea typeface="ＭＳ Ｐゴシック" panose="020B0600070205080204" pitchFamily="34" charset="-128"/>
              </a:rPr>
              <a:t> and identifies something that can be understood and acted upon.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Global Communication</a:t>
            </a:r>
          </a:p>
        </p:txBody>
      </p:sp>
      <p:sp>
        <p:nvSpPr>
          <p:cNvPr id="55299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828800"/>
            <a:ext cx="6324600" cy="39624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Focuses on extremes and absolutes which deny any alternatives. “My way or the highway!”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4-19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5734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447800"/>
            <a:ext cx="6324600" cy="43434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Is </a:t>
            </a:r>
            <a:r>
              <a:rPr lang="en-US" altLang="en-US" i="1" smtClean="0">
                <a:ea typeface="ＭＳ Ｐゴシック" panose="020B0600070205080204" pitchFamily="34" charset="-128"/>
              </a:rPr>
              <a:t>conjunctive</a:t>
            </a:r>
            <a:r>
              <a:rPr lang="en-US" altLang="en-US" smtClean="0">
                <a:ea typeface="ＭＳ Ｐゴシック" panose="020B0600070205080204" pitchFamily="34" charset="-128"/>
              </a:rPr>
              <a:t> and joined to a previous message.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Disjunctive Communication</a:t>
            </a:r>
          </a:p>
        </p:txBody>
      </p:sp>
      <p:sp>
        <p:nvSpPr>
          <p:cNvPr id="5939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Occurs when there is,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Lack of opportunity for others to speak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Extended pauses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Topic control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  <a:p>
            <a:pPr marL="609600" indent="-609600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Interaction Management</a:t>
            </a:r>
          </a:p>
        </p:txBody>
      </p:sp>
      <p:sp>
        <p:nvSpPr>
          <p:cNvPr id="61443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Creates conjunction by: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Taking turns speaking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Management of timing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Topic Control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Continuum of Conjunctive Statements</a:t>
            </a:r>
          </a:p>
        </p:txBody>
      </p:sp>
      <p:sp>
        <p:nvSpPr>
          <p:cNvPr id="63491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838200"/>
          </a:xfrm>
        </p:spPr>
        <p:txBody>
          <a:bodyPr/>
          <a:lstStyle/>
          <a:p>
            <a:pPr marL="234950" indent="-234950" algn="ctr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Insert figure 4.2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054" y="1828800"/>
            <a:ext cx="7138691" cy="4199731"/>
          </a:xfrm>
          <a:prstGeom prst="rect">
            <a:avLst/>
          </a:prstGeom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65539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Is </a:t>
            </a:r>
            <a:r>
              <a:rPr lang="en-US" altLang="en-US" i="1" smtClean="0">
                <a:ea typeface="ＭＳ Ｐゴシック" panose="020B0600070205080204" pitchFamily="34" charset="-128"/>
              </a:rPr>
              <a:t>owned</a:t>
            </a:r>
            <a:r>
              <a:rPr lang="en-US" altLang="en-US" smtClean="0">
                <a:ea typeface="ＭＳ Ｐゴシック" panose="020B0600070205080204" pitchFamily="34" charset="-128"/>
              </a:rPr>
              <a:t> and acknowledges the source of the idea.  Ownership conveys responsibility.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Disowned Communication</a:t>
            </a:r>
          </a:p>
        </p:txBody>
      </p:sp>
      <p:sp>
        <p:nvSpPr>
          <p:cNvPr id="6758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Results in the listener never being sure of whose point of view the message represents.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Supportive Communication</a:t>
            </a:r>
          </a:p>
        </p:txBody>
      </p:sp>
      <p:sp>
        <p:nvSpPr>
          <p:cNvPr id="6963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676400"/>
            <a:ext cx="6705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Requires </a:t>
            </a:r>
            <a:r>
              <a:rPr lang="en-US" altLang="en-US" i="1" dirty="0" smtClean="0">
                <a:ea typeface="ＭＳ Ｐゴシック" panose="020B0600070205080204" pitchFamily="34" charset="-128"/>
              </a:rPr>
              <a:t>active listening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and responding effectively to someone else’s statements.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In skills important for managers, effective listening was ranked highest.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Individuals usually understand about a fourth of what is communicated.</a:t>
            </a:r>
          </a:p>
          <a:p>
            <a:pPr marL="234950" indent="-23495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Responding to Others</a:t>
            </a:r>
          </a:p>
        </p:txBody>
      </p:sp>
      <p:sp>
        <p:nvSpPr>
          <p:cNvPr id="73731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6324600" cy="3886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Four Types of Responses</a:t>
            </a:r>
          </a:p>
          <a:p>
            <a:pPr marL="688975" lvl="1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1. Advising		2. Deflecting</a:t>
            </a:r>
          </a:p>
          <a:p>
            <a:pPr marL="688975" lvl="1" indent="0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3. Probing 		4. Reflecting</a:t>
            </a:r>
          </a:p>
          <a:p>
            <a:pPr marL="1222375" lvl="1" indent="-533400" eaLnBrk="1" hangingPunct="1">
              <a:buFontTx/>
              <a:buNone/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3104710"/>
            <a:ext cx="6388100" cy="2899215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Learning Objectives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en-US" altLang="en-US" sz="2800" smtClean="0">
                <a:ea typeface="ＭＳ Ｐゴシック" panose="020B0600070205080204" pitchFamily="34" charset="-128"/>
              </a:rPr>
              <a:t>Build supportive relationships even when delivering negative feedback</a:t>
            </a: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en-US" altLang="en-US" sz="2800" smtClean="0">
                <a:ea typeface="ＭＳ Ｐゴシック" panose="020B0600070205080204" pitchFamily="34" charset="-128"/>
              </a:rPr>
              <a:t>Avoid defensiveness and disconfirmation in interpersonal communication</a:t>
            </a: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en-US" altLang="en-US" sz="2800" smtClean="0">
                <a:ea typeface="ＭＳ Ｐゴシック" panose="020B0600070205080204" pitchFamily="34" charset="-128"/>
              </a:rPr>
              <a:t>Improve ability to apply principles of supportive communication</a:t>
            </a:r>
          </a:p>
          <a:p>
            <a:pPr marL="514350" indent="-514350" eaLnBrk="1" hangingPunct="1">
              <a:lnSpc>
                <a:spcPct val="90000"/>
              </a:lnSpc>
              <a:buFont typeface="Calibri" panose="020F0502020204030204" pitchFamily="34" charset="0"/>
              <a:buAutoNum type="arabicPeriod"/>
            </a:pPr>
            <a:r>
              <a:rPr lang="en-US" altLang="en-US" sz="2800" smtClean="0">
                <a:ea typeface="ＭＳ Ｐゴシック" panose="020B0600070205080204" pitchFamily="34" charset="-128"/>
              </a:rPr>
              <a:t>Improve relationships by using personal management interviews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Advising</a:t>
            </a:r>
          </a:p>
        </p:txBody>
      </p:sp>
      <p:sp>
        <p:nvSpPr>
          <p:cNvPr id="7782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Provides direction, evaluation, personal opinion, or instruction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Creates listener control over the topic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Can produce dependence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Deflecting</a:t>
            </a:r>
          </a:p>
        </p:txBody>
      </p:sp>
      <p:sp>
        <p:nvSpPr>
          <p:cNvPr id="7987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6002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Switches the focus from communicator’s problem to one selected by the listener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Appropriate if reassurance is needed</a:t>
            </a:r>
          </a:p>
          <a:p>
            <a:pPr marL="234950" indent="-234950"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Imply that the communicator’s issues are not important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4-29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Probing</a:t>
            </a:r>
          </a:p>
        </p:txBody>
      </p:sp>
      <p:sp>
        <p:nvSpPr>
          <p:cNvPr id="81923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Asks questions about what the communicator said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Used to gather information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Can appear that the communicator must justify what is happening</a:t>
            </a:r>
          </a:p>
          <a:p>
            <a:pPr marL="234950" indent="-234950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4-30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Four Types of Probes</a:t>
            </a:r>
          </a:p>
        </p:txBody>
      </p:sp>
      <p:sp>
        <p:nvSpPr>
          <p:cNvPr id="83971" name="Rectangle 4"/>
          <p:cNvSpPr>
            <a:spLocks noGrp="1" noChangeArrowheads="1"/>
          </p:cNvSpPr>
          <p:nvPr>
            <p:ph idx="1"/>
          </p:nvPr>
        </p:nvSpPr>
        <p:spPr>
          <a:xfrm>
            <a:off x="2438400" y="2133600"/>
            <a:ext cx="6629400" cy="38862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Elaboration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Clarification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Repetition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>
                <a:ea typeface="ＭＳ Ｐゴシック" panose="020B0600070205080204" pitchFamily="34" charset="-128"/>
              </a:rPr>
              <a:t>Reflection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4-31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Reflecting</a:t>
            </a:r>
          </a:p>
        </p:txBody>
      </p:sp>
      <p:sp>
        <p:nvSpPr>
          <p:cNvPr id="86019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Mirror back to the communicator the message that was heard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Involves paraphrasing and clarifying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Could appear that the listener isn’t listening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4-32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smtClean="0">
                <a:ea typeface="+mj-ea"/>
                <a:cs typeface="+mj-cs"/>
              </a:rPr>
              <a:t>Personal Management Interview</a:t>
            </a:r>
          </a:p>
        </p:txBody>
      </p:sp>
      <p:sp>
        <p:nvSpPr>
          <p:cNvPr id="8806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2286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A regularly scheduled, one-on-one meeting between management and subordinates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9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smtClean="0">
                <a:ea typeface="+mj-ea"/>
                <a:cs typeface="+mj-cs"/>
              </a:rPr>
              <a:t>Personal Management Interview</a:t>
            </a:r>
          </a:p>
        </p:txBody>
      </p:sp>
      <p:sp>
        <p:nvSpPr>
          <p:cNvPr id="9011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Step 1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A role-negotiation session which sets expectations’ of employees and managers.</a:t>
            </a:r>
          </a:p>
          <a:p>
            <a:pPr marL="234950" indent="-234950" eaLnBrk="1" hangingPunct="1">
              <a:buFontTx/>
              <a:buNone/>
            </a:pPr>
            <a:r>
              <a:rPr lang="en-US" altLang="en-US" b="1" dirty="0" smtClean="0">
                <a:ea typeface="ＭＳ Ｐゴシック" panose="020B0600070205080204" pitchFamily="34" charset="-128"/>
              </a:rPr>
              <a:t>Step 2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: A set of on-going one on one meetings to foster development and improvement.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ea typeface="+mj-ea"/>
                <a:cs typeface="+mj-cs"/>
              </a:rPr>
              <a:t>Effects of Personal Management Interview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768" y="1403207"/>
            <a:ext cx="6596063" cy="4737244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Culture and Communication</a:t>
            </a:r>
          </a:p>
        </p:txBody>
      </p:sp>
      <p:sp>
        <p:nvSpPr>
          <p:cNvPr id="94211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Language pattern and structures are dramatically different across cultures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There are, however, universal principles that apply to interpersonal problems</a:t>
            </a:r>
          </a:p>
          <a:p>
            <a:pPr marL="234950" indent="-234950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Behavioral Guidelines</a:t>
            </a:r>
          </a:p>
        </p:txBody>
      </p:sp>
      <p:sp>
        <p:nvSpPr>
          <p:cNvPr id="96259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524000"/>
            <a:ext cx="6705600" cy="4267200"/>
          </a:xfrm>
        </p:spPr>
        <p:txBody>
          <a:bodyPr/>
          <a:lstStyle/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Differentiate between coaching situations and counseling situations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Communicate congruently. Match feelings and thoughts.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In communicating congruently, avoid creating defensiveness or disconfirmation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Use descriptive, not evaluative, statements</a:t>
            </a:r>
          </a:p>
          <a:p>
            <a:pPr marL="234950" indent="-234950" eaLnBrk="1" hangingPunct="1"/>
            <a:r>
              <a:rPr lang="en-US" altLang="en-US" sz="2800" dirty="0" smtClean="0">
                <a:ea typeface="ＭＳ Ｐゴシック" panose="020B0600070205080204" pitchFamily="34" charset="-128"/>
              </a:rPr>
              <a:t>Use problem-oriented, not person-oriented statements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Positive Relationships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Result in better physical and emotional well-being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Help people perform better at work and concentrate more on the task at hand.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Behavioral Guidelines</a:t>
            </a:r>
          </a:p>
        </p:txBody>
      </p:sp>
      <p:sp>
        <p:nvSpPr>
          <p:cNvPr id="98307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371600"/>
            <a:ext cx="6858000" cy="4343400"/>
          </a:xfrm>
        </p:spPr>
        <p:txBody>
          <a:bodyPr/>
          <a:lstStyle/>
          <a:p>
            <a:pPr marL="234950" indent="-234950" eaLnBrk="1" hangingPunct="1">
              <a:lnSpc>
                <a:spcPct val="90000"/>
              </a:lnSpc>
            </a:pPr>
            <a:r>
              <a:rPr lang="en-US" altLang="en-US" sz="2800" dirty="0" smtClean="0">
                <a:ea typeface="ＭＳ Ｐゴシック" panose="020B0600070205080204" pitchFamily="34" charset="-128"/>
              </a:rPr>
              <a:t>Use validating statements that acknowledge the other person’s importance and uniqueness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sz="2800" dirty="0" smtClean="0">
                <a:ea typeface="ＭＳ Ｐゴシック" panose="020B0600070205080204" pitchFamily="34" charset="-128"/>
              </a:rPr>
              <a:t>Use specific rather than global statements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sz="2800" dirty="0" smtClean="0">
                <a:ea typeface="ＭＳ Ｐゴシック" panose="020B0600070205080204" pitchFamily="34" charset="-128"/>
              </a:rPr>
              <a:t>Use conjunctive statements that flow smoothly from what was said previously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sz="2800" dirty="0" smtClean="0">
                <a:ea typeface="ＭＳ Ｐゴシック" panose="020B0600070205080204" pitchFamily="34" charset="-128"/>
              </a:rPr>
              <a:t>Own your statements, and encourage others to do likewise </a:t>
            </a:r>
            <a:endParaRPr lang="en-US" altLang="en-US" sz="2800" dirty="0">
              <a:ea typeface="ＭＳ Ｐゴシック" panose="020B0600070205080204" pitchFamily="34" charset="-128"/>
            </a:endParaRP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sz="2800" dirty="0" smtClean="0">
                <a:ea typeface="ＭＳ Ｐゴシック" panose="020B0600070205080204" pitchFamily="34" charset="-128"/>
              </a:rPr>
              <a:t>Demonstrate supportive listening</a:t>
            </a:r>
          </a:p>
          <a:p>
            <a:pPr marL="234950" indent="-234950" eaLnBrk="1" hangingPunct="1">
              <a:lnSpc>
                <a:spcPct val="90000"/>
              </a:lnSpc>
            </a:pPr>
            <a:r>
              <a:rPr lang="en-US" altLang="en-US" sz="2800" dirty="0" smtClean="0">
                <a:ea typeface="ＭＳ Ｐゴシック" panose="020B0600070205080204" pitchFamily="34" charset="-128"/>
              </a:rPr>
              <a:t>Implement a personal management interview (PMI) program</a:t>
            </a:r>
          </a:p>
          <a:p>
            <a:pPr marL="234950" indent="-234950" eaLnBrk="1" hangingPunct="1">
              <a:lnSpc>
                <a:spcPct val="90000"/>
              </a:lnSpc>
            </a:pPr>
            <a:endParaRPr lang="en-US" altLang="en-US" sz="2800" dirty="0" smtClean="0">
              <a:ea typeface="ＭＳ Ｐゴシック" panose="020B0600070205080204" pitchFamily="34" charset="-128"/>
            </a:endParaRPr>
          </a:p>
          <a:p>
            <a:pPr marL="234950" indent="-234950" eaLnBrk="1" hangingPunct="1">
              <a:lnSpc>
                <a:spcPct val="90000"/>
              </a:lnSpc>
              <a:buFontTx/>
              <a:buNone/>
            </a:pPr>
            <a:endParaRPr lang="en-US" altLang="en-US" sz="28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909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ea typeface="ＭＳ Ｐゴシック" panose="020B0600070205080204" pitchFamily="34" charset="-128"/>
              </a:rPr>
              <a:t>Copyright Information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4-39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982" y="1447800"/>
            <a:ext cx="6731636" cy="4233863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7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smtClean="0">
                <a:ea typeface="+mj-ea"/>
                <a:cs typeface="+mj-cs"/>
              </a:rPr>
              <a:t>Frequent Organizational Problems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524000"/>
            <a:ext cx="6324600" cy="4267200"/>
          </a:xfrm>
        </p:spPr>
        <p:txBody>
          <a:bodyPr/>
          <a:lstStyle/>
          <a:p>
            <a:pPr marL="287338" indent="-287338" eaLnBrk="1" hangingPunct="1"/>
            <a:r>
              <a:rPr lang="en-US" altLang="en-US" smtClean="0">
                <a:ea typeface="ＭＳ Ｐゴシック" panose="020B0600070205080204" pitchFamily="34" charset="-128"/>
              </a:rPr>
              <a:t>Reliance on technology</a:t>
            </a:r>
          </a:p>
          <a:p>
            <a:pPr marL="287338" indent="-287338" eaLnBrk="1" hangingPunct="1"/>
            <a:r>
              <a:rPr lang="en-US" altLang="en-US" smtClean="0">
                <a:ea typeface="ＭＳ Ｐゴシック" panose="020B0600070205080204" pitchFamily="34" charset="-128"/>
              </a:rPr>
              <a:t>Dominance of e-mail</a:t>
            </a:r>
          </a:p>
          <a:p>
            <a:pPr marL="287338" indent="-287338" eaLnBrk="1" hangingPunct="1"/>
            <a:r>
              <a:rPr lang="en-US" altLang="en-US" smtClean="0">
                <a:ea typeface="ＭＳ Ｐゴシック" panose="020B0600070205080204" pitchFamily="34" charset="-128"/>
              </a:rPr>
              <a:t>Less face-to-face communication</a:t>
            </a:r>
          </a:p>
          <a:p>
            <a:pPr marL="287338" indent="-287338" eaLnBrk="1" hangingPunct="1">
              <a:buFontTx/>
              <a:buNone/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4-4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smtClean="0">
                <a:ea typeface="+mj-ea"/>
                <a:cs typeface="+mj-cs"/>
              </a:rPr>
              <a:t>Problems with Electronic Communication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Too much information, low quality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No content to information, lacks meaning</a:t>
            </a:r>
          </a:p>
          <a:p>
            <a:pPr marL="234950" indent="-234950" eaLnBrk="1" hangingPunct="1"/>
            <a:r>
              <a:rPr lang="en-US" altLang="en-US" smtClean="0">
                <a:ea typeface="ＭＳ Ｐゴシック" panose="020B0600070205080204" pitchFamily="34" charset="-128"/>
              </a:rPr>
              <a:t>Interpretation of information depends on relationships with sender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4-5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Focus on Accuracy</a:t>
            </a:r>
          </a:p>
        </p:txBody>
      </p:sp>
      <p:sp>
        <p:nvSpPr>
          <p:cNvPr id="16387" name="Rectangle 1028"/>
          <p:cNvSpPr>
            <a:spLocks noGrp="1" noChangeArrowheads="1"/>
          </p:cNvSpPr>
          <p:nvPr>
            <p:ph idx="1"/>
          </p:nvPr>
        </p:nvSpPr>
        <p:spPr>
          <a:xfrm>
            <a:off x="2133600" y="24384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mtClean="0">
                <a:ea typeface="ＭＳ Ｐゴシック" panose="020B0600070205080204" pitchFamily="34" charset="-128"/>
              </a:rPr>
              <a:t>The ability to transmit clear and precise messages.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4-6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ea typeface="ＭＳ Ｐゴシック" panose="020B0600070205080204" pitchFamily="34" charset="-128"/>
              </a:rPr>
              <a:t>Inconsistent Pronunciations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idx="1"/>
          </p:nvPr>
        </p:nvSpPr>
        <p:spPr>
          <a:xfrm>
            <a:off x="2133600" y="1905000"/>
            <a:ext cx="6324600" cy="3886200"/>
          </a:xfrm>
        </p:spPr>
        <p:txBody>
          <a:bodyPr/>
          <a:lstStyle/>
          <a:p>
            <a:pPr marL="234950" indent="-23495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‘We polish </a:t>
            </a:r>
            <a:r>
              <a:rPr lang="en-US" altLang="en-US" sz="2400" dirty="0" err="1" smtClean="0">
                <a:ea typeface="ＭＳ Ｐゴシック" panose="020B0600070205080204" pitchFamily="34" charset="-128"/>
              </a:rPr>
              <a:t>Polish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Furniture.’</a:t>
            </a:r>
          </a:p>
          <a:p>
            <a:pPr marL="234950" indent="-23495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‘He could lead if he would get the lead out.’</a:t>
            </a:r>
          </a:p>
          <a:p>
            <a:pPr marL="234950" indent="-23495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‘A farm can produce </a:t>
            </a:r>
            <a:r>
              <a:rPr lang="en-US" altLang="en-US" sz="2400" dirty="0" err="1" smtClean="0">
                <a:ea typeface="ＭＳ Ｐゴシック" panose="020B0600070205080204" pitchFamily="34" charset="-128"/>
              </a:rPr>
              <a:t>produce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.’</a:t>
            </a:r>
          </a:p>
          <a:p>
            <a:pPr marL="234950" indent="-23495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‘The dump was so full it had to refuse </a:t>
            </a:r>
            <a:r>
              <a:rPr lang="en-US" altLang="en-US" sz="2400" dirty="0" err="1" smtClean="0">
                <a:ea typeface="ＭＳ Ｐゴシック" panose="020B0600070205080204" pitchFamily="34" charset="-128"/>
              </a:rPr>
              <a:t>refuse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.’</a:t>
            </a:r>
          </a:p>
          <a:p>
            <a:pPr marL="234950" indent="-23495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‘The present is a good time to present a present.’</a:t>
            </a:r>
          </a:p>
          <a:p>
            <a:pPr marL="234950" indent="-234950" eaLnBrk="1" hangingPunct="1">
              <a:buFontTx/>
              <a:buNone/>
            </a:pPr>
            <a:r>
              <a:rPr lang="en-US" altLang="en-US" sz="2400" dirty="0" smtClean="0">
                <a:ea typeface="ＭＳ Ｐゴシック" panose="020B0600070205080204" pitchFamily="34" charset="-128"/>
              </a:rPr>
              <a:t>‘The dove </a:t>
            </a:r>
            <a:r>
              <a:rPr lang="en-US" altLang="en-US" sz="2400" dirty="0" err="1" smtClean="0">
                <a:ea typeface="ＭＳ Ｐゴシック" panose="020B0600070205080204" pitchFamily="34" charset="-128"/>
              </a:rPr>
              <a:t>dove</a:t>
            </a:r>
            <a:r>
              <a:rPr lang="en-US" altLang="en-US" sz="2400" dirty="0" smtClean="0">
                <a:ea typeface="ＭＳ Ｐゴシック" panose="020B0600070205080204" pitchFamily="34" charset="-128"/>
              </a:rPr>
              <a:t> into the bushes.’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4-7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0" y="838200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smtClean="0">
                <a:ea typeface="+mj-ea"/>
                <a:cs typeface="+mj-cs"/>
              </a:rPr>
              <a:t>Relationships Between Unskillful Communication and Interpersonal Relationships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901" y="2819400"/>
            <a:ext cx="7206340" cy="1576387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93700" y="346075"/>
            <a:ext cx="1358900" cy="5902325"/>
          </a:xfrm>
          <a:prstGeom prst="rect">
            <a:avLst/>
          </a:prstGeom>
          <a:solidFill>
            <a:srgbClr val="0084C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24161750" indent="-24161750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l" eaLnBrk="1" hangingPunct="1"/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2286000" y="6248400"/>
            <a:ext cx="640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130668" y="6400800"/>
            <a:ext cx="533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dirty="0" smtClean="0">
                <a:solidFill>
                  <a:srgbClr val="898989"/>
                </a:solidFill>
              </a:rPr>
              <a:t>4-8</a:t>
            </a:r>
            <a:endParaRPr lang="en-US" alt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448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76734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7902068" y="6449199"/>
            <a:ext cx="152400" cy="152400"/>
          </a:xfrm>
          <a:prstGeom prst="rect">
            <a:avLst/>
          </a:prstGeom>
          <a:solidFill>
            <a:srgbClr val="0084CF"/>
          </a:solidFill>
          <a:ln>
            <a:noFill/>
          </a:ln>
        </p:spPr>
        <p:txBody>
          <a:bodyPr wrap="none" anchor="ctr"/>
          <a:lstStyle>
            <a:lvl1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457200" y="6432550"/>
            <a:ext cx="3352800" cy="1968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898989"/>
                </a:solidFill>
              </a:rPr>
              <a:t>Copyright © 2016 Pearson Education, Inc.</a:t>
            </a:r>
            <a:endParaRPr lang="en-US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3785</TotalTime>
  <Words>1197</Words>
  <Application>Microsoft Office PowerPoint</Application>
  <PresentationFormat>Affichage à l'écran (4:3)</PresentationFormat>
  <Paragraphs>269</Paragraphs>
  <Slides>41</Slides>
  <Notes>39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Office Theme</vt:lpstr>
      <vt:lpstr>Diapositive 1</vt:lpstr>
      <vt:lpstr>Diapositive 2</vt:lpstr>
      <vt:lpstr>Learning Objectives</vt:lpstr>
      <vt:lpstr>Positive Relationships</vt:lpstr>
      <vt:lpstr>Frequent Organizational Problems</vt:lpstr>
      <vt:lpstr>Problems with Electronic Communication</vt:lpstr>
      <vt:lpstr>Focus on Accuracy</vt:lpstr>
      <vt:lpstr>Inconsistent Pronunciations</vt:lpstr>
      <vt:lpstr>Relationships Between Unskillful Communication and Interpersonal Relationships</vt:lpstr>
      <vt:lpstr>Diapositive 10</vt:lpstr>
      <vt:lpstr>Coaching and Counseling</vt:lpstr>
      <vt:lpstr>When to Coach or Counsel</vt:lpstr>
      <vt:lpstr>Obstacles to Supportive Communication</vt:lpstr>
      <vt:lpstr>Attributes of Supportive Communication</vt:lpstr>
      <vt:lpstr>Supportive Communication</vt:lpstr>
      <vt:lpstr>Supportive Communication</vt:lpstr>
      <vt:lpstr>Supportive Communication</vt:lpstr>
      <vt:lpstr>Supportive Communication</vt:lpstr>
      <vt:lpstr>Invalidating Communication</vt:lpstr>
      <vt:lpstr>Supportive Communication</vt:lpstr>
      <vt:lpstr>Global Communication</vt:lpstr>
      <vt:lpstr>Supportive Communication</vt:lpstr>
      <vt:lpstr>Disjunctive Communication</vt:lpstr>
      <vt:lpstr>Interaction Management</vt:lpstr>
      <vt:lpstr>Continuum of Conjunctive Statements</vt:lpstr>
      <vt:lpstr>Supportive Communication</vt:lpstr>
      <vt:lpstr>Disowned Communication</vt:lpstr>
      <vt:lpstr>Supportive Communication</vt:lpstr>
      <vt:lpstr>Responding to Others</vt:lpstr>
      <vt:lpstr>Advising</vt:lpstr>
      <vt:lpstr>Deflecting</vt:lpstr>
      <vt:lpstr>Probing</vt:lpstr>
      <vt:lpstr>Four Types of Probes</vt:lpstr>
      <vt:lpstr>Reflecting</vt:lpstr>
      <vt:lpstr>Personal Management Interview</vt:lpstr>
      <vt:lpstr>Personal Management Interview</vt:lpstr>
      <vt:lpstr>Effects of Personal Management Interview</vt:lpstr>
      <vt:lpstr>Culture and Communication</vt:lpstr>
      <vt:lpstr>Behavioral Guidelines</vt:lpstr>
      <vt:lpstr>Behavioral Guidelines</vt:lpstr>
      <vt:lpstr>Copyright Information</vt:lpstr>
    </vt:vector>
  </TitlesOfParts>
  <Company>Southeastern Louisiana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 Kieren</dc:creator>
  <cp:lastModifiedBy>Asus</cp:lastModifiedBy>
  <cp:revision>74</cp:revision>
  <dcterms:created xsi:type="dcterms:W3CDTF">2010-01-12T23:47:51Z</dcterms:created>
  <dcterms:modified xsi:type="dcterms:W3CDTF">2017-03-26T05:00:45Z</dcterms:modified>
</cp:coreProperties>
</file>