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403" r:id="rId2"/>
    <p:sldId id="258" r:id="rId3"/>
    <p:sldId id="318" r:id="rId4"/>
    <p:sldId id="357" r:id="rId5"/>
    <p:sldId id="358" r:id="rId6"/>
    <p:sldId id="352" r:id="rId7"/>
    <p:sldId id="360" r:id="rId8"/>
    <p:sldId id="361" r:id="rId9"/>
    <p:sldId id="362" r:id="rId10"/>
    <p:sldId id="405" r:id="rId11"/>
    <p:sldId id="365" r:id="rId12"/>
    <p:sldId id="368" r:id="rId13"/>
    <p:sldId id="370" r:id="rId14"/>
    <p:sldId id="364" r:id="rId15"/>
    <p:sldId id="363" r:id="rId16"/>
    <p:sldId id="373" r:id="rId17"/>
    <p:sldId id="408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9" r:id="rId31"/>
    <p:sldId id="390" r:id="rId32"/>
    <p:sldId id="391" r:id="rId33"/>
    <p:sldId id="392" r:id="rId34"/>
    <p:sldId id="393" r:id="rId35"/>
    <p:sldId id="406" r:id="rId36"/>
    <p:sldId id="394" r:id="rId37"/>
    <p:sldId id="395" r:id="rId38"/>
    <p:sldId id="396" r:id="rId39"/>
    <p:sldId id="407" r:id="rId40"/>
    <p:sldId id="402" r:id="rId41"/>
    <p:sldId id="359" r:id="rId42"/>
    <p:sldId id="398" r:id="rId43"/>
    <p:sldId id="399" r:id="rId44"/>
    <p:sldId id="404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CE8F2"/>
    <a:srgbClr val="E22000"/>
    <a:srgbClr val="B0DBF6"/>
    <a:srgbClr val="B2B2B2"/>
    <a:srgbClr val="197D57"/>
    <a:srgbClr val="006600"/>
    <a:srgbClr val="CC3300"/>
    <a:srgbClr val="A2C9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85523" autoAdjust="0"/>
  </p:normalViewPr>
  <p:slideViewPr>
    <p:cSldViewPr>
      <p:cViewPr varScale="1">
        <p:scale>
          <a:sx n="73" d="100"/>
          <a:sy n="73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AD5F2D-46BD-4F0B-9084-CA20BE3EAA8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3347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A2F8B3-D667-4ACF-A32E-263D3C3C93C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395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7B3C85-87C4-49B0-9C88-2B790D134F73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694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18AED0-89C6-44D5-B948-316955B642C3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304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E335B5-9185-45F6-BDAB-824BE701632E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8561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DBC0D16-E671-4E55-907E-37D1D53A116B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13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32EDFEF-0FB9-4C9D-BCDF-9B7B23605F5B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385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0B2864-28D5-4EF2-954A-F4D28BC2A24E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6851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0319BB-A7E9-4D4A-8265-AC58B77CDFDE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775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E2B9D76-427D-4ADB-9B70-782568EA08D9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508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10C940-4811-494B-BC3F-A0CC7ECC127E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0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9FD085-3781-40DD-B326-0BAB1ACA12C2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393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3CEB5C-0F18-4F78-A9F3-708F483A4B07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066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4D1F98-8A7F-49DF-82B6-94E0BBC4F45C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313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9D86B5-20A2-443F-B8B8-343CA1391C7A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3830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9B99CCC-61A7-4501-AE9F-5DB1BB55F99D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9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F37309-2E85-4837-B8B0-4062B7886C84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408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EF7292-9625-48B0-8E92-F98A378F0F67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813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DB541C-D634-4AF9-BA16-FC5F80F43887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003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84EE40-E89E-4EAD-ADE0-3E6B6B7A56AB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580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5D0E1A-511B-4DBA-AC50-7F37AF57735C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312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453C19-809D-4FD2-8180-6ADF95780103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154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5AC65E-6DD9-4E83-832D-A186C79214F6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68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0F24AD-BB59-435A-9CD3-CCE05461E756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483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CE6B4B-0029-4428-8E31-9E86B8B81CBF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547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F6713F-B35A-463D-8F83-33969AC3BB11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095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C8D0686-8575-41E4-ACFC-D0B7D93DBAE1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884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216DCF-F8FA-447B-A72A-1C6FC973D1E3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746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7C0C44-6535-4FDF-94BC-613D3EE60D64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2920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32C0C15-2F4D-445E-8D9A-1B418AA62F30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7667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68EFE3-86C2-4DB8-88AF-3DD21E7E315F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1633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9E75A5-2D8D-414F-8E4E-2C5BEFFBC659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3924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FEA214-86ED-4D2D-8BEC-0CBD8C498F1D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547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F26DEF-E58E-4CAA-98DE-9D64680F0960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81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EDB487-70D9-494C-9148-34138B3038C7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E4FDEB-FE17-44F8-9D5B-E146E09DFC91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044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F6B097-D441-4D57-BA59-A1B921BD2786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477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088BC8-5DBE-47C6-9E3D-864AAB3E5D96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685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6949F79-D323-4F10-8F35-CD095212BAE8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628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4D9A10-6BDA-4EB1-AF2C-B7FFFEFA5CF0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26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by Prentice Hall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23AA-2295-4A63-921A-84A615E4E18D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7829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by Prentice Hall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80AEE-A27E-45C9-85C9-1A3C560F348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228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by Prentice Hall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2D13-FF06-4997-BF18-E4356BBC64D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0390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by Prentice Hall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7230-CF31-4B4E-90F3-667AAA012C3D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7572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by Prentice Hall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4B2E-E965-4581-A9C4-BF1B8B69546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866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by Prentice Hall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F238-D5EC-41A1-B5BA-5CC07E7100F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1533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by Prentice Hall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51DE-8B30-4680-B0CA-EADE3A95D30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1877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by Prentice Hall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6C61-1D2F-4E61-B5E0-4E925F8EF9ED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2076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by Prentice Hall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32B6-ECCA-4B95-8B5A-DB5BF6A3C90F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16454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by Prentice Hall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C7A2-E1DA-43BE-B9C4-D392FEF6ADBF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3683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by Prentice Hall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26A5-AA92-4420-B5B6-C64233BB8A0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4507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2009 by Prentice Hall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F8D1C4D-55B5-4734-8A96-4C391DB2936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52400"/>
            <a:ext cx="5240337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37230-CF31-4B4E-90F3-667AAA012C3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0"/>
            <a:ext cx="7959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Coaching and Counseling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Coaching focuses on abilities: </a:t>
            </a:r>
          </a:p>
          <a:p>
            <a:pPr marL="400050" lvl="1" indent="0" eaLnBrk="1" hangingPunct="1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giving advice, direction or information to improve performance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Counseling focuses on attitudes:</a:t>
            </a:r>
          </a:p>
          <a:p>
            <a:pPr marL="400050" lvl="1" indent="0" eaLnBrk="1" hangingPunct="1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helping someone understand and resolve a problem him/herself by displaying understanding</a:t>
            </a:r>
          </a:p>
          <a:p>
            <a:pPr marL="234950" indent="-234950" eaLnBrk="1" hangingPunct="1"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4-9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ea typeface="ＭＳ Ｐゴシック" panose="020B0600070205080204" pitchFamily="34" charset="-128"/>
              </a:rPr>
              <a:t>When to Coach or Counsel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3505200" cy="3886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Coach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Lack of ability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Insufficient information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Incompetence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Subordinate must understand the problem</a:t>
            </a:r>
          </a:p>
          <a:p>
            <a:pPr marL="234950" indent="-234950" eaLnBrk="1" hangingPunct="1"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410200" y="1371600"/>
            <a:ext cx="3581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Counsel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Personality clashes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Defensiveness 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Other factors tied to emotions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“I can help you recognize that a problem exists”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4-10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858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a typeface="+mj-ea"/>
                <a:cs typeface="+mj-cs"/>
              </a:rPr>
              <a:t>Obstacles to Supportive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20875"/>
            <a:ext cx="6894087" cy="3336925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4-11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7818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ea typeface="ＭＳ Ｐゴシック" panose="020B0600070205080204" pitchFamily="34" charset="-128"/>
              </a:rPr>
              <a:t>Attributes of Supportive Communication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905000" y="1981200"/>
            <a:ext cx="3200400" cy="4068763"/>
          </a:xfrm>
        </p:spPr>
        <p:txBody>
          <a:bodyPr/>
          <a:lstStyle/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Congruent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Descriptive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Problem-Oriented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Validating</a:t>
            </a:r>
          </a:p>
        </p:txBody>
      </p:sp>
      <p:sp>
        <p:nvSpPr>
          <p:cNvPr id="36868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410200" y="1905000"/>
            <a:ext cx="3276600" cy="42211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Specific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Conjunctive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Owned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Supportive Listening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4-12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Supportive Communication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676400"/>
            <a:ext cx="6705600" cy="2286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Helps the sender communicate accurately and honestly without jeopardizing interpersonal relationships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Based on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congruence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a match between what an individual is thinking and feeling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4-13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ea typeface="ＭＳ Ｐゴシック" panose="020B0600070205080204" pitchFamily="34" charset="-128"/>
              </a:rPr>
              <a:t>Supportive Communication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idx="1"/>
          </p:nvPr>
        </p:nvSpPr>
        <p:spPr>
          <a:xfrm>
            <a:off x="2057400" y="1524000"/>
            <a:ext cx="6705600" cy="3886200"/>
          </a:xfrm>
        </p:spPr>
        <p:txBody>
          <a:bodyPr/>
          <a:lstStyle/>
          <a:p>
            <a:pPr marL="234950" indent="-234950"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Is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descriptive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and reduces the tendency to evaluate and cause defensiveness.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>
                <a:ea typeface="ＭＳ Ｐゴシック" panose="020B0600070205080204" pitchFamily="34" charset="-128"/>
              </a:rPr>
              <a:t>Describes objectively the event, behavior, or circumstance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>
                <a:ea typeface="ＭＳ Ｐゴシック" panose="020B0600070205080204" pitchFamily="34" charset="-128"/>
              </a:rPr>
              <a:t>Focus on the behavior and your reaction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>
                <a:ea typeface="ＭＳ Ｐゴシック" panose="020B0600070205080204" pitchFamily="34" charset="-128"/>
              </a:rPr>
              <a:t>Focus on solutions</a:t>
            </a:r>
          </a:p>
          <a:p>
            <a:pPr marL="234950" indent="-234950" eaLnBrk="1" hangingPunct="1"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4-14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2009 by Prentice Hall</a:t>
            </a:r>
            <a:endParaRPr lang="en-US" alt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37230-CF31-4B4E-90F3-667AAA012C3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001056" cy="45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ea typeface="ＭＳ Ｐゴシック" panose="020B0600070205080204" pitchFamily="34" charset="-128"/>
              </a:rPr>
              <a:t>Supportive Communication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Supportive Communication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234950" indent="-234950"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Is </a:t>
            </a:r>
            <a:r>
              <a:rPr lang="en-US" altLang="en-US" i="1" smtClean="0">
                <a:ea typeface="ＭＳ Ｐゴシック" panose="020B0600070205080204" pitchFamily="34" charset="-128"/>
              </a:rPr>
              <a:t>problem-oriented</a:t>
            </a:r>
            <a:r>
              <a:rPr lang="en-US" altLang="en-US" smtClean="0">
                <a:ea typeface="ＭＳ Ｐゴシック" panose="020B0600070205080204" pitchFamily="34" charset="-128"/>
              </a:rPr>
              <a:t> and does not focus on personal traits which cannot be changed.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4-15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Supportive Communication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600200"/>
            <a:ext cx="6172200" cy="3886200"/>
          </a:xfrm>
        </p:spPr>
        <p:txBody>
          <a:bodyPr/>
          <a:lstStyle/>
          <a:p>
            <a:pPr marL="234950" indent="-234950" eaLnBrk="1" hangingPunct="1">
              <a:buFontTx/>
              <a:buNone/>
            </a:pPr>
            <a:r>
              <a:rPr lang="en-US" altLang="en-US" i="1" dirty="0" smtClean="0">
                <a:ea typeface="ＭＳ Ｐゴシック" panose="020B0600070205080204" pitchFamily="34" charset="-128"/>
              </a:rPr>
              <a:t>Validates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and helps others feel recognized, understood, accepted, and valued.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Egalitarian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Flexible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Two-way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Based on agreement</a:t>
            </a:r>
          </a:p>
          <a:p>
            <a:pPr marL="234950" indent="-234950"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4-16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2206625"/>
            <a:ext cx="73914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smtClean="0">
                <a:ea typeface="ＭＳ Ｐゴシック" panose="020B0600070205080204" pitchFamily="34" charset="-128"/>
              </a:rPr>
              <a:t>Chapter 4:</a:t>
            </a:r>
          </a:p>
          <a:p>
            <a:pPr eaLnBrk="1" hangingPunct="1">
              <a:buFontTx/>
              <a:buNone/>
            </a:pPr>
            <a:r>
              <a:rPr lang="en-US" altLang="en-US" sz="4000" b="1" smtClean="0">
                <a:ea typeface="ＭＳ Ｐゴシック" panose="020B0600070205080204" pitchFamily="34" charset="-128"/>
              </a:rPr>
              <a:t>Building Relationships by Communicating Supportively</a:t>
            </a:r>
            <a:endParaRPr lang="en-US" altLang="en-US" sz="4000" smtClean="0">
              <a:ea typeface="ＭＳ Ｐゴシック" panose="020B0600070205080204" pitchFamily="34" charset="-128"/>
            </a:endParaRPr>
          </a:p>
        </p:txBody>
      </p:sp>
      <p:sp>
        <p:nvSpPr>
          <p:cNvPr id="4106" name="Rectangle 5" descr="Purple mesh"/>
          <p:cNvSpPr txBox="1">
            <a:spLocks noChangeArrowheads="1"/>
          </p:cNvSpPr>
          <p:nvPr/>
        </p:nvSpPr>
        <p:spPr bwMode="auto">
          <a:xfrm>
            <a:off x="457200" y="304800"/>
            <a:ext cx="8153400" cy="990600"/>
          </a:xfrm>
          <a:prstGeom prst="rect">
            <a:avLst/>
          </a:prstGeom>
          <a:solidFill>
            <a:srgbClr val="0084C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Developing Management Skills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4-1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Invalidating Communication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234950" indent="-234950"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Conveys</a:t>
            </a:r>
          </a:p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Superiority</a:t>
            </a:r>
          </a:p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Rigidity</a:t>
            </a:r>
          </a:p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Indifference</a:t>
            </a:r>
          </a:p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Imperviousness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4-17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Supportive Communication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234950" indent="-234950"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Is </a:t>
            </a:r>
            <a:r>
              <a:rPr lang="en-US" altLang="en-US" i="1" smtClean="0">
                <a:ea typeface="ＭＳ Ｐゴシック" panose="020B0600070205080204" pitchFamily="34" charset="-128"/>
              </a:rPr>
              <a:t>specific</a:t>
            </a:r>
            <a:r>
              <a:rPr lang="en-US" altLang="en-US" smtClean="0">
                <a:ea typeface="ＭＳ Ｐゴシック" panose="020B0600070205080204" pitchFamily="34" charset="-128"/>
              </a:rPr>
              <a:t> and identifies something that can be understood and acted upon.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4-18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Global Communication</a:t>
            </a:r>
          </a:p>
        </p:txBody>
      </p:sp>
      <p:sp>
        <p:nvSpPr>
          <p:cNvPr id="55299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828800"/>
            <a:ext cx="6324600" cy="3962400"/>
          </a:xfrm>
        </p:spPr>
        <p:txBody>
          <a:bodyPr/>
          <a:lstStyle/>
          <a:p>
            <a:pPr marL="234950" indent="-234950"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Focuses on extremes and absolutes which deny any alternatives. “My way or the highway!”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4-19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Supportive Communication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6324600" cy="4343400"/>
          </a:xfrm>
        </p:spPr>
        <p:txBody>
          <a:bodyPr/>
          <a:lstStyle/>
          <a:p>
            <a:pPr marL="234950" indent="-234950"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Is </a:t>
            </a:r>
            <a:r>
              <a:rPr lang="en-US" altLang="en-US" i="1" smtClean="0">
                <a:ea typeface="ＭＳ Ｐゴシック" panose="020B0600070205080204" pitchFamily="34" charset="-128"/>
              </a:rPr>
              <a:t>conjunctive</a:t>
            </a:r>
            <a:r>
              <a:rPr lang="en-US" altLang="en-US" smtClean="0">
                <a:ea typeface="ＭＳ Ｐゴシック" panose="020B0600070205080204" pitchFamily="34" charset="-128"/>
              </a:rPr>
              <a:t> and joined to a previous message.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4-20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Disjunctive Communication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Occurs when there is,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Lack of opportunity for others to speak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Extended pauses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Topic control</a:t>
            </a:r>
          </a:p>
          <a:p>
            <a:pPr marL="609600" indent="-609600" eaLnBrk="1" hangingPunct="1">
              <a:buFontTx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4-21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Interaction Management</a:t>
            </a:r>
          </a:p>
        </p:txBody>
      </p:sp>
      <p:sp>
        <p:nvSpPr>
          <p:cNvPr id="61443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Creates conjunction by: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Taking turns speaking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Management of timing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Topic Control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4-22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ea typeface="ＭＳ Ｐゴシック" panose="020B0600070205080204" pitchFamily="34" charset="-128"/>
              </a:rPr>
              <a:t>Continuum of Conjunctive Statements</a:t>
            </a:r>
          </a:p>
        </p:txBody>
      </p:sp>
      <p:sp>
        <p:nvSpPr>
          <p:cNvPr id="63491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838200"/>
          </a:xfrm>
        </p:spPr>
        <p:txBody>
          <a:bodyPr/>
          <a:lstStyle/>
          <a:p>
            <a:pPr marL="234950" indent="-234950" algn="ctr"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Insert figure 4.2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54" y="1828800"/>
            <a:ext cx="7138691" cy="4199731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4-23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Supportive Communication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234950" indent="-234950"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Is </a:t>
            </a:r>
            <a:r>
              <a:rPr lang="en-US" altLang="en-US" i="1" smtClean="0">
                <a:ea typeface="ＭＳ Ｐゴシック" panose="020B0600070205080204" pitchFamily="34" charset="-128"/>
              </a:rPr>
              <a:t>owned</a:t>
            </a:r>
            <a:r>
              <a:rPr lang="en-US" altLang="en-US" smtClean="0">
                <a:ea typeface="ＭＳ Ｐゴシック" panose="020B0600070205080204" pitchFamily="34" charset="-128"/>
              </a:rPr>
              <a:t> and acknowledges the source of the idea.  Ownership conveys responsibility.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4-24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Disowned Communication</a:t>
            </a:r>
          </a:p>
        </p:txBody>
      </p:sp>
      <p:sp>
        <p:nvSpPr>
          <p:cNvPr id="67587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234950" indent="-234950"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Results in the listener never being sure of whose point of view the message represents.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4-25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Supportive Communication</a:t>
            </a:r>
          </a:p>
        </p:txBody>
      </p:sp>
      <p:sp>
        <p:nvSpPr>
          <p:cNvPr id="69635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676400"/>
            <a:ext cx="6705600" cy="3886200"/>
          </a:xfrm>
        </p:spPr>
        <p:txBody>
          <a:bodyPr/>
          <a:lstStyle/>
          <a:p>
            <a:pPr marL="234950" indent="-234950"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Requires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active listening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and responding effectively to someone else’s statements.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In skills important for managers, effective listening was ranked highest.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Individuals usually understand about a fourth of what is communicated.</a:t>
            </a:r>
          </a:p>
          <a:p>
            <a:pPr marL="234950" indent="-234950" eaLnBrk="1" hangingPunct="1"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4-26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ea typeface="ＭＳ Ｐゴシック" panose="020B0600070205080204" pitchFamily="34" charset="-128"/>
              </a:rPr>
              <a:t>Learning Objectives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800" smtClean="0">
                <a:ea typeface="ＭＳ Ｐゴシック" panose="020B0600070205080204" pitchFamily="34" charset="-128"/>
              </a:rPr>
              <a:t>Build supportive relationships even when delivering negative feedback</a:t>
            </a:r>
          </a:p>
          <a:p>
            <a:pPr marL="514350" indent="-51435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800" smtClean="0">
                <a:ea typeface="ＭＳ Ｐゴシック" panose="020B0600070205080204" pitchFamily="34" charset="-128"/>
              </a:rPr>
              <a:t>Avoid defensiveness and disconfirmation in interpersonal communication</a:t>
            </a:r>
          </a:p>
          <a:p>
            <a:pPr marL="514350" indent="-51435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800" smtClean="0">
                <a:ea typeface="ＭＳ Ｐゴシック" panose="020B0600070205080204" pitchFamily="34" charset="-128"/>
              </a:rPr>
              <a:t>Improve ability to apply principles of supportive communication</a:t>
            </a:r>
          </a:p>
          <a:p>
            <a:pPr marL="514350" indent="-51435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800" smtClean="0">
                <a:ea typeface="ＭＳ Ｐゴシック" panose="020B0600070205080204" pitchFamily="34" charset="-128"/>
              </a:rPr>
              <a:t>Improve relationships by using personal management interviews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4-2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ea typeface="ＭＳ Ｐゴシック" panose="020B0600070205080204" pitchFamily="34" charset="-128"/>
              </a:rPr>
              <a:t>Responding to Others</a:t>
            </a:r>
          </a:p>
        </p:txBody>
      </p:sp>
      <p:sp>
        <p:nvSpPr>
          <p:cNvPr id="73731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371600"/>
            <a:ext cx="6324600" cy="3886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Four Types of Responses</a:t>
            </a:r>
          </a:p>
          <a:p>
            <a:pPr marL="688975" lvl="1" indent="0" eaLnBrk="1" hangingPunct="1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1. Advising		2. Deflecting</a:t>
            </a:r>
          </a:p>
          <a:p>
            <a:pPr marL="688975" lvl="1" indent="0" eaLnBrk="1" hangingPunct="1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3. Probing 		4. Reflecting</a:t>
            </a:r>
          </a:p>
          <a:p>
            <a:pPr marL="1222375" lvl="1" indent="-533400" eaLnBrk="1" hangingPunct="1"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0" y="3104710"/>
            <a:ext cx="6388100" cy="2899215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4-27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Advising</a:t>
            </a:r>
          </a:p>
        </p:txBody>
      </p:sp>
      <p:sp>
        <p:nvSpPr>
          <p:cNvPr id="77827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Provides direction, evaluation, personal opinion, or instruction</a:t>
            </a:r>
          </a:p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Creates listener control over the topic</a:t>
            </a:r>
          </a:p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Can produce dependence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4-28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Deflecting</a:t>
            </a:r>
          </a:p>
        </p:txBody>
      </p:sp>
      <p:sp>
        <p:nvSpPr>
          <p:cNvPr id="79875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600200"/>
            <a:ext cx="6324600" cy="3886200"/>
          </a:xfrm>
        </p:spPr>
        <p:txBody>
          <a:bodyPr/>
          <a:lstStyle/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Switches the focus from communicator’s problem to one selected by the listener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Appropriate if reassurance is needed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Imply that the communicator’s issues are not important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4-29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Probing</a:t>
            </a:r>
          </a:p>
        </p:txBody>
      </p:sp>
      <p:sp>
        <p:nvSpPr>
          <p:cNvPr id="81923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Asks questions about what the communicator said</a:t>
            </a:r>
          </a:p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Used to gather information</a:t>
            </a:r>
          </a:p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Can appear that the communicator must justify what is happening</a:t>
            </a:r>
          </a:p>
          <a:p>
            <a:pPr marL="234950" indent="-234950" eaLnBrk="1" hangingPunct="1">
              <a:buFontTx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4-30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ea typeface="ＭＳ Ｐゴシック" panose="020B0600070205080204" pitchFamily="34" charset="-128"/>
              </a:rPr>
              <a:t>Four Types of Probes</a:t>
            </a:r>
          </a:p>
        </p:txBody>
      </p:sp>
      <p:sp>
        <p:nvSpPr>
          <p:cNvPr id="83971" name="Rectangle 4"/>
          <p:cNvSpPr>
            <a:spLocks noGrp="1" noChangeArrowheads="1"/>
          </p:cNvSpPr>
          <p:nvPr>
            <p:ph idx="1"/>
          </p:nvPr>
        </p:nvSpPr>
        <p:spPr>
          <a:xfrm>
            <a:off x="2438400" y="2133600"/>
            <a:ext cx="6629400" cy="3886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Elaboration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Clarification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Repetition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ea typeface="ＭＳ Ｐゴシック" panose="020B0600070205080204" pitchFamily="34" charset="-128"/>
              </a:rPr>
              <a:t>Reflection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4-31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ea typeface="ＭＳ Ｐゴシック" panose="020B0600070205080204" pitchFamily="34" charset="-128"/>
              </a:rPr>
              <a:t>Four Types of Probes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2009 by Prentice Hall</a:t>
            </a:r>
            <a:endParaRPr lang="en-US" alt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37230-CF31-4B4E-90F3-667AAA012C3D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859" y="2000240"/>
            <a:ext cx="9437205" cy="432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Reflecting</a:t>
            </a:r>
          </a:p>
        </p:txBody>
      </p:sp>
      <p:sp>
        <p:nvSpPr>
          <p:cNvPr id="86019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Mirror back to the communicator the message that was heard</a:t>
            </a:r>
          </a:p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Involves paraphrasing and clarifying</a:t>
            </a:r>
          </a:p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Could appear that the listener isn’t listening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4-32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ea typeface="+mj-ea"/>
                <a:cs typeface="+mj-cs"/>
              </a:rPr>
              <a:t>Personal Management Interview</a:t>
            </a:r>
          </a:p>
        </p:txBody>
      </p:sp>
      <p:sp>
        <p:nvSpPr>
          <p:cNvPr id="88067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2286000"/>
            <a:ext cx="6324600" cy="3886200"/>
          </a:xfrm>
        </p:spPr>
        <p:txBody>
          <a:bodyPr/>
          <a:lstStyle/>
          <a:p>
            <a:pPr marL="234950" indent="-234950"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A regularly scheduled, one-on-one meeting between management and subordinates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4-33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ea typeface="+mj-ea"/>
                <a:cs typeface="+mj-cs"/>
              </a:rPr>
              <a:t>Personal Management Interview</a:t>
            </a:r>
          </a:p>
        </p:txBody>
      </p:sp>
      <p:sp>
        <p:nvSpPr>
          <p:cNvPr id="90115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234950" indent="-234950" eaLnBrk="1" hangingPunct="1">
              <a:buFontTx/>
              <a:buNone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Step 1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A role-negotiation session which sets expectations’ of employees and managers.</a:t>
            </a:r>
          </a:p>
          <a:p>
            <a:pPr marL="234950" indent="-234950" eaLnBrk="1" hangingPunct="1">
              <a:buFontTx/>
              <a:buNone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Step 2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A set of on-going one on one meetings to foster development and improvement.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4-34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2009 by Prentice Hall</a:t>
            </a:r>
            <a:endParaRPr lang="en-US" alt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37230-CF31-4B4E-90F3-667AAA012C3D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066755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Positive Relationships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Result in better physical and emotional well-being</a:t>
            </a:r>
          </a:p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Help people perform better at work and concentrate more on the task at hand.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4-3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a typeface="+mj-ea"/>
                <a:cs typeface="+mj-cs"/>
              </a:rPr>
              <a:t>Effects of Personal Management Interview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68" y="1403207"/>
            <a:ext cx="6596063" cy="4737244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4-35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Culture and Communication</a:t>
            </a:r>
          </a:p>
        </p:txBody>
      </p:sp>
      <p:sp>
        <p:nvSpPr>
          <p:cNvPr id="94211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Language pattern and structures are dramatically different across cultures</a:t>
            </a:r>
          </a:p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There are, however, universal principles that apply to interpersonal problems</a:t>
            </a:r>
          </a:p>
          <a:p>
            <a:pPr marL="234950" indent="-234950" eaLnBrk="1" hangingPunct="1">
              <a:buFontTx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4-36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Behavioral Guidelines</a:t>
            </a:r>
          </a:p>
        </p:txBody>
      </p:sp>
      <p:sp>
        <p:nvSpPr>
          <p:cNvPr id="96259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6705600" cy="42672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Differentiate between coaching situations and counseling situations</a:t>
            </a:r>
          </a:p>
          <a:p>
            <a:pPr marL="234950" indent="-234950"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Communicate congruently. Match feelings and thoughts.</a:t>
            </a:r>
          </a:p>
          <a:p>
            <a:pPr marL="234950" indent="-234950"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In communicating congruently, avoid creating defensiveness or disconfirmation</a:t>
            </a:r>
          </a:p>
          <a:p>
            <a:pPr marL="234950" indent="-234950"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Use descriptive, not evaluative, statements</a:t>
            </a:r>
          </a:p>
          <a:p>
            <a:pPr marL="234950" indent="-234950"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Use problem-oriented, not person-oriented statements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4-37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Behavioral Guidelines</a:t>
            </a:r>
          </a:p>
        </p:txBody>
      </p:sp>
      <p:sp>
        <p:nvSpPr>
          <p:cNvPr id="98307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371600"/>
            <a:ext cx="6858000" cy="4343400"/>
          </a:xfrm>
        </p:spPr>
        <p:txBody>
          <a:bodyPr/>
          <a:lstStyle/>
          <a:p>
            <a:pPr marL="234950" indent="-234950"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Use validating statements that acknowledge the other person’s importance and uniqueness</a:t>
            </a:r>
          </a:p>
          <a:p>
            <a:pPr marL="234950" indent="-234950"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Use specific rather than global statements</a:t>
            </a:r>
          </a:p>
          <a:p>
            <a:pPr marL="234950" indent="-234950"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Use conjunctive statements that flow smoothly from what was said previously</a:t>
            </a:r>
          </a:p>
          <a:p>
            <a:pPr marL="234950" indent="-234950"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Own your statements, and encourage others to do likewise 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234950" indent="-234950"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Demonstrate supportive listening</a:t>
            </a:r>
          </a:p>
          <a:p>
            <a:pPr marL="234950" indent="-234950"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Implement a personal management interview (PMI) program</a:t>
            </a:r>
          </a:p>
          <a:p>
            <a:pPr marL="234950" indent="-234950" eaLnBrk="1" hangingPunct="1"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 marL="234950" indent="-234950"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4-38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9098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ea typeface="ＭＳ Ｐゴシック" panose="020B0600070205080204" pitchFamily="34" charset="-128"/>
              </a:rPr>
              <a:t>Copyright Information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4-39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982" y="1447800"/>
            <a:ext cx="6731636" cy="4233863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7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ea typeface="+mj-ea"/>
                <a:cs typeface="+mj-cs"/>
              </a:rPr>
              <a:t>Frequent Organizational Problems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6324600" cy="4267200"/>
          </a:xfrm>
        </p:spPr>
        <p:txBody>
          <a:bodyPr/>
          <a:lstStyle/>
          <a:p>
            <a:pPr marL="287338" indent="-287338" eaLnBrk="1" hangingPunct="1"/>
            <a:r>
              <a:rPr lang="en-US" altLang="en-US" smtClean="0">
                <a:ea typeface="ＭＳ Ｐゴシック" panose="020B0600070205080204" pitchFamily="34" charset="-128"/>
              </a:rPr>
              <a:t>Reliance on technology</a:t>
            </a:r>
          </a:p>
          <a:p>
            <a:pPr marL="287338" indent="-287338" eaLnBrk="1" hangingPunct="1"/>
            <a:r>
              <a:rPr lang="en-US" altLang="en-US" smtClean="0">
                <a:ea typeface="ＭＳ Ｐゴシック" panose="020B0600070205080204" pitchFamily="34" charset="-128"/>
              </a:rPr>
              <a:t>Dominance of e-mail</a:t>
            </a:r>
          </a:p>
          <a:p>
            <a:pPr marL="287338" indent="-287338" eaLnBrk="1" hangingPunct="1"/>
            <a:r>
              <a:rPr lang="en-US" altLang="en-US" smtClean="0">
                <a:ea typeface="ＭＳ Ｐゴシック" panose="020B0600070205080204" pitchFamily="34" charset="-128"/>
              </a:rPr>
              <a:t>Less face-to-face communication</a:t>
            </a:r>
          </a:p>
          <a:p>
            <a:pPr marL="287338" indent="-287338" eaLnBrk="1" hangingPunct="1">
              <a:buFontTx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4-4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858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ea typeface="+mj-ea"/>
                <a:cs typeface="+mj-cs"/>
              </a:rPr>
              <a:t>Problems with Electronic Communication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Too much information, low quality</a:t>
            </a:r>
          </a:p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No content to information, lacks meaning</a:t>
            </a:r>
          </a:p>
          <a:p>
            <a:pPr marL="234950" indent="-234950" eaLnBrk="1" hangingPunct="1"/>
            <a:r>
              <a:rPr lang="en-US" altLang="en-US" smtClean="0">
                <a:ea typeface="ＭＳ Ｐゴシック" panose="020B0600070205080204" pitchFamily="34" charset="-128"/>
              </a:rPr>
              <a:t>Interpretation of information depends on relationships with sender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4-5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Focus on Accuracy</a:t>
            </a:r>
          </a:p>
        </p:txBody>
      </p:sp>
      <p:sp>
        <p:nvSpPr>
          <p:cNvPr id="16387" name="Rectangle 1028"/>
          <p:cNvSpPr>
            <a:spLocks noGrp="1" noChangeArrowheads="1"/>
          </p:cNvSpPr>
          <p:nvPr>
            <p:ph idx="1"/>
          </p:nvPr>
        </p:nvSpPr>
        <p:spPr>
          <a:xfrm>
            <a:off x="2133600" y="2438400"/>
            <a:ext cx="6324600" cy="3886200"/>
          </a:xfrm>
        </p:spPr>
        <p:txBody>
          <a:bodyPr/>
          <a:lstStyle/>
          <a:p>
            <a:pPr marL="234950" indent="-234950"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The ability to transmit clear and precise messages.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4-6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ea typeface="ＭＳ Ｐゴシック" panose="020B0600070205080204" pitchFamily="34" charset="-128"/>
              </a:rPr>
              <a:t>Inconsistent Pronunciations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234950" indent="-234950" eaLnBrk="1" hangingPunct="1">
              <a:buFontTx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‘We polish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Polish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Furniture.’</a:t>
            </a:r>
          </a:p>
          <a:p>
            <a:pPr marL="234950" indent="-234950" eaLnBrk="1" hangingPunct="1">
              <a:buFontTx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‘He could lead if he would get the lead out.’</a:t>
            </a:r>
          </a:p>
          <a:p>
            <a:pPr marL="234950" indent="-234950" eaLnBrk="1" hangingPunct="1">
              <a:buFontTx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‘A farm can produce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produce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.’</a:t>
            </a:r>
          </a:p>
          <a:p>
            <a:pPr marL="234950" indent="-234950" eaLnBrk="1" hangingPunct="1">
              <a:buFontTx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‘The dump was so full it had to refuse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refuse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.’</a:t>
            </a:r>
          </a:p>
          <a:p>
            <a:pPr marL="234950" indent="-234950" eaLnBrk="1" hangingPunct="1">
              <a:buFontTx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‘The present is a good time to present a present.’</a:t>
            </a:r>
          </a:p>
          <a:p>
            <a:pPr marL="234950" indent="-234950" eaLnBrk="1" hangingPunct="1">
              <a:buFontTx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‘The dove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dove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into the bushes.’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4-7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838200"/>
            <a:ext cx="6858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ea typeface="+mj-ea"/>
                <a:cs typeface="+mj-cs"/>
              </a:rPr>
              <a:t>Relationships Between Unskillful Communication and Interpersonal Relationships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01" y="2819400"/>
            <a:ext cx="7206340" cy="1576387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3700" y="346075"/>
            <a:ext cx="1358900" cy="5902325"/>
          </a:xfrm>
          <a:prstGeom prst="rect">
            <a:avLst/>
          </a:prstGeom>
          <a:solidFill>
            <a:srgbClr val="0084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4161750" indent="-24161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l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130668" y="6400800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898989"/>
                </a:solidFill>
              </a:rPr>
              <a:t>4-8</a:t>
            </a:r>
            <a:endParaRPr lang="en-US" altLang="en-U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4448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6734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902068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32550"/>
            <a:ext cx="33528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Copyright © 2016 Pearson Education, Inc.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3793</TotalTime>
  <Words>1221</Words>
  <Application>Microsoft Office PowerPoint</Application>
  <PresentationFormat>Affichage à l'écran (4:3)</PresentationFormat>
  <Paragraphs>277</Paragraphs>
  <Slides>44</Slides>
  <Notes>39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Office Theme</vt:lpstr>
      <vt:lpstr>Diapositive 1</vt:lpstr>
      <vt:lpstr>Diapositive 2</vt:lpstr>
      <vt:lpstr>Learning Objectives</vt:lpstr>
      <vt:lpstr>Positive Relationships</vt:lpstr>
      <vt:lpstr>Frequent Organizational Problems</vt:lpstr>
      <vt:lpstr>Problems with Electronic Communication</vt:lpstr>
      <vt:lpstr>Focus on Accuracy</vt:lpstr>
      <vt:lpstr>Inconsistent Pronunciations</vt:lpstr>
      <vt:lpstr>Relationships Between Unskillful Communication and Interpersonal Relationships</vt:lpstr>
      <vt:lpstr>Diapositive 10</vt:lpstr>
      <vt:lpstr>Coaching and Counseling</vt:lpstr>
      <vt:lpstr>When to Coach or Counsel</vt:lpstr>
      <vt:lpstr>Obstacles to Supportive Communication</vt:lpstr>
      <vt:lpstr>Attributes of Supportive Communication</vt:lpstr>
      <vt:lpstr>Supportive Communication</vt:lpstr>
      <vt:lpstr>Supportive Communication</vt:lpstr>
      <vt:lpstr>Supportive Communication</vt:lpstr>
      <vt:lpstr>Supportive Communication</vt:lpstr>
      <vt:lpstr>Supportive Communication</vt:lpstr>
      <vt:lpstr>Invalidating Communication</vt:lpstr>
      <vt:lpstr>Supportive Communication</vt:lpstr>
      <vt:lpstr>Global Communication</vt:lpstr>
      <vt:lpstr>Supportive Communication</vt:lpstr>
      <vt:lpstr>Disjunctive Communication</vt:lpstr>
      <vt:lpstr>Interaction Management</vt:lpstr>
      <vt:lpstr>Continuum of Conjunctive Statements</vt:lpstr>
      <vt:lpstr>Supportive Communication</vt:lpstr>
      <vt:lpstr>Disowned Communication</vt:lpstr>
      <vt:lpstr>Supportive Communication</vt:lpstr>
      <vt:lpstr>Responding to Others</vt:lpstr>
      <vt:lpstr>Advising</vt:lpstr>
      <vt:lpstr>Deflecting</vt:lpstr>
      <vt:lpstr>Probing</vt:lpstr>
      <vt:lpstr>Four Types of Probes</vt:lpstr>
      <vt:lpstr>Four Types of Probes</vt:lpstr>
      <vt:lpstr>Reflecting</vt:lpstr>
      <vt:lpstr>Personal Management Interview</vt:lpstr>
      <vt:lpstr>Personal Management Interview</vt:lpstr>
      <vt:lpstr>Diapositive 39</vt:lpstr>
      <vt:lpstr>Effects of Personal Management Interview</vt:lpstr>
      <vt:lpstr>Culture and Communication</vt:lpstr>
      <vt:lpstr>Behavioral Guidelines</vt:lpstr>
      <vt:lpstr>Behavioral Guidelines</vt:lpstr>
      <vt:lpstr>Copyright Information</vt:lpstr>
    </vt:vector>
  </TitlesOfParts>
  <Company>Southeastern Louisiana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Kieren</dc:creator>
  <cp:lastModifiedBy>Asus</cp:lastModifiedBy>
  <cp:revision>75</cp:revision>
  <dcterms:created xsi:type="dcterms:W3CDTF">2010-01-12T23:47:51Z</dcterms:created>
  <dcterms:modified xsi:type="dcterms:W3CDTF">2019-11-09T05:09:55Z</dcterms:modified>
</cp:coreProperties>
</file>