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2" r:id="rId1"/>
  </p:sldMasterIdLst>
  <p:notesMasterIdLst>
    <p:notesMasterId r:id="rId38"/>
  </p:notesMasterIdLst>
  <p:handoutMasterIdLst>
    <p:handoutMasterId r:id="rId39"/>
  </p:handoutMasterIdLst>
  <p:sldIdLst>
    <p:sldId id="298" r:id="rId2"/>
    <p:sldId id="299" r:id="rId3"/>
    <p:sldId id="300" r:id="rId4"/>
    <p:sldId id="301" r:id="rId5"/>
    <p:sldId id="302" r:id="rId6"/>
    <p:sldId id="338" r:id="rId7"/>
    <p:sldId id="303" r:id="rId8"/>
    <p:sldId id="304" r:id="rId9"/>
    <p:sldId id="306" r:id="rId10"/>
    <p:sldId id="307" r:id="rId11"/>
    <p:sldId id="308" r:id="rId12"/>
    <p:sldId id="313" r:id="rId13"/>
    <p:sldId id="314" r:id="rId14"/>
    <p:sldId id="315" r:id="rId15"/>
    <p:sldId id="316" r:id="rId16"/>
    <p:sldId id="317" r:id="rId17"/>
    <p:sldId id="318" r:id="rId18"/>
    <p:sldId id="319" r:id="rId19"/>
    <p:sldId id="320" r:id="rId20"/>
    <p:sldId id="321" r:id="rId21"/>
    <p:sldId id="322" r:id="rId22"/>
    <p:sldId id="323" r:id="rId23"/>
    <p:sldId id="324" r:id="rId24"/>
    <p:sldId id="325" r:id="rId25"/>
    <p:sldId id="326" r:id="rId26"/>
    <p:sldId id="327" r:id="rId27"/>
    <p:sldId id="328" r:id="rId28"/>
    <p:sldId id="329" r:id="rId29"/>
    <p:sldId id="330" r:id="rId30"/>
    <p:sldId id="331" r:id="rId31"/>
    <p:sldId id="332" r:id="rId32"/>
    <p:sldId id="333" r:id="rId33"/>
    <p:sldId id="334" r:id="rId34"/>
    <p:sldId id="335" r:id="rId35"/>
    <p:sldId id="336" r:id="rId36"/>
    <p:sldId id="339" r:id="rId37"/>
  </p:sldIdLst>
  <p:sldSz cx="9144000" cy="6858000" type="screen4x3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4400" kern="1200">
        <a:solidFill>
          <a:schemeClr val="tx2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4400" kern="1200">
        <a:solidFill>
          <a:schemeClr val="tx2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4400" kern="1200">
        <a:solidFill>
          <a:schemeClr val="tx2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4400" kern="1200">
        <a:solidFill>
          <a:schemeClr val="tx2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4400" kern="1200">
        <a:solidFill>
          <a:schemeClr val="tx2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sz="4400" kern="1200">
        <a:solidFill>
          <a:schemeClr val="tx2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sz="4400" kern="1200">
        <a:solidFill>
          <a:schemeClr val="tx2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sz="4400" kern="1200">
        <a:solidFill>
          <a:schemeClr val="tx2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sz="4400" kern="1200">
        <a:solidFill>
          <a:schemeClr val="tx2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84CF"/>
    <a:srgbClr val="898989"/>
    <a:srgbClr val="CDCDCD"/>
    <a:srgbClr val="0072C6"/>
    <a:srgbClr val="FEFEFE"/>
    <a:srgbClr val="6F97B9"/>
    <a:srgbClr val="BCE8F2"/>
    <a:srgbClr val="E22000"/>
    <a:srgbClr val="B0DBF6"/>
    <a:srgbClr val="B2B2B2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7227" autoAdjust="0"/>
    <p:restoredTop sz="94660"/>
  </p:normalViewPr>
  <p:slideViewPr>
    <p:cSldViewPr>
      <p:cViewPr varScale="1">
        <p:scale>
          <a:sx n="62" d="100"/>
          <a:sy n="62" d="100"/>
        </p:scale>
        <p:origin x="-1518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pitchFamily="-110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571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-110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571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pitchFamily="-110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571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55041767-5899-4C7C-AD56-D64C5CDA71FE}" type="slidenum">
              <a:rPr lang="en-US" altLang="en-US"/>
              <a:pPr/>
              <a:t>‹N°›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17220713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solidFill>
                  <a:schemeClr val="tx1"/>
                </a:solidFill>
                <a:latin typeface="Arial" pitchFamily="-110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  <a:latin typeface="Arial" pitchFamily="-110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solidFill>
                  <a:schemeClr val="tx1"/>
                </a:solidFill>
                <a:latin typeface="Arial" pitchFamily="-110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256434F6-6AF2-48E9-B7DF-7AFE394250DE}" type="slidenum">
              <a:rPr lang="en-US" altLang="en-US"/>
              <a:pPr/>
              <a:t>‹N°›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350485141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10" charset="0"/>
        <a:ea typeface="ＭＳ Ｐゴシック" pitchFamily="-110" charset="-128"/>
        <a:cs typeface="ＭＳ Ｐゴシック" pitchFamily="-110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10" charset="0"/>
        <a:ea typeface="ＭＳ Ｐゴシック" pitchFamily="-110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10" charset="0"/>
        <a:ea typeface="ＭＳ Ｐゴシック" pitchFamily="-110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10" charset="0"/>
        <a:ea typeface="ＭＳ Ｐゴシック" pitchFamily="-110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10" charset="0"/>
        <a:ea typeface="ＭＳ Ｐゴシック" pitchFamily="-110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6CC37E18-D6F9-4269-A7AF-B63A1527B49E}" type="slidenum">
              <a:rPr lang="en-US" altLang="en-US"/>
              <a:pPr>
                <a:spcBef>
                  <a:spcPct val="0"/>
                </a:spcBef>
              </a:pPr>
              <a:t>2</a:t>
            </a:fld>
            <a:endParaRPr lang="en-US" altLang="en-US"/>
          </a:p>
        </p:txBody>
      </p:sp>
      <p:sp>
        <p:nvSpPr>
          <p:cNvPr id="51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5712976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6C66977A-1CDF-4DEF-A42C-2310CA231C3C}" type="slidenum">
              <a:rPr lang="en-US" altLang="en-US"/>
              <a:pPr>
                <a:spcBef>
                  <a:spcPct val="0"/>
                </a:spcBef>
              </a:pPr>
              <a:t>11</a:t>
            </a:fld>
            <a:endParaRPr lang="en-US" altLang="en-US"/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0292896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866C0602-1D4E-4622-B573-07F2F07B627C}" type="slidenum">
              <a:rPr lang="en-US" altLang="en-US"/>
              <a:pPr>
                <a:spcBef>
                  <a:spcPct val="0"/>
                </a:spcBef>
              </a:pPr>
              <a:t>12</a:t>
            </a:fld>
            <a:endParaRPr lang="en-US" altLang="en-US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6049849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164FE269-6C52-47CB-8D18-5D032C98F2C0}" type="slidenum">
              <a:rPr lang="en-US" altLang="en-US"/>
              <a:pPr>
                <a:spcBef>
                  <a:spcPct val="0"/>
                </a:spcBef>
              </a:pPr>
              <a:t>13</a:t>
            </a:fld>
            <a:endParaRPr lang="en-US" altLang="en-US"/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2200370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40D6DEA0-6256-4861-8110-D1DB6184F836}" type="slidenum">
              <a:rPr lang="en-US" altLang="en-US"/>
              <a:pPr>
                <a:spcBef>
                  <a:spcPct val="0"/>
                </a:spcBef>
              </a:pPr>
              <a:t>14</a:t>
            </a:fld>
            <a:endParaRPr lang="en-US" altLang="en-US"/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0568432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990DFCB7-2322-4A5A-AFC0-5D521150A11E}" type="slidenum">
              <a:rPr lang="en-US" altLang="en-US"/>
              <a:pPr>
                <a:spcBef>
                  <a:spcPct val="0"/>
                </a:spcBef>
              </a:pPr>
              <a:t>15</a:t>
            </a:fld>
            <a:endParaRPr lang="en-US" altLang="en-US"/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4630628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329247B9-8289-4F2F-9851-D4508A9A02ED}" type="slidenum">
              <a:rPr lang="en-US" altLang="en-US"/>
              <a:pPr>
                <a:spcBef>
                  <a:spcPct val="0"/>
                </a:spcBef>
              </a:pPr>
              <a:t>16</a:t>
            </a:fld>
            <a:endParaRPr lang="en-US" altLang="en-US"/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2363596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C51A1106-2D1F-4284-9E14-52219D643C9C}" type="slidenum">
              <a:rPr lang="en-US" altLang="en-US"/>
              <a:pPr>
                <a:spcBef>
                  <a:spcPct val="0"/>
                </a:spcBef>
              </a:pPr>
              <a:t>17</a:t>
            </a:fld>
            <a:endParaRPr lang="en-US" altLang="en-US"/>
          </a:p>
        </p:txBody>
      </p:sp>
      <p:sp>
        <p:nvSpPr>
          <p:cNvPr id="440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106700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A0A4B9B4-AE44-4CF9-8D73-07A40911C698}" type="slidenum">
              <a:rPr lang="en-US" altLang="en-US"/>
              <a:pPr>
                <a:spcBef>
                  <a:spcPct val="0"/>
                </a:spcBef>
              </a:pPr>
              <a:t>18</a:t>
            </a:fld>
            <a:endParaRPr lang="en-US" altLang="en-US"/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5768183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E3908E68-F0C2-4F93-AFF5-8FA15B216BDE}" type="slidenum">
              <a:rPr lang="en-US" altLang="en-US"/>
              <a:pPr>
                <a:spcBef>
                  <a:spcPct val="0"/>
                </a:spcBef>
              </a:pPr>
              <a:t>19</a:t>
            </a:fld>
            <a:endParaRPr lang="en-US" altLang="en-US"/>
          </a:p>
        </p:txBody>
      </p:sp>
      <p:sp>
        <p:nvSpPr>
          <p:cNvPr id="481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8215827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292464FD-92B1-4DEF-9135-3B963DBE31BC}" type="slidenum">
              <a:rPr lang="en-US" altLang="en-US"/>
              <a:pPr>
                <a:spcBef>
                  <a:spcPct val="0"/>
                </a:spcBef>
              </a:pPr>
              <a:t>20</a:t>
            </a:fld>
            <a:endParaRPr lang="en-US" altLang="en-US"/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013770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9E8DCD88-BF54-41BE-B169-3D5C91C2D7E1}" type="slidenum">
              <a:rPr lang="en-US" altLang="en-US"/>
              <a:pPr>
                <a:spcBef>
                  <a:spcPct val="0"/>
                </a:spcBef>
              </a:pPr>
              <a:t>3</a:t>
            </a:fld>
            <a:endParaRPr lang="en-US" altLang="en-US"/>
          </a:p>
        </p:txBody>
      </p:sp>
      <p:sp>
        <p:nvSpPr>
          <p:cNvPr id="71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9252863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C1233673-66D5-4E3D-AC80-BD247508877E}" type="slidenum">
              <a:rPr lang="en-US" altLang="en-US"/>
              <a:pPr>
                <a:spcBef>
                  <a:spcPct val="0"/>
                </a:spcBef>
              </a:pPr>
              <a:t>21</a:t>
            </a:fld>
            <a:endParaRPr lang="en-US" altLang="en-US"/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0833937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B32312A0-CB46-482B-B7D5-E482AF2069FA}" type="slidenum">
              <a:rPr lang="en-US" altLang="en-US"/>
              <a:pPr>
                <a:spcBef>
                  <a:spcPct val="0"/>
                </a:spcBef>
              </a:pPr>
              <a:t>22</a:t>
            </a:fld>
            <a:endParaRPr lang="en-US" altLang="en-US"/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1894907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6AD44DAC-2D1C-4DEF-80E9-431E3EB495B9}" type="slidenum">
              <a:rPr lang="en-US" altLang="en-US"/>
              <a:pPr>
                <a:spcBef>
                  <a:spcPct val="0"/>
                </a:spcBef>
              </a:pPr>
              <a:t>23</a:t>
            </a:fld>
            <a:endParaRPr lang="en-US" altLang="en-US"/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1276558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9CB0F7F8-2DA5-465A-B998-1119822C5B6C}" type="slidenum">
              <a:rPr lang="en-US" altLang="en-US"/>
              <a:pPr>
                <a:spcBef>
                  <a:spcPct val="0"/>
                </a:spcBef>
              </a:pPr>
              <a:t>24</a:t>
            </a:fld>
            <a:endParaRPr lang="en-US" altLang="en-US"/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820425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8D7C4A08-8E68-482F-A198-7ACA1DE7B2B8}" type="slidenum">
              <a:rPr lang="en-US" altLang="en-US"/>
              <a:pPr>
                <a:spcBef>
                  <a:spcPct val="0"/>
                </a:spcBef>
              </a:pPr>
              <a:t>25</a:t>
            </a:fld>
            <a:endParaRPr lang="en-US" altLang="en-US"/>
          </a:p>
        </p:txBody>
      </p:sp>
      <p:sp>
        <p:nvSpPr>
          <p:cNvPr id="604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60420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2823213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AF5BEA85-8552-4E1C-93C6-840A0FBAC03B}" type="slidenum">
              <a:rPr lang="en-US" altLang="en-US"/>
              <a:pPr>
                <a:spcBef>
                  <a:spcPct val="0"/>
                </a:spcBef>
              </a:pPr>
              <a:t>26</a:t>
            </a:fld>
            <a:endParaRPr lang="en-US" altLang="en-US"/>
          </a:p>
        </p:txBody>
      </p:sp>
      <p:sp>
        <p:nvSpPr>
          <p:cNvPr id="624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62468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7948013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3555E412-9278-4549-8515-481B17DAD4EF}" type="slidenum">
              <a:rPr lang="en-US" altLang="en-US"/>
              <a:pPr>
                <a:spcBef>
                  <a:spcPct val="0"/>
                </a:spcBef>
              </a:pPr>
              <a:t>27</a:t>
            </a:fld>
            <a:endParaRPr lang="en-US" altLang="en-US"/>
          </a:p>
        </p:txBody>
      </p:sp>
      <p:sp>
        <p:nvSpPr>
          <p:cNvPr id="645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64516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0404399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719A6873-EA35-453A-9B59-796B045EF524}" type="slidenum">
              <a:rPr lang="en-US" altLang="en-US"/>
              <a:pPr>
                <a:spcBef>
                  <a:spcPct val="0"/>
                </a:spcBef>
              </a:pPr>
              <a:t>28</a:t>
            </a:fld>
            <a:endParaRPr lang="en-US" altLang="en-US"/>
          </a:p>
        </p:txBody>
      </p:sp>
      <p:sp>
        <p:nvSpPr>
          <p:cNvPr id="665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66564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7881264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1EBD4DD1-2954-441C-BB81-AE394C4FAEFC}" type="slidenum">
              <a:rPr lang="en-US" altLang="en-US"/>
              <a:pPr>
                <a:spcBef>
                  <a:spcPct val="0"/>
                </a:spcBef>
              </a:pPr>
              <a:t>29</a:t>
            </a:fld>
            <a:endParaRPr lang="en-US" altLang="en-US"/>
          </a:p>
        </p:txBody>
      </p:sp>
      <p:sp>
        <p:nvSpPr>
          <p:cNvPr id="686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68612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85557820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26446B5A-DB06-41B7-B9FD-AC525D57CDB0}" type="slidenum">
              <a:rPr lang="en-US" altLang="en-US"/>
              <a:pPr>
                <a:spcBef>
                  <a:spcPct val="0"/>
                </a:spcBef>
              </a:pPr>
              <a:t>30</a:t>
            </a:fld>
            <a:endParaRPr lang="en-US" altLang="en-US"/>
          </a:p>
        </p:txBody>
      </p:sp>
      <p:sp>
        <p:nvSpPr>
          <p:cNvPr id="706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70660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3842374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21FD79B8-BF36-4C09-9C0E-9552A47E66A4}" type="slidenum">
              <a:rPr lang="en-US" altLang="en-US"/>
              <a:pPr>
                <a:spcBef>
                  <a:spcPct val="0"/>
                </a:spcBef>
              </a:pPr>
              <a:t>4</a:t>
            </a:fld>
            <a:endParaRPr lang="en-US" altLang="en-US"/>
          </a:p>
        </p:txBody>
      </p:sp>
      <p:sp>
        <p:nvSpPr>
          <p:cNvPr id="92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9220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46210175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D4EF15D7-2573-4D64-A36A-41B453D354C4}" type="slidenum">
              <a:rPr lang="en-US" altLang="en-US"/>
              <a:pPr>
                <a:spcBef>
                  <a:spcPct val="0"/>
                </a:spcBef>
              </a:pPr>
              <a:t>31</a:t>
            </a:fld>
            <a:endParaRPr lang="en-US" altLang="en-US"/>
          </a:p>
        </p:txBody>
      </p:sp>
      <p:sp>
        <p:nvSpPr>
          <p:cNvPr id="727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3617205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24F423B6-D08B-484D-84EE-E3F1DBD4AFFA}" type="slidenum">
              <a:rPr lang="en-US" altLang="en-US"/>
              <a:pPr>
                <a:spcBef>
                  <a:spcPct val="0"/>
                </a:spcBef>
              </a:pPr>
              <a:t>32</a:t>
            </a:fld>
            <a:endParaRPr lang="en-US" altLang="en-US"/>
          </a:p>
        </p:txBody>
      </p:sp>
      <p:sp>
        <p:nvSpPr>
          <p:cNvPr id="747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74756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38222694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4DF6C5AE-3F6E-4459-A398-59A1AC439434}" type="slidenum">
              <a:rPr lang="en-US" altLang="en-US"/>
              <a:pPr>
                <a:spcBef>
                  <a:spcPct val="0"/>
                </a:spcBef>
              </a:pPr>
              <a:t>33</a:t>
            </a:fld>
            <a:endParaRPr lang="en-US" altLang="en-US"/>
          </a:p>
        </p:txBody>
      </p:sp>
      <p:sp>
        <p:nvSpPr>
          <p:cNvPr id="768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76804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8625324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5FAD1F74-C9EB-45DE-83C2-820C91368435}" type="slidenum">
              <a:rPr lang="en-US" altLang="en-US"/>
              <a:pPr>
                <a:spcBef>
                  <a:spcPct val="0"/>
                </a:spcBef>
              </a:pPr>
              <a:t>34</a:t>
            </a:fld>
            <a:endParaRPr lang="en-US" altLang="en-US"/>
          </a:p>
        </p:txBody>
      </p:sp>
      <p:sp>
        <p:nvSpPr>
          <p:cNvPr id="788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78852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10639142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895DE7D2-D11C-4385-BF11-48D1D61FF534}" type="slidenum">
              <a:rPr lang="en-US" altLang="en-US"/>
              <a:pPr>
                <a:spcBef>
                  <a:spcPct val="0"/>
                </a:spcBef>
              </a:pPr>
              <a:t>35</a:t>
            </a:fld>
            <a:endParaRPr lang="en-US" altLang="en-US"/>
          </a:p>
        </p:txBody>
      </p:sp>
      <p:sp>
        <p:nvSpPr>
          <p:cNvPr id="808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80900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3153266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0FF26DEF-E58E-4CAA-98DE-9D64680F0960}" type="slidenum">
              <a:rPr lang="en-US" altLang="en-US" sz="1200">
                <a:solidFill>
                  <a:schemeClr val="tx1"/>
                </a:solidFill>
              </a:rPr>
              <a:pPr eaLnBrk="1" hangingPunct="1"/>
              <a:t>36</a:t>
            </a:fld>
            <a:endParaRPr lang="en-US" altLang="en-US" sz="1200">
              <a:solidFill>
                <a:schemeClr val="tx1"/>
              </a:solidFill>
            </a:endParaRPr>
          </a:p>
        </p:txBody>
      </p:sp>
      <p:sp>
        <p:nvSpPr>
          <p:cNvPr id="901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90116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762627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26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1126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2CDAB15A-7EEE-4C14-A63B-84270A4607B5}" type="slidenum">
              <a:rPr lang="en-US" altLang="en-US"/>
              <a:pPr>
                <a:spcBef>
                  <a:spcPct val="0"/>
                </a:spcBef>
              </a:pPr>
              <a:t>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410271291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26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1126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2CDAB15A-7EEE-4C14-A63B-84270A4607B5}" type="slidenum">
              <a:rPr lang="en-US" altLang="en-US"/>
              <a:pPr>
                <a:spcBef>
                  <a:spcPct val="0"/>
                </a:spcBef>
              </a:pPr>
              <a:t>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131485927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8CA8D859-4383-4F24-9DF1-BC27404C091E}" type="slidenum">
              <a:rPr lang="en-US" altLang="en-US"/>
              <a:pPr>
                <a:spcBef>
                  <a:spcPct val="0"/>
                </a:spcBef>
              </a:pPr>
              <a:t>7</a:t>
            </a:fld>
            <a:endParaRPr lang="en-US" altLang="en-US"/>
          </a:p>
        </p:txBody>
      </p:sp>
      <p:sp>
        <p:nvSpPr>
          <p:cNvPr id="133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3770219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E68FAB62-9794-409A-8539-684EB28E7B10}" type="slidenum">
              <a:rPr lang="en-US" altLang="en-US"/>
              <a:pPr>
                <a:spcBef>
                  <a:spcPct val="0"/>
                </a:spcBef>
              </a:pPr>
              <a:t>8</a:t>
            </a:fld>
            <a:endParaRPr lang="en-US" altLang="en-US"/>
          </a:p>
        </p:txBody>
      </p:sp>
      <p:sp>
        <p:nvSpPr>
          <p:cNvPr id="15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0832881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42BA0310-6B66-4EDC-BE26-CCC687B899E4}" type="slidenum">
              <a:rPr lang="en-US" altLang="en-US"/>
              <a:pPr>
                <a:spcBef>
                  <a:spcPct val="0"/>
                </a:spcBef>
              </a:pPr>
              <a:t>9</a:t>
            </a:fld>
            <a:endParaRPr lang="en-US" altLang="en-US"/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8071113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E7A78A1C-B080-42DA-9C68-4C68B2097384}" type="slidenum">
              <a:rPr lang="en-US" altLang="en-US"/>
              <a:pPr>
                <a:spcBef>
                  <a:spcPct val="0"/>
                </a:spcBef>
              </a:pPr>
              <a:t>10</a:t>
            </a:fld>
            <a:endParaRPr lang="en-US" altLang="en-US"/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331113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© 2007 by Prentice Hall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5015E9-16C0-4E4F-910D-8B106BA52C8C}" type="slidenum">
              <a:rPr lang="en-US" altLang="en-US"/>
              <a:pPr/>
              <a:t>‹N°›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650150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© 2007 by Prentice Hall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E3EEAB-E34F-4FF2-A418-18B7CF8AA2FC}" type="slidenum">
              <a:rPr lang="en-US" altLang="en-US"/>
              <a:pPr/>
              <a:t>‹N°›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12127753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© 2007 by Prentice Hall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5DF619-1E04-4437-9BFF-D7CFE9C2985E}" type="slidenum">
              <a:rPr lang="en-US" altLang="en-US"/>
              <a:pPr/>
              <a:t>‹N°›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19672330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© 2007 by Prentice Hall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F0DAF7-B9D3-4C60-BDC3-488DC91F014F}" type="slidenum">
              <a:rPr lang="en-US" altLang="en-US"/>
              <a:pPr/>
              <a:t>‹N°›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26310257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© 2007 by Prentice Hall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CEB49C-8683-47FC-9BA0-A60F210EA548}" type="slidenum">
              <a:rPr lang="en-US" altLang="en-US"/>
              <a:pPr/>
              <a:t>‹N°›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14062537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© 2007 by Prentice Hall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CFEED8-8B18-406A-9762-84FA6C08E711}" type="slidenum">
              <a:rPr lang="en-US" altLang="en-US"/>
              <a:pPr/>
              <a:t>‹N°›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26364810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© 2007 by Prentice Hall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24F767-C45D-443E-8646-968B653BDA0F}" type="slidenum">
              <a:rPr lang="en-US" altLang="en-US"/>
              <a:pPr/>
              <a:t>‹N°›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28740993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© 2007 by Prentice Hall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1EEFE8-AFD1-46BA-B9CF-3C67AEA3E959}" type="slidenum">
              <a:rPr lang="en-US" altLang="en-US"/>
              <a:pPr/>
              <a:t>‹N°›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37225457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© 2007 by Prentice Hall</a:t>
            </a: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69F8C1-BDEE-4EA2-8012-3CC018583BD9}" type="slidenum">
              <a:rPr lang="en-US" altLang="en-US"/>
              <a:pPr/>
              <a:t>‹N°›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6468942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© 2007 by Prentice Hall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42663F-1951-4947-96B3-3321C919DE10}" type="slidenum">
              <a:rPr lang="en-US" altLang="en-US"/>
              <a:pPr/>
              <a:t>‹N°›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7954083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© 2007 by Prentice Hall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6C2268-5096-4710-9543-2E58C6A48609}" type="slidenum">
              <a:rPr lang="en-US" altLang="en-US"/>
              <a:pPr/>
              <a:t>‹N°›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26335876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200">
                <a:solidFill>
                  <a:srgbClr val="898989"/>
                </a:solidFill>
              </a:defRPr>
            </a:lvl1pPr>
          </a:lstStyle>
          <a:p>
            <a:r>
              <a:rPr lang="en-US" altLang="en-US"/>
              <a:t>© 2007 by Prentice Hall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itchFamily="-110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325479D4-DE99-4920-8C27-53B6C5200212}" type="slidenum">
              <a:rPr lang="en-US" altLang="en-US"/>
              <a:pPr/>
              <a:t>‹N°›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hf hdr="0" ftr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pitchFamily="-110" charset="-128"/>
          <a:cs typeface="ＭＳ Ｐゴシック" pitchFamily="-110" charset="-128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ＭＳ Ｐゴシック" pitchFamily="-110" charset="-128"/>
          <a:cs typeface="ＭＳ Ｐゴシック" pitchFamily="-110" charset="-128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ＭＳ Ｐゴシック" pitchFamily="-110" charset="-128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ＭＳ Ｐゴシック" pitchFamily="-110" charset="-128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ＭＳ Ｐゴシック" pitchFamily="-110" charset="-128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ＭＳ Ｐゴシック" pitchFamily="-110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6675" y="152400"/>
            <a:ext cx="5239925" cy="6537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492235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Line 11"/>
          <p:cNvSpPr>
            <a:spLocks noChangeShapeType="1"/>
          </p:cNvSpPr>
          <p:nvPr/>
        </p:nvSpPr>
        <p:spPr bwMode="auto">
          <a:xfrm>
            <a:off x="2286000" y="6248400"/>
            <a:ext cx="6400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en-US"/>
          </a:p>
        </p:txBody>
      </p:sp>
      <p:sp>
        <p:nvSpPr>
          <p:cNvPr id="13" name="Text Box 10"/>
          <p:cNvSpPr txBox="1">
            <a:spLocks noChangeArrowheads="1"/>
          </p:cNvSpPr>
          <p:nvPr/>
        </p:nvSpPr>
        <p:spPr bwMode="auto">
          <a:xfrm>
            <a:off x="8129016" y="6400800"/>
            <a:ext cx="45720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200" dirty="0">
                <a:solidFill>
                  <a:srgbClr val="898989"/>
                </a:solidFill>
              </a:rPr>
              <a:t>5</a:t>
            </a:r>
            <a:r>
              <a:rPr lang="en-US" altLang="en-US" sz="1200" dirty="0" smtClean="0">
                <a:solidFill>
                  <a:srgbClr val="898989"/>
                </a:solidFill>
              </a:rPr>
              <a:t>-9</a:t>
            </a:r>
            <a:endParaRPr lang="en-US" altLang="en-US" sz="1200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14" name="Rectangle 7"/>
          <p:cNvSpPr>
            <a:spLocks noChangeArrowheads="1"/>
          </p:cNvSpPr>
          <p:nvPr/>
        </p:nvSpPr>
        <p:spPr bwMode="auto">
          <a:xfrm>
            <a:off x="7443216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5" name="Rectangle 8"/>
          <p:cNvSpPr>
            <a:spLocks noChangeArrowheads="1"/>
          </p:cNvSpPr>
          <p:nvPr/>
        </p:nvSpPr>
        <p:spPr bwMode="auto">
          <a:xfrm>
            <a:off x="7671816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6" name="Rectangle 9"/>
          <p:cNvSpPr>
            <a:spLocks noChangeArrowheads="1"/>
          </p:cNvSpPr>
          <p:nvPr/>
        </p:nvSpPr>
        <p:spPr bwMode="auto">
          <a:xfrm>
            <a:off x="7900416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7" name="Date Placeholder 3"/>
          <p:cNvSpPr txBox="1">
            <a:spLocks/>
          </p:cNvSpPr>
          <p:nvPr/>
        </p:nvSpPr>
        <p:spPr>
          <a:xfrm>
            <a:off x="457200" y="6432550"/>
            <a:ext cx="3352800" cy="1968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1pPr>
            <a:lvl2pPr marL="37931725" indent="-37474525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4572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9144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1371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18288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eaLnBrk="1" hangingPunct="1"/>
            <a:r>
              <a:rPr lang="en-US" altLang="en-US" sz="1200" dirty="0" smtClean="0">
                <a:solidFill>
                  <a:srgbClr val="898989"/>
                </a:solidFill>
              </a:rPr>
              <a:t>Copyright © 2016 Pearson Education, Inc.</a:t>
            </a:r>
            <a:endParaRPr lang="en-US" altLang="en-US" sz="1200" dirty="0">
              <a:solidFill>
                <a:srgbClr val="898989"/>
              </a:solidFill>
            </a:endParaRPr>
          </a:p>
        </p:txBody>
      </p:sp>
      <p:sp>
        <p:nvSpPr>
          <p:cNvPr id="18" name="Rectangle 2"/>
          <p:cNvSpPr>
            <a:spLocks noChangeArrowheads="1"/>
          </p:cNvSpPr>
          <p:nvPr/>
        </p:nvSpPr>
        <p:spPr bwMode="auto">
          <a:xfrm>
            <a:off x="393700" y="346075"/>
            <a:ext cx="1358900" cy="5902325"/>
          </a:xfrm>
          <a:prstGeom prst="rect">
            <a:avLst/>
          </a:prstGeom>
          <a:solidFill>
            <a:srgbClr val="0084C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marL="24161750" indent="-24161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lvl="1" algn="l" eaLnBrk="1" hangingPunct="1"/>
            <a:endParaRPr lang="en-US" altLang="en-US" sz="1800">
              <a:solidFill>
                <a:schemeClr val="tx1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96540" y="1146175"/>
            <a:ext cx="6579719" cy="43021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069832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3" name="Rectangle 3"/>
          <p:cNvSpPr>
            <a:spLocks noGrp="1" noChangeArrowheads="1"/>
          </p:cNvSpPr>
          <p:nvPr>
            <p:ph type="title"/>
          </p:nvPr>
        </p:nvSpPr>
        <p:spPr>
          <a:xfrm>
            <a:off x="1828800" y="304800"/>
            <a:ext cx="6858000" cy="1143000"/>
          </a:xfrm>
        </p:spPr>
        <p:txBody>
          <a:bodyPr/>
          <a:lstStyle/>
          <a:p>
            <a:pPr eaLnBrk="1" hangingPunct="1"/>
            <a:r>
              <a:rPr lang="en-US" altLang="en-US" sz="4000" b="1" dirty="0" smtClean="0">
                <a:ea typeface="ＭＳ Ｐゴシック" panose="020B0600070205080204" pitchFamily="34" charset="-128"/>
              </a:rPr>
              <a:t>Personal Power: </a:t>
            </a:r>
            <a:br>
              <a:rPr lang="en-US" altLang="en-US" sz="4000" b="1" dirty="0" smtClean="0">
                <a:ea typeface="ＭＳ Ｐゴシック" panose="020B0600070205080204" pitchFamily="34" charset="-128"/>
              </a:rPr>
            </a:br>
            <a:r>
              <a:rPr lang="en-US" altLang="en-US" sz="3600" b="1" dirty="0" smtClean="0">
                <a:ea typeface="ＭＳ Ｐゴシック" panose="020B0600070205080204" pitchFamily="34" charset="-128"/>
              </a:rPr>
              <a:t>Stepping Stone or Stumbling Block</a:t>
            </a:r>
          </a:p>
        </p:txBody>
      </p:sp>
      <p:sp>
        <p:nvSpPr>
          <p:cNvPr id="22534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2133600" y="1905000"/>
            <a:ext cx="6324600" cy="990600"/>
          </a:xfrm>
        </p:spPr>
        <p:txBody>
          <a:bodyPr/>
          <a:lstStyle/>
          <a:p>
            <a:pPr marL="0" indent="0" algn="ctr" eaLnBrk="1" hangingPunct="1">
              <a:buFontTx/>
              <a:buNone/>
            </a:pPr>
            <a:r>
              <a:rPr lang="en-US" altLang="en-US" dirty="0" smtClean="0">
                <a:ea typeface="ＭＳ Ｐゴシック" panose="020B0600070205080204" pitchFamily="34" charset="-128"/>
              </a:rPr>
              <a:t>Insert figure 5.1</a:t>
            </a:r>
          </a:p>
        </p:txBody>
      </p:sp>
      <p:sp>
        <p:nvSpPr>
          <p:cNvPr id="13" name="Line 11"/>
          <p:cNvSpPr>
            <a:spLocks noChangeShapeType="1"/>
          </p:cNvSpPr>
          <p:nvPr/>
        </p:nvSpPr>
        <p:spPr bwMode="auto">
          <a:xfrm>
            <a:off x="2286000" y="6248400"/>
            <a:ext cx="6400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en-US"/>
          </a:p>
        </p:txBody>
      </p:sp>
      <p:sp>
        <p:nvSpPr>
          <p:cNvPr id="14" name="Text Box 10"/>
          <p:cNvSpPr txBox="1">
            <a:spLocks noChangeArrowheads="1"/>
          </p:cNvSpPr>
          <p:nvPr/>
        </p:nvSpPr>
        <p:spPr bwMode="auto">
          <a:xfrm>
            <a:off x="8129016" y="6400800"/>
            <a:ext cx="55778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200" dirty="0">
                <a:solidFill>
                  <a:srgbClr val="898989"/>
                </a:solidFill>
              </a:rPr>
              <a:t>5</a:t>
            </a:r>
            <a:r>
              <a:rPr lang="en-US" altLang="en-US" sz="1200" dirty="0" smtClean="0">
                <a:solidFill>
                  <a:srgbClr val="898989"/>
                </a:solidFill>
              </a:rPr>
              <a:t>-10</a:t>
            </a:r>
            <a:endParaRPr lang="en-US" altLang="en-US" sz="1200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15" name="Rectangle 7"/>
          <p:cNvSpPr>
            <a:spLocks noChangeArrowheads="1"/>
          </p:cNvSpPr>
          <p:nvPr/>
        </p:nvSpPr>
        <p:spPr bwMode="auto">
          <a:xfrm>
            <a:off x="7443216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6" name="Rectangle 8"/>
          <p:cNvSpPr>
            <a:spLocks noChangeArrowheads="1"/>
          </p:cNvSpPr>
          <p:nvPr/>
        </p:nvSpPr>
        <p:spPr bwMode="auto">
          <a:xfrm>
            <a:off x="7671816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7" name="Rectangle 9"/>
          <p:cNvSpPr>
            <a:spLocks noChangeArrowheads="1"/>
          </p:cNvSpPr>
          <p:nvPr/>
        </p:nvSpPr>
        <p:spPr bwMode="auto">
          <a:xfrm>
            <a:off x="7900416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8" name="Date Placeholder 3"/>
          <p:cNvSpPr txBox="1">
            <a:spLocks/>
          </p:cNvSpPr>
          <p:nvPr/>
        </p:nvSpPr>
        <p:spPr>
          <a:xfrm>
            <a:off x="457200" y="6432550"/>
            <a:ext cx="3352800" cy="1968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1pPr>
            <a:lvl2pPr marL="37931725" indent="-37474525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4572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9144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1371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18288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eaLnBrk="1" hangingPunct="1"/>
            <a:r>
              <a:rPr lang="en-US" altLang="en-US" sz="1200" dirty="0" smtClean="0">
                <a:solidFill>
                  <a:srgbClr val="898989"/>
                </a:solidFill>
              </a:rPr>
              <a:t>Copyright © 2016 Pearson Education, Inc.</a:t>
            </a:r>
            <a:endParaRPr lang="en-US" altLang="en-US" sz="1200" dirty="0">
              <a:solidFill>
                <a:srgbClr val="898989"/>
              </a:solidFill>
            </a:endParaRPr>
          </a:p>
        </p:txBody>
      </p:sp>
      <p:sp>
        <p:nvSpPr>
          <p:cNvPr id="19" name="Rectangle 2"/>
          <p:cNvSpPr>
            <a:spLocks noChangeArrowheads="1"/>
          </p:cNvSpPr>
          <p:nvPr/>
        </p:nvSpPr>
        <p:spPr bwMode="auto">
          <a:xfrm>
            <a:off x="393700" y="346075"/>
            <a:ext cx="1358900" cy="5902325"/>
          </a:xfrm>
          <a:prstGeom prst="rect">
            <a:avLst/>
          </a:prstGeom>
          <a:solidFill>
            <a:srgbClr val="0084C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marL="24161750" indent="-24161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lvl="1" algn="l" eaLnBrk="1" hangingPunct="1"/>
            <a:endParaRPr lang="en-US" altLang="en-US" sz="1800">
              <a:solidFill>
                <a:schemeClr val="tx1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59606" y="1752600"/>
            <a:ext cx="6593082" cy="419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348908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3" name="Rectangle 3"/>
          <p:cNvSpPr>
            <a:spLocks noGrp="1" noChangeArrowheads="1"/>
          </p:cNvSpPr>
          <p:nvPr>
            <p:ph type="title"/>
          </p:nvPr>
        </p:nvSpPr>
        <p:spPr>
          <a:xfrm>
            <a:off x="1828800" y="304800"/>
            <a:ext cx="6858000" cy="1143000"/>
          </a:xfrm>
        </p:spPr>
        <p:txBody>
          <a:bodyPr/>
          <a:lstStyle/>
          <a:p>
            <a:pPr eaLnBrk="1" hangingPunct="1"/>
            <a:r>
              <a:rPr lang="en-US" altLang="en-US" sz="4000" b="1" dirty="0" smtClean="0">
                <a:ea typeface="ＭＳ Ｐゴシック" panose="020B0600070205080204" pitchFamily="34" charset="-128"/>
              </a:rPr>
              <a:t>Sources of Personal Power</a:t>
            </a:r>
          </a:p>
        </p:txBody>
      </p:sp>
      <p:sp>
        <p:nvSpPr>
          <p:cNvPr id="32774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2133600" y="1905000"/>
            <a:ext cx="6324600" cy="3886200"/>
          </a:xfrm>
        </p:spPr>
        <p:txBody>
          <a:bodyPr/>
          <a:lstStyle/>
          <a:p>
            <a:pPr marL="234950" indent="-234950" eaLnBrk="1" hangingPunct="1"/>
            <a:r>
              <a:rPr lang="en-US" altLang="en-US" dirty="0" smtClean="0">
                <a:ea typeface="ＭＳ Ｐゴシック" panose="020B0600070205080204" pitchFamily="34" charset="-128"/>
              </a:rPr>
              <a:t>Expertise</a:t>
            </a:r>
          </a:p>
          <a:p>
            <a:pPr marL="234950" indent="-234950" eaLnBrk="1" hangingPunct="1"/>
            <a:r>
              <a:rPr lang="en-US" altLang="en-US" dirty="0" smtClean="0">
                <a:ea typeface="ＭＳ Ｐゴシック" panose="020B0600070205080204" pitchFamily="34" charset="-128"/>
              </a:rPr>
              <a:t>Personal Attraction</a:t>
            </a:r>
          </a:p>
          <a:p>
            <a:pPr marL="234950" indent="-234950" eaLnBrk="1" hangingPunct="1"/>
            <a:r>
              <a:rPr lang="en-US" altLang="en-US" dirty="0" smtClean="0">
                <a:ea typeface="ＭＳ Ｐゴシック" panose="020B0600070205080204" pitchFamily="34" charset="-128"/>
              </a:rPr>
              <a:t>Effort</a:t>
            </a:r>
          </a:p>
          <a:p>
            <a:pPr marL="234950" indent="-234950" eaLnBrk="1" hangingPunct="1"/>
            <a:r>
              <a:rPr lang="en-US" altLang="en-US" dirty="0" smtClean="0">
                <a:ea typeface="ＭＳ Ｐゴシック" panose="020B0600070205080204" pitchFamily="34" charset="-128"/>
              </a:rPr>
              <a:t>Legitimacy</a:t>
            </a:r>
          </a:p>
        </p:txBody>
      </p:sp>
      <p:sp>
        <p:nvSpPr>
          <p:cNvPr id="12" name="Line 11"/>
          <p:cNvSpPr>
            <a:spLocks noChangeShapeType="1"/>
          </p:cNvSpPr>
          <p:nvPr/>
        </p:nvSpPr>
        <p:spPr bwMode="auto">
          <a:xfrm>
            <a:off x="2286000" y="6248400"/>
            <a:ext cx="6400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en-US"/>
          </a:p>
        </p:txBody>
      </p:sp>
      <p:sp>
        <p:nvSpPr>
          <p:cNvPr id="13" name="Text Box 10"/>
          <p:cNvSpPr txBox="1">
            <a:spLocks noChangeArrowheads="1"/>
          </p:cNvSpPr>
          <p:nvPr/>
        </p:nvSpPr>
        <p:spPr bwMode="auto">
          <a:xfrm>
            <a:off x="8129016" y="6400800"/>
            <a:ext cx="55778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200" dirty="0">
                <a:solidFill>
                  <a:srgbClr val="898989"/>
                </a:solidFill>
              </a:rPr>
              <a:t>5</a:t>
            </a:r>
            <a:r>
              <a:rPr lang="en-US" altLang="en-US" sz="1200" dirty="0" smtClean="0">
                <a:solidFill>
                  <a:srgbClr val="898989"/>
                </a:solidFill>
              </a:rPr>
              <a:t>-11</a:t>
            </a:r>
            <a:endParaRPr lang="en-US" altLang="en-US" sz="1200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14" name="Rectangle 7"/>
          <p:cNvSpPr>
            <a:spLocks noChangeArrowheads="1"/>
          </p:cNvSpPr>
          <p:nvPr/>
        </p:nvSpPr>
        <p:spPr bwMode="auto">
          <a:xfrm>
            <a:off x="7443216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5" name="Rectangle 8"/>
          <p:cNvSpPr>
            <a:spLocks noChangeArrowheads="1"/>
          </p:cNvSpPr>
          <p:nvPr/>
        </p:nvSpPr>
        <p:spPr bwMode="auto">
          <a:xfrm>
            <a:off x="7671816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6" name="Rectangle 9"/>
          <p:cNvSpPr>
            <a:spLocks noChangeArrowheads="1"/>
          </p:cNvSpPr>
          <p:nvPr/>
        </p:nvSpPr>
        <p:spPr bwMode="auto">
          <a:xfrm>
            <a:off x="7900416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7" name="Date Placeholder 3"/>
          <p:cNvSpPr txBox="1">
            <a:spLocks/>
          </p:cNvSpPr>
          <p:nvPr/>
        </p:nvSpPr>
        <p:spPr>
          <a:xfrm>
            <a:off x="457200" y="6432550"/>
            <a:ext cx="3352800" cy="1968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1pPr>
            <a:lvl2pPr marL="37931725" indent="-37474525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4572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9144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1371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18288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eaLnBrk="1" hangingPunct="1"/>
            <a:r>
              <a:rPr lang="en-US" altLang="en-US" sz="1200" dirty="0" smtClean="0">
                <a:solidFill>
                  <a:srgbClr val="898989"/>
                </a:solidFill>
              </a:rPr>
              <a:t>Copyright © 2016 Pearson Education, Inc.</a:t>
            </a:r>
            <a:endParaRPr lang="en-US" altLang="en-US" sz="1200" dirty="0">
              <a:solidFill>
                <a:srgbClr val="898989"/>
              </a:solidFill>
            </a:endParaRPr>
          </a:p>
        </p:txBody>
      </p:sp>
      <p:sp>
        <p:nvSpPr>
          <p:cNvPr id="18" name="Rectangle 2"/>
          <p:cNvSpPr>
            <a:spLocks noChangeArrowheads="1"/>
          </p:cNvSpPr>
          <p:nvPr/>
        </p:nvSpPr>
        <p:spPr bwMode="auto">
          <a:xfrm>
            <a:off x="393700" y="346075"/>
            <a:ext cx="1358900" cy="5902325"/>
          </a:xfrm>
          <a:prstGeom prst="rect">
            <a:avLst/>
          </a:prstGeom>
          <a:solidFill>
            <a:srgbClr val="0084C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marL="24161750" indent="-24161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lvl="1" algn="l" eaLnBrk="1" hangingPunct="1"/>
            <a:endParaRPr lang="en-US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13695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1" name="Rectangle 3"/>
          <p:cNvSpPr>
            <a:spLocks noGrp="1" noChangeArrowheads="1"/>
          </p:cNvSpPr>
          <p:nvPr>
            <p:ph type="title"/>
          </p:nvPr>
        </p:nvSpPr>
        <p:spPr>
          <a:xfrm>
            <a:off x="1828800" y="304800"/>
            <a:ext cx="6858000" cy="1143000"/>
          </a:xfrm>
        </p:spPr>
        <p:txBody>
          <a:bodyPr/>
          <a:lstStyle/>
          <a:p>
            <a:pPr eaLnBrk="1" hangingPunct="1"/>
            <a:r>
              <a:rPr lang="en-US" altLang="en-US" sz="4000" b="1" dirty="0" smtClean="0">
                <a:ea typeface="ＭＳ Ｐゴシック" panose="020B0600070205080204" pitchFamily="34" charset="-128"/>
              </a:rPr>
              <a:t>Expertise</a:t>
            </a:r>
          </a:p>
        </p:txBody>
      </p:sp>
      <p:sp>
        <p:nvSpPr>
          <p:cNvPr id="34822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2139696" y="2230437"/>
            <a:ext cx="6553200" cy="2133600"/>
          </a:xfrm>
        </p:spPr>
        <p:txBody>
          <a:bodyPr/>
          <a:lstStyle/>
          <a:p>
            <a:pPr marL="0" indent="0" eaLnBrk="1" hangingPunct="1">
              <a:buFontTx/>
              <a:buNone/>
            </a:pPr>
            <a:r>
              <a:rPr lang="en-US" altLang="en-US" dirty="0" smtClean="0">
                <a:ea typeface="ＭＳ Ｐゴシック" panose="020B0600070205080204" pitchFamily="34" charset="-128"/>
              </a:rPr>
              <a:t>Work related knowledge; comes from education, self-directed learning, and on-the-job experience</a:t>
            </a:r>
          </a:p>
        </p:txBody>
      </p:sp>
      <p:sp>
        <p:nvSpPr>
          <p:cNvPr id="13" name="Line 11"/>
          <p:cNvSpPr>
            <a:spLocks noChangeShapeType="1"/>
          </p:cNvSpPr>
          <p:nvPr/>
        </p:nvSpPr>
        <p:spPr bwMode="auto">
          <a:xfrm>
            <a:off x="2286000" y="6248400"/>
            <a:ext cx="6400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en-US"/>
          </a:p>
        </p:txBody>
      </p:sp>
      <p:sp>
        <p:nvSpPr>
          <p:cNvPr id="14" name="Text Box 10"/>
          <p:cNvSpPr txBox="1">
            <a:spLocks noChangeArrowheads="1"/>
          </p:cNvSpPr>
          <p:nvPr/>
        </p:nvSpPr>
        <p:spPr bwMode="auto">
          <a:xfrm>
            <a:off x="8129016" y="6400800"/>
            <a:ext cx="55778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200" dirty="0">
                <a:solidFill>
                  <a:srgbClr val="898989"/>
                </a:solidFill>
              </a:rPr>
              <a:t>5</a:t>
            </a:r>
            <a:r>
              <a:rPr lang="en-US" altLang="en-US" sz="1200" dirty="0" smtClean="0">
                <a:solidFill>
                  <a:srgbClr val="898989"/>
                </a:solidFill>
              </a:rPr>
              <a:t>-12</a:t>
            </a:r>
            <a:endParaRPr lang="en-US" altLang="en-US" sz="1200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15" name="Rectangle 7"/>
          <p:cNvSpPr>
            <a:spLocks noChangeArrowheads="1"/>
          </p:cNvSpPr>
          <p:nvPr/>
        </p:nvSpPr>
        <p:spPr bwMode="auto">
          <a:xfrm>
            <a:off x="7443216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6" name="Rectangle 8"/>
          <p:cNvSpPr>
            <a:spLocks noChangeArrowheads="1"/>
          </p:cNvSpPr>
          <p:nvPr/>
        </p:nvSpPr>
        <p:spPr bwMode="auto">
          <a:xfrm>
            <a:off x="7671816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7" name="Rectangle 9"/>
          <p:cNvSpPr>
            <a:spLocks noChangeArrowheads="1"/>
          </p:cNvSpPr>
          <p:nvPr/>
        </p:nvSpPr>
        <p:spPr bwMode="auto">
          <a:xfrm>
            <a:off x="7900416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8" name="Date Placeholder 3"/>
          <p:cNvSpPr txBox="1">
            <a:spLocks/>
          </p:cNvSpPr>
          <p:nvPr/>
        </p:nvSpPr>
        <p:spPr>
          <a:xfrm>
            <a:off x="457200" y="6432550"/>
            <a:ext cx="3352800" cy="1968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1pPr>
            <a:lvl2pPr marL="37931725" indent="-37474525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4572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9144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1371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18288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eaLnBrk="1" hangingPunct="1"/>
            <a:r>
              <a:rPr lang="en-US" altLang="en-US" sz="1200" dirty="0" smtClean="0">
                <a:solidFill>
                  <a:srgbClr val="898989"/>
                </a:solidFill>
              </a:rPr>
              <a:t>Copyright © 2016 Pearson Education, Inc.</a:t>
            </a:r>
            <a:endParaRPr lang="en-US" altLang="en-US" sz="1200" dirty="0">
              <a:solidFill>
                <a:srgbClr val="898989"/>
              </a:solidFill>
            </a:endParaRPr>
          </a:p>
        </p:txBody>
      </p:sp>
      <p:sp>
        <p:nvSpPr>
          <p:cNvPr id="19" name="Rectangle 2"/>
          <p:cNvSpPr>
            <a:spLocks noChangeArrowheads="1"/>
          </p:cNvSpPr>
          <p:nvPr/>
        </p:nvSpPr>
        <p:spPr bwMode="auto">
          <a:xfrm>
            <a:off x="393700" y="346075"/>
            <a:ext cx="1358900" cy="5902325"/>
          </a:xfrm>
          <a:prstGeom prst="rect">
            <a:avLst/>
          </a:prstGeom>
          <a:solidFill>
            <a:srgbClr val="0084C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marL="24161750" indent="-24161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lvl="1" algn="l" eaLnBrk="1" hangingPunct="1"/>
            <a:endParaRPr lang="en-US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81339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9" name="Rectangle 3"/>
          <p:cNvSpPr>
            <a:spLocks noGrp="1" noChangeArrowheads="1"/>
          </p:cNvSpPr>
          <p:nvPr>
            <p:ph type="title"/>
          </p:nvPr>
        </p:nvSpPr>
        <p:spPr>
          <a:xfrm>
            <a:off x="1828800" y="274638"/>
            <a:ext cx="6858000" cy="1143000"/>
          </a:xfrm>
        </p:spPr>
        <p:txBody>
          <a:bodyPr/>
          <a:lstStyle/>
          <a:p>
            <a:pPr eaLnBrk="1" hangingPunct="1"/>
            <a:r>
              <a:rPr lang="en-US" altLang="en-US" sz="4000" b="1" dirty="0" smtClean="0">
                <a:ea typeface="ＭＳ Ｐゴシック" panose="020B0600070205080204" pitchFamily="34" charset="-128"/>
              </a:rPr>
              <a:t>Personal Attraction</a:t>
            </a:r>
          </a:p>
        </p:txBody>
      </p:sp>
      <p:sp>
        <p:nvSpPr>
          <p:cNvPr id="36870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2362200" y="2521744"/>
            <a:ext cx="6324600" cy="1219200"/>
          </a:xfrm>
        </p:spPr>
        <p:txBody>
          <a:bodyPr/>
          <a:lstStyle/>
          <a:p>
            <a:pPr marL="0" indent="0" eaLnBrk="1" hangingPunct="1">
              <a:buFontTx/>
              <a:buNone/>
            </a:pPr>
            <a:r>
              <a:rPr lang="en-US" altLang="en-US" dirty="0" smtClean="0">
                <a:ea typeface="ＭＳ Ｐゴシック" panose="020B0600070205080204" pitchFamily="34" charset="-128"/>
              </a:rPr>
              <a:t>Based on charisma, agreeable behavior and physical characteristics</a:t>
            </a:r>
          </a:p>
        </p:txBody>
      </p:sp>
      <p:sp>
        <p:nvSpPr>
          <p:cNvPr id="13" name="Line 11"/>
          <p:cNvSpPr>
            <a:spLocks noChangeShapeType="1"/>
          </p:cNvSpPr>
          <p:nvPr/>
        </p:nvSpPr>
        <p:spPr bwMode="auto">
          <a:xfrm>
            <a:off x="2286000" y="6248400"/>
            <a:ext cx="6400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en-US"/>
          </a:p>
        </p:txBody>
      </p:sp>
      <p:sp>
        <p:nvSpPr>
          <p:cNvPr id="14" name="Text Box 10"/>
          <p:cNvSpPr txBox="1">
            <a:spLocks noChangeArrowheads="1"/>
          </p:cNvSpPr>
          <p:nvPr/>
        </p:nvSpPr>
        <p:spPr bwMode="auto">
          <a:xfrm>
            <a:off x="8129016" y="6400800"/>
            <a:ext cx="55778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200" dirty="0">
                <a:solidFill>
                  <a:srgbClr val="898989"/>
                </a:solidFill>
              </a:rPr>
              <a:t>5</a:t>
            </a:r>
            <a:r>
              <a:rPr lang="en-US" altLang="en-US" sz="1200" dirty="0" smtClean="0">
                <a:solidFill>
                  <a:srgbClr val="898989"/>
                </a:solidFill>
              </a:rPr>
              <a:t>-13</a:t>
            </a:r>
            <a:endParaRPr lang="en-US" altLang="en-US" sz="1200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15" name="Rectangle 7"/>
          <p:cNvSpPr>
            <a:spLocks noChangeArrowheads="1"/>
          </p:cNvSpPr>
          <p:nvPr/>
        </p:nvSpPr>
        <p:spPr bwMode="auto">
          <a:xfrm>
            <a:off x="7443216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6" name="Rectangle 8"/>
          <p:cNvSpPr>
            <a:spLocks noChangeArrowheads="1"/>
          </p:cNvSpPr>
          <p:nvPr/>
        </p:nvSpPr>
        <p:spPr bwMode="auto">
          <a:xfrm>
            <a:off x="7671816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7" name="Rectangle 9"/>
          <p:cNvSpPr>
            <a:spLocks noChangeArrowheads="1"/>
          </p:cNvSpPr>
          <p:nvPr/>
        </p:nvSpPr>
        <p:spPr bwMode="auto">
          <a:xfrm>
            <a:off x="7900416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8" name="Date Placeholder 3"/>
          <p:cNvSpPr txBox="1">
            <a:spLocks/>
          </p:cNvSpPr>
          <p:nvPr/>
        </p:nvSpPr>
        <p:spPr>
          <a:xfrm>
            <a:off x="457200" y="6432550"/>
            <a:ext cx="3352800" cy="1968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1pPr>
            <a:lvl2pPr marL="37931725" indent="-37474525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4572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9144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1371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18288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eaLnBrk="1" hangingPunct="1"/>
            <a:r>
              <a:rPr lang="en-US" altLang="en-US" sz="1200" dirty="0" smtClean="0">
                <a:solidFill>
                  <a:srgbClr val="898989"/>
                </a:solidFill>
              </a:rPr>
              <a:t>Copyright © 2016 Pearson Education, Inc.</a:t>
            </a:r>
            <a:endParaRPr lang="en-US" altLang="en-US" sz="1200" dirty="0">
              <a:solidFill>
                <a:srgbClr val="898989"/>
              </a:solidFill>
            </a:endParaRPr>
          </a:p>
        </p:txBody>
      </p:sp>
      <p:sp>
        <p:nvSpPr>
          <p:cNvPr id="19" name="Rectangle 2"/>
          <p:cNvSpPr>
            <a:spLocks noChangeArrowheads="1"/>
          </p:cNvSpPr>
          <p:nvPr/>
        </p:nvSpPr>
        <p:spPr bwMode="auto">
          <a:xfrm>
            <a:off x="393700" y="346075"/>
            <a:ext cx="1358900" cy="5902325"/>
          </a:xfrm>
          <a:prstGeom prst="rect">
            <a:avLst/>
          </a:prstGeom>
          <a:solidFill>
            <a:srgbClr val="0084C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marL="24161750" indent="-24161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lvl="1" algn="l" eaLnBrk="1" hangingPunct="1"/>
            <a:endParaRPr lang="en-US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97941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7" name="Rectangle 3"/>
          <p:cNvSpPr>
            <a:spLocks noGrp="1" noChangeArrowheads="1"/>
          </p:cNvSpPr>
          <p:nvPr>
            <p:ph type="title"/>
          </p:nvPr>
        </p:nvSpPr>
        <p:spPr>
          <a:xfrm>
            <a:off x="1828800" y="274638"/>
            <a:ext cx="6858000" cy="944562"/>
          </a:xfrm>
        </p:spPr>
        <p:txBody>
          <a:bodyPr/>
          <a:lstStyle/>
          <a:p>
            <a:pPr eaLnBrk="1" hangingPunct="1"/>
            <a:r>
              <a:rPr lang="en-US" altLang="en-US" sz="3200" b="1" dirty="0" smtClean="0">
                <a:ea typeface="ＭＳ Ｐゴシック" panose="020B0600070205080204" pitchFamily="34" charset="-128"/>
              </a:rPr>
              <a:t>Characteristics of Likable People</a:t>
            </a:r>
          </a:p>
        </p:txBody>
      </p:sp>
      <p:sp>
        <p:nvSpPr>
          <p:cNvPr id="38918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1828800" y="1600200"/>
            <a:ext cx="7010400" cy="4648200"/>
          </a:xfrm>
        </p:spPr>
        <p:txBody>
          <a:bodyPr/>
          <a:lstStyle/>
          <a:p>
            <a:pPr marL="0" indent="0" eaLnBrk="1" hangingPunct="1">
              <a:buFontTx/>
              <a:buNone/>
            </a:pPr>
            <a:r>
              <a:rPr lang="en-US" altLang="en-US" sz="2400" dirty="0" smtClean="0">
                <a:ea typeface="ＭＳ Ｐゴシック" panose="020B0600070205080204" pitchFamily="34" charset="-128"/>
              </a:rPr>
              <a:t>We like people when we have a reason to believe they will:</a:t>
            </a:r>
          </a:p>
          <a:p>
            <a:pPr marL="747712" lvl="1" indent="-342900" eaLnBrk="1" hangingPunct="1">
              <a:buFont typeface="Arial" panose="020B0604020202020204" pitchFamily="34" charset="0"/>
              <a:buChar char="•"/>
            </a:pPr>
            <a:r>
              <a:rPr lang="en-US" altLang="en-US" sz="2000" dirty="0" smtClean="0">
                <a:ea typeface="ＭＳ Ｐゴシック" panose="020B0600070205080204" pitchFamily="34" charset="-128"/>
              </a:rPr>
              <a:t>Support an open, honest, and loyal relationship</a:t>
            </a:r>
          </a:p>
          <a:p>
            <a:pPr marL="747712" lvl="1" indent="-342900" eaLnBrk="1" hangingPunct="1">
              <a:buFont typeface="Arial" panose="020B0604020202020204" pitchFamily="34" charset="0"/>
              <a:buChar char="•"/>
            </a:pPr>
            <a:r>
              <a:rPr lang="en-US" altLang="en-US" sz="2000" dirty="0" smtClean="0">
                <a:ea typeface="ＭＳ Ｐゴシック" panose="020B0600070205080204" pitchFamily="34" charset="-128"/>
              </a:rPr>
              <a:t>Foster intimacy by being emotionally accessible</a:t>
            </a:r>
          </a:p>
          <a:p>
            <a:pPr marL="747712" lvl="1" indent="-342900" eaLnBrk="1" hangingPunct="1">
              <a:buFont typeface="Arial" panose="020B0604020202020204" pitchFamily="34" charset="0"/>
              <a:buChar char="•"/>
            </a:pPr>
            <a:r>
              <a:rPr lang="en-US" altLang="en-US" sz="2000" dirty="0" smtClean="0">
                <a:ea typeface="ＭＳ Ｐゴシック" panose="020B0600070205080204" pitchFamily="34" charset="-128"/>
              </a:rPr>
              <a:t>Provide unconditional, positive regard and acceptance</a:t>
            </a:r>
          </a:p>
          <a:p>
            <a:pPr marL="747712" lvl="1" indent="-342900" eaLnBrk="1" hangingPunct="1">
              <a:buFont typeface="Arial" panose="020B0604020202020204" pitchFamily="34" charset="0"/>
              <a:buChar char="•"/>
            </a:pPr>
            <a:r>
              <a:rPr lang="en-US" altLang="en-US" sz="2000" dirty="0" smtClean="0">
                <a:ea typeface="ＭＳ Ｐゴシック" panose="020B0600070205080204" pitchFamily="34" charset="-128"/>
              </a:rPr>
              <a:t>Endure some sacrifices if the relationship should demand them</a:t>
            </a:r>
          </a:p>
          <a:p>
            <a:pPr marL="747712" lvl="1" indent="-342900" eaLnBrk="1" hangingPunct="1">
              <a:buFont typeface="Arial" panose="020B0604020202020204" pitchFamily="34" charset="0"/>
              <a:buChar char="•"/>
            </a:pPr>
            <a:r>
              <a:rPr lang="en-US" altLang="en-US" sz="2000" dirty="0" smtClean="0">
                <a:ea typeface="ＭＳ Ｐゴシック" panose="020B0600070205080204" pitchFamily="34" charset="-128"/>
              </a:rPr>
              <a:t>Provide social reinforcement in the form of sympathy or empathy</a:t>
            </a:r>
          </a:p>
          <a:p>
            <a:pPr marL="747712" lvl="1" indent="-342900" eaLnBrk="1" hangingPunct="1">
              <a:buFont typeface="Arial" panose="020B0604020202020204" pitchFamily="34" charset="0"/>
              <a:buChar char="•"/>
            </a:pPr>
            <a:r>
              <a:rPr lang="en-US" altLang="en-US" sz="2000" dirty="0" smtClean="0">
                <a:ea typeface="ＭＳ Ｐゴシック" panose="020B0600070205080204" pitchFamily="34" charset="-128"/>
              </a:rPr>
              <a:t>Engage in the social exchanges necessary to sustain a relationship</a:t>
            </a:r>
          </a:p>
        </p:txBody>
      </p:sp>
      <p:sp>
        <p:nvSpPr>
          <p:cNvPr id="12" name="Line 11"/>
          <p:cNvSpPr>
            <a:spLocks noChangeShapeType="1"/>
          </p:cNvSpPr>
          <p:nvPr/>
        </p:nvSpPr>
        <p:spPr bwMode="auto">
          <a:xfrm>
            <a:off x="2286000" y="6248400"/>
            <a:ext cx="6400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en-US"/>
          </a:p>
        </p:txBody>
      </p:sp>
      <p:sp>
        <p:nvSpPr>
          <p:cNvPr id="13" name="Text Box 10"/>
          <p:cNvSpPr txBox="1">
            <a:spLocks noChangeArrowheads="1"/>
          </p:cNvSpPr>
          <p:nvPr/>
        </p:nvSpPr>
        <p:spPr bwMode="auto">
          <a:xfrm>
            <a:off x="8129016" y="6400800"/>
            <a:ext cx="55778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200" dirty="0">
                <a:solidFill>
                  <a:srgbClr val="898989"/>
                </a:solidFill>
              </a:rPr>
              <a:t>5</a:t>
            </a:r>
            <a:r>
              <a:rPr lang="en-US" altLang="en-US" sz="1200" dirty="0" smtClean="0">
                <a:solidFill>
                  <a:srgbClr val="898989"/>
                </a:solidFill>
              </a:rPr>
              <a:t>-14</a:t>
            </a:r>
            <a:endParaRPr lang="en-US" altLang="en-US" sz="1200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14" name="Rectangle 7"/>
          <p:cNvSpPr>
            <a:spLocks noChangeArrowheads="1"/>
          </p:cNvSpPr>
          <p:nvPr/>
        </p:nvSpPr>
        <p:spPr bwMode="auto">
          <a:xfrm>
            <a:off x="7443216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5" name="Rectangle 8"/>
          <p:cNvSpPr>
            <a:spLocks noChangeArrowheads="1"/>
          </p:cNvSpPr>
          <p:nvPr/>
        </p:nvSpPr>
        <p:spPr bwMode="auto">
          <a:xfrm>
            <a:off x="7671816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6" name="Rectangle 9"/>
          <p:cNvSpPr>
            <a:spLocks noChangeArrowheads="1"/>
          </p:cNvSpPr>
          <p:nvPr/>
        </p:nvSpPr>
        <p:spPr bwMode="auto">
          <a:xfrm>
            <a:off x="7900416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7" name="Date Placeholder 3"/>
          <p:cNvSpPr txBox="1">
            <a:spLocks/>
          </p:cNvSpPr>
          <p:nvPr/>
        </p:nvSpPr>
        <p:spPr>
          <a:xfrm>
            <a:off x="457200" y="6432550"/>
            <a:ext cx="3352800" cy="1968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1pPr>
            <a:lvl2pPr marL="37931725" indent="-37474525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4572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9144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1371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18288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eaLnBrk="1" hangingPunct="1"/>
            <a:r>
              <a:rPr lang="en-US" altLang="en-US" sz="1200" dirty="0" smtClean="0">
                <a:solidFill>
                  <a:srgbClr val="898989"/>
                </a:solidFill>
              </a:rPr>
              <a:t>Copyright © 2016 Pearson Education, Inc.</a:t>
            </a:r>
            <a:endParaRPr lang="en-US" altLang="en-US" sz="1200" dirty="0">
              <a:solidFill>
                <a:srgbClr val="898989"/>
              </a:solidFill>
            </a:endParaRPr>
          </a:p>
        </p:txBody>
      </p:sp>
      <p:sp>
        <p:nvSpPr>
          <p:cNvPr id="18" name="Rectangle 2"/>
          <p:cNvSpPr>
            <a:spLocks noChangeArrowheads="1"/>
          </p:cNvSpPr>
          <p:nvPr/>
        </p:nvSpPr>
        <p:spPr bwMode="auto">
          <a:xfrm>
            <a:off x="393700" y="346075"/>
            <a:ext cx="1358900" cy="5902325"/>
          </a:xfrm>
          <a:prstGeom prst="rect">
            <a:avLst/>
          </a:prstGeom>
          <a:solidFill>
            <a:srgbClr val="0084C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marL="24161750" indent="-24161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lvl="1" algn="l" eaLnBrk="1" hangingPunct="1"/>
            <a:endParaRPr lang="en-US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76398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6" name="Rectangle 3"/>
          <p:cNvSpPr>
            <a:spLocks noGrp="1" noChangeArrowheads="1"/>
          </p:cNvSpPr>
          <p:nvPr>
            <p:ph type="title"/>
          </p:nvPr>
        </p:nvSpPr>
        <p:spPr>
          <a:xfrm>
            <a:off x="1828800" y="274638"/>
            <a:ext cx="6858000" cy="1143000"/>
          </a:xfrm>
        </p:spPr>
        <p:txBody>
          <a:bodyPr/>
          <a:lstStyle/>
          <a:p>
            <a:pPr eaLnBrk="1" hangingPunct="1"/>
            <a:r>
              <a:rPr lang="en-US" altLang="en-US" sz="4000" b="1" smtClean="0">
                <a:ea typeface="ＭＳ Ｐゴシック" panose="020B0600070205080204" pitchFamily="34" charset="-128"/>
              </a:rPr>
              <a:t>Effort</a:t>
            </a:r>
          </a:p>
        </p:txBody>
      </p:sp>
      <p:sp>
        <p:nvSpPr>
          <p:cNvPr id="40967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2133600" y="1905000"/>
            <a:ext cx="6324600" cy="3886200"/>
          </a:xfrm>
        </p:spPr>
        <p:txBody>
          <a:bodyPr/>
          <a:lstStyle/>
          <a:p>
            <a:pPr marL="234950" indent="-234950" eaLnBrk="1" hangingPunct="1"/>
            <a:r>
              <a:rPr lang="en-US" altLang="en-US" dirty="0" smtClean="0">
                <a:ea typeface="ＭＳ Ｐゴシック" panose="020B0600070205080204" pitchFamily="34" charset="-128"/>
              </a:rPr>
              <a:t>A desirable quality in employees</a:t>
            </a:r>
          </a:p>
          <a:p>
            <a:pPr marL="234950" indent="-234950" eaLnBrk="1" hangingPunct="1"/>
            <a:r>
              <a:rPr lang="en-US" altLang="en-US" dirty="0" smtClean="0">
                <a:ea typeface="ＭＳ Ｐゴシック" panose="020B0600070205080204" pitchFamily="34" charset="-128"/>
              </a:rPr>
              <a:t>Can be related to expertise</a:t>
            </a:r>
          </a:p>
          <a:p>
            <a:pPr marL="234950" indent="-234950" eaLnBrk="1" hangingPunct="1"/>
            <a:r>
              <a:rPr lang="en-US" altLang="en-US" dirty="0" smtClean="0">
                <a:ea typeface="ＭＳ Ｐゴシック" panose="020B0600070205080204" pitchFamily="34" charset="-128"/>
              </a:rPr>
              <a:t>Is viewed as a sign of commitment and dedication</a:t>
            </a:r>
          </a:p>
        </p:txBody>
      </p:sp>
      <p:sp>
        <p:nvSpPr>
          <p:cNvPr id="13" name="Line 11"/>
          <p:cNvSpPr>
            <a:spLocks noChangeShapeType="1"/>
          </p:cNvSpPr>
          <p:nvPr/>
        </p:nvSpPr>
        <p:spPr bwMode="auto">
          <a:xfrm>
            <a:off x="2286000" y="6248400"/>
            <a:ext cx="6400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en-US"/>
          </a:p>
        </p:txBody>
      </p:sp>
      <p:sp>
        <p:nvSpPr>
          <p:cNvPr id="14" name="Text Box 10"/>
          <p:cNvSpPr txBox="1">
            <a:spLocks noChangeArrowheads="1"/>
          </p:cNvSpPr>
          <p:nvPr/>
        </p:nvSpPr>
        <p:spPr bwMode="auto">
          <a:xfrm>
            <a:off x="8129016" y="6400800"/>
            <a:ext cx="55778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200" dirty="0">
                <a:solidFill>
                  <a:srgbClr val="898989"/>
                </a:solidFill>
              </a:rPr>
              <a:t>5</a:t>
            </a:r>
            <a:r>
              <a:rPr lang="en-US" altLang="en-US" sz="1200" dirty="0" smtClean="0">
                <a:solidFill>
                  <a:srgbClr val="898989"/>
                </a:solidFill>
              </a:rPr>
              <a:t>-15</a:t>
            </a:r>
            <a:endParaRPr lang="en-US" altLang="en-US" sz="1200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15" name="Rectangle 7"/>
          <p:cNvSpPr>
            <a:spLocks noChangeArrowheads="1"/>
          </p:cNvSpPr>
          <p:nvPr/>
        </p:nvSpPr>
        <p:spPr bwMode="auto">
          <a:xfrm>
            <a:off x="7443216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6" name="Rectangle 8"/>
          <p:cNvSpPr>
            <a:spLocks noChangeArrowheads="1"/>
          </p:cNvSpPr>
          <p:nvPr/>
        </p:nvSpPr>
        <p:spPr bwMode="auto">
          <a:xfrm>
            <a:off x="7671816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7" name="Rectangle 9"/>
          <p:cNvSpPr>
            <a:spLocks noChangeArrowheads="1"/>
          </p:cNvSpPr>
          <p:nvPr/>
        </p:nvSpPr>
        <p:spPr bwMode="auto">
          <a:xfrm>
            <a:off x="7900416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8" name="Date Placeholder 3"/>
          <p:cNvSpPr txBox="1">
            <a:spLocks/>
          </p:cNvSpPr>
          <p:nvPr/>
        </p:nvSpPr>
        <p:spPr>
          <a:xfrm>
            <a:off x="457200" y="6432550"/>
            <a:ext cx="3352800" cy="1968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1pPr>
            <a:lvl2pPr marL="37931725" indent="-37474525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4572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9144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1371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18288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eaLnBrk="1" hangingPunct="1"/>
            <a:r>
              <a:rPr lang="en-US" altLang="en-US" sz="1200" dirty="0" smtClean="0">
                <a:solidFill>
                  <a:srgbClr val="898989"/>
                </a:solidFill>
              </a:rPr>
              <a:t>Copyright © 2016 Pearson Education, Inc.</a:t>
            </a:r>
            <a:endParaRPr lang="en-US" altLang="en-US" sz="1200" dirty="0">
              <a:solidFill>
                <a:srgbClr val="898989"/>
              </a:solidFill>
            </a:endParaRPr>
          </a:p>
        </p:txBody>
      </p:sp>
      <p:sp>
        <p:nvSpPr>
          <p:cNvPr id="19" name="Rectangle 2"/>
          <p:cNvSpPr>
            <a:spLocks noChangeArrowheads="1"/>
          </p:cNvSpPr>
          <p:nvPr/>
        </p:nvSpPr>
        <p:spPr bwMode="auto">
          <a:xfrm>
            <a:off x="393700" y="346075"/>
            <a:ext cx="1358900" cy="5902325"/>
          </a:xfrm>
          <a:prstGeom prst="rect">
            <a:avLst/>
          </a:prstGeom>
          <a:solidFill>
            <a:srgbClr val="0084C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marL="24161750" indent="-24161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lvl="1" algn="l" eaLnBrk="1" hangingPunct="1"/>
            <a:endParaRPr lang="en-US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48945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3" name="Rectangle 3"/>
          <p:cNvSpPr>
            <a:spLocks noGrp="1" noChangeArrowheads="1"/>
          </p:cNvSpPr>
          <p:nvPr>
            <p:ph type="title"/>
          </p:nvPr>
        </p:nvSpPr>
        <p:spPr>
          <a:xfrm>
            <a:off x="1828800" y="274638"/>
            <a:ext cx="6858000" cy="1143000"/>
          </a:xfrm>
        </p:spPr>
        <p:txBody>
          <a:bodyPr/>
          <a:lstStyle/>
          <a:p>
            <a:pPr eaLnBrk="1" hangingPunct="1"/>
            <a:r>
              <a:rPr lang="en-US" altLang="en-US" sz="4000" b="1" dirty="0" smtClean="0">
                <a:ea typeface="ＭＳ Ｐゴシック" panose="020B0600070205080204" pitchFamily="34" charset="-128"/>
              </a:rPr>
              <a:t>Legitimacy</a:t>
            </a:r>
          </a:p>
        </p:txBody>
      </p:sp>
      <p:sp>
        <p:nvSpPr>
          <p:cNvPr id="43014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2133600" y="1905000"/>
            <a:ext cx="6553200" cy="3886200"/>
          </a:xfrm>
        </p:spPr>
        <p:txBody>
          <a:bodyPr/>
          <a:lstStyle/>
          <a:p>
            <a:pPr marL="0" indent="0" eaLnBrk="1" hangingPunct="1">
              <a:buFontTx/>
              <a:buNone/>
            </a:pPr>
            <a:r>
              <a:rPr lang="en-US" altLang="en-US" dirty="0" smtClean="0">
                <a:ea typeface="ＭＳ Ｐゴシック" panose="020B0600070205080204" pitchFamily="34" charset="-128"/>
              </a:rPr>
              <a:t>Taking action congruent with the prevailing value system; focuses on the “</a:t>
            </a:r>
            <a:r>
              <a:rPr lang="en-US" altLang="en-US" dirty="0" err="1" smtClean="0">
                <a:ea typeface="ＭＳ Ｐゴシック" panose="020B0600070205080204" pitchFamily="34" charset="-128"/>
              </a:rPr>
              <a:t>hows</a:t>
            </a:r>
            <a:r>
              <a:rPr lang="en-US" altLang="en-US" dirty="0" smtClean="0">
                <a:ea typeface="ＭＳ Ｐゴシック" panose="020B0600070205080204" pitchFamily="34" charset="-128"/>
              </a:rPr>
              <a:t>” and “whys” of doing business the right way</a:t>
            </a:r>
          </a:p>
          <a:p>
            <a:pPr marL="0" indent="0" eaLnBrk="1" hangingPunct="1">
              <a:buFontTx/>
              <a:buNone/>
            </a:pPr>
            <a:endParaRPr lang="en-US" altLang="en-US" dirty="0" smtClean="0">
              <a:ea typeface="ＭＳ Ｐゴシック" panose="020B0600070205080204" pitchFamily="34" charset="-128"/>
            </a:endParaRPr>
          </a:p>
        </p:txBody>
      </p:sp>
      <p:sp>
        <p:nvSpPr>
          <p:cNvPr id="12" name="Line 11"/>
          <p:cNvSpPr>
            <a:spLocks noChangeShapeType="1"/>
          </p:cNvSpPr>
          <p:nvPr/>
        </p:nvSpPr>
        <p:spPr bwMode="auto">
          <a:xfrm>
            <a:off x="2286000" y="6248400"/>
            <a:ext cx="6400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en-US"/>
          </a:p>
        </p:txBody>
      </p:sp>
      <p:sp>
        <p:nvSpPr>
          <p:cNvPr id="13" name="Text Box 10"/>
          <p:cNvSpPr txBox="1">
            <a:spLocks noChangeArrowheads="1"/>
          </p:cNvSpPr>
          <p:nvPr/>
        </p:nvSpPr>
        <p:spPr bwMode="auto">
          <a:xfrm>
            <a:off x="8129016" y="6400800"/>
            <a:ext cx="55778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200" dirty="0">
                <a:solidFill>
                  <a:srgbClr val="898989"/>
                </a:solidFill>
              </a:rPr>
              <a:t>5</a:t>
            </a:r>
            <a:r>
              <a:rPr lang="en-US" altLang="en-US" sz="1200" dirty="0" smtClean="0">
                <a:solidFill>
                  <a:srgbClr val="898989"/>
                </a:solidFill>
              </a:rPr>
              <a:t>-16</a:t>
            </a:r>
            <a:endParaRPr lang="en-US" altLang="en-US" sz="1200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14" name="Rectangle 7"/>
          <p:cNvSpPr>
            <a:spLocks noChangeArrowheads="1"/>
          </p:cNvSpPr>
          <p:nvPr/>
        </p:nvSpPr>
        <p:spPr bwMode="auto">
          <a:xfrm>
            <a:off x="7443216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5" name="Rectangle 8"/>
          <p:cNvSpPr>
            <a:spLocks noChangeArrowheads="1"/>
          </p:cNvSpPr>
          <p:nvPr/>
        </p:nvSpPr>
        <p:spPr bwMode="auto">
          <a:xfrm>
            <a:off x="7671816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6" name="Rectangle 9"/>
          <p:cNvSpPr>
            <a:spLocks noChangeArrowheads="1"/>
          </p:cNvSpPr>
          <p:nvPr/>
        </p:nvSpPr>
        <p:spPr bwMode="auto">
          <a:xfrm>
            <a:off x="7900416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7" name="Date Placeholder 3"/>
          <p:cNvSpPr txBox="1">
            <a:spLocks/>
          </p:cNvSpPr>
          <p:nvPr/>
        </p:nvSpPr>
        <p:spPr>
          <a:xfrm>
            <a:off x="457200" y="6432550"/>
            <a:ext cx="3352800" cy="1968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1pPr>
            <a:lvl2pPr marL="37931725" indent="-37474525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4572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9144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1371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18288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eaLnBrk="1" hangingPunct="1"/>
            <a:r>
              <a:rPr lang="en-US" altLang="en-US" sz="1200" dirty="0" smtClean="0">
                <a:solidFill>
                  <a:srgbClr val="898989"/>
                </a:solidFill>
              </a:rPr>
              <a:t>Copyright © 2016 Pearson Education, Inc.</a:t>
            </a:r>
            <a:endParaRPr lang="en-US" altLang="en-US" sz="1200" dirty="0">
              <a:solidFill>
                <a:srgbClr val="898989"/>
              </a:solidFill>
            </a:endParaRPr>
          </a:p>
        </p:txBody>
      </p:sp>
      <p:sp>
        <p:nvSpPr>
          <p:cNvPr id="18" name="Rectangle 2"/>
          <p:cNvSpPr>
            <a:spLocks noChangeArrowheads="1"/>
          </p:cNvSpPr>
          <p:nvPr/>
        </p:nvSpPr>
        <p:spPr bwMode="auto">
          <a:xfrm>
            <a:off x="393700" y="346075"/>
            <a:ext cx="1358900" cy="5902325"/>
          </a:xfrm>
          <a:prstGeom prst="rect">
            <a:avLst/>
          </a:prstGeom>
          <a:solidFill>
            <a:srgbClr val="0084C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marL="24161750" indent="-24161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lvl="1" algn="l" eaLnBrk="1" hangingPunct="1"/>
            <a:endParaRPr lang="en-US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17214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61" name="Rectangle 3"/>
          <p:cNvSpPr>
            <a:spLocks noGrp="1" noChangeArrowheads="1"/>
          </p:cNvSpPr>
          <p:nvPr>
            <p:ph type="title"/>
          </p:nvPr>
        </p:nvSpPr>
        <p:spPr>
          <a:xfrm>
            <a:off x="1828800" y="274638"/>
            <a:ext cx="6858000" cy="1143000"/>
          </a:xfrm>
        </p:spPr>
        <p:txBody>
          <a:bodyPr/>
          <a:lstStyle/>
          <a:p>
            <a:pPr eaLnBrk="1" hangingPunct="1"/>
            <a:r>
              <a:rPr lang="en-US" altLang="en-US" sz="4000" b="1" dirty="0" smtClean="0">
                <a:ea typeface="ＭＳ Ｐゴシック" panose="020B0600070205080204" pitchFamily="34" charset="-128"/>
              </a:rPr>
              <a:t>Sources of Position Power</a:t>
            </a:r>
          </a:p>
        </p:txBody>
      </p:sp>
      <p:sp>
        <p:nvSpPr>
          <p:cNvPr id="45062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2133600" y="1905000"/>
            <a:ext cx="6324600" cy="3886200"/>
          </a:xfrm>
        </p:spPr>
        <p:txBody>
          <a:bodyPr/>
          <a:lstStyle/>
          <a:p>
            <a:pPr marL="234950" indent="-234950" eaLnBrk="1" hangingPunct="1"/>
            <a:r>
              <a:rPr lang="en-US" altLang="en-US" smtClean="0">
                <a:ea typeface="ＭＳ Ｐゴシック" panose="020B0600070205080204" pitchFamily="34" charset="-128"/>
              </a:rPr>
              <a:t>Centrality</a:t>
            </a:r>
          </a:p>
          <a:p>
            <a:pPr marL="234950" indent="-234950" eaLnBrk="1" hangingPunct="1"/>
            <a:r>
              <a:rPr lang="en-US" altLang="en-US" smtClean="0">
                <a:ea typeface="ＭＳ Ｐゴシック" panose="020B0600070205080204" pitchFamily="34" charset="-128"/>
              </a:rPr>
              <a:t>Flexibility</a:t>
            </a:r>
          </a:p>
          <a:p>
            <a:pPr marL="234950" indent="-234950" eaLnBrk="1" hangingPunct="1"/>
            <a:r>
              <a:rPr lang="en-US" altLang="en-US" smtClean="0">
                <a:ea typeface="ＭＳ Ｐゴシック" panose="020B0600070205080204" pitchFamily="34" charset="-128"/>
              </a:rPr>
              <a:t>Visibility</a:t>
            </a:r>
          </a:p>
          <a:p>
            <a:pPr marL="234950" indent="-234950" eaLnBrk="1" hangingPunct="1"/>
            <a:r>
              <a:rPr lang="en-US" altLang="en-US" smtClean="0">
                <a:ea typeface="ＭＳ Ｐゴシック" panose="020B0600070205080204" pitchFamily="34" charset="-128"/>
              </a:rPr>
              <a:t>Relevance</a:t>
            </a:r>
          </a:p>
        </p:txBody>
      </p:sp>
      <p:sp>
        <p:nvSpPr>
          <p:cNvPr id="12" name="Line 11"/>
          <p:cNvSpPr>
            <a:spLocks noChangeShapeType="1"/>
          </p:cNvSpPr>
          <p:nvPr/>
        </p:nvSpPr>
        <p:spPr bwMode="auto">
          <a:xfrm>
            <a:off x="2286000" y="6248400"/>
            <a:ext cx="6400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en-US"/>
          </a:p>
        </p:txBody>
      </p:sp>
      <p:sp>
        <p:nvSpPr>
          <p:cNvPr id="13" name="Text Box 10"/>
          <p:cNvSpPr txBox="1">
            <a:spLocks noChangeArrowheads="1"/>
          </p:cNvSpPr>
          <p:nvPr/>
        </p:nvSpPr>
        <p:spPr bwMode="auto">
          <a:xfrm>
            <a:off x="8129016" y="6400800"/>
            <a:ext cx="55778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200" dirty="0">
                <a:solidFill>
                  <a:srgbClr val="898989"/>
                </a:solidFill>
              </a:rPr>
              <a:t>5</a:t>
            </a:r>
            <a:r>
              <a:rPr lang="en-US" altLang="en-US" sz="1200" dirty="0" smtClean="0">
                <a:solidFill>
                  <a:srgbClr val="898989"/>
                </a:solidFill>
              </a:rPr>
              <a:t>-17</a:t>
            </a:r>
            <a:endParaRPr lang="en-US" altLang="en-US" sz="1200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14" name="Rectangle 7"/>
          <p:cNvSpPr>
            <a:spLocks noChangeArrowheads="1"/>
          </p:cNvSpPr>
          <p:nvPr/>
        </p:nvSpPr>
        <p:spPr bwMode="auto">
          <a:xfrm>
            <a:off x="7443216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5" name="Rectangle 8"/>
          <p:cNvSpPr>
            <a:spLocks noChangeArrowheads="1"/>
          </p:cNvSpPr>
          <p:nvPr/>
        </p:nvSpPr>
        <p:spPr bwMode="auto">
          <a:xfrm>
            <a:off x="7671816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6" name="Rectangle 9"/>
          <p:cNvSpPr>
            <a:spLocks noChangeArrowheads="1"/>
          </p:cNvSpPr>
          <p:nvPr/>
        </p:nvSpPr>
        <p:spPr bwMode="auto">
          <a:xfrm>
            <a:off x="7900416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7" name="Date Placeholder 3"/>
          <p:cNvSpPr txBox="1">
            <a:spLocks/>
          </p:cNvSpPr>
          <p:nvPr/>
        </p:nvSpPr>
        <p:spPr>
          <a:xfrm>
            <a:off x="457200" y="6432550"/>
            <a:ext cx="3352800" cy="1968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1pPr>
            <a:lvl2pPr marL="37931725" indent="-37474525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4572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9144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1371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18288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eaLnBrk="1" hangingPunct="1"/>
            <a:r>
              <a:rPr lang="en-US" altLang="en-US" sz="1200" dirty="0" smtClean="0">
                <a:solidFill>
                  <a:srgbClr val="898989"/>
                </a:solidFill>
              </a:rPr>
              <a:t>Copyright © 2016 Pearson Education, Inc.</a:t>
            </a:r>
            <a:endParaRPr lang="en-US" altLang="en-US" sz="1200" dirty="0">
              <a:solidFill>
                <a:srgbClr val="898989"/>
              </a:solidFill>
            </a:endParaRPr>
          </a:p>
        </p:txBody>
      </p:sp>
      <p:sp>
        <p:nvSpPr>
          <p:cNvPr id="18" name="Rectangle 2"/>
          <p:cNvSpPr>
            <a:spLocks noChangeArrowheads="1"/>
          </p:cNvSpPr>
          <p:nvPr/>
        </p:nvSpPr>
        <p:spPr bwMode="auto">
          <a:xfrm>
            <a:off x="393700" y="346075"/>
            <a:ext cx="1358900" cy="5902325"/>
          </a:xfrm>
          <a:prstGeom prst="rect">
            <a:avLst/>
          </a:prstGeom>
          <a:solidFill>
            <a:srgbClr val="0084C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marL="24161750" indent="-24161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lvl="1" algn="l" eaLnBrk="1" hangingPunct="1"/>
            <a:endParaRPr lang="en-US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31842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9" name="Rectangle 3"/>
          <p:cNvSpPr>
            <a:spLocks noGrp="1" noChangeArrowheads="1"/>
          </p:cNvSpPr>
          <p:nvPr>
            <p:ph type="title"/>
          </p:nvPr>
        </p:nvSpPr>
        <p:spPr>
          <a:xfrm>
            <a:off x="1828800" y="274638"/>
            <a:ext cx="6858000" cy="1143000"/>
          </a:xfrm>
        </p:spPr>
        <p:txBody>
          <a:bodyPr/>
          <a:lstStyle/>
          <a:p>
            <a:pPr eaLnBrk="1" hangingPunct="1"/>
            <a:r>
              <a:rPr lang="en-US" altLang="en-US" sz="4000" b="1" dirty="0" smtClean="0">
                <a:ea typeface="ＭＳ Ｐゴシック" panose="020B0600070205080204" pitchFamily="34" charset="-128"/>
              </a:rPr>
              <a:t>Centrality</a:t>
            </a:r>
          </a:p>
        </p:txBody>
      </p:sp>
      <p:sp>
        <p:nvSpPr>
          <p:cNvPr id="47110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2133600" y="1620495"/>
            <a:ext cx="6553200" cy="3886200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en-US" altLang="en-US" dirty="0" smtClean="0">
                <a:ea typeface="ＭＳ Ｐゴシック" panose="020B0600070205080204" pitchFamily="34" charset="-128"/>
              </a:rPr>
              <a:t>Access to information in a communication network</a:t>
            </a:r>
          </a:p>
          <a:p>
            <a:pPr lvl="1" eaLnBrk="1" hangingPunct="1">
              <a:buFont typeface="Arial" panose="020B0604020202020204" pitchFamily="34" charset="0"/>
              <a:buChar char="•"/>
            </a:pPr>
            <a:r>
              <a:rPr lang="en-US" altLang="en-US" dirty="0" smtClean="0">
                <a:ea typeface="ＭＳ Ｐゴシック" panose="020B0600070205080204" pitchFamily="34" charset="-128"/>
              </a:rPr>
              <a:t>The most effective networks are those that have </a:t>
            </a:r>
            <a:r>
              <a:rPr lang="en-US" altLang="en-US" b="1" dirty="0" smtClean="0">
                <a:ea typeface="ＭＳ Ｐゴシック" panose="020B0600070205080204" pitchFamily="34" charset="-128"/>
              </a:rPr>
              <a:t>structural holes </a:t>
            </a:r>
            <a:r>
              <a:rPr lang="en-US" altLang="en-US" dirty="0" smtClean="0">
                <a:ea typeface="ＭＳ Ｐゴシック" panose="020B0600070205080204" pitchFamily="34" charset="-128"/>
              </a:rPr>
              <a:t>– circumstances where two people in your network are not connected to each other </a:t>
            </a:r>
          </a:p>
        </p:txBody>
      </p:sp>
      <p:sp>
        <p:nvSpPr>
          <p:cNvPr id="12" name="Line 11"/>
          <p:cNvSpPr>
            <a:spLocks noChangeShapeType="1"/>
          </p:cNvSpPr>
          <p:nvPr/>
        </p:nvSpPr>
        <p:spPr bwMode="auto">
          <a:xfrm>
            <a:off x="2286000" y="6248400"/>
            <a:ext cx="6400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en-US"/>
          </a:p>
        </p:txBody>
      </p:sp>
      <p:sp>
        <p:nvSpPr>
          <p:cNvPr id="13" name="Text Box 10"/>
          <p:cNvSpPr txBox="1">
            <a:spLocks noChangeArrowheads="1"/>
          </p:cNvSpPr>
          <p:nvPr/>
        </p:nvSpPr>
        <p:spPr bwMode="auto">
          <a:xfrm>
            <a:off x="8129016" y="6400800"/>
            <a:ext cx="55778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200" dirty="0">
                <a:solidFill>
                  <a:srgbClr val="898989"/>
                </a:solidFill>
              </a:rPr>
              <a:t>5</a:t>
            </a:r>
            <a:r>
              <a:rPr lang="en-US" altLang="en-US" sz="1200" dirty="0" smtClean="0">
                <a:solidFill>
                  <a:srgbClr val="898989"/>
                </a:solidFill>
              </a:rPr>
              <a:t>-18</a:t>
            </a:r>
            <a:endParaRPr lang="en-US" altLang="en-US" sz="1200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14" name="Rectangle 7"/>
          <p:cNvSpPr>
            <a:spLocks noChangeArrowheads="1"/>
          </p:cNvSpPr>
          <p:nvPr/>
        </p:nvSpPr>
        <p:spPr bwMode="auto">
          <a:xfrm>
            <a:off x="7443216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5" name="Rectangle 8"/>
          <p:cNvSpPr>
            <a:spLocks noChangeArrowheads="1"/>
          </p:cNvSpPr>
          <p:nvPr/>
        </p:nvSpPr>
        <p:spPr bwMode="auto">
          <a:xfrm>
            <a:off x="7671816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6" name="Rectangle 9"/>
          <p:cNvSpPr>
            <a:spLocks noChangeArrowheads="1"/>
          </p:cNvSpPr>
          <p:nvPr/>
        </p:nvSpPr>
        <p:spPr bwMode="auto">
          <a:xfrm>
            <a:off x="7900416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7" name="Date Placeholder 3"/>
          <p:cNvSpPr txBox="1">
            <a:spLocks/>
          </p:cNvSpPr>
          <p:nvPr/>
        </p:nvSpPr>
        <p:spPr>
          <a:xfrm>
            <a:off x="457200" y="6432550"/>
            <a:ext cx="3352800" cy="1968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1pPr>
            <a:lvl2pPr marL="37931725" indent="-37474525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4572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9144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1371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18288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eaLnBrk="1" hangingPunct="1"/>
            <a:r>
              <a:rPr lang="en-US" altLang="en-US" sz="1200" dirty="0" smtClean="0">
                <a:solidFill>
                  <a:srgbClr val="898989"/>
                </a:solidFill>
              </a:rPr>
              <a:t>Copyright © 2016 Pearson Education, Inc.</a:t>
            </a:r>
            <a:endParaRPr lang="en-US" altLang="en-US" sz="1200" dirty="0">
              <a:solidFill>
                <a:srgbClr val="898989"/>
              </a:solidFill>
            </a:endParaRPr>
          </a:p>
        </p:txBody>
      </p:sp>
      <p:sp>
        <p:nvSpPr>
          <p:cNvPr id="18" name="Rectangle 2"/>
          <p:cNvSpPr>
            <a:spLocks noChangeArrowheads="1"/>
          </p:cNvSpPr>
          <p:nvPr/>
        </p:nvSpPr>
        <p:spPr bwMode="auto">
          <a:xfrm>
            <a:off x="393700" y="346075"/>
            <a:ext cx="1358900" cy="5902325"/>
          </a:xfrm>
          <a:prstGeom prst="rect">
            <a:avLst/>
          </a:prstGeom>
          <a:solidFill>
            <a:srgbClr val="0084C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marL="24161750" indent="-24161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lvl="1" algn="l" eaLnBrk="1" hangingPunct="1"/>
            <a:endParaRPr lang="en-US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23974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Line 6"/>
          <p:cNvSpPr>
            <a:spLocks noChangeShapeType="1"/>
          </p:cNvSpPr>
          <p:nvPr/>
        </p:nvSpPr>
        <p:spPr bwMode="auto">
          <a:xfrm>
            <a:off x="457200" y="6248400"/>
            <a:ext cx="82296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en-US"/>
          </a:p>
        </p:txBody>
      </p:sp>
      <p:sp>
        <p:nvSpPr>
          <p:cNvPr id="14" name="Rectangle 7"/>
          <p:cNvSpPr>
            <a:spLocks noChangeArrowheads="1"/>
          </p:cNvSpPr>
          <p:nvPr/>
        </p:nvSpPr>
        <p:spPr bwMode="auto">
          <a:xfrm>
            <a:off x="7443216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5" name="Rectangle 8"/>
          <p:cNvSpPr>
            <a:spLocks noChangeArrowheads="1"/>
          </p:cNvSpPr>
          <p:nvPr/>
        </p:nvSpPr>
        <p:spPr bwMode="auto">
          <a:xfrm>
            <a:off x="7671816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6" name="Rectangle 9"/>
          <p:cNvSpPr>
            <a:spLocks noChangeArrowheads="1"/>
          </p:cNvSpPr>
          <p:nvPr/>
        </p:nvSpPr>
        <p:spPr bwMode="auto">
          <a:xfrm>
            <a:off x="7900416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7" name="Text Box 10"/>
          <p:cNvSpPr txBox="1">
            <a:spLocks noChangeArrowheads="1"/>
          </p:cNvSpPr>
          <p:nvPr/>
        </p:nvSpPr>
        <p:spPr bwMode="auto">
          <a:xfrm>
            <a:off x="8129016" y="6400800"/>
            <a:ext cx="45720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200" dirty="0">
                <a:solidFill>
                  <a:srgbClr val="898989"/>
                </a:solidFill>
              </a:rPr>
              <a:t>5</a:t>
            </a:r>
            <a:r>
              <a:rPr lang="en-US" altLang="en-US" sz="1200" dirty="0" smtClean="0">
                <a:solidFill>
                  <a:srgbClr val="898989"/>
                </a:solidFill>
              </a:rPr>
              <a:t>-1</a:t>
            </a:r>
            <a:endParaRPr lang="en-US" altLang="en-US" sz="1200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18" name="Date Placeholder 3"/>
          <p:cNvSpPr txBox="1">
            <a:spLocks/>
          </p:cNvSpPr>
          <p:nvPr/>
        </p:nvSpPr>
        <p:spPr>
          <a:xfrm>
            <a:off x="457200" y="6432550"/>
            <a:ext cx="3352800" cy="1968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1pPr>
            <a:lvl2pPr marL="37931725" indent="-37474525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4572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9144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1371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18288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eaLnBrk="1" hangingPunct="1"/>
            <a:r>
              <a:rPr lang="en-US" altLang="en-US" sz="1200" dirty="0" smtClean="0">
                <a:solidFill>
                  <a:srgbClr val="898989"/>
                </a:solidFill>
              </a:rPr>
              <a:t>Copyright © 2016 Pearson Education, Inc.</a:t>
            </a:r>
            <a:endParaRPr lang="en-US" altLang="en-US" sz="1200" dirty="0">
              <a:solidFill>
                <a:srgbClr val="898989"/>
              </a:solidFill>
            </a:endParaRPr>
          </a:p>
        </p:txBody>
      </p:sp>
      <p:sp>
        <p:nvSpPr>
          <p:cNvPr id="20" name="Rectangle 5" descr="Purple mesh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8153400" cy="990600"/>
          </a:xfrm>
          <a:solidFill>
            <a:srgbClr val="0084CF"/>
          </a:solidFill>
        </p:spPr>
        <p:txBody>
          <a:bodyPr/>
          <a:lstStyle/>
          <a:p>
            <a:pPr eaLnBrk="1" hangingPunct="1"/>
            <a:r>
              <a:rPr lang="en-US" altLang="en-US" sz="4000" dirty="0" smtClean="0">
                <a:solidFill>
                  <a:schemeClr val="bg1"/>
                </a:solidFill>
                <a:ea typeface="ＭＳ Ｐゴシック" panose="020B0600070205080204" pitchFamily="34" charset="-128"/>
              </a:rPr>
              <a:t>Developing Management Skills</a:t>
            </a:r>
          </a:p>
        </p:txBody>
      </p:sp>
      <p:sp>
        <p:nvSpPr>
          <p:cNvPr id="22" name="Rectangle 4"/>
          <p:cNvSpPr>
            <a:spLocks noGrp="1" noChangeArrowheads="1"/>
          </p:cNvSpPr>
          <p:nvPr>
            <p:ph idx="1"/>
          </p:nvPr>
        </p:nvSpPr>
        <p:spPr>
          <a:xfrm>
            <a:off x="1066800" y="2225040"/>
            <a:ext cx="6934200" cy="29718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altLang="en-US" sz="4000" b="1" dirty="0" smtClean="0">
                <a:ea typeface="ＭＳ Ｐゴシック" panose="020B0600070205080204" pitchFamily="34" charset="-128"/>
              </a:rPr>
              <a:t>Chapter 5:</a:t>
            </a:r>
          </a:p>
          <a:p>
            <a:pPr eaLnBrk="1" hangingPunct="1">
              <a:buFontTx/>
              <a:buNone/>
            </a:pPr>
            <a:r>
              <a:rPr lang="en-US" altLang="en-US" sz="4000" b="1" dirty="0" smtClean="0">
                <a:ea typeface="ＭＳ Ｐゴシック" panose="020B0600070205080204" pitchFamily="34" charset="-128"/>
              </a:rPr>
              <a:t>Gaining Power and Influence</a:t>
            </a:r>
          </a:p>
        </p:txBody>
      </p:sp>
    </p:spTree>
    <p:extLst>
      <p:ext uri="{BB962C8B-B14F-4D97-AF65-F5344CB8AC3E}">
        <p14:creationId xmlns:p14="http://schemas.microsoft.com/office/powerpoint/2010/main" xmlns="" val="339654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7" name="Rectangle 3"/>
          <p:cNvSpPr>
            <a:spLocks noGrp="1" noChangeArrowheads="1"/>
          </p:cNvSpPr>
          <p:nvPr>
            <p:ph type="title"/>
          </p:nvPr>
        </p:nvSpPr>
        <p:spPr>
          <a:xfrm>
            <a:off x="1828800" y="274638"/>
            <a:ext cx="6858000" cy="1143000"/>
          </a:xfrm>
        </p:spPr>
        <p:txBody>
          <a:bodyPr/>
          <a:lstStyle/>
          <a:p>
            <a:pPr eaLnBrk="1" hangingPunct="1"/>
            <a:r>
              <a:rPr lang="en-US" altLang="en-US" sz="4000" b="1" dirty="0" smtClean="0">
                <a:ea typeface="ＭＳ Ｐゴシック" panose="020B0600070205080204" pitchFamily="34" charset="-128"/>
              </a:rPr>
              <a:t>Flexibility</a:t>
            </a:r>
          </a:p>
        </p:txBody>
      </p:sp>
      <p:sp>
        <p:nvSpPr>
          <p:cNvPr id="49158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2133600" y="1596810"/>
            <a:ext cx="6452616" cy="3886200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en-US" altLang="en-US" dirty="0" smtClean="0">
                <a:ea typeface="ＭＳ Ｐゴシック" panose="020B0600070205080204" pitchFamily="34" charset="-128"/>
              </a:rPr>
              <a:t>Freedom to exercise judgment; flexibility is determined by the life cycle of the position, the reward structure, and </a:t>
            </a:r>
            <a:r>
              <a:rPr lang="en-US" altLang="en-US" b="1" dirty="0" smtClean="0">
                <a:ea typeface="ＭＳ Ｐゴシック" panose="020B0600070205080204" pitchFamily="34" charset="-128"/>
              </a:rPr>
              <a:t>proactive personality</a:t>
            </a:r>
          </a:p>
          <a:p>
            <a:pPr lvl="1" eaLnBrk="1" hangingPunct="1">
              <a:buFont typeface="Arial" panose="020B0604020202020204" pitchFamily="34" charset="0"/>
              <a:buChar char="•"/>
            </a:pPr>
            <a:r>
              <a:rPr lang="en-US" altLang="en-US" dirty="0" smtClean="0">
                <a:ea typeface="ＭＳ Ｐゴシック" panose="020B0600070205080204" pitchFamily="34" charset="-128"/>
              </a:rPr>
              <a:t>Proactive personality – a tendency 	to effect change in one’s</a:t>
            </a:r>
            <a:r>
              <a:rPr lang="en-US" altLang="en-US" dirty="0">
                <a:ea typeface="ＭＳ Ｐゴシック" panose="020B0600070205080204" pitchFamily="34" charset="-128"/>
              </a:rPr>
              <a:t> </a:t>
            </a:r>
            <a:r>
              <a:rPr lang="en-US" altLang="en-US" dirty="0" smtClean="0">
                <a:ea typeface="ＭＳ Ｐゴシック" panose="020B0600070205080204" pitchFamily="34" charset="-128"/>
              </a:rPr>
              <a:t>environment </a:t>
            </a:r>
          </a:p>
        </p:txBody>
      </p:sp>
      <p:sp>
        <p:nvSpPr>
          <p:cNvPr id="12" name="Line 11"/>
          <p:cNvSpPr>
            <a:spLocks noChangeShapeType="1"/>
          </p:cNvSpPr>
          <p:nvPr/>
        </p:nvSpPr>
        <p:spPr bwMode="auto">
          <a:xfrm>
            <a:off x="2286000" y="6248400"/>
            <a:ext cx="6400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en-US"/>
          </a:p>
        </p:txBody>
      </p:sp>
      <p:sp>
        <p:nvSpPr>
          <p:cNvPr id="13" name="Text Box 10"/>
          <p:cNvSpPr txBox="1">
            <a:spLocks noChangeArrowheads="1"/>
          </p:cNvSpPr>
          <p:nvPr/>
        </p:nvSpPr>
        <p:spPr bwMode="auto">
          <a:xfrm>
            <a:off x="8129016" y="6400800"/>
            <a:ext cx="55778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200" dirty="0">
                <a:solidFill>
                  <a:srgbClr val="898989"/>
                </a:solidFill>
              </a:rPr>
              <a:t>5</a:t>
            </a:r>
            <a:r>
              <a:rPr lang="en-US" altLang="en-US" sz="1200" dirty="0" smtClean="0">
                <a:solidFill>
                  <a:srgbClr val="898989"/>
                </a:solidFill>
              </a:rPr>
              <a:t>-19</a:t>
            </a:r>
            <a:endParaRPr lang="en-US" altLang="en-US" sz="1200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14" name="Rectangle 7"/>
          <p:cNvSpPr>
            <a:spLocks noChangeArrowheads="1"/>
          </p:cNvSpPr>
          <p:nvPr/>
        </p:nvSpPr>
        <p:spPr bwMode="auto">
          <a:xfrm>
            <a:off x="7443216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5" name="Rectangle 8"/>
          <p:cNvSpPr>
            <a:spLocks noChangeArrowheads="1"/>
          </p:cNvSpPr>
          <p:nvPr/>
        </p:nvSpPr>
        <p:spPr bwMode="auto">
          <a:xfrm>
            <a:off x="7671816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6" name="Rectangle 9"/>
          <p:cNvSpPr>
            <a:spLocks noChangeArrowheads="1"/>
          </p:cNvSpPr>
          <p:nvPr/>
        </p:nvSpPr>
        <p:spPr bwMode="auto">
          <a:xfrm>
            <a:off x="7900416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7" name="Date Placeholder 3"/>
          <p:cNvSpPr txBox="1">
            <a:spLocks/>
          </p:cNvSpPr>
          <p:nvPr/>
        </p:nvSpPr>
        <p:spPr>
          <a:xfrm>
            <a:off x="457200" y="6432550"/>
            <a:ext cx="3352800" cy="1968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1pPr>
            <a:lvl2pPr marL="37931725" indent="-37474525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4572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9144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1371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18288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eaLnBrk="1" hangingPunct="1"/>
            <a:r>
              <a:rPr lang="en-US" altLang="en-US" sz="1200" dirty="0" smtClean="0">
                <a:solidFill>
                  <a:srgbClr val="898989"/>
                </a:solidFill>
              </a:rPr>
              <a:t>Copyright © 2016 Pearson Education, Inc.</a:t>
            </a:r>
            <a:endParaRPr lang="en-US" altLang="en-US" sz="1200" dirty="0">
              <a:solidFill>
                <a:srgbClr val="898989"/>
              </a:solidFill>
            </a:endParaRPr>
          </a:p>
        </p:txBody>
      </p:sp>
      <p:sp>
        <p:nvSpPr>
          <p:cNvPr id="18" name="Rectangle 2"/>
          <p:cNvSpPr>
            <a:spLocks noChangeArrowheads="1"/>
          </p:cNvSpPr>
          <p:nvPr/>
        </p:nvSpPr>
        <p:spPr bwMode="auto">
          <a:xfrm>
            <a:off x="393700" y="346075"/>
            <a:ext cx="1358900" cy="5902325"/>
          </a:xfrm>
          <a:prstGeom prst="rect">
            <a:avLst/>
          </a:prstGeom>
          <a:solidFill>
            <a:srgbClr val="0084C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marL="24161750" indent="-24161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lvl="1" algn="l" eaLnBrk="1" hangingPunct="1"/>
            <a:endParaRPr lang="en-US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50994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5" name="Rectangle 3"/>
          <p:cNvSpPr>
            <a:spLocks noGrp="1" noChangeArrowheads="1"/>
          </p:cNvSpPr>
          <p:nvPr>
            <p:ph type="title"/>
          </p:nvPr>
        </p:nvSpPr>
        <p:spPr>
          <a:xfrm>
            <a:off x="1828800" y="274638"/>
            <a:ext cx="6858000" cy="1143000"/>
          </a:xfrm>
        </p:spPr>
        <p:txBody>
          <a:bodyPr/>
          <a:lstStyle/>
          <a:p>
            <a:pPr eaLnBrk="1" hangingPunct="1"/>
            <a:r>
              <a:rPr lang="en-US" altLang="en-US" sz="4000" b="1" smtClean="0">
                <a:ea typeface="ＭＳ Ｐゴシック" panose="020B0600070205080204" pitchFamily="34" charset="-128"/>
              </a:rPr>
              <a:t>Visibility</a:t>
            </a:r>
          </a:p>
        </p:txBody>
      </p:sp>
      <p:sp>
        <p:nvSpPr>
          <p:cNvPr id="51206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2133600" y="1905000"/>
            <a:ext cx="6324600" cy="3886200"/>
          </a:xfrm>
        </p:spPr>
        <p:txBody>
          <a:bodyPr/>
          <a:lstStyle/>
          <a:p>
            <a:pPr marL="0" indent="0" eaLnBrk="1" hangingPunct="1">
              <a:buFontTx/>
              <a:buNone/>
            </a:pPr>
            <a:r>
              <a:rPr lang="en-US" altLang="en-US" dirty="0" smtClean="0">
                <a:ea typeface="ＭＳ Ｐゴシック" panose="020B0600070205080204" pitchFamily="34" charset="-128"/>
              </a:rPr>
              <a:t>Interacting with influential people in the organization such as senior officials, decision makers, and informal leaders</a:t>
            </a:r>
          </a:p>
        </p:txBody>
      </p:sp>
      <p:sp>
        <p:nvSpPr>
          <p:cNvPr id="12" name="Line 11"/>
          <p:cNvSpPr>
            <a:spLocks noChangeShapeType="1"/>
          </p:cNvSpPr>
          <p:nvPr/>
        </p:nvSpPr>
        <p:spPr bwMode="auto">
          <a:xfrm>
            <a:off x="2286000" y="6248400"/>
            <a:ext cx="6400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en-US"/>
          </a:p>
        </p:txBody>
      </p:sp>
      <p:sp>
        <p:nvSpPr>
          <p:cNvPr id="13" name="Text Box 10"/>
          <p:cNvSpPr txBox="1">
            <a:spLocks noChangeArrowheads="1"/>
          </p:cNvSpPr>
          <p:nvPr/>
        </p:nvSpPr>
        <p:spPr bwMode="auto">
          <a:xfrm>
            <a:off x="8129016" y="6400800"/>
            <a:ext cx="55778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200" dirty="0">
                <a:solidFill>
                  <a:srgbClr val="898989"/>
                </a:solidFill>
              </a:rPr>
              <a:t>5</a:t>
            </a:r>
            <a:r>
              <a:rPr lang="en-US" altLang="en-US" sz="1200" dirty="0" smtClean="0">
                <a:solidFill>
                  <a:srgbClr val="898989"/>
                </a:solidFill>
              </a:rPr>
              <a:t>-20</a:t>
            </a:r>
            <a:endParaRPr lang="en-US" altLang="en-US" sz="1200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14" name="Rectangle 7"/>
          <p:cNvSpPr>
            <a:spLocks noChangeArrowheads="1"/>
          </p:cNvSpPr>
          <p:nvPr/>
        </p:nvSpPr>
        <p:spPr bwMode="auto">
          <a:xfrm>
            <a:off x="7443216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5" name="Rectangle 8"/>
          <p:cNvSpPr>
            <a:spLocks noChangeArrowheads="1"/>
          </p:cNvSpPr>
          <p:nvPr/>
        </p:nvSpPr>
        <p:spPr bwMode="auto">
          <a:xfrm>
            <a:off x="7671816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6" name="Rectangle 9"/>
          <p:cNvSpPr>
            <a:spLocks noChangeArrowheads="1"/>
          </p:cNvSpPr>
          <p:nvPr/>
        </p:nvSpPr>
        <p:spPr bwMode="auto">
          <a:xfrm>
            <a:off x="7900416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7" name="Date Placeholder 3"/>
          <p:cNvSpPr txBox="1">
            <a:spLocks/>
          </p:cNvSpPr>
          <p:nvPr/>
        </p:nvSpPr>
        <p:spPr>
          <a:xfrm>
            <a:off x="457200" y="6432550"/>
            <a:ext cx="3352800" cy="1968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1pPr>
            <a:lvl2pPr marL="37931725" indent="-37474525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4572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9144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1371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18288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eaLnBrk="1" hangingPunct="1"/>
            <a:r>
              <a:rPr lang="en-US" altLang="en-US" sz="1200" dirty="0" smtClean="0">
                <a:solidFill>
                  <a:srgbClr val="898989"/>
                </a:solidFill>
              </a:rPr>
              <a:t>Copyright © 2016 Pearson Education, Inc.</a:t>
            </a:r>
            <a:endParaRPr lang="en-US" altLang="en-US" sz="1200" dirty="0">
              <a:solidFill>
                <a:srgbClr val="898989"/>
              </a:solidFill>
            </a:endParaRPr>
          </a:p>
        </p:txBody>
      </p:sp>
      <p:sp>
        <p:nvSpPr>
          <p:cNvPr id="18" name="Rectangle 2"/>
          <p:cNvSpPr>
            <a:spLocks noChangeArrowheads="1"/>
          </p:cNvSpPr>
          <p:nvPr/>
        </p:nvSpPr>
        <p:spPr bwMode="auto">
          <a:xfrm>
            <a:off x="393700" y="346075"/>
            <a:ext cx="1358900" cy="5902325"/>
          </a:xfrm>
          <a:prstGeom prst="rect">
            <a:avLst/>
          </a:prstGeom>
          <a:solidFill>
            <a:srgbClr val="0084C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marL="24161750" indent="-24161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lvl="1" algn="l" eaLnBrk="1" hangingPunct="1"/>
            <a:endParaRPr lang="en-US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74289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3" name="Rectangle 3"/>
          <p:cNvSpPr>
            <a:spLocks noGrp="1" noChangeArrowheads="1"/>
          </p:cNvSpPr>
          <p:nvPr>
            <p:ph type="title"/>
          </p:nvPr>
        </p:nvSpPr>
        <p:spPr>
          <a:xfrm>
            <a:off x="1828800" y="274638"/>
            <a:ext cx="6858000" cy="1143000"/>
          </a:xfrm>
        </p:spPr>
        <p:txBody>
          <a:bodyPr/>
          <a:lstStyle/>
          <a:p>
            <a:pPr eaLnBrk="1" hangingPunct="1"/>
            <a:r>
              <a:rPr lang="en-US" altLang="en-US" sz="4000" b="1" dirty="0" smtClean="0">
                <a:ea typeface="ＭＳ Ｐゴシック" panose="020B0600070205080204" pitchFamily="34" charset="-128"/>
              </a:rPr>
              <a:t>Relevance</a:t>
            </a:r>
          </a:p>
        </p:txBody>
      </p:sp>
      <p:sp>
        <p:nvSpPr>
          <p:cNvPr id="53254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2133600" y="1905000"/>
            <a:ext cx="6324600" cy="3886200"/>
          </a:xfrm>
        </p:spPr>
        <p:txBody>
          <a:bodyPr/>
          <a:lstStyle/>
          <a:p>
            <a:pPr marL="0" indent="0" eaLnBrk="1" hangingPunct="1">
              <a:buFontTx/>
              <a:buNone/>
            </a:pPr>
            <a:r>
              <a:rPr lang="en-US" altLang="en-US" dirty="0" smtClean="0">
                <a:ea typeface="ＭＳ Ｐゴシック" panose="020B0600070205080204" pitchFamily="34" charset="-128"/>
              </a:rPr>
              <a:t>Working on the central objectives and issues in an organization  </a:t>
            </a:r>
          </a:p>
          <a:p>
            <a:pPr lvl="1" eaLnBrk="1" hangingPunct="1">
              <a:buFont typeface="Arial"/>
              <a:buChar char="•"/>
            </a:pPr>
            <a:r>
              <a:rPr lang="en-US" altLang="en-US" sz="2400" dirty="0" smtClean="0">
                <a:ea typeface="ＭＳ Ｐゴシック" panose="020B0600070205080204" pitchFamily="34" charset="-128"/>
              </a:rPr>
              <a:t>Relevance is impacted by the employee’s department and the activities they perform</a:t>
            </a:r>
          </a:p>
          <a:p>
            <a:pPr marL="0" indent="0" eaLnBrk="1" hangingPunct="1">
              <a:buFontTx/>
              <a:buNone/>
            </a:pPr>
            <a:endParaRPr lang="en-US" altLang="en-US" dirty="0" smtClean="0">
              <a:ea typeface="ＭＳ Ｐゴシック" panose="020B0600070205080204" pitchFamily="34" charset="-128"/>
            </a:endParaRPr>
          </a:p>
        </p:txBody>
      </p:sp>
      <p:sp>
        <p:nvSpPr>
          <p:cNvPr id="12" name="Line 11"/>
          <p:cNvSpPr>
            <a:spLocks noChangeShapeType="1"/>
          </p:cNvSpPr>
          <p:nvPr/>
        </p:nvSpPr>
        <p:spPr bwMode="auto">
          <a:xfrm>
            <a:off x="2286000" y="6248400"/>
            <a:ext cx="6400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en-US"/>
          </a:p>
        </p:txBody>
      </p:sp>
      <p:sp>
        <p:nvSpPr>
          <p:cNvPr id="13" name="Text Box 10"/>
          <p:cNvSpPr txBox="1">
            <a:spLocks noChangeArrowheads="1"/>
          </p:cNvSpPr>
          <p:nvPr/>
        </p:nvSpPr>
        <p:spPr bwMode="auto">
          <a:xfrm>
            <a:off x="8129016" y="6400800"/>
            <a:ext cx="55778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200" dirty="0">
                <a:solidFill>
                  <a:srgbClr val="898989"/>
                </a:solidFill>
              </a:rPr>
              <a:t>5</a:t>
            </a:r>
            <a:r>
              <a:rPr lang="en-US" altLang="en-US" sz="1200" dirty="0" smtClean="0">
                <a:solidFill>
                  <a:srgbClr val="898989"/>
                </a:solidFill>
              </a:rPr>
              <a:t>-21</a:t>
            </a:r>
            <a:endParaRPr lang="en-US" altLang="en-US" sz="1200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14" name="Rectangle 7"/>
          <p:cNvSpPr>
            <a:spLocks noChangeArrowheads="1"/>
          </p:cNvSpPr>
          <p:nvPr/>
        </p:nvSpPr>
        <p:spPr bwMode="auto">
          <a:xfrm>
            <a:off x="7443216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5" name="Rectangle 8"/>
          <p:cNvSpPr>
            <a:spLocks noChangeArrowheads="1"/>
          </p:cNvSpPr>
          <p:nvPr/>
        </p:nvSpPr>
        <p:spPr bwMode="auto">
          <a:xfrm>
            <a:off x="7671816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6" name="Rectangle 9"/>
          <p:cNvSpPr>
            <a:spLocks noChangeArrowheads="1"/>
          </p:cNvSpPr>
          <p:nvPr/>
        </p:nvSpPr>
        <p:spPr bwMode="auto">
          <a:xfrm>
            <a:off x="7900416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7" name="Date Placeholder 3"/>
          <p:cNvSpPr txBox="1">
            <a:spLocks/>
          </p:cNvSpPr>
          <p:nvPr/>
        </p:nvSpPr>
        <p:spPr>
          <a:xfrm>
            <a:off x="457200" y="6432550"/>
            <a:ext cx="3352800" cy="1968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1pPr>
            <a:lvl2pPr marL="37931725" indent="-37474525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4572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9144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1371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18288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eaLnBrk="1" hangingPunct="1"/>
            <a:r>
              <a:rPr lang="en-US" altLang="en-US" sz="1200" dirty="0" smtClean="0">
                <a:solidFill>
                  <a:srgbClr val="898989"/>
                </a:solidFill>
              </a:rPr>
              <a:t>Copyright © 2016 Pearson Education, Inc.</a:t>
            </a:r>
            <a:endParaRPr lang="en-US" altLang="en-US" sz="1200" dirty="0">
              <a:solidFill>
                <a:srgbClr val="898989"/>
              </a:solidFill>
            </a:endParaRPr>
          </a:p>
        </p:txBody>
      </p:sp>
      <p:sp>
        <p:nvSpPr>
          <p:cNvPr id="18" name="Rectangle 2"/>
          <p:cNvSpPr>
            <a:spLocks noChangeArrowheads="1"/>
          </p:cNvSpPr>
          <p:nvPr/>
        </p:nvSpPr>
        <p:spPr bwMode="auto">
          <a:xfrm>
            <a:off x="393700" y="346075"/>
            <a:ext cx="1358900" cy="5902325"/>
          </a:xfrm>
          <a:prstGeom prst="rect">
            <a:avLst/>
          </a:prstGeom>
          <a:solidFill>
            <a:srgbClr val="0084C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marL="24161750" indent="-24161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lvl="1" algn="l" eaLnBrk="1" hangingPunct="1"/>
            <a:endParaRPr lang="en-US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12649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01" name="Rectangle 3"/>
          <p:cNvSpPr>
            <a:spLocks noGrp="1" noChangeArrowheads="1"/>
          </p:cNvSpPr>
          <p:nvPr>
            <p:ph type="title"/>
          </p:nvPr>
        </p:nvSpPr>
        <p:spPr>
          <a:xfrm>
            <a:off x="1828800" y="274638"/>
            <a:ext cx="6858000" cy="1429564"/>
          </a:xfrm>
        </p:spPr>
        <p:txBody>
          <a:bodyPr/>
          <a:lstStyle/>
          <a:p>
            <a:pPr eaLnBrk="1" hangingPunct="1"/>
            <a:r>
              <a:rPr lang="en-US" altLang="en-US" sz="4000" b="1" dirty="0" smtClean="0">
                <a:ea typeface="ＭＳ Ｐゴシック" panose="020B0600070205080204" pitchFamily="34" charset="-128"/>
              </a:rPr>
              <a:t>Transforming Power into Influence</a:t>
            </a:r>
          </a:p>
        </p:txBody>
      </p:sp>
      <p:sp>
        <p:nvSpPr>
          <p:cNvPr id="55302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2133600" y="1905000"/>
            <a:ext cx="6705600" cy="3886200"/>
          </a:xfrm>
        </p:spPr>
        <p:txBody>
          <a:bodyPr/>
          <a:lstStyle/>
          <a:p>
            <a:pPr marL="234950" indent="-234950" eaLnBrk="1" hangingPunct="1"/>
            <a:r>
              <a:rPr lang="en-US" altLang="en-US" smtClean="0">
                <a:ea typeface="ＭＳ Ｐゴシック" panose="020B0600070205080204" pitchFamily="34" charset="-128"/>
              </a:rPr>
              <a:t>Power is a necessary precondition of influence</a:t>
            </a:r>
          </a:p>
          <a:p>
            <a:pPr marL="234950" indent="-234950" eaLnBrk="1" hangingPunct="1"/>
            <a:r>
              <a:rPr lang="en-US" altLang="en-US" smtClean="0">
                <a:ea typeface="ＭＳ Ｐゴシック" panose="020B0600070205080204" pitchFamily="34" charset="-128"/>
              </a:rPr>
              <a:t>Influential people have power, but not all powerful people have influence</a:t>
            </a:r>
          </a:p>
        </p:txBody>
      </p:sp>
      <p:sp>
        <p:nvSpPr>
          <p:cNvPr id="12" name="Line 11"/>
          <p:cNvSpPr>
            <a:spLocks noChangeShapeType="1"/>
          </p:cNvSpPr>
          <p:nvPr/>
        </p:nvSpPr>
        <p:spPr bwMode="auto">
          <a:xfrm>
            <a:off x="2286000" y="6248400"/>
            <a:ext cx="6400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en-US"/>
          </a:p>
        </p:txBody>
      </p:sp>
      <p:sp>
        <p:nvSpPr>
          <p:cNvPr id="13" name="Text Box 10"/>
          <p:cNvSpPr txBox="1">
            <a:spLocks noChangeArrowheads="1"/>
          </p:cNvSpPr>
          <p:nvPr/>
        </p:nvSpPr>
        <p:spPr bwMode="auto">
          <a:xfrm>
            <a:off x="8129016" y="6400800"/>
            <a:ext cx="55778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200" dirty="0">
                <a:solidFill>
                  <a:srgbClr val="898989"/>
                </a:solidFill>
              </a:rPr>
              <a:t>5</a:t>
            </a:r>
            <a:r>
              <a:rPr lang="en-US" altLang="en-US" sz="1200" dirty="0" smtClean="0">
                <a:solidFill>
                  <a:srgbClr val="898989"/>
                </a:solidFill>
              </a:rPr>
              <a:t>-22</a:t>
            </a:r>
            <a:endParaRPr lang="en-US" altLang="en-US" sz="1200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14" name="Rectangle 7"/>
          <p:cNvSpPr>
            <a:spLocks noChangeArrowheads="1"/>
          </p:cNvSpPr>
          <p:nvPr/>
        </p:nvSpPr>
        <p:spPr bwMode="auto">
          <a:xfrm>
            <a:off x="7443216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5" name="Rectangle 8"/>
          <p:cNvSpPr>
            <a:spLocks noChangeArrowheads="1"/>
          </p:cNvSpPr>
          <p:nvPr/>
        </p:nvSpPr>
        <p:spPr bwMode="auto">
          <a:xfrm>
            <a:off x="7671816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6" name="Rectangle 9"/>
          <p:cNvSpPr>
            <a:spLocks noChangeArrowheads="1"/>
          </p:cNvSpPr>
          <p:nvPr/>
        </p:nvSpPr>
        <p:spPr bwMode="auto">
          <a:xfrm>
            <a:off x="7900416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7" name="Date Placeholder 3"/>
          <p:cNvSpPr txBox="1">
            <a:spLocks/>
          </p:cNvSpPr>
          <p:nvPr/>
        </p:nvSpPr>
        <p:spPr>
          <a:xfrm>
            <a:off x="457200" y="6432550"/>
            <a:ext cx="3352800" cy="1968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1pPr>
            <a:lvl2pPr marL="37931725" indent="-37474525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4572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9144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1371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18288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eaLnBrk="1" hangingPunct="1"/>
            <a:r>
              <a:rPr lang="en-US" altLang="en-US" sz="1200" dirty="0" smtClean="0">
                <a:solidFill>
                  <a:srgbClr val="898989"/>
                </a:solidFill>
              </a:rPr>
              <a:t>Copyright © 2016 Pearson Education, Inc.</a:t>
            </a:r>
            <a:endParaRPr lang="en-US" altLang="en-US" sz="1200" dirty="0">
              <a:solidFill>
                <a:srgbClr val="898989"/>
              </a:solidFill>
            </a:endParaRPr>
          </a:p>
        </p:txBody>
      </p:sp>
      <p:sp>
        <p:nvSpPr>
          <p:cNvPr id="18" name="Rectangle 2"/>
          <p:cNvSpPr>
            <a:spLocks noChangeArrowheads="1"/>
          </p:cNvSpPr>
          <p:nvPr/>
        </p:nvSpPr>
        <p:spPr bwMode="auto">
          <a:xfrm>
            <a:off x="393700" y="346075"/>
            <a:ext cx="1358900" cy="5902325"/>
          </a:xfrm>
          <a:prstGeom prst="rect">
            <a:avLst/>
          </a:prstGeom>
          <a:solidFill>
            <a:srgbClr val="0084C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marL="24161750" indent="-24161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lvl="1" algn="l" eaLnBrk="1" hangingPunct="1"/>
            <a:endParaRPr lang="en-US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53057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9" name="Rectangle 3"/>
          <p:cNvSpPr>
            <a:spLocks noGrp="1" noChangeArrowheads="1"/>
          </p:cNvSpPr>
          <p:nvPr>
            <p:ph type="title"/>
          </p:nvPr>
        </p:nvSpPr>
        <p:spPr>
          <a:xfrm>
            <a:off x="1828800" y="274638"/>
            <a:ext cx="6858000" cy="1143000"/>
          </a:xfrm>
        </p:spPr>
        <p:txBody>
          <a:bodyPr/>
          <a:lstStyle/>
          <a:p>
            <a:pPr eaLnBrk="1" hangingPunct="1"/>
            <a:r>
              <a:rPr lang="en-US" altLang="en-US" sz="4000" b="1" smtClean="0">
                <a:ea typeface="ＭＳ Ｐゴシック" panose="020B0600070205080204" pitchFamily="34" charset="-128"/>
              </a:rPr>
              <a:t>The Three R’s Model</a:t>
            </a:r>
          </a:p>
        </p:txBody>
      </p:sp>
      <p:sp>
        <p:nvSpPr>
          <p:cNvPr id="57350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2133600" y="1905000"/>
            <a:ext cx="6705600" cy="3886200"/>
          </a:xfrm>
        </p:spPr>
        <p:txBody>
          <a:bodyPr/>
          <a:lstStyle/>
          <a:p>
            <a:pPr marL="234950" indent="-234950" eaLnBrk="1" hangingPunct="1"/>
            <a:r>
              <a:rPr lang="en-US" altLang="en-US" sz="2800" b="1" smtClean="0">
                <a:ea typeface="ＭＳ Ｐゴシック" panose="020B0600070205080204" pitchFamily="34" charset="-128"/>
              </a:rPr>
              <a:t>Retribution:</a:t>
            </a:r>
            <a:r>
              <a:rPr lang="en-US" altLang="en-US" sz="2800" smtClean="0">
                <a:ea typeface="ＭＳ Ｐゴシック" panose="020B0600070205080204" pitchFamily="34" charset="-128"/>
              </a:rPr>
              <a:t> Force others to do what you say (coercion &amp; intimidation)</a:t>
            </a:r>
          </a:p>
          <a:p>
            <a:pPr marL="234950" indent="-234950" eaLnBrk="1" hangingPunct="1"/>
            <a:r>
              <a:rPr lang="en-US" altLang="en-US" sz="2800" b="1" smtClean="0">
                <a:ea typeface="ＭＳ Ｐゴシック" panose="020B0600070205080204" pitchFamily="34" charset="-128"/>
              </a:rPr>
              <a:t>Reciprocity:</a:t>
            </a:r>
            <a:r>
              <a:rPr lang="en-US" altLang="en-US" sz="2800" smtClean="0">
                <a:ea typeface="ＭＳ Ｐゴシック" panose="020B0600070205080204" pitchFamily="34" charset="-128"/>
              </a:rPr>
              <a:t> Help other want to do what you say (bargaining &amp; ingratiation)</a:t>
            </a:r>
          </a:p>
          <a:p>
            <a:pPr marL="234950" indent="-234950" eaLnBrk="1" hangingPunct="1"/>
            <a:r>
              <a:rPr lang="en-US" altLang="en-US" sz="2800" b="1" smtClean="0">
                <a:ea typeface="ＭＳ Ｐゴシック" panose="020B0600070205080204" pitchFamily="34" charset="-128"/>
              </a:rPr>
              <a:t>Reason:</a:t>
            </a:r>
            <a:r>
              <a:rPr lang="en-US" altLang="en-US" sz="2800" smtClean="0">
                <a:ea typeface="ＭＳ Ｐゴシック" panose="020B0600070205080204" pitchFamily="34" charset="-128"/>
              </a:rPr>
              <a:t> Show others that it makes sense to do what you say (facts &amp; appeal to values)</a:t>
            </a:r>
          </a:p>
        </p:txBody>
      </p:sp>
      <p:sp>
        <p:nvSpPr>
          <p:cNvPr id="12" name="Line 11"/>
          <p:cNvSpPr>
            <a:spLocks noChangeShapeType="1"/>
          </p:cNvSpPr>
          <p:nvPr/>
        </p:nvSpPr>
        <p:spPr bwMode="auto">
          <a:xfrm>
            <a:off x="2286000" y="6248400"/>
            <a:ext cx="6400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en-US"/>
          </a:p>
        </p:txBody>
      </p:sp>
      <p:sp>
        <p:nvSpPr>
          <p:cNvPr id="13" name="Text Box 10"/>
          <p:cNvSpPr txBox="1">
            <a:spLocks noChangeArrowheads="1"/>
          </p:cNvSpPr>
          <p:nvPr/>
        </p:nvSpPr>
        <p:spPr bwMode="auto">
          <a:xfrm>
            <a:off x="8129016" y="6400800"/>
            <a:ext cx="55778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200" dirty="0">
                <a:solidFill>
                  <a:srgbClr val="898989"/>
                </a:solidFill>
              </a:rPr>
              <a:t>5</a:t>
            </a:r>
            <a:r>
              <a:rPr lang="en-US" altLang="en-US" sz="1200" dirty="0" smtClean="0">
                <a:solidFill>
                  <a:srgbClr val="898989"/>
                </a:solidFill>
              </a:rPr>
              <a:t>-23</a:t>
            </a:r>
            <a:endParaRPr lang="en-US" altLang="en-US" sz="1200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14" name="Rectangle 7"/>
          <p:cNvSpPr>
            <a:spLocks noChangeArrowheads="1"/>
          </p:cNvSpPr>
          <p:nvPr/>
        </p:nvSpPr>
        <p:spPr bwMode="auto">
          <a:xfrm>
            <a:off x="7443216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5" name="Rectangle 8"/>
          <p:cNvSpPr>
            <a:spLocks noChangeArrowheads="1"/>
          </p:cNvSpPr>
          <p:nvPr/>
        </p:nvSpPr>
        <p:spPr bwMode="auto">
          <a:xfrm>
            <a:off x="7671816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6" name="Rectangle 9"/>
          <p:cNvSpPr>
            <a:spLocks noChangeArrowheads="1"/>
          </p:cNvSpPr>
          <p:nvPr/>
        </p:nvSpPr>
        <p:spPr bwMode="auto">
          <a:xfrm>
            <a:off x="7900416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7" name="Date Placeholder 3"/>
          <p:cNvSpPr txBox="1">
            <a:spLocks/>
          </p:cNvSpPr>
          <p:nvPr/>
        </p:nvSpPr>
        <p:spPr>
          <a:xfrm>
            <a:off x="457200" y="6432550"/>
            <a:ext cx="3352800" cy="1968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1pPr>
            <a:lvl2pPr marL="37931725" indent="-37474525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4572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9144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1371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18288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eaLnBrk="1" hangingPunct="1"/>
            <a:r>
              <a:rPr lang="en-US" altLang="en-US" sz="1200" dirty="0" smtClean="0">
                <a:solidFill>
                  <a:srgbClr val="898989"/>
                </a:solidFill>
              </a:rPr>
              <a:t>Copyright © 2016 Pearson Education, Inc.</a:t>
            </a:r>
            <a:endParaRPr lang="en-US" altLang="en-US" sz="1200" dirty="0">
              <a:solidFill>
                <a:srgbClr val="898989"/>
              </a:solidFill>
            </a:endParaRPr>
          </a:p>
        </p:txBody>
      </p:sp>
      <p:sp>
        <p:nvSpPr>
          <p:cNvPr id="19" name="Rectangle 2"/>
          <p:cNvSpPr>
            <a:spLocks noChangeArrowheads="1"/>
          </p:cNvSpPr>
          <p:nvPr/>
        </p:nvSpPr>
        <p:spPr bwMode="auto">
          <a:xfrm>
            <a:off x="393700" y="346075"/>
            <a:ext cx="1358900" cy="5902325"/>
          </a:xfrm>
          <a:prstGeom prst="rect">
            <a:avLst/>
          </a:prstGeom>
          <a:solidFill>
            <a:srgbClr val="0084C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marL="24161750" indent="-24161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lvl="1" algn="l" eaLnBrk="1" hangingPunct="1"/>
            <a:endParaRPr lang="en-US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39192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7" name="Rectangle 3"/>
          <p:cNvSpPr>
            <a:spLocks noGrp="1" noChangeArrowheads="1"/>
          </p:cNvSpPr>
          <p:nvPr>
            <p:ph type="title"/>
          </p:nvPr>
        </p:nvSpPr>
        <p:spPr>
          <a:xfrm>
            <a:off x="1828800" y="274638"/>
            <a:ext cx="6858000" cy="1143000"/>
          </a:xfrm>
        </p:spPr>
        <p:txBody>
          <a:bodyPr/>
          <a:lstStyle/>
          <a:p>
            <a:pPr eaLnBrk="1" hangingPunct="1"/>
            <a:r>
              <a:rPr lang="en-US" altLang="en-US" sz="4000" b="1" dirty="0" smtClean="0">
                <a:ea typeface="ＭＳ Ｐゴシック" panose="020B0600070205080204" pitchFamily="34" charset="-128"/>
              </a:rPr>
              <a:t>When to Use Retribution</a:t>
            </a:r>
          </a:p>
        </p:txBody>
      </p:sp>
      <p:sp>
        <p:nvSpPr>
          <p:cNvPr id="59398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2133600" y="1524000"/>
            <a:ext cx="6553200" cy="3886200"/>
          </a:xfrm>
        </p:spPr>
        <p:txBody>
          <a:bodyPr/>
          <a:lstStyle/>
          <a:p>
            <a:pPr marL="234950" indent="-234950" eaLnBrk="1" hangingPunct="1">
              <a:lnSpc>
                <a:spcPct val="90000"/>
              </a:lnSpc>
            </a:pPr>
            <a:r>
              <a:rPr lang="en-US" altLang="en-US" dirty="0" smtClean="0">
                <a:ea typeface="ＭＳ Ｐゴシック" panose="020B0600070205080204" pitchFamily="34" charset="-128"/>
              </a:rPr>
              <a:t>Unequal power (in influencer’s favor)</a:t>
            </a:r>
          </a:p>
          <a:p>
            <a:pPr marL="234950" indent="-234950" eaLnBrk="1" hangingPunct="1">
              <a:lnSpc>
                <a:spcPct val="90000"/>
              </a:lnSpc>
            </a:pPr>
            <a:r>
              <a:rPr lang="en-US" altLang="en-US" dirty="0" smtClean="0">
                <a:ea typeface="ＭＳ Ｐゴシック" panose="020B0600070205080204" pitchFamily="34" charset="-128"/>
              </a:rPr>
              <a:t>Commitment and quality not important</a:t>
            </a:r>
          </a:p>
          <a:p>
            <a:pPr marL="234950" indent="-234950" eaLnBrk="1" hangingPunct="1">
              <a:lnSpc>
                <a:spcPct val="90000"/>
              </a:lnSpc>
            </a:pPr>
            <a:r>
              <a:rPr lang="en-US" altLang="en-US" dirty="0" smtClean="0">
                <a:ea typeface="ＭＳ Ｐゴシック" panose="020B0600070205080204" pitchFamily="34" charset="-128"/>
              </a:rPr>
              <a:t>Tight time constraints</a:t>
            </a:r>
          </a:p>
          <a:p>
            <a:pPr marL="234950" indent="-234950" eaLnBrk="1" hangingPunct="1">
              <a:lnSpc>
                <a:spcPct val="90000"/>
              </a:lnSpc>
            </a:pPr>
            <a:r>
              <a:rPr lang="en-US" altLang="en-US" dirty="0" smtClean="0">
                <a:ea typeface="ＭＳ Ｐゴシック" panose="020B0600070205080204" pitchFamily="34" charset="-128"/>
              </a:rPr>
              <a:t>Serious violations</a:t>
            </a:r>
          </a:p>
          <a:p>
            <a:pPr marL="234950" indent="-234950" eaLnBrk="1" hangingPunct="1">
              <a:lnSpc>
                <a:spcPct val="90000"/>
              </a:lnSpc>
            </a:pPr>
            <a:r>
              <a:rPr lang="en-US" altLang="en-US" dirty="0" smtClean="0">
                <a:ea typeface="ＭＳ Ｐゴシック" panose="020B0600070205080204" pitchFamily="34" charset="-128"/>
              </a:rPr>
              <a:t>Specific, unambiguous requests</a:t>
            </a:r>
          </a:p>
          <a:p>
            <a:pPr marL="234950" indent="-234950" eaLnBrk="1" hangingPunct="1">
              <a:lnSpc>
                <a:spcPct val="90000"/>
              </a:lnSpc>
            </a:pPr>
            <a:r>
              <a:rPr lang="en-US" altLang="en-US" dirty="0" smtClean="0">
                <a:ea typeface="ＭＳ Ｐゴシック" panose="020B0600070205080204" pitchFamily="34" charset="-128"/>
              </a:rPr>
              <a:t>Resistance to request is likely</a:t>
            </a:r>
          </a:p>
        </p:txBody>
      </p:sp>
      <p:sp>
        <p:nvSpPr>
          <p:cNvPr id="12" name="Line 11"/>
          <p:cNvSpPr>
            <a:spLocks noChangeShapeType="1"/>
          </p:cNvSpPr>
          <p:nvPr/>
        </p:nvSpPr>
        <p:spPr bwMode="auto">
          <a:xfrm>
            <a:off x="2286000" y="6248400"/>
            <a:ext cx="6400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en-US"/>
          </a:p>
        </p:txBody>
      </p:sp>
      <p:sp>
        <p:nvSpPr>
          <p:cNvPr id="13" name="Text Box 10"/>
          <p:cNvSpPr txBox="1">
            <a:spLocks noChangeArrowheads="1"/>
          </p:cNvSpPr>
          <p:nvPr/>
        </p:nvSpPr>
        <p:spPr bwMode="auto">
          <a:xfrm>
            <a:off x="8129016" y="6400800"/>
            <a:ext cx="55778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200" dirty="0">
                <a:solidFill>
                  <a:srgbClr val="898989"/>
                </a:solidFill>
              </a:rPr>
              <a:t>5</a:t>
            </a:r>
            <a:r>
              <a:rPr lang="en-US" altLang="en-US" sz="1200" dirty="0" smtClean="0">
                <a:solidFill>
                  <a:srgbClr val="898989"/>
                </a:solidFill>
              </a:rPr>
              <a:t>-24</a:t>
            </a:r>
            <a:endParaRPr lang="en-US" altLang="en-US" sz="1200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14" name="Rectangle 7"/>
          <p:cNvSpPr>
            <a:spLocks noChangeArrowheads="1"/>
          </p:cNvSpPr>
          <p:nvPr/>
        </p:nvSpPr>
        <p:spPr bwMode="auto">
          <a:xfrm>
            <a:off x="7443216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5" name="Rectangle 8"/>
          <p:cNvSpPr>
            <a:spLocks noChangeArrowheads="1"/>
          </p:cNvSpPr>
          <p:nvPr/>
        </p:nvSpPr>
        <p:spPr bwMode="auto">
          <a:xfrm>
            <a:off x="7671816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6" name="Rectangle 9"/>
          <p:cNvSpPr>
            <a:spLocks noChangeArrowheads="1"/>
          </p:cNvSpPr>
          <p:nvPr/>
        </p:nvSpPr>
        <p:spPr bwMode="auto">
          <a:xfrm>
            <a:off x="7900416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7" name="Date Placeholder 3"/>
          <p:cNvSpPr txBox="1">
            <a:spLocks/>
          </p:cNvSpPr>
          <p:nvPr/>
        </p:nvSpPr>
        <p:spPr>
          <a:xfrm>
            <a:off x="457200" y="6432550"/>
            <a:ext cx="3352800" cy="1968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1pPr>
            <a:lvl2pPr marL="37931725" indent="-37474525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4572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9144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1371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18288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eaLnBrk="1" hangingPunct="1"/>
            <a:r>
              <a:rPr lang="en-US" altLang="en-US" sz="1200" dirty="0" smtClean="0">
                <a:solidFill>
                  <a:srgbClr val="898989"/>
                </a:solidFill>
              </a:rPr>
              <a:t>Copyright © 2016 Pearson Education, Inc.</a:t>
            </a:r>
            <a:endParaRPr lang="en-US" altLang="en-US" sz="1200" dirty="0">
              <a:solidFill>
                <a:srgbClr val="898989"/>
              </a:solidFill>
            </a:endParaRPr>
          </a:p>
        </p:txBody>
      </p:sp>
      <p:sp>
        <p:nvSpPr>
          <p:cNvPr id="18" name="Rectangle 2"/>
          <p:cNvSpPr>
            <a:spLocks noChangeArrowheads="1"/>
          </p:cNvSpPr>
          <p:nvPr/>
        </p:nvSpPr>
        <p:spPr bwMode="auto">
          <a:xfrm>
            <a:off x="393700" y="346075"/>
            <a:ext cx="1358900" cy="5902325"/>
          </a:xfrm>
          <a:prstGeom prst="rect">
            <a:avLst/>
          </a:prstGeom>
          <a:solidFill>
            <a:srgbClr val="0084C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marL="24161750" indent="-24161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lvl="1" algn="l" eaLnBrk="1" hangingPunct="1"/>
            <a:endParaRPr lang="en-US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04535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5" name="Rectangle 3"/>
          <p:cNvSpPr>
            <a:spLocks noGrp="1" noChangeArrowheads="1"/>
          </p:cNvSpPr>
          <p:nvPr>
            <p:ph type="title"/>
          </p:nvPr>
        </p:nvSpPr>
        <p:spPr>
          <a:xfrm>
            <a:off x="1828800" y="274638"/>
            <a:ext cx="6858000" cy="1143000"/>
          </a:xfrm>
        </p:spPr>
        <p:txBody>
          <a:bodyPr/>
          <a:lstStyle/>
          <a:p>
            <a:pPr eaLnBrk="1" hangingPunct="1"/>
            <a:r>
              <a:rPr lang="en-US" altLang="en-US" sz="4000" b="1" dirty="0" smtClean="0">
                <a:ea typeface="ＭＳ Ｐゴシック" panose="020B0600070205080204" pitchFamily="34" charset="-128"/>
              </a:rPr>
              <a:t>When to Use Reciprocity</a:t>
            </a:r>
          </a:p>
        </p:txBody>
      </p:sp>
      <p:sp>
        <p:nvSpPr>
          <p:cNvPr id="61446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2095500" y="1524000"/>
            <a:ext cx="6781800" cy="3886200"/>
          </a:xfrm>
        </p:spPr>
        <p:txBody>
          <a:bodyPr/>
          <a:lstStyle/>
          <a:p>
            <a:pPr marL="234950" indent="-234950" eaLnBrk="1" hangingPunct="1">
              <a:tabLst>
                <a:tab pos="339725" algn="l"/>
              </a:tabLst>
            </a:pPr>
            <a:r>
              <a:rPr lang="en-US" altLang="en-US" dirty="0" smtClean="0">
                <a:ea typeface="ＭＳ Ｐゴシック" panose="020B0600070205080204" pitchFamily="34" charset="-128"/>
              </a:rPr>
              <a:t>Parties are mutually dependent</a:t>
            </a:r>
          </a:p>
          <a:p>
            <a:pPr marL="234950" indent="-234950" eaLnBrk="1" hangingPunct="1">
              <a:tabLst>
                <a:tab pos="339725" algn="l"/>
              </a:tabLst>
            </a:pPr>
            <a:r>
              <a:rPr lang="en-US" altLang="en-US" dirty="0" smtClean="0">
                <a:ea typeface="ＭＳ Ｐゴシック" panose="020B0600070205080204" pitchFamily="34" charset="-128"/>
              </a:rPr>
              <a:t>Each party has valued resources</a:t>
            </a:r>
          </a:p>
          <a:p>
            <a:pPr marL="234950" indent="-234950" eaLnBrk="1" hangingPunct="1">
              <a:tabLst>
                <a:tab pos="339725" algn="l"/>
              </a:tabLst>
            </a:pPr>
            <a:r>
              <a:rPr lang="en-US" altLang="en-US" dirty="0" smtClean="0">
                <a:ea typeface="ＭＳ Ｐゴシック" panose="020B0600070205080204" pitchFamily="34" charset="-128"/>
              </a:rPr>
              <a:t>Adequate time for negotiating</a:t>
            </a:r>
          </a:p>
          <a:p>
            <a:pPr marL="234950" indent="-234950" eaLnBrk="1" hangingPunct="1">
              <a:tabLst>
                <a:tab pos="339725" algn="l"/>
              </a:tabLst>
            </a:pPr>
            <a:r>
              <a:rPr lang="en-US" altLang="en-US" dirty="0" smtClean="0">
                <a:ea typeface="ＭＳ Ｐゴシック" panose="020B0600070205080204" pitchFamily="34" charset="-128"/>
              </a:rPr>
              <a:t>Established exchange norms exist</a:t>
            </a:r>
          </a:p>
          <a:p>
            <a:pPr marL="234950" indent="-234950" eaLnBrk="1" hangingPunct="1">
              <a:tabLst>
                <a:tab pos="339725" algn="l"/>
              </a:tabLst>
            </a:pPr>
            <a:r>
              <a:rPr lang="en-US" altLang="en-US" dirty="0" smtClean="0">
                <a:ea typeface="ＭＳ Ｐゴシック" panose="020B0600070205080204" pitchFamily="34" charset="-128"/>
              </a:rPr>
              <a:t>Commitment to goals not critical</a:t>
            </a:r>
          </a:p>
          <a:p>
            <a:pPr marL="234950" indent="-234950" eaLnBrk="1" hangingPunct="1">
              <a:tabLst>
                <a:tab pos="339725" algn="l"/>
              </a:tabLst>
            </a:pPr>
            <a:r>
              <a:rPr lang="en-US" altLang="en-US" dirty="0" smtClean="0">
                <a:ea typeface="ＭＳ Ｐゴシック" panose="020B0600070205080204" pitchFamily="34" charset="-128"/>
              </a:rPr>
              <a:t>Needs are specific and short-term</a:t>
            </a:r>
          </a:p>
        </p:txBody>
      </p:sp>
      <p:sp>
        <p:nvSpPr>
          <p:cNvPr id="12" name="Line 11"/>
          <p:cNvSpPr>
            <a:spLocks noChangeShapeType="1"/>
          </p:cNvSpPr>
          <p:nvPr/>
        </p:nvSpPr>
        <p:spPr bwMode="auto">
          <a:xfrm>
            <a:off x="2286000" y="6248400"/>
            <a:ext cx="6400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en-US"/>
          </a:p>
        </p:txBody>
      </p:sp>
      <p:sp>
        <p:nvSpPr>
          <p:cNvPr id="13" name="Text Box 10"/>
          <p:cNvSpPr txBox="1">
            <a:spLocks noChangeArrowheads="1"/>
          </p:cNvSpPr>
          <p:nvPr/>
        </p:nvSpPr>
        <p:spPr bwMode="auto">
          <a:xfrm>
            <a:off x="8129016" y="6400800"/>
            <a:ext cx="55778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200" dirty="0">
                <a:solidFill>
                  <a:srgbClr val="898989"/>
                </a:solidFill>
              </a:rPr>
              <a:t>5</a:t>
            </a:r>
            <a:r>
              <a:rPr lang="en-US" altLang="en-US" sz="1200" dirty="0" smtClean="0">
                <a:solidFill>
                  <a:srgbClr val="898989"/>
                </a:solidFill>
              </a:rPr>
              <a:t>-25</a:t>
            </a:r>
            <a:endParaRPr lang="en-US" altLang="en-US" sz="1200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14" name="Rectangle 7"/>
          <p:cNvSpPr>
            <a:spLocks noChangeArrowheads="1"/>
          </p:cNvSpPr>
          <p:nvPr/>
        </p:nvSpPr>
        <p:spPr bwMode="auto">
          <a:xfrm>
            <a:off x="7443216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5" name="Rectangle 8"/>
          <p:cNvSpPr>
            <a:spLocks noChangeArrowheads="1"/>
          </p:cNvSpPr>
          <p:nvPr/>
        </p:nvSpPr>
        <p:spPr bwMode="auto">
          <a:xfrm>
            <a:off x="7671816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6" name="Rectangle 9"/>
          <p:cNvSpPr>
            <a:spLocks noChangeArrowheads="1"/>
          </p:cNvSpPr>
          <p:nvPr/>
        </p:nvSpPr>
        <p:spPr bwMode="auto">
          <a:xfrm>
            <a:off x="7900416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7" name="Date Placeholder 3"/>
          <p:cNvSpPr txBox="1">
            <a:spLocks/>
          </p:cNvSpPr>
          <p:nvPr/>
        </p:nvSpPr>
        <p:spPr>
          <a:xfrm>
            <a:off x="457200" y="6432550"/>
            <a:ext cx="3352800" cy="1968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1pPr>
            <a:lvl2pPr marL="37931725" indent="-37474525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4572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9144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1371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18288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eaLnBrk="1" hangingPunct="1"/>
            <a:r>
              <a:rPr lang="en-US" altLang="en-US" sz="1200" dirty="0" smtClean="0">
                <a:solidFill>
                  <a:srgbClr val="898989"/>
                </a:solidFill>
              </a:rPr>
              <a:t>Copyright © 2016 Pearson Education, Inc.</a:t>
            </a:r>
            <a:endParaRPr lang="en-US" altLang="en-US" sz="1200" dirty="0">
              <a:solidFill>
                <a:srgbClr val="898989"/>
              </a:solidFill>
            </a:endParaRPr>
          </a:p>
        </p:txBody>
      </p:sp>
      <p:sp>
        <p:nvSpPr>
          <p:cNvPr id="18" name="Rectangle 2"/>
          <p:cNvSpPr>
            <a:spLocks noChangeArrowheads="1"/>
          </p:cNvSpPr>
          <p:nvPr/>
        </p:nvSpPr>
        <p:spPr bwMode="auto">
          <a:xfrm>
            <a:off x="393700" y="346075"/>
            <a:ext cx="1358900" cy="5902325"/>
          </a:xfrm>
          <a:prstGeom prst="rect">
            <a:avLst/>
          </a:prstGeom>
          <a:solidFill>
            <a:srgbClr val="0084C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marL="24161750" indent="-24161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lvl="1" algn="l" eaLnBrk="1" hangingPunct="1"/>
            <a:endParaRPr lang="en-US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85712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3" name="Rectangle 3"/>
          <p:cNvSpPr>
            <a:spLocks noGrp="1" noChangeArrowheads="1"/>
          </p:cNvSpPr>
          <p:nvPr>
            <p:ph type="title"/>
          </p:nvPr>
        </p:nvSpPr>
        <p:spPr>
          <a:xfrm>
            <a:off x="1828800" y="274638"/>
            <a:ext cx="6858000" cy="1143000"/>
          </a:xfrm>
        </p:spPr>
        <p:txBody>
          <a:bodyPr/>
          <a:lstStyle/>
          <a:p>
            <a:pPr eaLnBrk="1" hangingPunct="1"/>
            <a:r>
              <a:rPr lang="en-US" altLang="en-US" sz="4000" b="1" smtClean="0">
                <a:ea typeface="ＭＳ Ｐゴシック" panose="020B0600070205080204" pitchFamily="34" charset="-128"/>
              </a:rPr>
              <a:t>When to Use Reason</a:t>
            </a:r>
          </a:p>
        </p:txBody>
      </p:sp>
      <p:sp>
        <p:nvSpPr>
          <p:cNvPr id="63494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2161032" y="1655506"/>
            <a:ext cx="6425184" cy="3840956"/>
          </a:xfrm>
        </p:spPr>
        <p:txBody>
          <a:bodyPr/>
          <a:lstStyle/>
          <a:p>
            <a:pPr marL="169863" indent="-169863" eaLnBrk="1" hangingPunct="1"/>
            <a:r>
              <a:rPr lang="en-US" altLang="en-US" dirty="0" smtClean="0">
                <a:ea typeface="ＭＳ Ｐゴシック" panose="020B0600070205080204" pitchFamily="34" charset="-128"/>
              </a:rPr>
              <a:t>Adequate time for extensive discussion</a:t>
            </a:r>
          </a:p>
          <a:p>
            <a:pPr marL="169863" indent="-169863" eaLnBrk="1" hangingPunct="1"/>
            <a:r>
              <a:rPr lang="en-US" altLang="en-US" dirty="0" smtClean="0">
                <a:ea typeface="ＭＳ Ｐゴシック" panose="020B0600070205080204" pitchFamily="34" charset="-128"/>
              </a:rPr>
              <a:t>Common goals</a:t>
            </a:r>
          </a:p>
          <a:p>
            <a:pPr marL="169863" indent="-169863" eaLnBrk="1" hangingPunct="1"/>
            <a:r>
              <a:rPr lang="en-US" altLang="en-US" dirty="0" smtClean="0">
                <a:ea typeface="ＭＳ Ｐゴシック" panose="020B0600070205080204" pitchFamily="34" charset="-128"/>
              </a:rPr>
              <a:t>Parties share mutual respect</a:t>
            </a:r>
          </a:p>
          <a:p>
            <a:pPr marL="169863" indent="-169863" eaLnBrk="1" hangingPunct="1"/>
            <a:r>
              <a:rPr lang="en-US" altLang="en-US" dirty="0" smtClean="0">
                <a:ea typeface="ＭＳ Ｐゴシック" panose="020B0600070205080204" pitchFamily="34" charset="-128"/>
              </a:rPr>
              <a:t>Parties share ongoing relationship</a:t>
            </a:r>
          </a:p>
        </p:txBody>
      </p:sp>
      <p:sp>
        <p:nvSpPr>
          <p:cNvPr id="12" name="Line 11"/>
          <p:cNvSpPr>
            <a:spLocks noChangeShapeType="1"/>
          </p:cNvSpPr>
          <p:nvPr/>
        </p:nvSpPr>
        <p:spPr bwMode="auto">
          <a:xfrm>
            <a:off x="2286000" y="6248400"/>
            <a:ext cx="6400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en-US"/>
          </a:p>
        </p:txBody>
      </p:sp>
      <p:sp>
        <p:nvSpPr>
          <p:cNvPr id="13" name="Text Box 10"/>
          <p:cNvSpPr txBox="1">
            <a:spLocks noChangeArrowheads="1"/>
          </p:cNvSpPr>
          <p:nvPr/>
        </p:nvSpPr>
        <p:spPr bwMode="auto">
          <a:xfrm>
            <a:off x="8129016" y="6400800"/>
            <a:ext cx="55778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200" dirty="0">
                <a:solidFill>
                  <a:srgbClr val="898989"/>
                </a:solidFill>
              </a:rPr>
              <a:t>5</a:t>
            </a:r>
            <a:r>
              <a:rPr lang="en-US" altLang="en-US" sz="1200" dirty="0" smtClean="0">
                <a:solidFill>
                  <a:srgbClr val="898989"/>
                </a:solidFill>
              </a:rPr>
              <a:t>-26</a:t>
            </a:r>
            <a:endParaRPr lang="en-US" altLang="en-US" sz="1200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14" name="Rectangle 7"/>
          <p:cNvSpPr>
            <a:spLocks noChangeArrowheads="1"/>
          </p:cNvSpPr>
          <p:nvPr/>
        </p:nvSpPr>
        <p:spPr bwMode="auto">
          <a:xfrm>
            <a:off x="7443216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5" name="Rectangle 8"/>
          <p:cNvSpPr>
            <a:spLocks noChangeArrowheads="1"/>
          </p:cNvSpPr>
          <p:nvPr/>
        </p:nvSpPr>
        <p:spPr bwMode="auto">
          <a:xfrm>
            <a:off x="7671816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6" name="Rectangle 9"/>
          <p:cNvSpPr>
            <a:spLocks noChangeArrowheads="1"/>
          </p:cNvSpPr>
          <p:nvPr/>
        </p:nvSpPr>
        <p:spPr bwMode="auto">
          <a:xfrm>
            <a:off x="7900416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7" name="Date Placeholder 3"/>
          <p:cNvSpPr txBox="1">
            <a:spLocks/>
          </p:cNvSpPr>
          <p:nvPr/>
        </p:nvSpPr>
        <p:spPr>
          <a:xfrm>
            <a:off x="457200" y="6432550"/>
            <a:ext cx="3352800" cy="1968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1pPr>
            <a:lvl2pPr marL="37931725" indent="-37474525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4572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9144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1371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18288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eaLnBrk="1" hangingPunct="1"/>
            <a:r>
              <a:rPr lang="en-US" altLang="en-US" sz="1200" dirty="0" smtClean="0">
                <a:solidFill>
                  <a:srgbClr val="898989"/>
                </a:solidFill>
              </a:rPr>
              <a:t>Copyright © 2016 Pearson Education, Inc.</a:t>
            </a:r>
            <a:endParaRPr lang="en-US" altLang="en-US" sz="1200" dirty="0">
              <a:solidFill>
                <a:srgbClr val="898989"/>
              </a:solidFill>
            </a:endParaRPr>
          </a:p>
        </p:txBody>
      </p:sp>
      <p:sp>
        <p:nvSpPr>
          <p:cNvPr id="18" name="Rectangle 2"/>
          <p:cNvSpPr>
            <a:spLocks noChangeArrowheads="1"/>
          </p:cNvSpPr>
          <p:nvPr/>
        </p:nvSpPr>
        <p:spPr bwMode="auto">
          <a:xfrm>
            <a:off x="393700" y="346075"/>
            <a:ext cx="1358900" cy="5902325"/>
          </a:xfrm>
          <a:prstGeom prst="rect">
            <a:avLst/>
          </a:prstGeom>
          <a:solidFill>
            <a:srgbClr val="0084C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marL="24161750" indent="-24161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lvl="1" algn="l" eaLnBrk="1" hangingPunct="1"/>
            <a:endParaRPr lang="en-US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41575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41" name="Rectangle 3"/>
          <p:cNvSpPr>
            <a:spLocks noGrp="1" noChangeArrowheads="1"/>
          </p:cNvSpPr>
          <p:nvPr>
            <p:ph type="title"/>
          </p:nvPr>
        </p:nvSpPr>
        <p:spPr>
          <a:xfrm>
            <a:off x="1905000" y="274638"/>
            <a:ext cx="6781800" cy="2011362"/>
          </a:xfrm>
        </p:spPr>
        <p:txBody>
          <a:bodyPr/>
          <a:lstStyle/>
          <a:p>
            <a:pPr eaLnBrk="1" hangingPunct="1"/>
            <a:r>
              <a:rPr lang="en-US" altLang="en-US" sz="3600" b="1" dirty="0" smtClean="0">
                <a:ea typeface="ＭＳ Ｐゴシック" panose="020B0600070205080204" pitchFamily="34" charset="-128"/>
              </a:rPr>
              <a:t>Exercising Upward Influence </a:t>
            </a:r>
            <a:br>
              <a:rPr lang="en-US" altLang="en-US" sz="3600" b="1" dirty="0" smtClean="0">
                <a:ea typeface="ＭＳ Ｐゴシック" panose="020B0600070205080204" pitchFamily="34" charset="-128"/>
              </a:rPr>
            </a:br>
            <a:r>
              <a:rPr lang="en-US" altLang="en-US" sz="3600" dirty="0" smtClean="0">
                <a:ea typeface="ＭＳ Ｐゴシック" panose="020B0600070205080204" pitchFamily="34" charset="-128"/>
              </a:rPr>
              <a:t>or</a:t>
            </a:r>
            <a:br>
              <a:rPr lang="en-US" altLang="en-US" sz="3600" dirty="0" smtClean="0">
                <a:ea typeface="ＭＳ Ｐゴシック" panose="020B0600070205080204" pitchFamily="34" charset="-128"/>
              </a:rPr>
            </a:br>
            <a:r>
              <a:rPr lang="en-US" altLang="en-US" sz="3600" dirty="0" smtClean="0">
                <a:ea typeface="ＭＳ Ｐゴシック" panose="020B0600070205080204" pitchFamily="34" charset="-128"/>
              </a:rPr>
              <a:t>Managing the “boss”</a:t>
            </a:r>
          </a:p>
        </p:txBody>
      </p:sp>
      <p:sp>
        <p:nvSpPr>
          <p:cNvPr id="65542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2133600" y="1905000"/>
            <a:ext cx="6324600" cy="3886200"/>
          </a:xfrm>
        </p:spPr>
        <p:txBody>
          <a:bodyPr/>
          <a:lstStyle/>
          <a:p>
            <a:pPr marL="0" indent="0" algn="ctr" eaLnBrk="1" hangingPunct="1">
              <a:buFontTx/>
              <a:buNone/>
            </a:pPr>
            <a:endParaRPr lang="en-US" altLang="en-US" i="1" u="sng" smtClean="0">
              <a:ea typeface="ＭＳ Ｐゴシック" panose="020B0600070205080204" pitchFamily="34" charset="-128"/>
            </a:endParaRPr>
          </a:p>
          <a:p>
            <a:pPr marL="0" indent="0" eaLnBrk="1" hangingPunct="1">
              <a:buFontTx/>
              <a:buNone/>
            </a:pPr>
            <a:r>
              <a:rPr lang="en-US" altLang="en-US" i="1" u="sng" smtClean="0">
                <a:ea typeface="ＭＳ Ｐゴシック" panose="020B0600070205080204" pitchFamily="34" charset="-128"/>
              </a:rPr>
              <a:t>Issue Selling</a:t>
            </a:r>
            <a:r>
              <a:rPr lang="en-US" altLang="en-US" smtClean="0">
                <a:ea typeface="ＭＳ Ｐゴシック" panose="020B0600070205080204" pitchFamily="34" charset="-128"/>
              </a:rPr>
              <a:t>: convincing your boss that a particular issue is so important it requires his or her attention.</a:t>
            </a:r>
          </a:p>
        </p:txBody>
      </p:sp>
      <p:sp>
        <p:nvSpPr>
          <p:cNvPr id="12" name="Line 11"/>
          <p:cNvSpPr>
            <a:spLocks noChangeShapeType="1"/>
          </p:cNvSpPr>
          <p:nvPr/>
        </p:nvSpPr>
        <p:spPr bwMode="auto">
          <a:xfrm>
            <a:off x="2286000" y="6248400"/>
            <a:ext cx="6400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en-US"/>
          </a:p>
        </p:txBody>
      </p:sp>
      <p:sp>
        <p:nvSpPr>
          <p:cNvPr id="13" name="Text Box 10"/>
          <p:cNvSpPr txBox="1">
            <a:spLocks noChangeArrowheads="1"/>
          </p:cNvSpPr>
          <p:nvPr/>
        </p:nvSpPr>
        <p:spPr bwMode="auto">
          <a:xfrm>
            <a:off x="8129016" y="6400800"/>
            <a:ext cx="55778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200" dirty="0">
                <a:solidFill>
                  <a:srgbClr val="898989"/>
                </a:solidFill>
              </a:rPr>
              <a:t>5</a:t>
            </a:r>
            <a:r>
              <a:rPr lang="en-US" altLang="en-US" sz="1200" dirty="0" smtClean="0">
                <a:solidFill>
                  <a:srgbClr val="898989"/>
                </a:solidFill>
              </a:rPr>
              <a:t>-27</a:t>
            </a:r>
            <a:endParaRPr lang="en-US" altLang="en-US" sz="1200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14" name="Rectangle 7"/>
          <p:cNvSpPr>
            <a:spLocks noChangeArrowheads="1"/>
          </p:cNvSpPr>
          <p:nvPr/>
        </p:nvSpPr>
        <p:spPr bwMode="auto">
          <a:xfrm>
            <a:off x="7443216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5" name="Rectangle 8"/>
          <p:cNvSpPr>
            <a:spLocks noChangeArrowheads="1"/>
          </p:cNvSpPr>
          <p:nvPr/>
        </p:nvSpPr>
        <p:spPr bwMode="auto">
          <a:xfrm>
            <a:off x="7671816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6" name="Rectangle 9"/>
          <p:cNvSpPr>
            <a:spLocks noChangeArrowheads="1"/>
          </p:cNvSpPr>
          <p:nvPr/>
        </p:nvSpPr>
        <p:spPr bwMode="auto">
          <a:xfrm>
            <a:off x="7900416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7" name="Date Placeholder 3"/>
          <p:cNvSpPr txBox="1">
            <a:spLocks/>
          </p:cNvSpPr>
          <p:nvPr/>
        </p:nvSpPr>
        <p:spPr>
          <a:xfrm>
            <a:off x="457200" y="6432550"/>
            <a:ext cx="3352800" cy="1968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1pPr>
            <a:lvl2pPr marL="37931725" indent="-37474525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4572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9144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1371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18288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eaLnBrk="1" hangingPunct="1"/>
            <a:r>
              <a:rPr lang="en-US" altLang="en-US" sz="1200" dirty="0" smtClean="0">
                <a:solidFill>
                  <a:srgbClr val="898989"/>
                </a:solidFill>
              </a:rPr>
              <a:t>Copyright © 2016 Pearson Education, Inc.</a:t>
            </a:r>
            <a:endParaRPr lang="en-US" altLang="en-US" sz="1200" dirty="0">
              <a:solidFill>
                <a:srgbClr val="898989"/>
              </a:solidFill>
            </a:endParaRPr>
          </a:p>
        </p:txBody>
      </p:sp>
      <p:sp>
        <p:nvSpPr>
          <p:cNvPr id="18" name="Rectangle 2"/>
          <p:cNvSpPr>
            <a:spLocks noChangeArrowheads="1"/>
          </p:cNvSpPr>
          <p:nvPr/>
        </p:nvSpPr>
        <p:spPr bwMode="auto">
          <a:xfrm>
            <a:off x="393700" y="346075"/>
            <a:ext cx="1358900" cy="5902325"/>
          </a:xfrm>
          <a:prstGeom prst="rect">
            <a:avLst/>
          </a:prstGeom>
          <a:solidFill>
            <a:srgbClr val="0084C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marL="24161750" indent="-24161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lvl="1" algn="l" eaLnBrk="1" hangingPunct="1"/>
            <a:endParaRPr lang="en-US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25445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9" name="Rectangle 3"/>
          <p:cNvSpPr>
            <a:spLocks noGrp="1" noChangeArrowheads="1"/>
          </p:cNvSpPr>
          <p:nvPr>
            <p:ph type="title"/>
          </p:nvPr>
        </p:nvSpPr>
        <p:spPr>
          <a:xfrm>
            <a:off x="1828800" y="274638"/>
            <a:ext cx="6858000" cy="1429564"/>
          </a:xfrm>
        </p:spPr>
        <p:txBody>
          <a:bodyPr/>
          <a:lstStyle/>
          <a:p>
            <a:pPr eaLnBrk="1" hangingPunct="1"/>
            <a:r>
              <a:rPr lang="en-US" altLang="en-US" sz="4000" b="1" dirty="0" smtClean="0">
                <a:ea typeface="ＭＳ Ｐゴシック" panose="020B0600070205080204" pitchFamily="34" charset="-128"/>
              </a:rPr>
              <a:t>Neutralizing Retribution Strategies</a:t>
            </a:r>
          </a:p>
        </p:txBody>
      </p:sp>
      <p:sp>
        <p:nvSpPr>
          <p:cNvPr id="67590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2133600" y="1905000"/>
            <a:ext cx="6324600" cy="3886200"/>
          </a:xfrm>
        </p:spPr>
        <p:txBody>
          <a:bodyPr/>
          <a:lstStyle/>
          <a:p>
            <a:pPr marL="287338" indent="-287338" eaLnBrk="1" hangingPunct="1"/>
            <a:r>
              <a:rPr lang="en-US" altLang="en-US" smtClean="0">
                <a:ea typeface="ＭＳ Ｐゴシック" panose="020B0600070205080204" pitchFamily="34" charset="-128"/>
              </a:rPr>
              <a:t>Use countervailing power to shift dependence to interdependence</a:t>
            </a:r>
          </a:p>
          <a:p>
            <a:pPr marL="287338" indent="-287338" eaLnBrk="1" hangingPunct="1"/>
            <a:r>
              <a:rPr lang="en-US" altLang="en-US" smtClean="0">
                <a:ea typeface="ＭＳ Ｐゴシック" panose="020B0600070205080204" pitchFamily="34" charset="-128"/>
              </a:rPr>
              <a:t>Confront the exploiting individual directly</a:t>
            </a:r>
          </a:p>
          <a:p>
            <a:pPr marL="287338" indent="-287338" eaLnBrk="1" hangingPunct="1"/>
            <a:r>
              <a:rPr lang="en-US" altLang="en-US" smtClean="0">
                <a:ea typeface="ＭＳ Ｐゴシック" panose="020B0600070205080204" pitchFamily="34" charset="-128"/>
              </a:rPr>
              <a:t>Actively resist</a:t>
            </a:r>
          </a:p>
        </p:txBody>
      </p:sp>
      <p:sp>
        <p:nvSpPr>
          <p:cNvPr id="12" name="Line 11"/>
          <p:cNvSpPr>
            <a:spLocks noChangeShapeType="1"/>
          </p:cNvSpPr>
          <p:nvPr/>
        </p:nvSpPr>
        <p:spPr bwMode="auto">
          <a:xfrm>
            <a:off x="2286000" y="6248400"/>
            <a:ext cx="6400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en-US"/>
          </a:p>
        </p:txBody>
      </p:sp>
      <p:sp>
        <p:nvSpPr>
          <p:cNvPr id="13" name="Text Box 10"/>
          <p:cNvSpPr txBox="1">
            <a:spLocks noChangeArrowheads="1"/>
          </p:cNvSpPr>
          <p:nvPr/>
        </p:nvSpPr>
        <p:spPr bwMode="auto">
          <a:xfrm>
            <a:off x="8129016" y="6400800"/>
            <a:ext cx="55778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200" dirty="0">
                <a:solidFill>
                  <a:srgbClr val="898989"/>
                </a:solidFill>
              </a:rPr>
              <a:t>5</a:t>
            </a:r>
            <a:r>
              <a:rPr lang="en-US" altLang="en-US" sz="1200" dirty="0" smtClean="0">
                <a:solidFill>
                  <a:srgbClr val="898989"/>
                </a:solidFill>
              </a:rPr>
              <a:t>-28</a:t>
            </a:r>
            <a:endParaRPr lang="en-US" altLang="en-US" sz="1200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14" name="Rectangle 7"/>
          <p:cNvSpPr>
            <a:spLocks noChangeArrowheads="1"/>
          </p:cNvSpPr>
          <p:nvPr/>
        </p:nvSpPr>
        <p:spPr bwMode="auto">
          <a:xfrm>
            <a:off x="7443216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5" name="Rectangle 8"/>
          <p:cNvSpPr>
            <a:spLocks noChangeArrowheads="1"/>
          </p:cNvSpPr>
          <p:nvPr/>
        </p:nvSpPr>
        <p:spPr bwMode="auto">
          <a:xfrm>
            <a:off x="7671816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6" name="Rectangle 9"/>
          <p:cNvSpPr>
            <a:spLocks noChangeArrowheads="1"/>
          </p:cNvSpPr>
          <p:nvPr/>
        </p:nvSpPr>
        <p:spPr bwMode="auto">
          <a:xfrm>
            <a:off x="7900416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7" name="Date Placeholder 3"/>
          <p:cNvSpPr txBox="1">
            <a:spLocks/>
          </p:cNvSpPr>
          <p:nvPr/>
        </p:nvSpPr>
        <p:spPr>
          <a:xfrm>
            <a:off x="457200" y="6432550"/>
            <a:ext cx="3352800" cy="1968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1pPr>
            <a:lvl2pPr marL="37931725" indent="-37474525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4572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9144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1371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18288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eaLnBrk="1" hangingPunct="1"/>
            <a:r>
              <a:rPr lang="en-US" altLang="en-US" sz="1200" dirty="0" smtClean="0">
                <a:solidFill>
                  <a:srgbClr val="898989"/>
                </a:solidFill>
              </a:rPr>
              <a:t>Copyright © 2016 Pearson Education, Inc.</a:t>
            </a:r>
            <a:endParaRPr lang="en-US" altLang="en-US" sz="1200" dirty="0">
              <a:solidFill>
                <a:srgbClr val="898989"/>
              </a:solidFill>
            </a:endParaRPr>
          </a:p>
        </p:txBody>
      </p:sp>
      <p:sp>
        <p:nvSpPr>
          <p:cNvPr id="18" name="Rectangle 2"/>
          <p:cNvSpPr>
            <a:spLocks noChangeArrowheads="1"/>
          </p:cNvSpPr>
          <p:nvPr/>
        </p:nvSpPr>
        <p:spPr bwMode="auto">
          <a:xfrm>
            <a:off x="393700" y="346075"/>
            <a:ext cx="1358900" cy="5902325"/>
          </a:xfrm>
          <a:prstGeom prst="rect">
            <a:avLst/>
          </a:prstGeom>
          <a:solidFill>
            <a:srgbClr val="0084C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marL="24161750" indent="-24161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lvl="1" algn="l" eaLnBrk="1" hangingPunct="1"/>
            <a:endParaRPr lang="en-US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83401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9" name="Rectangle 3"/>
          <p:cNvSpPr>
            <a:spLocks noGrp="1" noChangeArrowheads="1"/>
          </p:cNvSpPr>
          <p:nvPr>
            <p:ph type="title"/>
          </p:nvPr>
        </p:nvSpPr>
        <p:spPr>
          <a:xfrm>
            <a:off x="1828800" y="274638"/>
            <a:ext cx="6858000" cy="1143000"/>
          </a:xfrm>
        </p:spPr>
        <p:txBody>
          <a:bodyPr/>
          <a:lstStyle/>
          <a:p>
            <a:pPr eaLnBrk="1" hangingPunct="1"/>
            <a:r>
              <a:rPr lang="en-US" altLang="en-US" sz="4000" b="1" dirty="0" smtClean="0">
                <a:ea typeface="ＭＳ Ｐゴシック" panose="020B0600070205080204" pitchFamily="34" charset="-128"/>
              </a:rPr>
              <a:t>Learning Objectives</a:t>
            </a:r>
          </a:p>
        </p:txBody>
      </p:sp>
      <p:sp>
        <p:nvSpPr>
          <p:cNvPr id="6150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2133600" y="1905000"/>
            <a:ext cx="6324600" cy="3886200"/>
          </a:xfrm>
        </p:spPr>
        <p:txBody>
          <a:bodyPr/>
          <a:lstStyle/>
          <a:p>
            <a:pPr marL="514350" indent="-514350" eaLnBrk="1" hangingPunct="1">
              <a:buFont typeface="+mj-lt"/>
              <a:buAutoNum type="arabicPeriod"/>
            </a:pPr>
            <a:r>
              <a:rPr lang="en-US" altLang="en-US" dirty="0" smtClean="0">
                <a:ea typeface="ＭＳ Ｐゴシック" panose="020B0600070205080204" pitchFamily="34" charset="-128"/>
              </a:rPr>
              <a:t>Enhance personal and positional power</a:t>
            </a:r>
          </a:p>
          <a:p>
            <a:pPr marL="514350" indent="-514350" eaLnBrk="1" hangingPunct="1">
              <a:buFont typeface="+mj-lt"/>
              <a:buAutoNum type="arabicPeriod"/>
            </a:pPr>
            <a:r>
              <a:rPr lang="en-US" altLang="en-US" dirty="0" smtClean="0">
                <a:ea typeface="ＭＳ Ｐゴシック" panose="020B0600070205080204" pitchFamily="34" charset="-128"/>
              </a:rPr>
              <a:t>Use influence appropriately to accomplish exceptional work</a:t>
            </a:r>
          </a:p>
          <a:p>
            <a:pPr marL="514350" indent="-514350" eaLnBrk="1" hangingPunct="1">
              <a:buFont typeface="+mj-lt"/>
              <a:buAutoNum type="arabicPeriod"/>
            </a:pPr>
            <a:r>
              <a:rPr lang="en-US" altLang="en-US" dirty="0" smtClean="0">
                <a:ea typeface="ＭＳ Ｐゴシック" panose="020B0600070205080204" pitchFamily="34" charset="-128"/>
              </a:rPr>
              <a:t>Neutralize inappropriate influence attempts</a:t>
            </a:r>
          </a:p>
        </p:txBody>
      </p:sp>
      <p:sp>
        <p:nvSpPr>
          <p:cNvPr id="18" name="Line 11"/>
          <p:cNvSpPr>
            <a:spLocks noChangeShapeType="1"/>
          </p:cNvSpPr>
          <p:nvPr/>
        </p:nvSpPr>
        <p:spPr bwMode="auto">
          <a:xfrm>
            <a:off x="2286000" y="6248400"/>
            <a:ext cx="6400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en-US"/>
          </a:p>
        </p:txBody>
      </p:sp>
      <p:sp>
        <p:nvSpPr>
          <p:cNvPr id="19" name="Text Box 10"/>
          <p:cNvSpPr txBox="1">
            <a:spLocks noChangeArrowheads="1"/>
          </p:cNvSpPr>
          <p:nvPr/>
        </p:nvSpPr>
        <p:spPr bwMode="auto">
          <a:xfrm>
            <a:off x="8129016" y="6400800"/>
            <a:ext cx="45720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200" dirty="0">
                <a:solidFill>
                  <a:srgbClr val="898989"/>
                </a:solidFill>
              </a:rPr>
              <a:t>5</a:t>
            </a:r>
            <a:r>
              <a:rPr lang="en-US" altLang="en-US" sz="1200" dirty="0" smtClean="0">
                <a:solidFill>
                  <a:srgbClr val="898989"/>
                </a:solidFill>
              </a:rPr>
              <a:t>-2</a:t>
            </a:r>
            <a:endParaRPr lang="en-US" altLang="en-US" sz="1200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20" name="Rectangle 7"/>
          <p:cNvSpPr>
            <a:spLocks noChangeArrowheads="1"/>
          </p:cNvSpPr>
          <p:nvPr/>
        </p:nvSpPr>
        <p:spPr bwMode="auto">
          <a:xfrm>
            <a:off x="7443216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1" name="Rectangle 8"/>
          <p:cNvSpPr>
            <a:spLocks noChangeArrowheads="1"/>
          </p:cNvSpPr>
          <p:nvPr/>
        </p:nvSpPr>
        <p:spPr bwMode="auto">
          <a:xfrm>
            <a:off x="7671816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2" name="Rectangle 9"/>
          <p:cNvSpPr>
            <a:spLocks noChangeArrowheads="1"/>
          </p:cNvSpPr>
          <p:nvPr/>
        </p:nvSpPr>
        <p:spPr bwMode="auto">
          <a:xfrm>
            <a:off x="7900416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3" name="Date Placeholder 3"/>
          <p:cNvSpPr txBox="1">
            <a:spLocks/>
          </p:cNvSpPr>
          <p:nvPr/>
        </p:nvSpPr>
        <p:spPr>
          <a:xfrm>
            <a:off x="457200" y="6432550"/>
            <a:ext cx="3352800" cy="1968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1pPr>
            <a:lvl2pPr marL="37931725" indent="-37474525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4572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9144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1371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18288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eaLnBrk="1" hangingPunct="1"/>
            <a:r>
              <a:rPr lang="en-US" altLang="en-US" sz="1200" dirty="0" smtClean="0">
                <a:solidFill>
                  <a:srgbClr val="898989"/>
                </a:solidFill>
              </a:rPr>
              <a:t>Copyright © 2016 Pearson Education, Inc.</a:t>
            </a:r>
            <a:endParaRPr lang="en-US" altLang="en-US" sz="1200" dirty="0">
              <a:solidFill>
                <a:srgbClr val="898989"/>
              </a:solidFill>
            </a:endParaRPr>
          </a:p>
        </p:txBody>
      </p:sp>
      <p:sp>
        <p:nvSpPr>
          <p:cNvPr id="24" name="Rectangle 2"/>
          <p:cNvSpPr>
            <a:spLocks noChangeArrowheads="1"/>
          </p:cNvSpPr>
          <p:nvPr/>
        </p:nvSpPr>
        <p:spPr bwMode="auto">
          <a:xfrm>
            <a:off x="393700" y="346075"/>
            <a:ext cx="1358900" cy="5902325"/>
          </a:xfrm>
          <a:prstGeom prst="rect">
            <a:avLst/>
          </a:prstGeom>
          <a:solidFill>
            <a:srgbClr val="0084C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marL="24161750" indent="-24161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lvl="1" algn="l" eaLnBrk="1" hangingPunct="1"/>
            <a:endParaRPr lang="en-US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57998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7" name="Rectangle 3"/>
          <p:cNvSpPr>
            <a:spLocks noGrp="1" noChangeArrowheads="1"/>
          </p:cNvSpPr>
          <p:nvPr>
            <p:ph type="title"/>
          </p:nvPr>
        </p:nvSpPr>
        <p:spPr>
          <a:xfrm>
            <a:off x="1828800" y="274638"/>
            <a:ext cx="6858000" cy="1429564"/>
          </a:xfrm>
        </p:spPr>
        <p:txBody>
          <a:bodyPr/>
          <a:lstStyle/>
          <a:p>
            <a:pPr eaLnBrk="1" hangingPunct="1"/>
            <a:r>
              <a:rPr lang="en-US" altLang="en-US" sz="4000" b="1" dirty="0" smtClean="0">
                <a:ea typeface="ＭＳ Ｐゴシック" panose="020B0600070205080204" pitchFamily="34" charset="-128"/>
              </a:rPr>
              <a:t>Neutralizing Reciprocity Strategies</a:t>
            </a:r>
          </a:p>
        </p:txBody>
      </p:sp>
      <p:sp>
        <p:nvSpPr>
          <p:cNvPr id="69638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2133600" y="1905000"/>
            <a:ext cx="6324600" cy="3886200"/>
          </a:xfrm>
        </p:spPr>
        <p:txBody>
          <a:bodyPr/>
          <a:lstStyle/>
          <a:p>
            <a:pPr marL="234950" indent="-234950" eaLnBrk="1" hangingPunct="1">
              <a:lnSpc>
                <a:spcPct val="90000"/>
              </a:lnSpc>
            </a:pPr>
            <a:r>
              <a:rPr lang="en-US" altLang="en-US" dirty="0" smtClean="0">
                <a:ea typeface="ＭＳ Ｐゴシック" panose="020B0600070205080204" pitchFamily="34" charset="-128"/>
              </a:rPr>
              <a:t>Examine the intent of any gift or favor-giving activity</a:t>
            </a:r>
          </a:p>
          <a:p>
            <a:pPr marL="234950" indent="-234950" eaLnBrk="1" hangingPunct="1">
              <a:lnSpc>
                <a:spcPct val="90000"/>
              </a:lnSpc>
            </a:pPr>
            <a:r>
              <a:rPr lang="en-US" altLang="en-US" dirty="0" smtClean="0">
                <a:ea typeface="ＭＳ Ｐゴシック" panose="020B0600070205080204" pitchFamily="34" charset="-128"/>
              </a:rPr>
              <a:t>Confront individuals who are using manipulative bargaining tactics</a:t>
            </a:r>
          </a:p>
          <a:p>
            <a:pPr marL="234950" indent="-234950" eaLnBrk="1" hangingPunct="1">
              <a:lnSpc>
                <a:spcPct val="90000"/>
              </a:lnSpc>
            </a:pPr>
            <a:r>
              <a:rPr lang="en-US" altLang="en-US" dirty="0" smtClean="0">
                <a:ea typeface="ＭＳ Ｐゴシック" panose="020B0600070205080204" pitchFamily="34" charset="-128"/>
              </a:rPr>
              <a:t>Refuse to bargain with individuals who use high-pressure tactics</a:t>
            </a:r>
          </a:p>
          <a:p>
            <a:pPr marL="234950" indent="-234950" eaLnBrk="1" hangingPunct="1">
              <a:lnSpc>
                <a:spcPct val="90000"/>
              </a:lnSpc>
              <a:buFontTx/>
              <a:buNone/>
            </a:pPr>
            <a:endParaRPr lang="en-US" altLang="en-US" dirty="0" smtClean="0">
              <a:ea typeface="ＭＳ Ｐゴシック" panose="020B0600070205080204" pitchFamily="34" charset="-128"/>
            </a:endParaRPr>
          </a:p>
        </p:txBody>
      </p:sp>
      <p:sp>
        <p:nvSpPr>
          <p:cNvPr id="12" name="Line 11"/>
          <p:cNvSpPr>
            <a:spLocks noChangeShapeType="1"/>
          </p:cNvSpPr>
          <p:nvPr/>
        </p:nvSpPr>
        <p:spPr bwMode="auto">
          <a:xfrm>
            <a:off x="2286000" y="6248400"/>
            <a:ext cx="6400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en-US"/>
          </a:p>
        </p:txBody>
      </p:sp>
      <p:sp>
        <p:nvSpPr>
          <p:cNvPr id="13" name="Text Box 10"/>
          <p:cNvSpPr txBox="1">
            <a:spLocks noChangeArrowheads="1"/>
          </p:cNvSpPr>
          <p:nvPr/>
        </p:nvSpPr>
        <p:spPr bwMode="auto">
          <a:xfrm>
            <a:off x="8129016" y="6400800"/>
            <a:ext cx="55778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200" dirty="0">
                <a:solidFill>
                  <a:srgbClr val="898989"/>
                </a:solidFill>
              </a:rPr>
              <a:t>5</a:t>
            </a:r>
            <a:r>
              <a:rPr lang="en-US" altLang="en-US" sz="1200" dirty="0" smtClean="0">
                <a:solidFill>
                  <a:srgbClr val="898989"/>
                </a:solidFill>
              </a:rPr>
              <a:t>-29</a:t>
            </a:r>
            <a:endParaRPr lang="en-US" altLang="en-US" sz="1200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14" name="Rectangle 7"/>
          <p:cNvSpPr>
            <a:spLocks noChangeArrowheads="1"/>
          </p:cNvSpPr>
          <p:nvPr/>
        </p:nvSpPr>
        <p:spPr bwMode="auto">
          <a:xfrm>
            <a:off x="7443216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5" name="Rectangle 8"/>
          <p:cNvSpPr>
            <a:spLocks noChangeArrowheads="1"/>
          </p:cNvSpPr>
          <p:nvPr/>
        </p:nvSpPr>
        <p:spPr bwMode="auto">
          <a:xfrm>
            <a:off x="7671816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6" name="Rectangle 9"/>
          <p:cNvSpPr>
            <a:spLocks noChangeArrowheads="1"/>
          </p:cNvSpPr>
          <p:nvPr/>
        </p:nvSpPr>
        <p:spPr bwMode="auto">
          <a:xfrm>
            <a:off x="7900416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7" name="Date Placeholder 3"/>
          <p:cNvSpPr txBox="1">
            <a:spLocks/>
          </p:cNvSpPr>
          <p:nvPr/>
        </p:nvSpPr>
        <p:spPr>
          <a:xfrm>
            <a:off x="457200" y="6432550"/>
            <a:ext cx="3352800" cy="1968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1pPr>
            <a:lvl2pPr marL="37931725" indent="-37474525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4572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9144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1371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18288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eaLnBrk="1" hangingPunct="1"/>
            <a:r>
              <a:rPr lang="en-US" altLang="en-US" sz="1200" dirty="0" smtClean="0">
                <a:solidFill>
                  <a:srgbClr val="898989"/>
                </a:solidFill>
              </a:rPr>
              <a:t>Copyright © 2016 Pearson Education, Inc.</a:t>
            </a:r>
            <a:endParaRPr lang="en-US" altLang="en-US" sz="1200" dirty="0">
              <a:solidFill>
                <a:srgbClr val="898989"/>
              </a:solidFill>
            </a:endParaRPr>
          </a:p>
        </p:txBody>
      </p:sp>
      <p:sp>
        <p:nvSpPr>
          <p:cNvPr id="18" name="Rectangle 2"/>
          <p:cNvSpPr>
            <a:spLocks noChangeArrowheads="1"/>
          </p:cNvSpPr>
          <p:nvPr/>
        </p:nvSpPr>
        <p:spPr bwMode="auto">
          <a:xfrm>
            <a:off x="393700" y="346075"/>
            <a:ext cx="1358900" cy="5902325"/>
          </a:xfrm>
          <a:prstGeom prst="rect">
            <a:avLst/>
          </a:prstGeom>
          <a:solidFill>
            <a:srgbClr val="0084C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marL="24161750" indent="-24161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lvl="1" algn="l" eaLnBrk="1" hangingPunct="1"/>
            <a:endParaRPr lang="en-US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8754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5" name="Rectangle 3"/>
          <p:cNvSpPr>
            <a:spLocks noGrp="1" noChangeArrowheads="1"/>
          </p:cNvSpPr>
          <p:nvPr>
            <p:ph type="title"/>
          </p:nvPr>
        </p:nvSpPr>
        <p:spPr>
          <a:xfrm>
            <a:off x="1828800" y="274638"/>
            <a:ext cx="6858000" cy="868362"/>
          </a:xfrm>
        </p:spPr>
        <p:txBody>
          <a:bodyPr/>
          <a:lstStyle/>
          <a:p>
            <a:pPr eaLnBrk="1" hangingPunct="1"/>
            <a:r>
              <a:rPr lang="en-US" altLang="en-US" sz="4000" b="1" dirty="0" smtClean="0">
                <a:ea typeface="ＭＳ Ｐゴシック" panose="020B0600070205080204" pitchFamily="34" charset="-128"/>
              </a:rPr>
              <a:t>Neutralizing Reason Strategies</a:t>
            </a:r>
          </a:p>
        </p:txBody>
      </p:sp>
      <p:sp>
        <p:nvSpPr>
          <p:cNvPr id="71686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2133600" y="1524000"/>
            <a:ext cx="6324600" cy="3886200"/>
          </a:xfrm>
        </p:spPr>
        <p:txBody>
          <a:bodyPr/>
          <a:lstStyle/>
          <a:p>
            <a:pPr marL="234950" indent="-234950" eaLnBrk="1" hangingPunct="1"/>
            <a:r>
              <a:rPr lang="en-US" altLang="en-US" dirty="0" smtClean="0">
                <a:ea typeface="ＭＳ Ｐゴシック" panose="020B0600070205080204" pitchFamily="34" charset="-128"/>
              </a:rPr>
              <a:t>Explain the adverse effects of compliance on performance</a:t>
            </a:r>
          </a:p>
          <a:p>
            <a:pPr marL="234950" indent="-234950" eaLnBrk="1" hangingPunct="1"/>
            <a:r>
              <a:rPr lang="en-US" altLang="en-US" dirty="0" smtClean="0">
                <a:ea typeface="ＭＳ Ｐゴシック" panose="020B0600070205080204" pitchFamily="34" charset="-128"/>
              </a:rPr>
              <a:t>Defend your personal rights</a:t>
            </a:r>
          </a:p>
          <a:p>
            <a:pPr marL="234950" indent="-234950" eaLnBrk="1" hangingPunct="1"/>
            <a:r>
              <a:rPr lang="en-US" altLang="en-US" dirty="0" smtClean="0">
                <a:ea typeface="ＭＳ Ｐゴシック" panose="020B0600070205080204" pitchFamily="34" charset="-128"/>
              </a:rPr>
              <a:t>Firmly refuse to </a:t>
            </a:r>
            <a:br>
              <a:rPr lang="en-US" altLang="en-US" dirty="0" smtClean="0">
                <a:ea typeface="ＭＳ Ｐゴシック" panose="020B0600070205080204" pitchFamily="34" charset="-128"/>
              </a:rPr>
            </a:br>
            <a:r>
              <a:rPr lang="en-US" altLang="en-US" dirty="0" smtClean="0">
                <a:ea typeface="ＭＳ Ｐゴシック" panose="020B0600070205080204" pitchFamily="34" charset="-128"/>
              </a:rPr>
              <a:t>comply with the request</a:t>
            </a:r>
          </a:p>
          <a:p>
            <a:pPr marL="234950" indent="-234950" eaLnBrk="1" hangingPunct="1">
              <a:buFontTx/>
              <a:buNone/>
            </a:pPr>
            <a:endParaRPr lang="en-US" altLang="en-US" dirty="0" smtClean="0">
              <a:ea typeface="ＭＳ Ｐゴシック" panose="020B0600070205080204" pitchFamily="34" charset="-128"/>
            </a:endParaRPr>
          </a:p>
        </p:txBody>
      </p:sp>
      <p:sp>
        <p:nvSpPr>
          <p:cNvPr id="12" name="Line 11"/>
          <p:cNvSpPr>
            <a:spLocks noChangeShapeType="1"/>
          </p:cNvSpPr>
          <p:nvPr/>
        </p:nvSpPr>
        <p:spPr bwMode="auto">
          <a:xfrm>
            <a:off x="2286000" y="6248400"/>
            <a:ext cx="6400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en-US"/>
          </a:p>
        </p:txBody>
      </p:sp>
      <p:sp>
        <p:nvSpPr>
          <p:cNvPr id="13" name="Text Box 10"/>
          <p:cNvSpPr txBox="1">
            <a:spLocks noChangeArrowheads="1"/>
          </p:cNvSpPr>
          <p:nvPr/>
        </p:nvSpPr>
        <p:spPr bwMode="auto">
          <a:xfrm>
            <a:off x="8129016" y="6400800"/>
            <a:ext cx="55778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200" dirty="0">
                <a:solidFill>
                  <a:srgbClr val="898989"/>
                </a:solidFill>
              </a:rPr>
              <a:t>5</a:t>
            </a:r>
            <a:r>
              <a:rPr lang="en-US" altLang="en-US" sz="1200" dirty="0" smtClean="0">
                <a:solidFill>
                  <a:srgbClr val="898989"/>
                </a:solidFill>
              </a:rPr>
              <a:t>-30</a:t>
            </a:r>
            <a:endParaRPr lang="en-US" altLang="en-US" sz="1200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14" name="Rectangle 7"/>
          <p:cNvSpPr>
            <a:spLocks noChangeArrowheads="1"/>
          </p:cNvSpPr>
          <p:nvPr/>
        </p:nvSpPr>
        <p:spPr bwMode="auto">
          <a:xfrm>
            <a:off x="7443216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5" name="Rectangle 8"/>
          <p:cNvSpPr>
            <a:spLocks noChangeArrowheads="1"/>
          </p:cNvSpPr>
          <p:nvPr/>
        </p:nvSpPr>
        <p:spPr bwMode="auto">
          <a:xfrm>
            <a:off x="7671816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6" name="Rectangle 9"/>
          <p:cNvSpPr>
            <a:spLocks noChangeArrowheads="1"/>
          </p:cNvSpPr>
          <p:nvPr/>
        </p:nvSpPr>
        <p:spPr bwMode="auto">
          <a:xfrm>
            <a:off x="7900416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7" name="Date Placeholder 3"/>
          <p:cNvSpPr txBox="1">
            <a:spLocks/>
          </p:cNvSpPr>
          <p:nvPr/>
        </p:nvSpPr>
        <p:spPr>
          <a:xfrm>
            <a:off x="457200" y="6432550"/>
            <a:ext cx="3352800" cy="1968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1pPr>
            <a:lvl2pPr marL="37931725" indent="-37474525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4572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9144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1371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18288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eaLnBrk="1" hangingPunct="1"/>
            <a:r>
              <a:rPr lang="en-US" altLang="en-US" sz="1200" dirty="0" smtClean="0">
                <a:solidFill>
                  <a:srgbClr val="898989"/>
                </a:solidFill>
              </a:rPr>
              <a:t>Copyright © 2016 Pearson Education, Inc.</a:t>
            </a:r>
            <a:endParaRPr lang="en-US" altLang="en-US" sz="1200" dirty="0">
              <a:solidFill>
                <a:srgbClr val="898989"/>
              </a:solidFill>
            </a:endParaRPr>
          </a:p>
        </p:txBody>
      </p:sp>
      <p:sp>
        <p:nvSpPr>
          <p:cNvPr id="18" name="Rectangle 2"/>
          <p:cNvSpPr>
            <a:spLocks noChangeArrowheads="1"/>
          </p:cNvSpPr>
          <p:nvPr/>
        </p:nvSpPr>
        <p:spPr bwMode="auto">
          <a:xfrm>
            <a:off x="393700" y="346075"/>
            <a:ext cx="1358900" cy="5902325"/>
          </a:xfrm>
          <a:prstGeom prst="rect">
            <a:avLst/>
          </a:prstGeom>
          <a:solidFill>
            <a:srgbClr val="0084C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marL="24161750" indent="-24161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lvl="1" algn="l" eaLnBrk="1" hangingPunct="1"/>
            <a:endParaRPr lang="en-US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22150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3" name="Rectangle 3"/>
          <p:cNvSpPr>
            <a:spLocks noGrp="1" noChangeArrowheads="1"/>
          </p:cNvSpPr>
          <p:nvPr>
            <p:ph type="title"/>
          </p:nvPr>
        </p:nvSpPr>
        <p:spPr>
          <a:xfrm>
            <a:off x="1828800" y="274638"/>
            <a:ext cx="6858000" cy="1143000"/>
          </a:xfrm>
        </p:spPr>
        <p:txBody>
          <a:bodyPr/>
          <a:lstStyle/>
          <a:p>
            <a:pPr eaLnBrk="1" hangingPunct="1"/>
            <a:r>
              <a:rPr lang="en-US" altLang="en-US" sz="4000" b="1" smtClean="0">
                <a:ea typeface="ＭＳ Ｐゴシック" panose="020B0600070205080204" pitchFamily="34" charset="-128"/>
              </a:rPr>
              <a:t>Model of Influence and Power</a:t>
            </a:r>
          </a:p>
        </p:txBody>
      </p:sp>
      <p:sp>
        <p:nvSpPr>
          <p:cNvPr id="73734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2133600" y="1905000"/>
            <a:ext cx="6324600" cy="1066800"/>
          </a:xfrm>
        </p:spPr>
        <p:txBody>
          <a:bodyPr/>
          <a:lstStyle/>
          <a:p>
            <a:pPr marL="0" indent="0" algn="ctr" eaLnBrk="1" hangingPunct="1">
              <a:buFontTx/>
              <a:buNone/>
            </a:pPr>
            <a:r>
              <a:rPr lang="en-US" altLang="en-US" smtClean="0">
                <a:ea typeface="ＭＳ Ｐゴシック" panose="020B0600070205080204" pitchFamily="34" charset="-128"/>
              </a:rPr>
              <a:t>Insert Figure 5-2</a:t>
            </a:r>
          </a:p>
        </p:txBody>
      </p:sp>
      <p:sp>
        <p:nvSpPr>
          <p:cNvPr id="13" name="Line 11"/>
          <p:cNvSpPr>
            <a:spLocks noChangeShapeType="1"/>
          </p:cNvSpPr>
          <p:nvPr/>
        </p:nvSpPr>
        <p:spPr bwMode="auto">
          <a:xfrm>
            <a:off x="2286000" y="6248400"/>
            <a:ext cx="6400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en-US"/>
          </a:p>
        </p:txBody>
      </p:sp>
      <p:sp>
        <p:nvSpPr>
          <p:cNvPr id="14" name="Text Box 10"/>
          <p:cNvSpPr txBox="1">
            <a:spLocks noChangeArrowheads="1"/>
          </p:cNvSpPr>
          <p:nvPr/>
        </p:nvSpPr>
        <p:spPr bwMode="auto">
          <a:xfrm>
            <a:off x="8129016" y="6400800"/>
            <a:ext cx="55778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200" dirty="0">
                <a:solidFill>
                  <a:srgbClr val="898989"/>
                </a:solidFill>
              </a:rPr>
              <a:t>5</a:t>
            </a:r>
            <a:r>
              <a:rPr lang="en-US" altLang="en-US" sz="1200" dirty="0" smtClean="0">
                <a:solidFill>
                  <a:srgbClr val="898989"/>
                </a:solidFill>
              </a:rPr>
              <a:t>-31</a:t>
            </a:r>
            <a:endParaRPr lang="en-US" altLang="en-US" sz="1200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15" name="Rectangle 7"/>
          <p:cNvSpPr>
            <a:spLocks noChangeArrowheads="1"/>
          </p:cNvSpPr>
          <p:nvPr/>
        </p:nvSpPr>
        <p:spPr bwMode="auto">
          <a:xfrm>
            <a:off x="7443216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6" name="Rectangle 8"/>
          <p:cNvSpPr>
            <a:spLocks noChangeArrowheads="1"/>
          </p:cNvSpPr>
          <p:nvPr/>
        </p:nvSpPr>
        <p:spPr bwMode="auto">
          <a:xfrm>
            <a:off x="7671816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7" name="Rectangle 9"/>
          <p:cNvSpPr>
            <a:spLocks noChangeArrowheads="1"/>
          </p:cNvSpPr>
          <p:nvPr/>
        </p:nvSpPr>
        <p:spPr bwMode="auto">
          <a:xfrm>
            <a:off x="7900416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8" name="Date Placeholder 3"/>
          <p:cNvSpPr txBox="1">
            <a:spLocks/>
          </p:cNvSpPr>
          <p:nvPr/>
        </p:nvSpPr>
        <p:spPr>
          <a:xfrm>
            <a:off x="457200" y="6432550"/>
            <a:ext cx="3352800" cy="1968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1pPr>
            <a:lvl2pPr marL="37931725" indent="-37474525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4572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9144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1371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18288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eaLnBrk="1" hangingPunct="1"/>
            <a:r>
              <a:rPr lang="en-US" altLang="en-US" sz="1200" dirty="0" smtClean="0">
                <a:solidFill>
                  <a:srgbClr val="898989"/>
                </a:solidFill>
              </a:rPr>
              <a:t>Copyright © 2016 Pearson Education, Inc.</a:t>
            </a:r>
            <a:endParaRPr lang="en-US" altLang="en-US" sz="1200" dirty="0">
              <a:solidFill>
                <a:srgbClr val="898989"/>
              </a:solidFill>
            </a:endParaRPr>
          </a:p>
        </p:txBody>
      </p:sp>
      <p:sp>
        <p:nvSpPr>
          <p:cNvPr id="19" name="Rectangle 2"/>
          <p:cNvSpPr>
            <a:spLocks noChangeArrowheads="1"/>
          </p:cNvSpPr>
          <p:nvPr/>
        </p:nvSpPr>
        <p:spPr bwMode="auto">
          <a:xfrm>
            <a:off x="393700" y="346075"/>
            <a:ext cx="1358900" cy="5902325"/>
          </a:xfrm>
          <a:prstGeom prst="rect">
            <a:avLst/>
          </a:prstGeom>
          <a:solidFill>
            <a:srgbClr val="0084C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marL="24161750" indent="-24161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lvl="1" algn="l" eaLnBrk="1" hangingPunct="1"/>
            <a:endParaRPr lang="en-US" altLang="en-US" sz="1800">
              <a:solidFill>
                <a:schemeClr val="tx1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6000" y="1344826"/>
            <a:ext cx="6172200" cy="48443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898460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81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2133600" y="914400"/>
            <a:ext cx="6324600" cy="4876800"/>
          </a:xfrm>
        </p:spPr>
        <p:txBody>
          <a:bodyPr/>
          <a:lstStyle/>
          <a:p>
            <a:pPr marL="0" indent="0" eaLnBrk="1" hangingPunct="1">
              <a:buFontTx/>
              <a:buNone/>
            </a:pPr>
            <a:r>
              <a:rPr lang="en-US" altLang="en-US" dirty="0" smtClean="0">
                <a:ea typeface="ＭＳ Ｐゴシック" panose="020B0600070205080204" pitchFamily="34" charset="-128"/>
              </a:rPr>
              <a:t>“Far better to conceive of power as consisting in part of the knowledge of when not to use all the power you have … Whoever knows how to restrain and effectively release power finds … that power flows back to him”</a:t>
            </a:r>
          </a:p>
          <a:p>
            <a:pPr marL="0" indent="0" algn="r" eaLnBrk="1" hangingPunct="1">
              <a:buFontTx/>
              <a:buNone/>
            </a:pPr>
            <a:r>
              <a:rPr lang="en-US" altLang="en-US" dirty="0" smtClean="0">
                <a:ea typeface="ＭＳ Ｐゴシック" panose="020B0600070205080204" pitchFamily="34" charset="-128"/>
              </a:rPr>
              <a:t>A. Bartlett </a:t>
            </a:r>
            <a:r>
              <a:rPr lang="en-US" altLang="en-US" dirty="0" err="1" smtClean="0">
                <a:ea typeface="ＭＳ Ｐゴシック" panose="020B0600070205080204" pitchFamily="34" charset="-128"/>
              </a:rPr>
              <a:t>Giamatti</a:t>
            </a:r>
            <a:endParaRPr lang="en-US" altLang="en-US" dirty="0" smtClean="0">
              <a:ea typeface="ＭＳ Ｐゴシック" panose="020B0600070205080204" pitchFamily="34" charset="-128"/>
            </a:endParaRPr>
          </a:p>
        </p:txBody>
      </p:sp>
      <p:sp>
        <p:nvSpPr>
          <p:cNvPr id="11" name="Line 11"/>
          <p:cNvSpPr>
            <a:spLocks noChangeShapeType="1"/>
          </p:cNvSpPr>
          <p:nvPr/>
        </p:nvSpPr>
        <p:spPr bwMode="auto">
          <a:xfrm>
            <a:off x="2286000" y="6248400"/>
            <a:ext cx="6400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en-US"/>
          </a:p>
        </p:txBody>
      </p:sp>
      <p:sp>
        <p:nvSpPr>
          <p:cNvPr id="12" name="Text Box 10"/>
          <p:cNvSpPr txBox="1">
            <a:spLocks noChangeArrowheads="1"/>
          </p:cNvSpPr>
          <p:nvPr/>
        </p:nvSpPr>
        <p:spPr bwMode="auto">
          <a:xfrm>
            <a:off x="8129016" y="6400800"/>
            <a:ext cx="55778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200" dirty="0">
                <a:solidFill>
                  <a:srgbClr val="898989"/>
                </a:solidFill>
              </a:rPr>
              <a:t>5</a:t>
            </a:r>
            <a:r>
              <a:rPr lang="en-US" altLang="en-US" sz="1200" dirty="0" smtClean="0">
                <a:solidFill>
                  <a:srgbClr val="898989"/>
                </a:solidFill>
              </a:rPr>
              <a:t>-32</a:t>
            </a:r>
            <a:endParaRPr lang="en-US" altLang="en-US" sz="1200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13" name="Rectangle 7"/>
          <p:cNvSpPr>
            <a:spLocks noChangeArrowheads="1"/>
          </p:cNvSpPr>
          <p:nvPr/>
        </p:nvSpPr>
        <p:spPr bwMode="auto">
          <a:xfrm>
            <a:off x="7443216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4" name="Rectangle 8"/>
          <p:cNvSpPr>
            <a:spLocks noChangeArrowheads="1"/>
          </p:cNvSpPr>
          <p:nvPr/>
        </p:nvSpPr>
        <p:spPr bwMode="auto">
          <a:xfrm>
            <a:off x="7671816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5" name="Rectangle 9"/>
          <p:cNvSpPr>
            <a:spLocks noChangeArrowheads="1"/>
          </p:cNvSpPr>
          <p:nvPr/>
        </p:nvSpPr>
        <p:spPr bwMode="auto">
          <a:xfrm>
            <a:off x="7900416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6" name="Date Placeholder 3"/>
          <p:cNvSpPr txBox="1">
            <a:spLocks/>
          </p:cNvSpPr>
          <p:nvPr/>
        </p:nvSpPr>
        <p:spPr>
          <a:xfrm>
            <a:off x="457200" y="6432550"/>
            <a:ext cx="3352800" cy="1968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1pPr>
            <a:lvl2pPr marL="37931725" indent="-37474525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4572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9144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1371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18288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eaLnBrk="1" hangingPunct="1"/>
            <a:r>
              <a:rPr lang="en-US" altLang="en-US" sz="1200" dirty="0" smtClean="0">
                <a:solidFill>
                  <a:srgbClr val="898989"/>
                </a:solidFill>
              </a:rPr>
              <a:t>Copyright © 2016 Pearson Education, Inc.</a:t>
            </a:r>
            <a:endParaRPr lang="en-US" altLang="en-US" sz="1200" dirty="0">
              <a:solidFill>
                <a:srgbClr val="898989"/>
              </a:solidFill>
            </a:endParaRPr>
          </a:p>
        </p:txBody>
      </p:sp>
      <p:sp>
        <p:nvSpPr>
          <p:cNvPr id="17" name="Rectangle 2"/>
          <p:cNvSpPr>
            <a:spLocks noChangeArrowheads="1"/>
          </p:cNvSpPr>
          <p:nvPr/>
        </p:nvSpPr>
        <p:spPr bwMode="auto">
          <a:xfrm>
            <a:off x="393700" y="346075"/>
            <a:ext cx="1358900" cy="5902325"/>
          </a:xfrm>
          <a:prstGeom prst="rect">
            <a:avLst/>
          </a:prstGeom>
          <a:solidFill>
            <a:srgbClr val="0084C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marL="24161750" indent="-24161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lvl="1" algn="l" eaLnBrk="1" hangingPunct="1"/>
            <a:endParaRPr lang="en-US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48949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9" name="Rectangle 3"/>
          <p:cNvSpPr>
            <a:spLocks noGrp="1" noChangeArrowheads="1"/>
          </p:cNvSpPr>
          <p:nvPr>
            <p:ph type="title"/>
          </p:nvPr>
        </p:nvSpPr>
        <p:spPr>
          <a:xfrm>
            <a:off x="1828800" y="274638"/>
            <a:ext cx="6858000" cy="1143000"/>
          </a:xfrm>
        </p:spPr>
        <p:txBody>
          <a:bodyPr/>
          <a:lstStyle/>
          <a:p>
            <a:pPr eaLnBrk="1" hangingPunct="1"/>
            <a:r>
              <a:rPr lang="en-US" altLang="en-US" sz="4000" b="1" dirty="0" smtClean="0">
                <a:ea typeface="ＭＳ Ｐゴシック" panose="020B0600070205080204" pitchFamily="34" charset="-128"/>
              </a:rPr>
              <a:t>Behavioral Guidelines</a:t>
            </a:r>
          </a:p>
        </p:txBody>
      </p:sp>
      <p:sp>
        <p:nvSpPr>
          <p:cNvPr id="77830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2133600" y="1905000"/>
            <a:ext cx="6324600" cy="4191000"/>
          </a:xfrm>
        </p:spPr>
        <p:txBody>
          <a:bodyPr/>
          <a:lstStyle/>
          <a:p>
            <a:pPr marL="234950" indent="-234950" eaLnBrk="1" hangingPunct="1"/>
            <a:r>
              <a:rPr lang="en-US" altLang="en-US" smtClean="0">
                <a:ea typeface="ＭＳ Ｐゴシック" panose="020B0600070205080204" pitchFamily="34" charset="-128"/>
              </a:rPr>
              <a:t>Enhance personal power by improving your expertise, personal attraction, effort and legitimacy</a:t>
            </a:r>
          </a:p>
          <a:p>
            <a:pPr marL="234950" indent="-234950" eaLnBrk="1" hangingPunct="1"/>
            <a:r>
              <a:rPr lang="en-US" altLang="en-US" smtClean="0">
                <a:ea typeface="ＭＳ Ｐゴシック" panose="020B0600070205080204" pitchFamily="34" charset="-128"/>
              </a:rPr>
              <a:t>Increase position power by improving your centrality, flexibility, visibility, and relevance </a:t>
            </a:r>
          </a:p>
          <a:p>
            <a:pPr marL="234950" indent="-234950" eaLnBrk="1" hangingPunct="1">
              <a:buFontTx/>
              <a:buNone/>
            </a:pPr>
            <a:endParaRPr lang="en-US" altLang="en-US" smtClean="0">
              <a:ea typeface="ＭＳ Ｐゴシック" panose="020B0600070205080204" pitchFamily="34" charset="-128"/>
            </a:endParaRPr>
          </a:p>
        </p:txBody>
      </p:sp>
      <p:sp>
        <p:nvSpPr>
          <p:cNvPr id="12" name="Line 11"/>
          <p:cNvSpPr>
            <a:spLocks noChangeShapeType="1"/>
          </p:cNvSpPr>
          <p:nvPr/>
        </p:nvSpPr>
        <p:spPr bwMode="auto">
          <a:xfrm>
            <a:off x="2286000" y="6248400"/>
            <a:ext cx="6400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en-US"/>
          </a:p>
        </p:txBody>
      </p:sp>
      <p:sp>
        <p:nvSpPr>
          <p:cNvPr id="13" name="Text Box 10"/>
          <p:cNvSpPr txBox="1">
            <a:spLocks noChangeArrowheads="1"/>
          </p:cNvSpPr>
          <p:nvPr/>
        </p:nvSpPr>
        <p:spPr bwMode="auto">
          <a:xfrm>
            <a:off x="8129016" y="6400800"/>
            <a:ext cx="55778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200" dirty="0">
                <a:solidFill>
                  <a:srgbClr val="898989"/>
                </a:solidFill>
              </a:rPr>
              <a:t>5</a:t>
            </a:r>
            <a:r>
              <a:rPr lang="en-US" altLang="en-US" sz="1200" dirty="0" smtClean="0">
                <a:solidFill>
                  <a:srgbClr val="898989"/>
                </a:solidFill>
              </a:rPr>
              <a:t>-33</a:t>
            </a:r>
            <a:endParaRPr lang="en-US" altLang="en-US" sz="1200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14" name="Rectangle 7"/>
          <p:cNvSpPr>
            <a:spLocks noChangeArrowheads="1"/>
          </p:cNvSpPr>
          <p:nvPr/>
        </p:nvSpPr>
        <p:spPr bwMode="auto">
          <a:xfrm>
            <a:off x="7443216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5" name="Rectangle 8"/>
          <p:cNvSpPr>
            <a:spLocks noChangeArrowheads="1"/>
          </p:cNvSpPr>
          <p:nvPr/>
        </p:nvSpPr>
        <p:spPr bwMode="auto">
          <a:xfrm>
            <a:off x="7671816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6" name="Rectangle 9"/>
          <p:cNvSpPr>
            <a:spLocks noChangeArrowheads="1"/>
          </p:cNvSpPr>
          <p:nvPr/>
        </p:nvSpPr>
        <p:spPr bwMode="auto">
          <a:xfrm>
            <a:off x="7900416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7" name="Date Placeholder 3"/>
          <p:cNvSpPr txBox="1">
            <a:spLocks/>
          </p:cNvSpPr>
          <p:nvPr/>
        </p:nvSpPr>
        <p:spPr>
          <a:xfrm>
            <a:off x="457200" y="6432550"/>
            <a:ext cx="3352800" cy="1968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1pPr>
            <a:lvl2pPr marL="37931725" indent="-37474525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4572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9144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1371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18288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eaLnBrk="1" hangingPunct="1"/>
            <a:r>
              <a:rPr lang="en-US" altLang="en-US" sz="1200" dirty="0" smtClean="0">
                <a:solidFill>
                  <a:srgbClr val="898989"/>
                </a:solidFill>
              </a:rPr>
              <a:t>Copyright © 2016 Pearson Education, Inc.</a:t>
            </a:r>
            <a:endParaRPr lang="en-US" altLang="en-US" sz="1200" dirty="0">
              <a:solidFill>
                <a:srgbClr val="898989"/>
              </a:solidFill>
            </a:endParaRPr>
          </a:p>
        </p:txBody>
      </p:sp>
      <p:sp>
        <p:nvSpPr>
          <p:cNvPr id="18" name="Rectangle 2"/>
          <p:cNvSpPr>
            <a:spLocks noChangeArrowheads="1"/>
          </p:cNvSpPr>
          <p:nvPr/>
        </p:nvSpPr>
        <p:spPr bwMode="auto">
          <a:xfrm>
            <a:off x="393700" y="346075"/>
            <a:ext cx="1358900" cy="5902325"/>
          </a:xfrm>
          <a:prstGeom prst="rect">
            <a:avLst/>
          </a:prstGeom>
          <a:solidFill>
            <a:srgbClr val="0084C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marL="24161750" indent="-24161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lvl="1" algn="l" eaLnBrk="1" hangingPunct="1"/>
            <a:endParaRPr lang="en-US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29506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7" name="Rectangle 3"/>
          <p:cNvSpPr>
            <a:spLocks noGrp="1" noChangeArrowheads="1"/>
          </p:cNvSpPr>
          <p:nvPr>
            <p:ph type="title"/>
          </p:nvPr>
        </p:nvSpPr>
        <p:spPr>
          <a:xfrm>
            <a:off x="1828800" y="274638"/>
            <a:ext cx="6858000" cy="1143000"/>
          </a:xfrm>
        </p:spPr>
        <p:txBody>
          <a:bodyPr/>
          <a:lstStyle/>
          <a:p>
            <a:pPr eaLnBrk="1" hangingPunct="1"/>
            <a:r>
              <a:rPr lang="en-US" altLang="en-US" sz="4000" b="1" dirty="0" smtClean="0">
                <a:ea typeface="ＭＳ Ｐゴシック" panose="020B0600070205080204" pitchFamily="34" charset="-128"/>
              </a:rPr>
              <a:t>Behavioral Guidelines</a:t>
            </a:r>
          </a:p>
        </p:txBody>
      </p:sp>
      <p:sp>
        <p:nvSpPr>
          <p:cNvPr id="79878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2133600" y="1905000"/>
            <a:ext cx="6324600" cy="4191000"/>
          </a:xfrm>
        </p:spPr>
        <p:txBody>
          <a:bodyPr/>
          <a:lstStyle/>
          <a:p>
            <a:pPr marL="234950" indent="-234950" eaLnBrk="1" hangingPunct="1"/>
            <a:r>
              <a:rPr lang="en-US" altLang="en-US" smtClean="0">
                <a:ea typeface="ＭＳ Ｐゴシック" panose="020B0600070205080204" pitchFamily="34" charset="-128"/>
              </a:rPr>
              <a:t>Use reason, reciprocity, and retribution strategies appropriately and, when necessary, neutralize their use upon you</a:t>
            </a:r>
          </a:p>
          <a:p>
            <a:pPr marL="234950" indent="-234950" eaLnBrk="1" hangingPunct="1"/>
            <a:r>
              <a:rPr lang="en-US" altLang="en-US" smtClean="0">
                <a:ea typeface="ＭＳ Ｐゴシック" panose="020B0600070205080204" pitchFamily="34" charset="-128"/>
              </a:rPr>
              <a:t>Learn to sell issues to your superiors</a:t>
            </a:r>
          </a:p>
          <a:p>
            <a:pPr marL="234950" indent="-234950" eaLnBrk="1" hangingPunct="1"/>
            <a:endParaRPr lang="en-US" altLang="en-US" smtClean="0">
              <a:ea typeface="ＭＳ Ｐゴシック" panose="020B0600070205080204" pitchFamily="34" charset="-128"/>
            </a:endParaRPr>
          </a:p>
          <a:p>
            <a:pPr marL="234950" indent="-234950" eaLnBrk="1" hangingPunct="1"/>
            <a:endParaRPr lang="en-US" altLang="en-US" smtClean="0">
              <a:ea typeface="ＭＳ Ｐゴシック" panose="020B0600070205080204" pitchFamily="34" charset="-128"/>
            </a:endParaRPr>
          </a:p>
          <a:p>
            <a:pPr marL="234950" indent="-234950" eaLnBrk="1" hangingPunct="1">
              <a:buFontTx/>
              <a:buNone/>
            </a:pPr>
            <a:endParaRPr lang="en-US" altLang="en-US" smtClean="0">
              <a:ea typeface="ＭＳ Ｐゴシック" panose="020B0600070205080204" pitchFamily="34" charset="-128"/>
            </a:endParaRPr>
          </a:p>
        </p:txBody>
      </p:sp>
      <p:sp>
        <p:nvSpPr>
          <p:cNvPr id="12" name="Line 11"/>
          <p:cNvSpPr>
            <a:spLocks noChangeShapeType="1"/>
          </p:cNvSpPr>
          <p:nvPr/>
        </p:nvSpPr>
        <p:spPr bwMode="auto">
          <a:xfrm>
            <a:off x="2286000" y="6248400"/>
            <a:ext cx="6400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en-US"/>
          </a:p>
        </p:txBody>
      </p:sp>
      <p:sp>
        <p:nvSpPr>
          <p:cNvPr id="13" name="Text Box 10"/>
          <p:cNvSpPr txBox="1">
            <a:spLocks noChangeArrowheads="1"/>
          </p:cNvSpPr>
          <p:nvPr/>
        </p:nvSpPr>
        <p:spPr bwMode="auto">
          <a:xfrm>
            <a:off x="8129016" y="6400800"/>
            <a:ext cx="55778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200" dirty="0">
                <a:solidFill>
                  <a:srgbClr val="898989"/>
                </a:solidFill>
              </a:rPr>
              <a:t>5</a:t>
            </a:r>
            <a:r>
              <a:rPr lang="en-US" altLang="en-US" sz="1200" dirty="0" smtClean="0">
                <a:solidFill>
                  <a:srgbClr val="898989"/>
                </a:solidFill>
              </a:rPr>
              <a:t>-34</a:t>
            </a:r>
            <a:endParaRPr lang="en-US" altLang="en-US" sz="1200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14" name="Rectangle 7"/>
          <p:cNvSpPr>
            <a:spLocks noChangeArrowheads="1"/>
          </p:cNvSpPr>
          <p:nvPr/>
        </p:nvSpPr>
        <p:spPr bwMode="auto">
          <a:xfrm>
            <a:off x="7443216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5" name="Rectangle 8"/>
          <p:cNvSpPr>
            <a:spLocks noChangeArrowheads="1"/>
          </p:cNvSpPr>
          <p:nvPr/>
        </p:nvSpPr>
        <p:spPr bwMode="auto">
          <a:xfrm>
            <a:off x="7671816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6" name="Rectangle 9"/>
          <p:cNvSpPr>
            <a:spLocks noChangeArrowheads="1"/>
          </p:cNvSpPr>
          <p:nvPr/>
        </p:nvSpPr>
        <p:spPr bwMode="auto">
          <a:xfrm>
            <a:off x="7900416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7" name="Date Placeholder 3"/>
          <p:cNvSpPr txBox="1">
            <a:spLocks/>
          </p:cNvSpPr>
          <p:nvPr/>
        </p:nvSpPr>
        <p:spPr>
          <a:xfrm>
            <a:off x="457200" y="6432550"/>
            <a:ext cx="3352800" cy="1968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1pPr>
            <a:lvl2pPr marL="37931725" indent="-37474525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4572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9144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1371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18288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eaLnBrk="1" hangingPunct="1"/>
            <a:r>
              <a:rPr lang="en-US" altLang="en-US" sz="1200" dirty="0" smtClean="0">
                <a:solidFill>
                  <a:srgbClr val="898989"/>
                </a:solidFill>
              </a:rPr>
              <a:t>Copyright © 2016 Pearson Education, Inc.</a:t>
            </a:r>
            <a:endParaRPr lang="en-US" altLang="en-US" sz="1200" dirty="0">
              <a:solidFill>
                <a:srgbClr val="898989"/>
              </a:solidFill>
            </a:endParaRPr>
          </a:p>
        </p:txBody>
      </p:sp>
      <p:sp>
        <p:nvSpPr>
          <p:cNvPr id="18" name="Rectangle 2"/>
          <p:cNvSpPr>
            <a:spLocks noChangeArrowheads="1"/>
          </p:cNvSpPr>
          <p:nvPr/>
        </p:nvSpPr>
        <p:spPr bwMode="auto">
          <a:xfrm>
            <a:off x="393700" y="346075"/>
            <a:ext cx="1358900" cy="5902325"/>
          </a:xfrm>
          <a:prstGeom prst="rect">
            <a:avLst/>
          </a:prstGeom>
          <a:solidFill>
            <a:srgbClr val="0084C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marL="24161750" indent="-24161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lvl="1" algn="l" eaLnBrk="1" hangingPunct="1"/>
            <a:endParaRPr lang="en-US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331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3" name="Line 9"/>
          <p:cNvSpPr>
            <a:spLocks noChangeShapeType="1"/>
          </p:cNvSpPr>
          <p:nvPr/>
        </p:nvSpPr>
        <p:spPr bwMode="auto">
          <a:xfrm>
            <a:off x="2286000" y="6248400"/>
            <a:ext cx="6400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en-US"/>
          </a:p>
        </p:txBody>
      </p:sp>
      <p:sp>
        <p:nvSpPr>
          <p:cNvPr id="89098" name="Rectangle 3"/>
          <p:cNvSpPr>
            <a:spLocks noGrp="1" noChangeArrowheads="1"/>
          </p:cNvSpPr>
          <p:nvPr>
            <p:ph type="title"/>
          </p:nvPr>
        </p:nvSpPr>
        <p:spPr>
          <a:xfrm>
            <a:off x="1828800" y="274638"/>
            <a:ext cx="6858000" cy="1143000"/>
          </a:xfrm>
        </p:spPr>
        <p:txBody>
          <a:bodyPr/>
          <a:lstStyle/>
          <a:p>
            <a:pPr eaLnBrk="1" hangingPunct="1"/>
            <a:r>
              <a:rPr lang="en-US" altLang="en-US" sz="4000" b="1" dirty="0" smtClean="0">
                <a:ea typeface="ＭＳ Ｐゴシック" panose="020B0600070205080204" pitchFamily="34" charset="-128"/>
              </a:rPr>
              <a:t>Copyright Information</a:t>
            </a:r>
          </a:p>
        </p:txBody>
      </p:sp>
      <p:sp>
        <p:nvSpPr>
          <p:cNvPr id="13" name="Rectangle 2"/>
          <p:cNvSpPr>
            <a:spLocks noChangeArrowheads="1"/>
          </p:cNvSpPr>
          <p:nvPr/>
        </p:nvSpPr>
        <p:spPr bwMode="auto">
          <a:xfrm>
            <a:off x="393700" y="346075"/>
            <a:ext cx="1358900" cy="5902325"/>
          </a:xfrm>
          <a:prstGeom prst="rect">
            <a:avLst/>
          </a:prstGeom>
          <a:solidFill>
            <a:srgbClr val="0084C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marL="24161750" indent="-24161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lvl="1" algn="l" eaLnBrk="1" hangingPunct="1"/>
            <a:endParaRPr lang="en-US" altLang="en-US" sz="1800">
              <a:solidFill>
                <a:schemeClr val="tx1"/>
              </a:solidFill>
            </a:endParaRPr>
          </a:p>
        </p:txBody>
      </p:sp>
      <p:sp>
        <p:nvSpPr>
          <p:cNvPr id="14" name="Text Box 10"/>
          <p:cNvSpPr txBox="1">
            <a:spLocks noChangeArrowheads="1"/>
          </p:cNvSpPr>
          <p:nvPr/>
        </p:nvSpPr>
        <p:spPr bwMode="auto">
          <a:xfrm>
            <a:off x="8129016" y="6400800"/>
            <a:ext cx="53340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200" dirty="0">
                <a:solidFill>
                  <a:srgbClr val="898989"/>
                </a:solidFill>
              </a:rPr>
              <a:t>5</a:t>
            </a:r>
            <a:r>
              <a:rPr lang="en-US" altLang="en-US" sz="1200" dirty="0" smtClean="0">
                <a:solidFill>
                  <a:srgbClr val="898989"/>
                </a:solidFill>
              </a:rPr>
              <a:t>-35</a:t>
            </a:r>
            <a:endParaRPr lang="en-US" altLang="en-US" sz="1200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16" name="Rectangle 7"/>
          <p:cNvSpPr>
            <a:spLocks noChangeArrowheads="1"/>
          </p:cNvSpPr>
          <p:nvPr/>
        </p:nvSpPr>
        <p:spPr bwMode="auto">
          <a:xfrm>
            <a:off x="7443216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7" name="Rectangle 8"/>
          <p:cNvSpPr>
            <a:spLocks noChangeArrowheads="1"/>
          </p:cNvSpPr>
          <p:nvPr/>
        </p:nvSpPr>
        <p:spPr bwMode="auto">
          <a:xfrm>
            <a:off x="7671816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8" name="Rectangle 9"/>
          <p:cNvSpPr>
            <a:spLocks noChangeArrowheads="1"/>
          </p:cNvSpPr>
          <p:nvPr/>
        </p:nvSpPr>
        <p:spPr bwMode="auto">
          <a:xfrm>
            <a:off x="7900416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91982" y="1447800"/>
            <a:ext cx="6731636" cy="4233863"/>
          </a:xfrm>
          <a:prstGeom prst="rect">
            <a:avLst/>
          </a:prstGeom>
        </p:spPr>
      </p:pic>
      <p:sp>
        <p:nvSpPr>
          <p:cNvPr id="11" name="Date Placeholder 3"/>
          <p:cNvSpPr txBox="1">
            <a:spLocks/>
          </p:cNvSpPr>
          <p:nvPr/>
        </p:nvSpPr>
        <p:spPr>
          <a:xfrm>
            <a:off x="457200" y="6432550"/>
            <a:ext cx="3352800" cy="1968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1pPr>
            <a:lvl2pPr marL="37931725" indent="-37474525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4572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9144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1371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18288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eaLnBrk="1" hangingPunct="1"/>
            <a:r>
              <a:rPr lang="en-US" altLang="en-US" sz="1200" dirty="0" smtClean="0">
                <a:solidFill>
                  <a:srgbClr val="898989"/>
                </a:solidFill>
              </a:rPr>
              <a:t>Copyright © 2016 Pearson Education, Inc.</a:t>
            </a:r>
            <a:endParaRPr lang="en-US" altLang="en-US" sz="1200" dirty="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02905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7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2133600" y="1371600"/>
            <a:ext cx="6324600" cy="4419600"/>
          </a:xfrm>
        </p:spPr>
        <p:txBody>
          <a:bodyPr/>
          <a:lstStyle/>
          <a:p>
            <a:pPr marL="234950" indent="-234950" eaLnBrk="1" hangingPunct="1">
              <a:buFontTx/>
              <a:buNone/>
            </a:pPr>
            <a:r>
              <a:rPr lang="en-US" altLang="en-US" dirty="0" smtClean="0">
                <a:ea typeface="ＭＳ Ｐゴシック" panose="020B0600070205080204" pitchFamily="34" charset="-128"/>
              </a:rPr>
              <a:t>Power is the capacity to influence behavior</a:t>
            </a:r>
          </a:p>
          <a:p>
            <a:pPr marL="1222375" lvl="1" indent="-533400" eaLnBrk="1" hangingPunct="1"/>
            <a:r>
              <a:rPr lang="en-US" altLang="en-US" dirty="0" smtClean="0">
                <a:ea typeface="ＭＳ Ｐゴシック" panose="020B0600070205080204" pitchFamily="34" charset="-128"/>
              </a:rPr>
              <a:t>Effective use of power and politics is a critical managerial skill</a:t>
            </a:r>
          </a:p>
          <a:p>
            <a:pPr marL="1222375" lvl="1" indent="-533400" eaLnBrk="1" hangingPunct="1"/>
            <a:r>
              <a:rPr lang="en-US" altLang="en-US" dirty="0" smtClean="0">
                <a:ea typeface="ＭＳ Ｐゴシック" panose="020B0600070205080204" pitchFamily="34" charset="-128"/>
              </a:rPr>
              <a:t>A manager’s power comes from helping others accomplish their tasks</a:t>
            </a:r>
          </a:p>
          <a:p>
            <a:pPr marL="1222375" lvl="1" indent="-533400" eaLnBrk="1" hangingPunct="1"/>
            <a:r>
              <a:rPr lang="en-US" altLang="en-US" dirty="0" smtClean="0">
                <a:ea typeface="ＭＳ Ｐゴシック" panose="020B0600070205080204" pitchFamily="34" charset="-128"/>
              </a:rPr>
              <a:t>This usually requires political clout</a:t>
            </a:r>
          </a:p>
          <a:p>
            <a:pPr marL="234950" indent="-234950" eaLnBrk="1" hangingPunct="1">
              <a:buFontTx/>
              <a:buNone/>
            </a:pPr>
            <a:endParaRPr lang="en-US" altLang="en-US" dirty="0" smtClean="0">
              <a:ea typeface="ＭＳ Ｐゴシック" panose="020B0600070205080204" pitchFamily="34" charset="-128"/>
            </a:endParaRPr>
          </a:p>
          <a:p>
            <a:pPr marL="234950" indent="-234950" eaLnBrk="1" hangingPunct="1">
              <a:buFontTx/>
              <a:buNone/>
            </a:pPr>
            <a:endParaRPr lang="en-US" altLang="en-US" dirty="0" smtClean="0">
              <a:ea typeface="ＭＳ Ｐゴシック" panose="020B0600070205080204" pitchFamily="34" charset="-128"/>
            </a:endParaRPr>
          </a:p>
        </p:txBody>
      </p:sp>
      <p:sp>
        <p:nvSpPr>
          <p:cNvPr id="11" name="Line 11"/>
          <p:cNvSpPr>
            <a:spLocks noChangeShapeType="1"/>
          </p:cNvSpPr>
          <p:nvPr/>
        </p:nvSpPr>
        <p:spPr bwMode="auto">
          <a:xfrm>
            <a:off x="2286000" y="6248400"/>
            <a:ext cx="6400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en-US"/>
          </a:p>
        </p:txBody>
      </p:sp>
      <p:sp>
        <p:nvSpPr>
          <p:cNvPr id="12" name="Text Box 10"/>
          <p:cNvSpPr txBox="1">
            <a:spLocks noChangeArrowheads="1"/>
          </p:cNvSpPr>
          <p:nvPr/>
        </p:nvSpPr>
        <p:spPr bwMode="auto">
          <a:xfrm>
            <a:off x="8129016" y="6400800"/>
            <a:ext cx="45720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200" dirty="0">
                <a:solidFill>
                  <a:srgbClr val="898989"/>
                </a:solidFill>
              </a:rPr>
              <a:t>5</a:t>
            </a:r>
            <a:r>
              <a:rPr lang="en-US" altLang="en-US" sz="1200" dirty="0" smtClean="0">
                <a:solidFill>
                  <a:srgbClr val="898989"/>
                </a:solidFill>
              </a:rPr>
              <a:t>-3</a:t>
            </a:r>
            <a:endParaRPr lang="en-US" altLang="en-US" sz="1200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13" name="Rectangle 7"/>
          <p:cNvSpPr>
            <a:spLocks noChangeArrowheads="1"/>
          </p:cNvSpPr>
          <p:nvPr/>
        </p:nvSpPr>
        <p:spPr bwMode="auto">
          <a:xfrm>
            <a:off x="7443216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4" name="Rectangle 8"/>
          <p:cNvSpPr>
            <a:spLocks noChangeArrowheads="1"/>
          </p:cNvSpPr>
          <p:nvPr/>
        </p:nvSpPr>
        <p:spPr bwMode="auto">
          <a:xfrm>
            <a:off x="7671816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5" name="Rectangle 9"/>
          <p:cNvSpPr>
            <a:spLocks noChangeArrowheads="1"/>
          </p:cNvSpPr>
          <p:nvPr/>
        </p:nvSpPr>
        <p:spPr bwMode="auto">
          <a:xfrm>
            <a:off x="7900416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6" name="Date Placeholder 3"/>
          <p:cNvSpPr txBox="1">
            <a:spLocks/>
          </p:cNvSpPr>
          <p:nvPr/>
        </p:nvSpPr>
        <p:spPr>
          <a:xfrm>
            <a:off x="457200" y="6432550"/>
            <a:ext cx="3352800" cy="1968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1pPr>
            <a:lvl2pPr marL="37931725" indent="-37474525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4572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9144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1371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18288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eaLnBrk="1" hangingPunct="1"/>
            <a:r>
              <a:rPr lang="en-US" altLang="en-US" sz="1200" dirty="0" smtClean="0">
                <a:solidFill>
                  <a:srgbClr val="898989"/>
                </a:solidFill>
              </a:rPr>
              <a:t>Copyright © 2016 Pearson Education, Inc.</a:t>
            </a:r>
            <a:endParaRPr lang="en-US" altLang="en-US" sz="1200" dirty="0">
              <a:solidFill>
                <a:srgbClr val="898989"/>
              </a:solidFill>
            </a:endParaRPr>
          </a:p>
        </p:txBody>
      </p:sp>
      <p:sp>
        <p:nvSpPr>
          <p:cNvPr id="17" name="Rectangle 2"/>
          <p:cNvSpPr>
            <a:spLocks noChangeArrowheads="1"/>
          </p:cNvSpPr>
          <p:nvPr/>
        </p:nvSpPr>
        <p:spPr bwMode="auto">
          <a:xfrm>
            <a:off x="393700" y="346075"/>
            <a:ext cx="1358900" cy="5902325"/>
          </a:xfrm>
          <a:prstGeom prst="rect">
            <a:avLst/>
          </a:prstGeom>
          <a:solidFill>
            <a:srgbClr val="0084C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marL="24161750" indent="-24161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lvl="1" algn="l" eaLnBrk="1" hangingPunct="1"/>
            <a:endParaRPr lang="en-US" altLang="en-US" sz="1800">
              <a:solidFill>
                <a:schemeClr val="tx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981200" y="304800"/>
            <a:ext cx="6248400" cy="762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chemeClr val="tx1"/>
                </a:solidFill>
                <a:latin typeface="+mj-lt"/>
                <a:cs typeface="ＭＳ Ｐゴシック" pitchFamily="-110" charset="-128"/>
              </a:rPr>
              <a:t>What</a:t>
            </a:r>
            <a:r>
              <a:rPr lang="en-US" dirty="0" smtClean="0"/>
              <a:t> </a:t>
            </a:r>
            <a:r>
              <a:rPr lang="en-US" sz="4000" b="1" dirty="0">
                <a:solidFill>
                  <a:schemeClr val="tx1"/>
                </a:solidFill>
                <a:latin typeface="+mj-lt"/>
                <a:cs typeface="ＭＳ Ｐゴシック" pitchFamily="-110" charset="-128"/>
              </a:rPr>
              <a:t>is P</a:t>
            </a:r>
            <a:r>
              <a:rPr lang="en-US" sz="4000" b="1" dirty="0" smtClean="0">
                <a:solidFill>
                  <a:schemeClr val="tx1"/>
                </a:solidFill>
                <a:latin typeface="+mj-lt"/>
                <a:cs typeface="ＭＳ Ｐゴシック" pitchFamily="-110" charset="-128"/>
              </a:rPr>
              <a:t>ower</a:t>
            </a:r>
            <a:r>
              <a:rPr lang="en-US" sz="4000" b="1" dirty="0">
                <a:solidFill>
                  <a:schemeClr val="tx1"/>
                </a:solidFill>
                <a:latin typeface="+mj-lt"/>
                <a:cs typeface="ＭＳ Ｐゴシック" pitchFamily="-110" charset="-128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xmlns="" val="491335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>
          <a:xfrm>
            <a:off x="1828800" y="304800"/>
            <a:ext cx="6858000" cy="715962"/>
          </a:xfrm>
        </p:spPr>
        <p:txBody>
          <a:bodyPr/>
          <a:lstStyle/>
          <a:p>
            <a:pPr eaLnBrk="1" hangingPunct="1"/>
            <a:r>
              <a:rPr lang="en-US" altLang="en-US" sz="4000" b="1" dirty="0" smtClean="0">
                <a:ea typeface="ＭＳ Ｐゴシック" panose="020B0600070205080204" pitchFamily="34" charset="-128"/>
              </a:rPr>
              <a:t>Odes to Power</a:t>
            </a:r>
          </a:p>
        </p:txBody>
      </p:sp>
      <p:sp>
        <p:nvSpPr>
          <p:cNvPr id="10243" name="Content Placeholder 2"/>
          <p:cNvSpPr>
            <a:spLocks noGrp="1"/>
          </p:cNvSpPr>
          <p:nvPr>
            <p:ph idx="1"/>
          </p:nvPr>
        </p:nvSpPr>
        <p:spPr>
          <a:xfrm>
            <a:off x="1828800" y="1066800"/>
            <a:ext cx="7010400" cy="5059363"/>
          </a:xfrm>
        </p:spPr>
        <p:txBody>
          <a:bodyPr/>
          <a:lstStyle/>
          <a:p>
            <a:pPr eaLnBrk="1" hangingPunct="1">
              <a:lnSpc>
                <a:spcPct val="80000"/>
              </a:lnSpc>
              <a:spcAft>
                <a:spcPts val="400"/>
              </a:spcAft>
              <a:buFont typeface="Wingdings" panose="05000000000000000000" pitchFamily="2" charset="2"/>
              <a:buNone/>
            </a:pPr>
            <a:endParaRPr lang="en-US" altLang="en-US" sz="2400" dirty="0" smtClean="0">
              <a:ea typeface="ＭＳ Ｐゴシック" panose="020B0600070205080204" pitchFamily="34" charset="-128"/>
            </a:endParaRPr>
          </a:p>
          <a:p>
            <a:pPr eaLnBrk="1" hangingPunct="1">
              <a:lnSpc>
                <a:spcPct val="80000"/>
              </a:lnSpc>
              <a:spcAft>
                <a:spcPts val="400"/>
              </a:spcAft>
              <a:buFont typeface="Wingdings" panose="05000000000000000000" pitchFamily="2" charset="2"/>
              <a:buNone/>
            </a:pPr>
            <a:r>
              <a:rPr lang="en-US" altLang="en-US" sz="2400" dirty="0" smtClean="0">
                <a:ea typeface="ＭＳ Ｐゴシック" panose="020B0600070205080204" pitchFamily="34" charset="-128"/>
              </a:rPr>
              <a:t>Power tends to corrupt, and absolute power corrupts absolutely. </a:t>
            </a:r>
            <a:r>
              <a:rPr lang="en-US" altLang="en-US" sz="2200" dirty="0" smtClean="0">
                <a:ea typeface="ＭＳ Ｐゴシック" panose="020B0600070205080204" pitchFamily="34" charset="-128"/>
              </a:rPr>
              <a:t>		           </a:t>
            </a:r>
            <a:r>
              <a:rPr lang="en-US" altLang="en-US" sz="1800" i="1" dirty="0" smtClean="0">
                <a:ea typeface="ＭＳ Ｐゴシック" panose="020B0600070205080204" pitchFamily="34" charset="-128"/>
              </a:rPr>
              <a:t>– Lord Acton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altLang="en-US" sz="2400" dirty="0" smtClean="0">
              <a:ea typeface="ＭＳ Ｐゴシック" panose="020B0600070205080204" pitchFamily="34" charset="-128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 sz="2400" dirty="0" smtClean="0">
                <a:ea typeface="ＭＳ Ｐゴシック" panose="020B0600070205080204" pitchFamily="34" charset="-128"/>
              </a:rPr>
              <a:t>Power has only one duty – to secure the social welfare of the People.</a:t>
            </a:r>
            <a:r>
              <a:rPr lang="en-US" altLang="en-US" sz="2200" dirty="0" smtClean="0">
                <a:ea typeface="ＭＳ Ｐゴシック" panose="020B0600070205080204" pitchFamily="34" charset="-128"/>
              </a:rPr>
              <a:t> 	      	  </a:t>
            </a:r>
            <a:r>
              <a:rPr lang="en-US" altLang="en-US" sz="1800" i="1" dirty="0" smtClean="0">
                <a:ea typeface="ＭＳ Ｐゴシック" panose="020B0600070205080204" pitchFamily="34" charset="-128"/>
              </a:rPr>
              <a:t>– Benjamin Disraeli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endParaRPr lang="en-US" altLang="en-US" sz="2400" dirty="0" smtClean="0">
              <a:ea typeface="ＭＳ Ｐゴシック" panose="020B0600070205080204" pitchFamily="34" charset="-128"/>
            </a:endParaRP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altLang="en-US" sz="2400" dirty="0" smtClean="0">
                <a:ea typeface="ＭＳ Ｐゴシック" panose="020B0600070205080204" pitchFamily="34" charset="-128"/>
              </a:rPr>
              <a:t>Political power grows out of the barrel of a gun.</a:t>
            </a:r>
            <a:r>
              <a:rPr lang="en-US" altLang="en-US" sz="2200" dirty="0" smtClean="0">
                <a:ea typeface="ＭＳ Ｐゴシック" panose="020B0600070205080204" pitchFamily="34" charset="-128"/>
              </a:rPr>
              <a:t>  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altLang="en-US" sz="2200" i="1" dirty="0" smtClean="0">
                <a:ea typeface="ＭＳ Ｐゴシック" panose="020B0600070205080204" pitchFamily="34" charset="-128"/>
              </a:rPr>
              <a:t>					                  </a:t>
            </a:r>
            <a:r>
              <a:rPr lang="en-US" altLang="en-US" sz="1800" i="1" dirty="0" smtClean="0">
                <a:ea typeface="ＭＳ Ｐゴシック" panose="020B0600070205080204" pitchFamily="34" charset="-128"/>
              </a:rPr>
              <a:t>– Mao </a:t>
            </a:r>
            <a:r>
              <a:rPr lang="en-US" altLang="en-US" sz="1800" i="1" dirty="0" err="1" smtClean="0">
                <a:ea typeface="ＭＳ Ｐゴシック" panose="020B0600070205080204" pitchFamily="34" charset="-128"/>
              </a:rPr>
              <a:t>Tse</a:t>
            </a:r>
            <a:r>
              <a:rPr lang="en-US" altLang="en-US" sz="1800" i="1" dirty="0" smtClean="0">
                <a:ea typeface="ＭＳ Ｐゴシック" panose="020B0600070205080204" pitchFamily="34" charset="-128"/>
              </a:rPr>
              <a:t>-Tung</a:t>
            </a:r>
          </a:p>
          <a:p>
            <a:pPr marL="0" indent="0" eaLnBrk="1" hangingPunct="1">
              <a:buNone/>
            </a:pPr>
            <a:endParaRPr lang="en-US" altLang="en-US" sz="2200" dirty="0" smtClean="0">
              <a:ea typeface="ＭＳ Ｐゴシック" panose="020B0600070205080204" pitchFamily="34" charset="-128"/>
            </a:endParaRPr>
          </a:p>
        </p:txBody>
      </p:sp>
      <p:sp>
        <p:nvSpPr>
          <p:cNvPr id="12" name="Line 11"/>
          <p:cNvSpPr>
            <a:spLocks noChangeShapeType="1"/>
          </p:cNvSpPr>
          <p:nvPr/>
        </p:nvSpPr>
        <p:spPr bwMode="auto">
          <a:xfrm>
            <a:off x="2286000" y="6248400"/>
            <a:ext cx="6400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en-US"/>
          </a:p>
        </p:txBody>
      </p:sp>
      <p:sp>
        <p:nvSpPr>
          <p:cNvPr id="13" name="Text Box 10"/>
          <p:cNvSpPr txBox="1">
            <a:spLocks noChangeArrowheads="1"/>
          </p:cNvSpPr>
          <p:nvPr/>
        </p:nvSpPr>
        <p:spPr bwMode="auto">
          <a:xfrm>
            <a:off x="8129016" y="6400800"/>
            <a:ext cx="45720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200" dirty="0">
                <a:solidFill>
                  <a:srgbClr val="898989"/>
                </a:solidFill>
              </a:rPr>
              <a:t>5</a:t>
            </a:r>
            <a:r>
              <a:rPr lang="en-US" altLang="en-US" sz="1200" dirty="0" smtClean="0">
                <a:solidFill>
                  <a:srgbClr val="898989"/>
                </a:solidFill>
              </a:rPr>
              <a:t>-4</a:t>
            </a:r>
            <a:endParaRPr lang="en-US" altLang="en-US" sz="1200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14" name="Rectangle 7"/>
          <p:cNvSpPr>
            <a:spLocks noChangeArrowheads="1"/>
          </p:cNvSpPr>
          <p:nvPr/>
        </p:nvSpPr>
        <p:spPr bwMode="auto">
          <a:xfrm>
            <a:off x="7443216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5" name="Rectangle 8"/>
          <p:cNvSpPr>
            <a:spLocks noChangeArrowheads="1"/>
          </p:cNvSpPr>
          <p:nvPr/>
        </p:nvSpPr>
        <p:spPr bwMode="auto">
          <a:xfrm>
            <a:off x="7671816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6" name="Rectangle 9"/>
          <p:cNvSpPr>
            <a:spLocks noChangeArrowheads="1"/>
          </p:cNvSpPr>
          <p:nvPr/>
        </p:nvSpPr>
        <p:spPr bwMode="auto">
          <a:xfrm>
            <a:off x="7900416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7" name="Date Placeholder 3"/>
          <p:cNvSpPr txBox="1">
            <a:spLocks/>
          </p:cNvSpPr>
          <p:nvPr/>
        </p:nvSpPr>
        <p:spPr>
          <a:xfrm>
            <a:off x="457200" y="6432550"/>
            <a:ext cx="3352800" cy="1968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1pPr>
            <a:lvl2pPr marL="37931725" indent="-37474525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4572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9144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1371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18288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eaLnBrk="1" hangingPunct="1"/>
            <a:r>
              <a:rPr lang="en-US" altLang="en-US" sz="1200" dirty="0" smtClean="0">
                <a:solidFill>
                  <a:srgbClr val="898989"/>
                </a:solidFill>
              </a:rPr>
              <a:t>Copyright © 2016 Pearson Education, Inc.</a:t>
            </a:r>
            <a:endParaRPr lang="en-US" altLang="en-US" sz="1200" dirty="0">
              <a:solidFill>
                <a:srgbClr val="898989"/>
              </a:solidFill>
            </a:endParaRPr>
          </a:p>
        </p:txBody>
      </p:sp>
      <p:sp>
        <p:nvSpPr>
          <p:cNvPr id="18" name="Rectangle 2"/>
          <p:cNvSpPr>
            <a:spLocks noChangeArrowheads="1"/>
          </p:cNvSpPr>
          <p:nvPr/>
        </p:nvSpPr>
        <p:spPr bwMode="auto">
          <a:xfrm>
            <a:off x="393700" y="346075"/>
            <a:ext cx="1358900" cy="5902325"/>
          </a:xfrm>
          <a:prstGeom prst="rect">
            <a:avLst/>
          </a:prstGeom>
          <a:solidFill>
            <a:srgbClr val="0084C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marL="24161750" indent="-24161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lvl="1" algn="l" eaLnBrk="1" hangingPunct="1"/>
            <a:endParaRPr lang="en-US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65595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>
          <a:xfrm>
            <a:off x="1828800" y="304800"/>
            <a:ext cx="6858000" cy="715962"/>
          </a:xfrm>
        </p:spPr>
        <p:txBody>
          <a:bodyPr/>
          <a:lstStyle/>
          <a:p>
            <a:pPr eaLnBrk="1" hangingPunct="1"/>
            <a:r>
              <a:rPr lang="en-US" altLang="en-US" sz="4000" b="1" dirty="0" smtClean="0">
                <a:ea typeface="ＭＳ Ｐゴシック" panose="020B0600070205080204" pitchFamily="34" charset="-128"/>
              </a:rPr>
              <a:t>Odes to Power</a:t>
            </a:r>
          </a:p>
        </p:txBody>
      </p:sp>
      <p:sp>
        <p:nvSpPr>
          <p:cNvPr id="10243" name="Content Placeholder 2"/>
          <p:cNvSpPr>
            <a:spLocks noGrp="1"/>
          </p:cNvSpPr>
          <p:nvPr>
            <p:ph idx="1"/>
          </p:nvPr>
        </p:nvSpPr>
        <p:spPr>
          <a:xfrm>
            <a:off x="1828800" y="1066800"/>
            <a:ext cx="7010400" cy="5059363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/>
              <a:t>I </a:t>
            </a:r>
            <a:r>
              <a:rPr lang="en-US" sz="2400" dirty="0">
                <a:ea typeface="ＭＳ Ｐゴシック" panose="020B0600070205080204" pitchFamily="34" charset="-128"/>
              </a:rPr>
              <a:t>hope our wisdom will grow with our power, and teach us, that the less we use our power the greater it will be. </a:t>
            </a:r>
            <a:r>
              <a:rPr lang="en-US" sz="2400" dirty="0"/>
              <a:t>			</a:t>
            </a:r>
            <a:r>
              <a:rPr lang="en-US" sz="2400" dirty="0" smtClean="0"/>
              <a:t>		   </a:t>
            </a:r>
            <a:r>
              <a:rPr lang="en-US" sz="1800" i="1" dirty="0" smtClean="0"/>
              <a:t>– </a:t>
            </a:r>
            <a:r>
              <a:rPr lang="en-US" sz="1800" i="1" dirty="0"/>
              <a:t>Thomas Jefferson</a:t>
            </a:r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r>
              <a:rPr lang="en-US" sz="2400" dirty="0" smtClean="0"/>
              <a:t>Power</a:t>
            </a:r>
            <a:r>
              <a:rPr lang="en-US" sz="2400" dirty="0"/>
              <a:t>? It’s like a Dead Sea fruit. When you achieve it, there is nothing there.  </a:t>
            </a:r>
            <a:r>
              <a:rPr lang="en-US" sz="2400" dirty="0" smtClean="0"/>
              <a:t>  </a:t>
            </a:r>
            <a:r>
              <a:rPr lang="en-US" sz="1800" i="1" dirty="0" smtClean="0"/>
              <a:t>– Harold MacMillan</a:t>
            </a:r>
            <a:endParaRPr lang="en-US" sz="1800" i="1" dirty="0"/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r>
              <a:rPr lang="en-US" sz="2400" dirty="0" smtClean="0"/>
              <a:t>Power </a:t>
            </a:r>
            <a:r>
              <a:rPr lang="en-US" sz="2400" dirty="0"/>
              <a:t>is given only to those who dare to lower themselves and pick it up.   </a:t>
            </a:r>
            <a:r>
              <a:rPr lang="en-US" sz="2400" dirty="0" smtClean="0"/>
              <a:t>   </a:t>
            </a:r>
            <a:r>
              <a:rPr lang="en-US" sz="1800" i="1" dirty="0"/>
              <a:t>– Fyodor Dostoyevsky</a:t>
            </a:r>
            <a:endParaRPr lang="en-US" sz="1800" dirty="0"/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r>
              <a:rPr lang="en-US" sz="2400" dirty="0" smtClean="0"/>
              <a:t>Power </a:t>
            </a:r>
            <a:r>
              <a:rPr lang="en-US" sz="2400" dirty="0"/>
              <a:t>is the great aphrodisiac.         </a:t>
            </a:r>
            <a:endParaRPr lang="en-US" sz="2400" dirty="0" smtClean="0"/>
          </a:p>
          <a:p>
            <a:pPr marL="0" indent="0">
              <a:buNone/>
            </a:pPr>
            <a:r>
              <a:rPr lang="en-US" sz="2400" i="1" dirty="0"/>
              <a:t>	</a:t>
            </a:r>
            <a:r>
              <a:rPr lang="en-US" sz="2400" i="1" dirty="0" smtClean="0"/>
              <a:t>						</a:t>
            </a:r>
            <a:r>
              <a:rPr lang="en-US" sz="1800" i="1" dirty="0" smtClean="0"/>
              <a:t>– </a:t>
            </a:r>
            <a:r>
              <a:rPr lang="en-US" sz="1800" i="1" dirty="0"/>
              <a:t>Henry </a:t>
            </a:r>
            <a:r>
              <a:rPr lang="en-US" sz="1800" i="1" dirty="0" smtClean="0"/>
              <a:t>Kissinger</a:t>
            </a:r>
            <a:endParaRPr lang="en-US" sz="1800" dirty="0"/>
          </a:p>
        </p:txBody>
      </p:sp>
      <p:sp>
        <p:nvSpPr>
          <p:cNvPr id="12" name="Line 11"/>
          <p:cNvSpPr>
            <a:spLocks noChangeShapeType="1"/>
          </p:cNvSpPr>
          <p:nvPr/>
        </p:nvSpPr>
        <p:spPr bwMode="auto">
          <a:xfrm>
            <a:off x="2286000" y="6248400"/>
            <a:ext cx="6400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en-US"/>
          </a:p>
        </p:txBody>
      </p:sp>
      <p:sp>
        <p:nvSpPr>
          <p:cNvPr id="13" name="Text Box 10"/>
          <p:cNvSpPr txBox="1">
            <a:spLocks noChangeArrowheads="1"/>
          </p:cNvSpPr>
          <p:nvPr/>
        </p:nvSpPr>
        <p:spPr bwMode="auto">
          <a:xfrm>
            <a:off x="8129016" y="6400800"/>
            <a:ext cx="45720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200" dirty="0">
                <a:solidFill>
                  <a:srgbClr val="898989"/>
                </a:solidFill>
              </a:rPr>
              <a:t>5</a:t>
            </a:r>
            <a:r>
              <a:rPr lang="en-US" altLang="en-US" sz="1200" dirty="0" smtClean="0">
                <a:solidFill>
                  <a:srgbClr val="898989"/>
                </a:solidFill>
              </a:rPr>
              <a:t>-5</a:t>
            </a:r>
            <a:endParaRPr lang="en-US" altLang="en-US" sz="1200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14" name="Rectangle 7"/>
          <p:cNvSpPr>
            <a:spLocks noChangeArrowheads="1"/>
          </p:cNvSpPr>
          <p:nvPr/>
        </p:nvSpPr>
        <p:spPr bwMode="auto">
          <a:xfrm>
            <a:off x="7443216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5" name="Rectangle 8"/>
          <p:cNvSpPr>
            <a:spLocks noChangeArrowheads="1"/>
          </p:cNvSpPr>
          <p:nvPr/>
        </p:nvSpPr>
        <p:spPr bwMode="auto">
          <a:xfrm>
            <a:off x="7671816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6" name="Rectangle 9"/>
          <p:cNvSpPr>
            <a:spLocks noChangeArrowheads="1"/>
          </p:cNvSpPr>
          <p:nvPr/>
        </p:nvSpPr>
        <p:spPr bwMode="auto">
          <a:xfrm>
            <a:off x="7900416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7" name="Date Placeholder 3"/>
          <p:cNvSpPr txBox="1">
            <a:spLocks/>
          </p:cNvSpPr>
          <p:nvPr/>
        </p:nvSpPr>
        <p:spPr>
          <a:xfrm>
            <a:off x="457200" y="6432550"/>
            <a:ext cx="3352800" cy="1968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1pPr>
            <a:lvl2pPr marL="37931725" indent="-37474525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4572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9144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1371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18288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eaLnBrk="1" hangingPunct="1"/>
            <a:r>
              <a:rPr lang="en-US" altLang="en-US" sz="1200" dirty="0" smtClean="0">
                <a:solidFill>
                  <a:srgbClr val="898989"/>
                </a:solidFill>
              </a:rPr>
              <a:t>Copyright © 2016 Pearson Education, Inc.</a:t>
            </a:r>
            <a:endParaRPr lang="en-US" altLang="en-US" sz="1200" dirty="0">
              <a:solidFill>
                <a:srgbClr val="898989"/>
              </a:solidFill>
            </a:endParaRPr>
          </a:p>
        </p:txBody>
      </p:sp>
      <p:sp>
        <p:nvSpPr>
          <p:cNvPr id="18" name="Rectangle 2"/>
          <p:cNvSpPr>
            <a:spLocks noChangeArrowheads="1"/>
          </p:cNvSpPr>
          <p:nvPr/>
        </p:nvSpPr>
        <p:spPr bwMode="auto">
          <a:xfrm>
            <a:off x="393700" y="346075"/>
            <a:ext cx="1358900" cy="5902325"/>
          </a:xfrm>
          <a:prstGeom prst="rect">
            <a:avLst/>
          </a:prstGeom>
          <a:solidFill>
            <a:srgbClr val="0084C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marL="24161750" indent="-24161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lvl="1" algn="l" eaLnBrk="1" hangingPunct="1"/>
            <a:endParaRPr lang="en-US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32741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3" name="Rectangle 3"/>
          <p:cNvSpPr>
            <a:spLocks noGrp="1" noChangeArrowheads="1"/>
          </p:cNvSpPr>
          <p:nvPr>
            <p:ph type="title"/>
          </p:nvPr>
        </p:nvSpPr>
        <p:spPr>
          <a:xfrm>
            <a:off x="1828800" y="274638"/>
            <a:ext cx="6858000" cy="1143000"/>
          </a:xfrm>
        </p:spPr>
        <p:txBody>
          <a:bodyPr/>
          <a:lstStyle/>
          <a:p>
            <a:pPr eaLnBrk="1" hangingPunct="1"/>
            <a:r>
              <a:rPr lang="en-US" altLang="en-US" sz="4000" b="1" dirty="0" smtClean="0">
                <a:ea typeface="ＭＳ Ｐゴシック" panose="020B0600070205080204" pitchFamily="34" charset="-128"/>
              </a:rPr>
              <a:t>A Four-Letter Word Now?</a:t>
            </a:r>
          </a:p>
        </p:txBody>
      </p:sp>
      <p:sp>
        <p:nvSpPr>
          <p:cNvPr id="12294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2171700" y="1570037"/>
            <a:ext cx="6629400" cy="838200"/>
          </a:xfrm>
        </p:spPr>
        <p:txBody>
          <a:bodyPr/>
          <a:lstStyle/>
          <a:p>
            <a:pPr marL="342900" lvl="1" indent="-342900" eaLnBrk="1" hangingPunct="1">
              <a:buFontTx/>
              <a:buNone/>
            </a:pPr>
            <a:r>
              <a:rPr lang="en-US" altLang="en-US" dirty="0">
                <a:ea typeface="ＭＳ Ｐゴシック" panose="020B0600070205080204" pitchFamily="34" charset="-128"/>
              </a:rPr>
              <a:t>“Power has such a bad name that many good people persuade themselves they want nothing to do with it.  . . .  To say a leader is preoccupied with power is like saying that a tennis player is preoccupied with making shots her opponent cannot return” </a:t>
            </a:r>
          </a:p>
          <a:p>
            <a:pPr marL="342900" lvl="1" indent="-342900" eaLnBrk="1" hangingPunct="1">
              <a:buFontTx/>
              <a:buNone/>
            </a:pPr>
            <a:r>
              <a:rPr lang="en-US" altLang="en-US" dirty="0">
                <a:ea typeface="ＭＳ Ｐゴシック" panose="020B0600070205080204" pitchFamily="34" charset="-128"/>
              </a:rPr>
              <a:t>					- J.W. Gardner</a:t>
            </a:r>
          </a:p>
          <a:p>
            <a:pPr marL="0" indent="0" eaLnBrk="1" hangingPunct="1">
              <a:buFontTx/>
              <a:buNone/>
            </a:pPr>
            <a:endParaRPr lang="en-US" altLang="en-US" dirty="0" smtClean="0">
              <a:ea typeface="ＭＳ Ｐゴシック" panose="020B0600070205080204" pitchFamily="34" charset="-128"/>
            </a:endParaRPr>
          </a:p>
        </p:txBody>
      </p:sp>
      <p:sp>
        <p:nvSpPr>
          <p:cNvPr id="13" name="Line 11"/>
          <p:cNvSpPr>
            <a:spLocks noChangeShapeType="1"/>
          </p:cNvSpPr>
          <p:nvPr/>
        </p:nvSpPr>
        <p:spPr bwMode="auto">
          <a:xfrm>
            <a:off x="2286000" y="6248400"/>
            <a:ext cx="6400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en-US"/>
          </a:p>
        </p:txBody>
      </p:sp>
      <p:sp>
        <p:nvSpPr>
          <p:cNvPr id="14" name="Text Box 10"/>
          <p:cNvSpPr txBox="1">
            <a:spLocks noChangeArrowheads="1"/>
          </p:cNvSpPr>
          <p:nvPr/>
        </p:nvSpPr>
        <p:spPr bwMode="auto">
          <a:xfrm>
            <a:off x="8129016" y="6400800"/>
            <a:ext cx="45720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200" dirty="0">
                <a:solidFill>
                  <a:srgbClr val="898989"/>
                </a:solidFill>
              </a:rPr>
              <a:t>5</a:t>
            </a:r>
            <a:r>
              <a:rPr lang="en-US" altLang="en-US" sz="1200" dirty="0" smtClean="0">
                <a:solidFill>
                  <a:srgbClr val="898989"/>
                </a:solidFill>
              </a:rPr>
              <a:t>-6</a:t>
            </a:r>
            <a:endParaRPr lang="en-US" altLang="en-US" sz="1200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15" name="Rectangle 7"/>
          <p:cNvSpPr>
            <a:spLocks noChangeArrowheads="1"/>
          </p:cNvSpPr>
          <p:nvPr/>
        </p:nvSpPr>
        <p:spPr bwMode="auto">
          <a:xfrm>
            <a:off x="7443216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6" name="Rectangle 8"/>
          <p:cNvSpPr>
            <a:spLocks noChangeArrowheads="1"/>
          </p:cNvSpPr>
          <p:nvPr/>
        </p:nvSpPr>
        <p:spPr bwMode="auto">
          <a:xfrm>
            <a:off x="7671816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7" name="Rectangle 9"/>
          <p:cNvSpPr>
            <a:spLocks noChangeArrowheads="1"/>
          </p:cNvSpPr>
          <p:nvPr/>
        </p:nvSpPr>
        <p:spPr bwMode="auto">
          <a:xfrm>
            <a:off x="7900416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8" name="Date Placeholder 3"/>
          <p:cNvSpPr txBox="1">
            <a:spLocks/>
          </p:cNvSpPr>
          <p:nvPr/>
        </p:nvSpPr>
        <p:spPr>
          <a:xfrm>
            <a:off x="457200" y="6432550"/>
            <a:ext cx="3352800" cy="1968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1pPr>
            <a:lvl2pPr marL="37931725" indent="-37474525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4572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9144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1371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18288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eaLnBrk="1" hangingPunct="1"/>
            <a:r>
              <a:rPr lang="en-US" altLang="en-US" sz="1200" dirty="0" smtClean="0">
                <a:solidFill>
                  <a:srgbClr val="898989"/>
                </a:solidFill>
              </a:rPr>
              <a:t>Copyright © 2016 Pearson Education, Inc.</a:t>
            </a:r>
            <a:endParaRPr lang="en-US" altLang="en-US" sz="1200" dirty="0">
              <a:solidFill>
                <a:srgbClr val="898989"/>
              </a:solidFill>
            </a:endParaRPr>
          </a:p>
        </p:txBody>
      </p:sp>
      <p:sp>
        <p:nvSpPr>
          <p:cNvPr id="19" name="Rectangle 2"/>
          <p:cNvSpPr>
            <a:spLocks noChangeArrowheads="1"/>
          </p:cNvSpPr>
          <p:nvPr/>
        </p:nvSpPr>
        <p:spPr bwMode="auto">
          <a:xfrm>
            <a:off x="393700" y="346075"/>
            <a:ext cx="1358900" cy="5902325"/>
          </a:xfrm>
          <a:prstGeom prst="rect">
            <a:avLst/>
          </a:prstGeom>
          <a:solidFill>
            <a:srgbClr val="0084C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marL="24161750" indent="-24161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lvl="1" algn="l" eaLnBrk="1" hangingPunct="1"/>
            <a:endParaRPr lang="en-US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78152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1" name="Rectangle 3"/>
          <p:cNvSpPr>
            <a:spLocks noGrp="1" noChangeArrowheads="1"/>
          </p:cNvSpPr>
          <p:nvPr>
            <p:ph type="title"/>
          </p:nvPr>
        </p:nvSpPr>
        <p:spPr>
          <a:xfrm>
            <a:off x="1828800" y="304800"/>
            <a:ext cx="6858000" cy="1143000"/>
          </a:xfrm>
        </p:spPr>
        <p:txBody>
          <a:bodyPr/>
          <a:lstStyle/>
          <a:p>
            <a:pPr eaLnBrk="1" hangingPunct="1"/>
            <a:r>
              <a:rPr lang="en-US" altLang="en-US" sz="4000" b="1" dirty="0" smtClean="0">
                <a:ea typeface="ＭＳ Ｐゴシック" panose="020B0600070205080204" pitchFamily="34" charset="-128"/>
              </a:rPr>
              <a:t>A Positive View of Power</a:t>
            </a:r>
          </a:p>
        </p:txBody>
      </p:sp>
      <p:sp>
        <p:nvSpPr>
          <p:cNvPr id="14342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1981200" y="1905000"/>
            <a:ext cx="6705600" cy="3886200"/>
          </a:xfrm>
        </p:spPr>
        <p:txBody>
          <a:bodyPr/>
          <a:lstStyle/>
          <a:p>
            <a:pPr marL="234950" indent="-234950" eaLnBrk="1" hangingPunct="1"/>
            <a:r>
              <a:rPr lang="en-US" altLang="en-US" dirty="0" smtClean="0">
                <a:ea typeface="ＭＳ Ｐゴシック" panose="020B0600070205080204" pitchFamily="34" charset="-128"/>
              </a:rPr>
              <a:t>Power can lead to great good</a:t>
            </a:r>
          </a:p>
          <a:p>
            <a:pPr marL="234950" indent="-234950" eaLnBrk="1" hangingPunct="1"/>
            <a:r>
              <a:rPr lang="en-US" altLang="en-US" dirty="0" smtClean="0">
                <a:ea typeface="ＭＳ Ｐゴシック" panose="020B0600070205080204" pitchFamily="34" charset="-128"/>
              </a:rPr>
              <a:t>It is the means through which managers accomplish work</a:t>
            </a:r>
          </a:p>
          <a:p>
            <a:pPr marL="234950" indent="-234950" eaLnBrk="1" hangingPunct="1"/>
            <a:r>
              <a:rPr lang="en-US" altLang="en-US" dirty="0" smtClean="0">
                <a:ea typeface="ＭＳ Ｐゴシック" panose="020B0600070205080204" pitchFamily="34" charset="-128"/>
              </a:rPr>
              <a:t>It is the lack of power that can lead to unhappiness</a:t>
            </a:r>
          </a:p>
          <a:p>
            <a:pPr marL="234950" indent="-234950" eaLnBrk="1" hangingPunct="1"/>
            <a:endParaRPr lang="en-US" altLang="en-US" dirty="0" smtClean="0">
              <a:ea typeface="ＭＳ Ｐゴシック" panose="020B0600070205080204" pitchFamily="34" charset="-128"/>
            </a:endParaRPr>
          </a:p>
        </p:txBody>
      </p:sp>
      <p:sp>
        <p:nvSpPr>
          <p:cNvPr id="12" name="Line 11"/>
          <p:cNvSpPr>
            <a:spLocks noChangeShapeType="1"/>
          </p:cNvSpPr>
          <p:nvPr/>
        </p:nvSpPr>
        <p:spPr bwMode="auto">
          <a:xfrm>
            <a:off x="2286000" y="6248400"/>
            <a:ext cx="6400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en-US"/>
          </a:p>
        </p:txBody>
      </p:sp>
      <p:sp>
        <p:nvSpPr>
          <p:cNvPr id="13" name="Text Box 10"/>
          <p:cNvSpPr txBox="1">
            <a:spLocks noChangeArrowheads="1"/>
          </p:cNvSpPr>
          <p:nvPr/>
        </p:nvSpPr>
        <p:spPr bwMode="auto">
          <a:xfrm>
            <a:off x="8129016" y="6400800"/>
            <a:ext cx="45720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200" dirty="0">
                <a:solidFill>
                  <a:srgbClr val="898989"/>
                </a:solidFill>
              </a:rPr>
              <a:t>5</a:t>
            </a:r>
            <a:r>
              <a:rPr lang="en-US" altLang="en-US" sz="1200" dirty="0" smtClean="0">
                <a:solidFill>
                  <a:srgbClr val="898989"/>
                </a:solidFill>
              </a:rPr>
              <a:t>-7</a:t>
            </a:r>
            <a:endParaRPr lang="en-US" altLang="en-US" sz="1200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14" name="Rectangle 7"/>
          <p:cNvSpPr>
            <a:spLocks noChangeArrowheads="1"/>
          </p:cNvSpPr>
          <p:nvPr/>
        </p:nvSpPr>
        <p:spPr bwMode="auto">
          <a:xfrm>
            <a:off x="7443216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5" name="Rectangle 8"/>
          <p:cNvSpPr>
            <a:spLocks noChangeArrowheads="1"/>
          </p:cNvSpPr>
          <p:nvPr/>
        </p:nvSpPr>
        <p:spPr bwMode="auto">
          <a:xfrm>
            <a:off x="7671816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6" name="Rectangle 9"/>
          <p:cNvSpPr>
            <a:spLocks noChangeArrowheads="1"/>
          </p:cNvSpPr>
          <p:nvPr/>
        </p:nvSpPr>
        <p:spPr bwMode="auto">
          <a:xfrm>
            <a:off x="7900416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7" name="Date Placeholder 3"/>
          <p:cNvSpPr txBox="1">
            <a:spLocks/>
          </p:cNvSpPr>
          <p:nvPr/>
        </p:nvSpPr>
        <p:spPr>
          <a:xfrm>
            <a:off x="457200" y="6432550"/>
            <a:ext cx="3352800" cy="1968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1pPr>
            <a:lvl2pPr marL="37931725" indent="-37474525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4572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9144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1371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18288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eaLnBrk="1" hangingPunct="1"/>
            <a:r>
              <a:rPr lang="en-US" altLang="en-US" sz="1200" dirty="0" smtClean="0">
                <a:solidFill>
                  <a:srgbClr val="898989"/>
                </a:solidFill>
              </a:rPr>
              <a:t>Copyright © 2016 Pearson Education, Inc.</a:t>
            </a:r>
            <a:endParaRPr lang="en-US" altLang="en-US" sz="1200" dirty="0">
              <a:solidFill>
                <a:srgbClr val="898989"/>
              </a:solidFill>
            </a:endParaRPr>
          </a:p>
        </p:txBody>
      </p:sp>
      <p:sp>
        <p:nvSpPr>
          <p:cNvPr id="18" name="Rectangle 2"/>
          <p:cNvSpPr>
            <a:spLocks noChangeArrowheads="1"/>
          </p:cNvSpPr>
          <p:nvPr/>
        </p:nvSpPr>
        <p:spPr bwMode="auto">
          <a:xfrm>
            <a:off x="393700" y="346075"/>
            <a:ext cx="1358900" cy="5902325"/>
          </a:xfrm>
          <a:prstGeom prst="rect">
            <a:avLst/>
          </a:prstGeom>
          <a:solidFill>
            <a:srgbClr val="0084C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marL="24161750" indent="-24161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lvl="1" algn="l" eaLnBrk="1" hangingPunct="1"/>
            <a:endParaRPr lang="en-US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45122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Line 11"/>
          <p:cNvSpPr>
            <a:spLocks noChangeShapeType="1"/>
          </p:cNvSpPr>
          <p:nvPr/>
        </p:nvSpPr>
        <p:spPr bwMode="auto">
          <a:xfrm>
            <a:off x="2286000" y="6248400"/>
            <a:ext cx="6400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en-US"/>
          </a:p>
        </p:txBody>
      </p:sp>
      <p:sp>
        <p:nvSpPr>
          <p:cNvPr id="12" name="Text Box 10"/>
          <p:cNvSpPr txBox="1">
            <a:spLocks noChangeArrowheads="1"/>
          </p:cNvSpPr>
          <p:nvPr/>
        </p:nvSpPr>
        <p:spPr bwMode="auto">
          <a:xfrm>
            <a:off x="8129016" y="6400800"/>
            <a:ext cx="45720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200" dirty="0">
                <a:solidFill>
                  <a:srgbClr val="898989"/>
                </a:solidFill>
              </a:rPr>
              <a:t>5</a:t>
            </a:r>
            <a:r>
              <a:rPr lang="en-US" altLang="en-US" sz="1200" dirty="0" smtClean="0">
                <a:solidFill>
                  <a:srgbClr val="898989"/>
                </a:solidFill>
              </a:rPr>
              <a:t>-8</a:t>
            </a:r>
            <a:endParaRPr lang="en-US" altLang="en-US" sz="1200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13" name="Rectangle 7"/>
          <p:cNvSpPr>
            <a:spLocks noChangeArrowheads="1"/>
          </p:cNvSpPr>
          <p:nvPr/>
        </p:nvSpPr>
        <p:spPr bwMode="auto">
          <a:xfrm>
            <a:off x="7443216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4" name="Rectangle 8"/>
          <p:cNvSpPr>
            <a:spLocks noChangeArrowheads="1"/>
          </p:cNvSpPr>
          <p:nvPr/>
        </p:nvSpPr>
        <p:spPr bwMode="auto">
          <a:xfrm>
            <a:off x="7671816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5" name="Rectangle 9"/>
          <p:cNvSpPr>
            <a:spLocks noChangeArrowheads="1"/>
          </p:cNvSpPr>
          <p:nvPr/>
        </p:nvSpPr>
        <p:spPr bwMode="auto">
          <a:xfrm>
            <a:off x="7900416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6" name="Date Placeholder 3"/>
          <p:cNvSpPr txBox="1">
            <a:spLocks/>
          </p:cNvSpPr>
          <p:nvPr/>
        </p:nvSpPr>
        <p:spPr>
          <a:xfrm>
            <a:off x="457200" y="6432550"/>
            <a:ext cx="3352800" cy="1968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1pPr>
            <a:lvl2pPr marL="37931725" indent="-37474525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4572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9144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1371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18288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eaLnBrk="1" hangingPunct="1"/>
            <a:r>
              <a:rPr lang="en-US" altLang="en-US" sz="1200" dirty="0" smtClean="0">
                <a:solidFill>
                  <a:srgbClr val="898989"/>
                </a:solidFill>
              </a:rPr>
              <a:t>Copyright © 2016 Pearson Education, Inc.</a:t>
            </a:r>
            <a:endParaRPr lang="en-US" altLang="en-US" sz="1200" dirty="0">
              <a:solidFill>
                <a:srgbClr val="898989"/>
              </a:solidFill>
            </a:endParaRPr>
          </a:p>
        </p:txBody>
      </p:sp>
      <p:sp>
        <p:nvSpPr>
          <p:cNvPr id="17" name="Rectangle 2"/>
          <p:cNvSpPr>
            <a:spLocks noChangeArrowheads="1"/>
          </p:cNvSpPr>
          <p:nvPr/>
        </p:nvSpPr>
        <p:spPr bwMode="auto">
          <a:xfrm>
            <a:off x="393700" y="346075"/>
            <a:ext cx="1358900" cy="5902325"/>
          </a:xfrm>
          <a:prstGeom prst="rect">
            <a:avLst/>
          </a:prstGeom>
          <a:solidFill>
            <a:srgbClr val="0084C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marL="24161750" indent="-24161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lvl="1" algn="l" eaLnBrk="1" hangingPunct="1"/>
            <a:endParaRPr lang="en-US" altLang="en-US" sz="1800">
              <a:solidFill>
                <a:schemeClr val="tx1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38400" y="838200"/>
            <a:ext cx="5869928" cy="4997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046804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11191</TotalTime>
  <Words>1169</Words>
  <Application>Microsoft Office PowerPoint</Application>
  <PresentationFormat>Affichage à l'écran (4:3)</PresentationFormat>
  <Paragraphs>235</Paragraphs>
  <Slides>36</Slides>
  <Notes>35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36</vt:i4>
      </vt:variant>
    </vt:vector>
  </HeadingPairs>
  <TitlesOfParts>
    <vt:vector size="37" baseType="lpstr">
      <vt:lpstr>Office Theme</vt:lpstr>
      <vt:lpstr>Diapositive 1</vt:lpstr>
      <vt:lpstr>Developing Management Skills</vt:lpstr>
      <vt:lpstr>Learning Objectives</vt:lpstr>
      <vt:lpstr>Diapositive 4</vt:lpstr>
      <vt:lpstr>Odes to Power</vt:lpstr>
      <vt:lpstr>Odes to Power</vt:lpstr>
      <vt:lpstr>A Four-Letter Word Now?</vt:lpstr>
      <vt:lpstr>A Positive View of Power</vt:lpstr>
      <vt:lpstr>Diapositive 9</vt:lpstr>
      <vt:lpstr>Diapositive 10</vt:lpstr>
      <vt:lpstr>Personal Power:  Stepping Stone or Stumbling Block</vt:lpstr>
      <vt:lpstr>Sources of Personal Power</vt:lpstr>
      <vt:lpstr>Expertise</vt:lpstr>
      <vt:lpstr>Personal Attraction</vt:lpstr>
      <vt:lpstr>Characteristics of Likable People</vt:lpstr>
      <vt:lpstr>Effort</vt:lpstr>
      <vt:lpstr>Legitimacy</vt:lpstr>
      <vt:lpstr>Sources of Position Power</vt:lpstr>
      <vt:lpstr>Centrality</vt:lpstr>
      <vt:lpstr>Flexibility</vt:lpstr>
      <vt:lpstr>Visibility</vt:lpstr>
      <vt:lpstr>Relevance</vt:lpstr>
      <vt:lpstr>Transforming Power into Influence</vt:lpstr>
      <vt:lpstr>The Three R’s Model</vt:lpstr>
      <vt:lpstr>When to Use Retribution</vt:lpstr>
      <vt:lpstr>When to Use Reciprocity</vt:lpstr>
      <vt:lpstr>When to Use Reason</vt:lpstr>
      <vt:lpstr>Exercising Upward Influence  or Managing the “boss”</vt:lpstr>
      <vt:lpstr>Neutralizing Retribution Strategies</vt:lpstr>
      <vt:lpstr>Neutralizing Reciprocity Strategies</vt:lpstr>
      <vt:lpstr>Neutralizing Reason Strategies</vt:lpstr>
      <vt:lpstr>Model of Influence and Power</vt:lpstr>
      <vt:lpstr>Diapositive 33</vt:lpstr>
      <vt:lpstr>Behavioral Guidelines</vt:lpstr>
      <vt:lpstr>Behavioral Guidelines</vt:lpstr>
      <vt:lpstr>Copyright Information</vt:lpstr>
    </vt:vector>
  </TitlesOfParts>
  <Company>Southeastern Louisiana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Nick Kieren</dc:creator>
  <cp:lastModifiedBy>Asus</cp:lastModifiedBy>
  <cp:revision>74</cp:revision>
  <dcterms:created xsi:type="dcterms:W3CDTF">2009-12-28T22:09:40Z</dcterms:created>
  <dcterms:modified xsi:type="dcterms:W3CDTF">2017-04-13T20:49:09Z</dcterms:modified>
</cp:coreProperties>
</file>