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42"/>
  </p:notesMasterIdLst>
  <p:handoutMasterIdLst>
    <p:handoutMasterId r:id="rId43"/>
  </p:handoutMasterIdLst>
  <p:sldIdLst>
    <p:sldId id="298" r:id="rId2"/>
    <p:sldId id="299" r:id="rId3"/>
    <p:sldId id="300" r:id="rId4"/>
    <p:sldId id="301" r:id="rId5"/>
    <p:sldId id="302" r:id="rId6"/>
    <p:sldId id="338" r:id="rId7"/>
    <p:sldId id="303" r:id="rId8"/>
    <p:sldId id="304" r:id="rId9"/>
    <p:sldId id="306" r:id="rId10"/>
    <p:sldId id="307" r:id="rId11"/>
    <p:sldId id="308"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43" r:id="rId26"/>
    <p:sldId id="342" r:id="rId27"/>
    <p:sldId id="326" r:id="rId28"/>
    <p:sldId id="327" r:id="rId29"/>
    <p:sldId id="328" r:id="rId30"/>
    <p:sldId id="329" r:id="rId31"/>
    <p:sldId id="341" r:id="rId32"/>
    <p:sldId id="340" r:id="rId33"/>
    <p:sldId id="330" r:id="rId34"/>
    <p:sldId id="331" r:id="rId35"/>
    <p:sldId id="332" r:id="rId36"/>
    <p:sldId id="333" r:id="rId37"/>
    <p:sldId id="334" r:id="rId38"/>
    <p:sldId id="335" r:id="rId39"/>
    <p:sldId id="336" r:id="rId40"/>
    <p:sldId id="339" r:id="rId41"/>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457200" algn="ctr"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ctr"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ctr"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ctr"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4CF"/>
    <a:srgbClr val="898989"/>
    <a:srgbClr val="CDCDCD"/>
    <a:srgbClr val="0072C6"/>
    <a:srgbClr val="FEFEFE"/>
    <a:srgbClr val="6F97B9"/>
    <a:srgbClr val="BCE8F2"/>
    <a:srgbClr val="E22000"/>
    <a:srgbClr val="B0DBF6"/>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36" autoAdjust="0"/>
    <p:restoredTop sz="57935" autoAdjust="0"/>
  </p:normalViewPr>
  <p:slideViewPr>
    <p:cSldViewPr>
      <p:cViewPr varScale="1">
        <p:scale>
          <a:sx n="48" d="100"/>
          <a:sy n="48" d="100"/>
        </p:scale>
        <p:origin x="-19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10" charset="0"/>
                <a:ea typeface="+mn-ea"/>
              </a:defRPr>
            </a:lvl1pPr>
          </a:lstStyle>
          <a:p>
            <a:pPr>
              <a:defRPr/>
            </a:pPr>
            <a:endParaRPr lang="en-US"/>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ea typeface="+mn-ea"/>
              </a:defRPr>
            </a:lvl1pPr>
          </a:lstStyle>
          <a:p>
            <a:pPr>
              <a:defRPr/>
            </a:pPr>
            <a:endParaRPr lang="en-US"/>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10" charset="0"/>
                <a:ea typeface="+mn-ea"/>
              </a:defRPr>
            </a:lvl1pPr>
          </a:lstStyle>
          <a:p>
            <a:pPr>
              <a:defRPr/>
            </a:pPr>
            <a:endParaRPr lang="en-US"/>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041767-5899-4C7C-AD56-D64C5CDA71FE}" type="slidenum">
              <a:rPr lang="en-US" altLang="en-US"/>
              <a:pPr/>
              <a:t>‹N°›</a:t>
            </a:fld>
            <a:endParaRPr lang="en-US" altLang="en-US"/>
          </a:p>
        </p:txBody>
      </p:sp>
    </p:spTree>
    <p:extLst>
      <p:ext uri="{BB962C8B-B14F-4D97-AF65-F5344CB8AC3E}">
        <p14:creationId xmlns="" xmlns:p14="http://schemas.microsoft.com/office/powerpoint/2010/main" val="172207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10" charset="0"/>
                <a:ea typeface="+mn-ea"/>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10" charset="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10" charset="0"/>
                <a:ea typeface="+mn-ea"/>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256434F6-6AF2-48E9-B7DF-7AFE394250DE}" type="slidenum">
              <a:rPr lang="en-US" altLang="en-US"/>
              <a:pPr/>
              <a:t>‹N°›</a:t>
            </a:fld>
            <a:endParaRPr lang="en-US" altLang="en-US"/>
          </a:p>
        </p:txBody>
      </p:sp>
    </p:spTree>
    <p:extLst>
      <p:ext uri="{BB962C8B-B14F-4D97-AF65-F5344CB8AC3E}">
        <p14:creationId xmlns="" xmlns:p14="http://schemas.microsoft.com/office/powerpoint/2010/main" val="3504851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CC37E18-D6F9-4269-A7AF-B63A1527B49E}" type="slidenum">
              <a:rPr lang="en-US" altLang="en-US"/>
              <a:pPr>
                <a:spcBef>
                  <a:spcPct val="0"/>
                </a:spcBef>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425712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C66977A-1CDF-4DEF-A42C-2310CA231C3C}" type="slidenum">
              <a:rPr lang="en-US" altLang="en-US"/>
              <a:pPr>
                <a:spcBef>
                  <a:spcPct val="0"/>
                </a:spcBef>
              </a:pPr>
              <a:t>11</a:t>
            </a:fld>
            <a:endParaRPr lang="en-US" alt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70292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66C0602-1D4E-4622-B573-07F2F07B627C}" type="slidenum">
              <a:rPr lang="en-US" altLang="en-US"/>
              <a:pPr>
                <a:spcBef>
                  <a:spcPct val="0"/>
                </a:spcBef>
              </a:pPr>
              <a:t>12</a:t>
            </a:fld>
            <a:endParaRPr lang="en-US" altLang="en-US"/>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96049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64FE269-6C52-47CB-8D18-5D032C98F2C0}" type="slidenum">
              <a:rPr lang="en-US" altLang="en-US"/>
              <a:pPr>
                <a:spcBef>
                  <a:spcPct val="0"/>
                </a:spcBef>
              </a:pPr>
              <a:t>13</a:t>
            </a:fld>
            <a:endParaRPr lang="en-US" altLang="en-US"/>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72200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D6DEA0-6256-4861-8110-D1DB6184F836}" type="slidenum">
              <a:rPr lang="en-US" altLang="en-US"/>
              <a:pPr>
                <a:spcBef>
                  <a:spcPct val="0"/>
                </a:spcBef>
              </a:pPr>
              <a:t>14</a:t>
            </a:fld>
            <a:endParaRPr lang="en-US" altLang="en-US"/>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20568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90DFCB7-2322-4A5A-AFC0-5D521150A11E}" type="slidenum">
              <a:rPr lang="en-US" altLang="en-US"/>
              <a:pPr>
                <a:spcBef>
                  <a:spcPct val="0"/>
                </a:spcBef>
              </a:pPr>
              <a:t>15</a:t>
            </a:fld>
            <a:endParaRPr lang="en-US" altLang="en-US"/>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24630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29247B9-8289-4F2F-9851-D4508A9A02ED}" type="slidenum">
              <a:rPr lang="en-US" altLang="en-US"/>
              <a:pPr>
                <a:spcBef>
                  <a:spcPct val="0"/>
                </a:spcBef>
              </a:pPr>
              <a:t>16</a:t>
            </a:fld>
            <a:endParaRPr lang="en-US" altLang="en-US"/>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82363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51A1106-2D1F-4284-9E14-52219D643C9C}" type="slidenum">
              <a:rPr lang="en-US" altLang="en-US"/>
              <a:pPr>
                <a:spcBef>
                  <a:spcPct val="0"/>
                </a:spcBef>
              </a:pPr>
              <a:t>17</a:t>
            </a:fld>
            <a:endParaRPr lang="en-US" altLang="en-US"/>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42106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0A4B9B4-AE44-4CF9-8D73-07A40911C698}" type="slidenum">
              <a:rPr lang="en-US" altLang="en-US"/>
              <a:pPr>
                <a:spcBef>
                  <a:spcPct val="0"/>
                </a:spcBef>
              </a:pPr>
              <a:t>18</a:t>
            </a:fld>
            <a:endParaRPr lang="en-US" altLang="en-US"/>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95768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3908E68-F0C2-4F93-AFF5-8FA15B216BDE}" type="slidenum">
              <a:rPr lang="en-US" altLang="en-US"/>
              <a:pPr>
                <a:spcBef>
                  <a:spcPct val="0"/>
                </a:spcBef>
              </a:pPr>
              <a:t>19</a:t>
            </a:fld>
            <a:endParaRPr lang="en-US" alt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482158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2464FD-92B1-4DEF-9135-3B963DBE31BC}" type="slidenum">
              <a:rPr lang="en-US" altLang="en-US"/>
              <a:pPr>
                <a:spcBef>
                  <a:spcPct val="0"/>
                </a:spcBef>
              </a:pPr>
              <a:t>20</a:t>
            </a:fld>
            <a:endParaRPr lang="en-US" alt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00137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E8DCD88-BF54-41BE-B169-3D5C91C2D7E1}" type="slidenum">
              <a:rPr lang="en-US" altLang="en-US"/>
              <a:pPr>
                <a:spcBef>
                  <a:spcPct val="0"/>
                </a:spcBef>
              </a:pPr>
              <a:t>3</a:t>
            </a:fld>
            <a:endParaRPr lang="en-US" altLang="en-US"/>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29252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233673-66D5-4E3D-AC80-BD247508877E}" type="slidenum">
              <a:rPr lang="en-US" altLang="en-US"/>
              <a:pPr>
                <a:spcBef>
                  <a:spcPct val="0"/>
                </a:spcBef>
              </a:pPr>
              <a:t>21</a:t>
            </a:fld>
            <a:endParaRPr lang="en-US" altLang="en-US"/>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908339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32312A0-CB46-482B-B7D5-E482AF2069FA}" type="slidenum">
              <a:rPr lang="en-US" altLang="en-US"/>
              <a:pPr>
                <a:spcBef>
                  <a:spcPct val="0"/>
                </a:spcBef>
              </a:pPr>
              <a:t>22</a:t>
            </a:fld>
            <a:endParaRPr lang="en-US" altLang="en-US"/>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918949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AD44DAC-2D1C-4DEF-80E9-431E3EB495B9}" type="slidenum">
              <a:rPr lang="en-US" altLang="en-US"/>
              <a:pPr>
                <a:spcBef>
                  <a:spcPct val="0"/>
                </a:spcBef>
              </a:pPr>
              <a:t>23</a:t>
            </a:fld>
            <a:endParaRPr lang="en-US" altLang="en-US"/>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61276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CB0F7F8-2DA5-465A-B998-1119822C5B6C}" type="slidenum">
              <a:rPr lang="en-US" altLang="en-US"/>
              <a:pPr>
                <a:spcBef>
                  <a:spcPct val="0"/>
                </a:spcBef>
              </a:pPr>
              <a:t>24</a:t>
            </a:fld>
            <a:endParaRPr lang="en-US" alt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68204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D7C4A08-8E68-482F-A198-7ACA1DE7B2B8}" type="slidenum">
              <a:rPr lang="en-US" altLang="en-US"/>
              <a:pPr>
                <a:spcBef>
                  <a:spcPct val="0"/>
                </a:spcBef>
              </a:pPr>
              <a:t>27</a:t>
            </a:fld>
            <a:endParaRPr lang="en-US" altLang="en-US"/>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128232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F5BEA85-8552-4E1C-93C6-840A0FBAC03B}" type="slidenum">
              <a:rPr lang="en-US" altLang="en-US"/>
              <a:pPr>
                <a:spcBef>
                  <a:spcPct val="0"/>
                </a:spcBef>
              </a:pPr>
              <a:t>28</a:t>
            </a:fld>
            <a:endParaRPr lang="en-US" alt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479480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555E412-9278-4549-8515-481B17DAD4EF}" type="slidenum">
              <a:rPr lang="en-US" altLang="en-US"/>
              <a:pPr>
                <a:spcBef>
                  <a:spcPct val="0"/>
                </a:spcBef>
              </a:pPr>
              <a:t>29</a:t>
            </a:fld>
            <a:endParaRPr lang="en-US" alt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50404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9A6873-EA35-453A-9B59-796B045EF524}" type="slidenum">
              <a:rPr lang="en-US" altLang="en-US"/>
              <a:pPr>
                <a:spcBef>
                  <a:spcPct val="0"/>
                </a:spcBef>
              </a:pPr>
              <a:t>30</a:t>
            </a:fld>
            <a:endParaRPr lang="en-US" alt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478812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baseline="0" dirty="0" smtClean="0">
                <a:solidFill>
                  <a:schemeClr val="tx1"/>
                </a:solidFill>
                <a:latin typeface="Arial" pitchFamily="-110" charset="0"/>
                <a:ea typeface="ＭＳ Ｐゴシック" pitchFamily="-110" charset="-128"/>
                <a:cs typeface="ＭＳ Ｐゴシック" pitchFamily="-110" charset="-128"/>
              </a:rPr>
              <a:t>The importance of avoiding relationships in which individuals in power positions attempt to foster dependency in others has been the subject of research on the “toxic effects of tyranny in organizations” (</a:t>
            </a:r>
            <a:r>
              <a:rPr lang="en-US" sz="1200" kern="1200" baseline="0" dirty="0" err="1" smtClean="0">
                <a:solidFill>
                  <a:schemeClr val="tx1"/>
                </a:solidFill>
                <a:latin typeface="Arial" pitchFamily="-110" charset="0"/>
                <a:ea typeface="ＭＳ Ｐゴシック" pitchFamily="-110" charset="-128"/>
                <a:cs typeface="ＭＳ Ｐゴシック" pitchFamily="-110" charset="-128"/>
              </a:rPr>
              <a:t>Bies</a:t>
            </a:r>
            <a:r>
              <a:rPr lang="en-US" sz="1200" kern="1200" baseline="0" dirty="0" smtClean="0">
                <a:solidFill>
                  <a:schemeClr val="tx1"/>
                </a:solidFill>
                <a:latin typeface="Arial" pitchFamily="-110" charset="0"/>
                <a:ea typeface="ＭＳ Ｐゴシック" pitchFamily="-110" charset="-128"/>
                <a:cs typeface="ＭＳ Ｐゴシック" pitchFamily="-110" charset="-128"/>
              </a:rPr>
              <a:t> &amp; Tripp, 1998). A summary of the characteristics of abusive bosses, from this study, is shown in Table 5.12. Given</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the tendency for most leaders to occasionally take advantage of their position of power, we include this as a tool for identifying situations in which excess has become the norm. As you examine the following strategies for neutralizing inappropriate influence attempts, you might find it useful to use these characteristics of abusive relationships as a frame of reference. in others has been the subject of research on the</a:t>
            </a:r>
            <a:endParaRPr lang="en-US" dirty="0"/>
          </a:p>
        </p:txBody>
      </p:sp>
      <p:sp>
        <p:nvSpPr>
          <p:cNvPr id="4" name="Espace réservé du numéro de diapositive 3"/>
          <p:cNvSpPr>
            <a:spLocks noGrp="1"/>
          </p:cNvSpPr>
          <p:nvPr>
            <p:ph type="sldNum" sz="quarter" idx="10"/>
          </p:nvPr>
        </p:nvSpPr>
        <p:spPr/>
        <p:txBody>
          <a:bodyPr/>
          <a:lstStyle/>
          <a:p>
            <a:fld id="{256434F6-6AF2-48E9-B7DF-7AFE394250DE}" type="slidenum">
              <a:rPr lang="en-US" altLang="en-US" smtClean="0"/>
              <a:pPr/>
              <a:t>32</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BD4DD1-2954-441C-BB81-AE394C4FAEFC}" type="slidenum">
              <a:rPr lang="en-US" altLang="en-US"/>
              <a:pPr>
                <a:spcBef>
                  <a:spcPct val="0"/>
                </a:spcBef>
              </a:pPr>
              <a:t>33</a:t>
            </a:fld>
            <a:endParaRPr lang="en-US" altLang="en-US"/>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58555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1FD79B8-BF36-4C09-9C0E-9552A47E66A4}" type="slidenum">
              <a:rPr lang="en-US" altLang="en-US"/>
              <a:pPr>
                <a:spcBef>
                  <a:spcPct val="0"/>
                </a:spcBef>
              </a:pPr>
              <a:t>4</a:t>
            </a:fld>
            <a:endParaRPr lang="en-US" altLang="en-US"/>
          </a:p>
        </p:txBody>
      </p:sp>
      <p:sp>
        <p:nvSpPr>
          <p:cNvPr id="9219" name="Rectangle 2"/>
          <p:cNvSpPr>
            <a:spLocks noGrp="1" noRot="1" noChangeAspect="1" noChangeArrowheads="1" noTextEdit="1"/>
          </p:cNvSpPr>
          <p:nvPr>
            <p:ph type="sldImg"/>
          </p:nvPr>
        </p:nvSpPr>
        <p:spPr>
          <a:solidFill>
            <a:srgbClr val="FFFFFF"/>
          </a:solidFill>
          <a:ln/>
        </p:spPr>
      </p:sp>
      <p:sp>
        <p:nvSpPr>
          <p:cNvPr id="9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446210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6446B5A-DB06-41B7-B9FD-AC525D57CDB0}" type="slidenum">
              <a:rPr lang="en-US" altLang="en-US"/>
              <a:pPr>
                <a:spcBef>
                  <a:spcPct val="0"/>
                </a:spcBef>
              </a:pPr>
              <a:t>34</a:t>
            </a:fld>
            <a:endParaRPr lang="en-US" alt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838423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4EF15D7-2573-4D64-A36A-41B453D354C4}" type="slidenum">
              <a:rPr lang="en-US" altLang="en-US"/>
              <a:pPr>
                <a:spcBef>
                  <a:spcPct val="0"/>
                </a:spcBef>
              </a:pPr>
              <a:t>35</a:t>
            </a:fld>
            <a:endParaRPr lang="en-US" alt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036172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4F423B6-D08B-484D-84EE-E3F1DBD4AFFA}" type="slidenum">
              <a:rPr lang="en-US" altLang="en-US"/>
              <a:pPr>
                <a:spcBef>
                  <a:spcPct val="0"/>
                </a:spcBef>
              </a:pPr>
              <a:t>36</a:t>
            </a:fld>
            <a:endParaRPr lang="en-US" alt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938222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DF6C5AE-3F6E-4459-A398-59A1AC439434}" type="slidenum">
              <a:rPr lang="en-US" altLang="en-US"/>
              <a:pPr>
                <a:spcBef>
                  <a:spcPct val="0"/>
                </a:spcBef>
              </a:pPr>
              <a:t>37</a:t>
            </a:fld>
            <a:endParaRPr lang="en-US" altLang="en-US"/>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18625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FAD1F74-C9EB-45DE-83C2-820C91368435}" type="slidenum">
              <a:rPr lang="en-US" altLang="en-US"/>
              <a:pPr>
                <a:spcBef>
                  <a:spcPct val="0"/>
                </a:spcBef>
              </a:pPr>
              <a:t>38</a:t>
            </a:fld>
            <a:endParaRPr lang="en-US" altLang="en-US"/>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310639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95DE7D2-D11C-4385-BF11-48D1D61FF534}" type="slidenum">
              <a:rPr lang="en-US" altLang="en-US"/>
              <a:pPr>
                <a:spcBef>
                  <a:spcPct val="0"/>
                </a:spcBef>
              </a:pPr>
              <a:t>39</a:t>
            </a:fld>
            <a:endParaRPr lang="en-US" alt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53153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0FF26DEF-E58E-4CAA-98DE-9D64680F0960}" type="slidenum">
              <a:rPr lang="en-US" altLang="en-US" sz="1200">
                <a:solidFill>
                  <a:schemeClr val="tx1"/>
                </a:solidFill>
              </a:rPr>
              <a:pPr eaLnBrk="1" hangingPunct="1"/>
              <a:t>40</a:t>
            </a:fld>
            <a:endParaRPr lang="en-US" altLang="en-US" sz="1200">
              <a:solidFill>
                <a:schemeClr val="tx1"/>
              </a:solidFill>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87626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CDAB15A-7EEE-4C14-A63B-84270A4607B5}" type="slidenum">
              <a:rPr lang="en-US" altLang="en-US"/>
              <a:pPr>
                <a:spcBef>
                  <a:spcPct val="0"/>
                </a:spcBef>
              </a:pPr>
              <a:t>5</a:t>
            </a:fld>
            <a:endParaRPr lang="en-US" altLang="en-US"/>
          </a:p>
        </p:txBody>
      </p:sp>
    </p:spTree>
    <p:extLst>
      <p:ext uri="{BB962C8B-B14F-4D97-AF65-F5344CB8AC3E}">
        <p14:creationId xmlns="" xmlns:p14="http://schemas.microsoft.com/office/powerpoint/2010/main" val="410271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CDAB15A-7EEE-4C14-A63B-84270A4607B5}" type="slidenum">
              <a:rPr lang="en-US" altLang="en-US"/>
              <a:pPr>
                <a:spcBef>
                  <a:spcPct val="0"/>
                </a:spcBef>
              </a:pPr>
              <a:t>6</a:t>
            </a:fld>
            <a:endParaRPr lang="en-US" altLang="en-US"/>
          </a:p>
        </p:txBody>
      </p:sp>
    </p:spTree>
    <p:extLst>
      <p:ext uri="{BB962C8B-B14F-4D97-AF65-F5344CB8AC3E}">
        <p14:creationId xmlns="" xmlns:p14="http://schemas.microsoft.com/office/powerpoint/2010/main" val="131485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CA8D859-4383-4F24-9DF1-BC27404C091E}" type="slidenum">
              <a:rPr lang="en-US" altLang="en-US"/>
              <a:pPr>
                <a:spcBef>
                  <a:spcPct val="0"/>
                </a:spcBef>
              </a:pPr>
              <a:t>7</a:t>
            </a:fld>
            <a:endParaRPr lang="en-US" altLang="en-US"/>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73770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68FAB62-9794-409A-8539-684EB28E7B10}" type="slidenum">
              <a:rPr lang="en-US" altLang="en-US"/>
              <a:pPr>
                <a:spcBef>
                  <a:spcPct val="0"/>
                </a:spcBef>
              </a:pPr>
              <a:t>8</a:t>
            </a:fld>
            <a:endParaRPr lang="en-US" altLang="en-US"/>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50832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2BA0310-6B66-4EDC-BE26-CCC687B899E4}" type="slidenum">
              <a:rPr lang="en-US" altLang="en-US"/>
              <a:pPr>
                <a:spcBef>
                  <a:spcPct val="0"/>
                </a:spcBef>
              </a:pPr>
              <a:t>9</a:t>
            </a:fld>
            <a:endParaRPr lang="en-US" altLang="en-US"/>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28071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7A78A1C-B080-42DA-9C68-4C68B2097384}" type="slidenum">
              <a:rPr lang="en-US" altLang="en-US"/>
              <a:pPr>
                <a:spcBef>
                  <a:spcPct val="0"/>
                </a:spcBef>
              </a:pPr>
              <a:t>10</a:t>
            </a:fld>
            <a:endParaRPr lang="en-US" alt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03311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a:t>© 2007 by Prentice Hall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5015E9-16C0-4E4F-910D-8B106BA52C8C}" type="slidenum">
              <a:rPr lang="en-US" altLang="en-US"/>
              <a:pPr/>
              <a:t>‹N°›</a:t>
            </a:fld>
            <a:endParaRPr lang="en-US" altLang="en-US"/>
          </a:p>
        </p:txBody>
      </p:sp>
    </p:spTree>
    <p:extLst>
      <p:ext uri="{BB962C8B-B14F-4D97-AF65-F5344CB8AC3E}">
        <p14:creationId xmlns="" xmlns:p14="http://schemas.microsoft.com/office/powerpoint/2010/main" val="6501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 2007 by Prentice Hall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E3EEAB-E34F-4FF2-A418-18B7CF8AA2FC}" type="slidenum">
              <a:rPr lang="en-US" altLang="en-US"/>
              <a:pPr/>
              <a:t>‹N°›</a:t>
            </a:fld>
            <a:endParaRPr lang="en-US" altLang="en-US"/>
          </a:p>
        </p:txBody>
      </p:sp>
    </p:spTree>
    <p:extLst>
      <p:ext uri="{BB962C8B-B14F-4D97-AF65-F5344CB8AC3E}">
        <p14:creationId xmlns="" xmlns:p14="http://schemas.microsoft.com/office/powerpoint/2010/main" val="12127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 2007 by Prentice Hall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5DF619-1E04-4437-9BFF-D7CFE9C2985E}" type="slidenum">
              <a:rPr lang="en-US" altLang="en-US"/>
              <a:pPr/>
              <a:t>‹N°›</a:t>
            </a:fld>
            <a:endParaRPr lang="en-US" altLang="en-US"/>
          </a:p>
        </p:txBody>
      </p:sp>
    </p:spTree>
    <p:extLst>
      <p:ext uri="{BB962C8B-B14F-4D97-AF65-F5344CB8AC3E}">
        <p14:creationId xmlns="" xmlns:p14="http://schemas.microsoft.com/office/powerpoint/2010/main" val="196723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 2007 by Prentice Hall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F0DAF7-B9D3-4C60-BDC3-488DC91F014F}" type="slidenum">
              <a:rPr lang="en-US" altLang="en-US"/>
              <a:pPr/>
              <a:t>‹N°›</a:t>
            </a:fld>
            <a:endParaRPr lang="en-US" altLang="en-US"/>
          </a:p>
        </p:txBody>
      </p:sp>
    </p:spTree>
    <p:extLst>
      <p:ext uri="{BB962C8B-B14F-4D97-AF65-F5344CB8AC3E}">
        <p14:creationId xmlns="" xmlns:p14="http://schemas.microsoft.com/office/powerpoint/2010/main" val="263102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 2007 by Prentice Hall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CEB49C-8683-47FC-9BA0-A60F210EA548}" type="slidenum">
              <a:rPr lang="en-US" altLang="en-US"/>
              <a:pPr/>
              <a:t>‹N°›</a:t>
            </a:fld>
            <a:endParaRPr lang="en-US" altLang="en-US"/>
          </a:p>
        </p:txBody>
      </p:sp>
    </p:spTree>
    <p:extLst>
      <p:ext uri="{BB962C8B-B14F-4D97-AF65-F5344CB8AC3E}">
        <p14:creationId xmlns="" xmlns:p14="http://schemas.microsoft.com/office/powerpoint/2010/main" val="14062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r>
              <a:rPr lang="en-US" altLang="en-US"/>
              <a:t>© 2007 by Prentice Hall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CFEED8-8B18-406A-9762-84FA6C08E711}" type="slidenum">
              <a:rPr lang="en-US" altLang="en-US"/>
              <a:pPr/>
              <a:t>‹N°›</a:t>
            </a:fld>
            <a:endParaRPr lang="en-US" altLang="en-US"/>
          </a:p>
        </p:txBody>
      </p:sp>
    </p:spTree>
    <p:extLst>
      <p:ext uri="{BB962C8B-B14F-4D97-AF65-F5344CB8AC3E}">
        <p14:creationId xmlns="" xmlns:p14="http://schemas.microsoft.com/office/powerpoint/2010/main" val="263648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r>
              <a:rPr lang="en-US" altLang="en-US"/>
              <a:t>© 2007 by Prentice Hall</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A24F767-C45D-443E-8646-968B653BDA0F}" type="slidenum">
              <a:rPr lang="en-US" altLang="en-US"/>
              <a:pPr/>
              <a:t>‹N°›</a:t>
            </a:fld>
            <a:endParaRPr lang="en-US" altLang="en-US"/>
          </a:p>
        </p:txBody>
      </p:sp>
    </p:spTree>
    <p:extLst>
      <p:ext uri="{BB962C8B-B14F-4D97-AF65-F5344CB8AC3E}">
        <p14:creationId xmlns="" xmlns:p14="http://schemas.microsoft.com/office/powerpoint/2010/main" val="287409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US" altLang="en-US"/>
              <a:t>© 2007 by Prentice Hall</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91EEFE8-AFD1-46BA-B9CF-3C67AEA3E959}" type="slidenum">
              <a:rPr lang="en-US" altLang="en-US"/>
              <a:pPr/>
              <a:t>‹N°›</a:t>
            </a:fld>
            <a:endParaRPr lang="en-US" altLang="en-US"/>
          </a:p>
        </p:txBody>
      </p:sp>
    </p:spTree>
    <p:extLst>
      <p:ext uri="{BB962C8B-B14F-4D97-AF65-F5344CB8AC3E}">
        <p14:creationId xmlns="" xmlns:p14="http://schemas.microsoft.com/office/powerpoint/2010/main" val="372254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altLang="en-US"/>
              <a:t>© 2007 by Prentice Hall</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A69F8C1-BDEE-4EA2-8012-3CC018583BD9}" type="slidenum">
              <a:rPr lang="en-US" altLang="en-US"/>
              <a:pPr/>
              <a:t>‹N°›</a:t>
            </a:fld>
            <a:endParaRPr lang="en-US" altLang="en-US"/>
          </a:p>
        </p:txBody>
      </p:sp>
    </p:spTree>
    <p:extLst>
      <p:ext uri="{BB962C8B-B14F-4D97-AF65-F5344CB8AC3E}">
        <p14:creationId xmlns="" xmlns:p14="http://schemas.microsoft.com/office/powerpoint/2010/main" val="64689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altLang="en-US"/>
              <a:t>© 2007 by Prentice Hall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42663F-1951-4947-96B3-3321C919DE10}" type="slidenum">
              <a:rPr lang="en-US" altLang="en-US"/>
              <a:pPr/>
              <a:t>‹N°›</a:t>
            </a:fld>
            <a:endParaRPr lang="en-US" altLang="en-US"/>
          </a:p>
        </p:txBody>
      </p:sp>
    </p:spTree>
    <p:extLst>
      <p:ext uri="{BB962C8B-B14F-4D97-AF65-F5344CB8AC3E}">
        <p14:creationId xmlns="" xmlns:p14="http://schemas.microsoft.com/office/powerpoint/2010/main" val="79540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altLang="en-US"/>
              <a:t>© 2007 by Prentice Hall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6C2268-5096-4710-9543-2E58C6A48609}" type="slidenum">
              <a:rPr lang="en-US" altLang="en-US"/>
              <a:pPr/>
              <a:t>‹N°›</a:t>
            </a:fld>
            <a:endParaRPr lang="en-US" altLang="en-US"/>
          </a:p>
        </p:txBody>
      </p:sp>
    </p:spTree>
    <p:extLst>
      <p:ext uri="{BB962C8B-B14F-4D97-AF65-F5344CB8AC3E}">
        <p14:creationId xmlns="" xmlns:p14="http://schemas.microsoft.com/office/powerpoint/2010/main" val="263358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r>
              <a:rPr lang="en-US" altLang="en-US"/>
              <a:t>© 2007 by Prentice Hall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25479D4-DE99-4920-8C27-53B6C5200212}" type="slidenum">
              <a:rPr lang="en-US"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46675" y="152400"/>
            <a:ext cx="5239925" cy="6537960"/>
          </a:xfrm>
          <a:prstGeom prst="rect">
            <a:avLst/>
          </a:prstGeom>
        </p:spPr>
      </p:pic>
    </p:spTree>
    <p:extLst>
      <p:ext uri="{BB962C8B-B14F-4D97-AF65-F5344CB8AC3E}">
        <p14:creationId xmlns="" xmlns:p14="http://schemas.microsoft.com/office/powerpoint/2010/main" val="2492235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457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-9</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pic>
        <p:nvPicPr>
          <p:cNvPr id="5" name="Picture 4"/>
          <p:cNvPicPr>
            <a:picLocks noChangeAspect="1"/>
          </p:cNvPicPr>
          <p:nvPr/>
        </p:nvPicPr>
        <p:blipFill>
          <a:blip r:embed="rId3"/>
          <a:stretch>
            <a:fillRect/>
          </a:stretch>
        </p:blipFill>
        <p:spPr>
          <a:xfrm>
            <a:off x="2196540" y="1146175"/>
            <a:ext cx="6579719" cy="4302124"/>
          </a:xfrm>
          <a:prstGeom prst="rect">
            <a:avLst/>
          </a:prstGeom>
        </p:spPr>
      </p:pic>
    </p:spTree>
    <p:extLst>
      <p:ext uri="{BB962C8B-B14F-4D97-AF65-F5344CB8AC3E}">
        <p14:creationId xmlns="" xmlns:p14="http://schemas.microsoft.com/office/powerpoint/2010/main" val="2069832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type="title"/>
          </p:nvPr>
        </p:nvSpPr>
        <p:spPr>
          <a:xfrm>
            <a:off x="1828800" y="304800"/>
            <a:ext cx="6858000" cy="1143000"/>
          </a:xfrm>
        </p:spPr>
        <p:txBody>
          <a:bodyPr/>
          <a:lstStyle/>
          <a:p>
            <a:pPr eaLnBrk="1" hangingPunct="1"/>
            <a:r>
              <a:rPr lang="en-US" altLang="en-US" sz="4000" b="1" dirty="0" smtClean="0">
                <a:ea typeface="ＭＳ Ｐゴシック" panose="020B0600070205080204" pitchFamily="34" charset="-128"/>
              </a:rPr>
              <a:t>Personal Power: </a:t>
            </a:r>
            <a:br>
              <a:rPr lang="en-US" altLang="en-US" sz="4000" b="1" dirty="0" smtClean="0">
                <a:ea typeface="ＭＳ Ｐゴシック" panose="020B0600070205080204" pitchFamily="34" charset="-128"/>
              </a:rPr>
            </a:br>
            <a:r>
              <a:rPr lang="en-US" altLang="en-US" sz="3600" b="1" dirty="0" smtClean="0">
                <a:ea typeface="ＭＳ Ｐゴシック" panose="020B0600070205080204" pitchFamily="34" charset="-128"/>
              </a:rPr>
              <a:t>Stepping Stone or Stumbling Block</a:t>
            </a:r>
          </a:p>
        </p:txBody>
      </p:sp>
      <p:sp>
        <p:nvSpPr>
          <p:cNvPr id="22534" name="Rectangle 4"/>
          <p:cNvSpPr>
            <a:spLocks noGrp="1" noChangeArrowheads="1"/>
          </p:cNvSpPr>
          <p:nvPr>
            <p:ph type="body" idx="1"/>
          </p:nvPr>
        </p:nvSpPr>
        <p:spPr>
          <a:xfrm>
            <a:off x="2133600" y="1905000"/>
            <a:ext cx="6324600" cy="990600"/>
          </a:xfrm>
        </p:spPr>
        <p:txBody>
          <a:bodyPr/>
          <a:lstStyle/>
          <a:p>
            <a:pPr marL="0" indent="0" algn="ctr" eaLnBrk="1" hangingPunct="1">
              <a:buFontTx/>
              <a:buNone/>
            </a:pPr>
            <a:r>
              <a:rPr lang="en-US" altLang="en-US" dirty="0" smtClean="0">
                <a:ea typeface="ＭＳ Ｐゴシック" panose="020B0600070205080204" pitchFamily="34" charset="-128"/>
              </a:rPr>
              <a:t>Insert figure 5.1</a:t>
            </a:r>
          </a:p>
        </p:txBody>
      </p:sp>
      <p:sp>
        <p:nvSpPr>
          <p:cNvPr id="13"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4"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-10</a:t>
            </a:r>
            <a:endParaRPr lang="en-US" altLang="en-US" sz="1200" dirty="0">
              <a:ln>
                <a:solidFill>
                  <a:schemeClr val="tx1"/>
                </a:solidFill>
              </a:ln>
              <a:solidFill>
                <a:schemeClr val="tx1"/>
              </a:solidFill>
            </a:endParaRPr>
          </a:p>
        </p:txBody>
      </p:sp>
      <p:sp>
        <p:nvSpPr>
          <p:cNvPr id="15"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9"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pic>
        <p:nvPicPr>
          <p:cNvPr id="2" name="Picture 1"/>
          <p:cNvPicPr>
            <a:picLocks noChangeAspect="1"/>
          </p:cNvPicPr>
          <p:nvPr/>
        </p:nvPicPr>
        <p:blipFill>
          <a:blip r:embed="rId3"/>
          <a:stretch>
            <a:fillRect/>
          </a:stretch>
        </p:blipFill>
        <p:spPr>
          <a:xfrm>
            <a:off x="1959606" y="1752600"/>
            <a:ext cx="6593082" cy="4191000"/>
          </a:xfrm>
          <a:prstGeom prst="rect">
            <a:avLst/>
          </a:prstGeom>
        </p:spPr>
      </p:pic>
    </p:spTree>
    <p:extLst>
      <p:ext uri="{BB962C8B-B14F-4D97-AF65-F5344CB8AC3E}">
        <p14:creationId xmlns="" xmlns:p14="http://schemas.microsoft.com/office/powerpoint/2010/main" val="234890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type="title"/>
          </p:nvPr>
        </p:nvSpPr>
        <p:spPr>
          <a:xfrm>
            <a:off x="1828800" y="304800"/>
            <a:ext cx="6858000" cy="1143000"/>
          </a:xfrm>
        </p:spPr>
        <p:txBody>
          <a:bodyPr/>
          <a:lstStyle/>
          <a:p>
            <a:pPr eaLnBrk="1" hangingPunct="1"/>
            <a:r>
              <a:rPr lang="en-US" altLang="en-US" sz="4000" b="1" dirty="0" smtClean="0">
                <a:ea typeface="ＭＳ Ｐゴシック" panose="020B0600070205080204" pitchFamily="34" charset="-128"/>
              </a:rPr>
              <a:t>Sources of Personal Power</a:t>
            </a:r>
          </a:p>
        </p:txBody>
      </p:sp>
      <p:sp>
        <p:nvSpPr>
          <p:cNvPr id="32774" name="Rectangle 4"/>
          <p:cNvSpPr>
            <a:spLocks noGrp="1" noChangeArrowheads="1"/>
          </p:cNvSpPr>
          <p:nvPr>
            <p:ph type="body" idx="1"/>
          </p:nvPr>
        </p:nvSpPr>
        <p:spPr>
          <a:xfrm>
            <a:off x="2133600" y="1905000"/>
            <a:ext cx="6324600" cy="3886200"/>
          </a:xfrm>
        </p:spPr>
        <p:txBody>
          <a:bodyPr/>
          <a:lstStyle/>
          <a:p>
            <a:pPr marL="234950" indent="-234950" eaLnBrk="1" hangingPunct="1"/>
            <a:r>
              <a:rPr lang="en-US" altLang="en-US" dirty="0" smtClean="0">
                <a:ea typeface="ＭＳ Ｐゴシック" panose="020B0600070205080204" pitchFamily="34" charset="-128"/>
              </a:rPr>
              <a:t>Expertise</a:t>
            </a:r>
          </a:p>
          <a:p>
            <a:pPr marL="234950" indent="-234950" eaLnBrk="1" hangingPunct="1"/>
            <a:r>
              <a:rPr lang="en-US" altLang="en-US" dirty="0" smtClean="0">
                <a:ea typeface="ＭＳ Ｐゴシック" panose="020B0600070205080204" pitchFamily="34" charset="-128"/>
              </a:rPr>
              <a:t>Personal Attraction</a:t>
            </a:r>
          </a:p>
          <a:p>
            <a:pPr marL="234950" indent="-234950" eaLnBrk="1" hangingPunct="1"/>
            <a:r>
              <a:rPr lang="en-US" altLang="en-US" dirty="0" smtClean="0">
                <a:ea typeface="ＭＳ Ｐゴシック" panose="020B0600070205080204" pitchFamily="34" charset="-128"/>
              </a:rPr>
              <a:t>Effort</a:t>
            </a:r>
          </a:p>
          <a:p>
            <a:pPr marL="234950" indent="-234950" eaLnBrk="1" hangingPunct="1"/>
            <a:r>
              <a:rPr lang="en-US" altLang="en-US" dirty="0" smtClean="0">
                <a:ea typeface="ＭＳ Ｐゴシック" panose="020B0600070205080204" pitchFamily="34" charset="-128"/>
              </a:rPr>
              <a:t>Legitimacy</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-11</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1913695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3"/>
          <p:cNvSpPr>
            <a:spLocks noGrp="1" noChangeArrowheads="1"/>
          </p:cNvSpPr>
          <p:nvPr>
            <p:ph type="title"/>
          </p:nvPr>
        </p:nvSpPr>
        <p:spPr>
          <a:xfrm>
            <a:off x="1828800" y="304800"/>
            <a:ext cx="6858000" cy="1143000"/>
          </a:xfrm>
        </p:spPr>
        <p:txBody>
          <a:bodyPr/>
          <a:lstStyle/>
          <a:p>
            <a:pPr eaLnBrk="1" hangingPunct="1"/>
            <a:r>
              <a:rPr lang="en-US" altLang="en-US" sz="4000" b="1" dirty="0" smtClean="0">
                <a:ea typeface="ＭＳ Ｐゴシック" panose="020B0600070205080204" pitchFamily="34" charset="-128"/>
              </a:rPr>
              <a:t>Expertise</a:t>
            </a:r>
          </a:p>
        </p:txBody>
      </p:sp>
      <p:sp>
        <p:nvSpPr>
          <p:cNvPr id="34822" name="Rectangle 4"/>
          <p:cNvSpPr>
            <a:spLocks noGrp="1" noChangeArrowheads="1"/>
          </p:cNvSpPr>
          <p:nvPr>
            <p:ph type="body" idx="1"/>
          </p:nvPr>
        </p:nvSpPr>
        <p:spPr>
          <a:xfrm>
            <a:off x="2139696" y="2230437"/>
            <a:ext cx="6553200" cy="2133600"/>
          </a:xfrm>
        </p:spPr>
        <p:txBody>
          <a:bodyPr/>
          <a:lstStyle/>
          <a:p>
            <a:pPr marL="0" indent="0" eaLnBrk="1" hangingPunct="1">
              <a:buFontTx/>
              <a:buNone/>
            </a:pPr>
            <a:r>
              <a:rPr lang="en-US" altLang="en-US" dirty="0" smtClean="0">
                <a:ea typeface="ＭＳ Ｐゴシック" panose="020B0600070205080204" pitchFamily="34" charset="-128"/>
              </a:rPr>
              <a:t>Work related knowledge; comes from education, self-directed learning, and on-the-job experience</a:t>
            </a:r>
          </a:p>
        </p:txBody>
      </p:sp>
      <p:sp>
        <p:nvSpPr>
          <p:cNvPr id="13"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4"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-12</a:t>
            </a:r>
            <a:endParaRPr lang="en-US" altLang="en-US" sz="1200" dirty="0">
              <a:ln>
                <a:solidFill>
                  <a:schemeClr val="tx1"/>
                </a:solidFill>
              </a:ln>
              <a:solidFill>
                <a:schemeClr val="tx1"/>
              </a:solidFill>
            </a:endParaRPr>
          </a:p>
        </p:txBody>
      </p:sp>
      <p:sp>
        <p:nvSpPr>
          <p:cNvPr id="15"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9"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881339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Personal Attraction</a:t>
            </a:r>
          </a:p>
        </p:txBody>
      </p:sp>
      <p:sp>
        <p:nvSpPr>
          <p:cNvPr id="36870" name="Rectangle 4"/>
          <p:cNvSpPr>
            <a:spLocks noGrp="1" noChangeArrowheads="1"/>
          </p:cNvSpPr>
          <p:nvPr>
            <p:ph type="body" idx="1"/>
          </p:nvPr>
        </p:nvSpPr>
        <p:spPr>
          <a:xfrm>
            <a:off x="2362200" y="2521744"/>
            <a:ext cx="6324600" cy="1219200"/>
          </a:xfrm>
        </p:spPr>
        <p:txBody>
          <a:bodyPr/>
          <a:lstStyle/>
          <a:p>
            <a:pPr marL="0" indent="0" eaLnBrk="1" hangingPunct="1">
              <a:buFontTx/>
              <a:buNone/>
            </a:pPr>
            <a:r>
              <a:rPr lang="en-US" altLang="en-US" dirty="0" smtClean="0">
                <a:ea typeface="ＭＳ Ｐゴシック" panose="020B0600070205080204" pitchFamily="34" charset="-128"/>
              </a:rPr>
              <a:t>Based on charisma, agreeable behavior and physical characteristics</a:t>
            </a:r>
          </a:p>
        </p:txBody>
      </p:sp>
      <p:sp>
        <p:nvSpPr>
          <p:cNvPr id="13"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4"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-13</a:t>
            </a:r>
            <a:endParaRPr lang="en-US" altLang="en-US" sz="1200" dirty="0">
              <a:ln>
                <a:solidFill>
                  <a:schemeClr val="tx1"/>
                </a:solidFill>
              </a:ln>
              <a:solidFill>
                <a:schemeClr val="tx1"/>
              </a:solidFill>
            </a:endParaRPr>
          </a:p>
        </p:txBody>
      </p:sp>
      <p:sp>
        <p:nvSpPr>
          <p:cNvPr id="15"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9"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2497941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type="title"/>
          </p:nvPr>
        </p:nvSpPr>
        <p:spPr>
          <a:xfrm>
            <a:off x="1828800" y="274638"/>
            <a:ext cx="6858000" cy="944562"/>
          </a:xfrm>
        </p:spPr>
        <p:txBody>
          <a:bodyPr/>
          <a:lstStyle/>
          <a:p>
            <a:pPr eaLnBrk="1" hangingPunct="1"/>
            <a:r>
              <a:rPr lang="en-US" altLang="en-US" sz="3200" b="1" dirty="0" smtClean="0">
                <a:ea typeface="ＭＳ Ｐゴシック" panose="020B0600070205080204" pitchFamily="34" charset="-128"/>
              </a:rPr>
              <a:t>Characteristics of Likable People</a:t>
            </a:r>
          </a:p>
        </p:txBody>
      </p:sp>
      <p:sp>
        <p:nvSpPr>
          <p:cNvPr id="38918" name="Rectangle 4"/>
          <p:cNvSpPr>
            <a:spLocks noGrp="1" noChangeArrowheads="1"/>
          </p:cNvSpPr>
          <p:nvPr>
            <p:ph type="body" idx="1"/>
          </p:nvPr>
        </p:nvSpPr>
        <p:spPr>
          <a:xfrm>
            <a:off x="1828800" y="1600200"/>
            <a:ext cx="7010400" cy="4648200"/>
          </a:xfrm>
        </p:spPr>
        <p:txBody>
          <a:bodyPr/>
          <a:lstStyle/>
          <a:p>
            <a:pPr marL="0" indent="0" eaLnBrk="1" hangingPunct="1">
              <a:buFontTx/>
              <a:buNone/>
            </a:pPr>
            <a:r>
              <a:rPr lang="en-US" altLang="en-US" sz="2400" dirty="0" smtClean="0">
                <a:ea typeface="ＭＳ Ｐゴシック" panose="020B0600070205080204" pitchFamily="34" charset="-128"/>
              </a:rPr>
              <a:t>We like people when we have a reason to believe they will:</a:t>
            </a:r>
          </a:p>
          <a:p>
            <a:pPr marL="747712" lvl="1" indent="-342900" eaLnBrk="1" hangingPunct="1">
              <a:buFont typeface="Arial" panose="020B0604020202020204" pitchFamily="34" charset="0"/>
              <a:buChar char="•"/>
            </a:pPr>
            <a:r>
              <a:rPr lang="en-US" altLang="en-US" sz="2000" dirty="0" smtClean="0">
                <a:ea typeface="ＭＳ Ｐゴシック" panose="020B0600070205080204" pitchFamily="34" charset="-128"/>
              </a:rPr>
              <a:t>Support an open, honest, and loyal relationship</a:t>
            </a:r>
          </a:p>
          <a:p>
            <a:pPr marL="747712" lvl="1" indent="-342900" eaLnBrk="1" hangingPunct="1">
              <a:buFont typeface="Arial" panose="020B0604020202020204" pitchFamily="34" charset="0"/>
              <a:buChar char="•"/>
            </a:pPr>
            <a:r>
              <a:rPr lang="en-US" altLang="en-US" sz="2000" dirty="0" smtClean="0">
                <a:ea typeface="ＭＳ Ｐゴシック" panose="020B0600070205080204" pitchFamily="34" charset="-128"/>
              </a:rPr>
              <a:t>Foster intimacy by being emotionally accessible</a:t>
            </a:r>
          </a:p>
          <a:p>
            <a:pPr marL="747712" lvl="1" indent="-342900" eaLnBrk="1" hangingPunct="1">
              <a:buFont typeface="Arial" panose="020B0604020202020204" pitchFamily="34" charset="0"/>
              <a:buChar char="•"/>
            </a:pPr>
            <a:r>
              <a:rPr lang="en-US" altLang="en-US" sz="2000" dirty="0" smtClean="0">
                <a:ea typeface="ＭＳ Ｐゴシック" panose="020B0600070205080204" pitchFamily="34" charset="-128"/>
              </a:rPr>
              <a:t>Provide unconditional, positive regard and acceptance</a:t>
            </a:r>
          </a:p>
          <a:p>
            <a:pPr marL="747712" lvl="1" indent="-342900" eaLnBrk="1" hangingPunct="1">
              <a:buFont typeface="Arial" panose="020B0604020202020204" pitchFamily="34" charset="0"/>
              <a:buChar char="•"/>
            </a:pPr>
            <a:r>
              <a:rPr lang="en-US" altLang="en-US" sz="2000" dirty="0" smtClean="0">
                <a:ea typeface="ＭＳ Ｐゴシック" panose="020B0600070205080204" pitchFamily="34" charset="-128"/>
              </a:rPr>
              <a:t>Endure some sacrifices if the relationship should demand them</a:t>
            </a:r>
          </a:p>
          <a:p>
            <a:pPr marL="747712" lvl="1" indent="-342900" eaLnBrk="1" hangingPunct="1">
              <a:buFont typeface="Arial" panose="020B0604020202020204" pitchFamily="34" charset="0"/>
              <a:buChar char="•"/>
            </a:pPr>
            <a:r>
              <a:rPr lang="en-US" altLang="en-US" sz="2000" dirty="0" smtClean="0">
                <a:ea typeface="ＭＳ Ｐゴシック" panose="020B0600070205080204" pitchFamily="34" charset="-128"/>
              </a:rPr>
              <a:t>Provide social reinforcement in the form of sympathy or empathy</a:t>
            </a:r>
          </a:p>
          <a:p>
            <a:pPr marL="747712" lvl="1" indent="-342900" eaLnBrk="1" hangingPunct="1">
              <a:buFont typeface="Arial" panose="020B0604020202020204" pitchFamily="34" charset="0"/>
              <a:buChar char="•"/>
            </a:pPr>
            <a:r>
              <a:rPr lang="en-US" altLang="en-US" sz="2000" dirty="0" smtClean="0">
                <a:ea typeface="ＭＳ Ｐゴシック" panose="020B0600070205080204" pitchFamily="34" charset="-128"/>
              </a:rPr>
              <a:t>Engage in the social exchanges necessary to sustain a relationship</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-14</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976398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3"/>
          <p:cNvSpPr>
            <a:spLocks noGrp="1" noChangeArrowheads="1"/>
          </p:cNvSpPr>
          <p:nvPr>
            <p:ph type="title"/>
          </p:nvPr>
        </p:nvSpPr>
        <p:spPr>
          <a:xfrm>
            <a:off x="1828800" y="274638"/>
            <a:ext cx="6858000" cy="1143000"/>
          </a:xfrm>
        </p:spPr>
        <p:txBody>
          <a:bodyPr/>
          <a:lstStyle/>
          <a:p>
            <a:pPr eaLnBrk="1" hangingPunct="1"/>
            <a:r>
              <a:rPr lang="en-US" altLang="en-US" sz="4000" b="1" smtClean="0">
                <a:ea typeface="ＭＳ Ｐゴシック" panose="020B0600070205080204" pitchFamily="34" charset="-128"/>
              </a:rPr>
              <a:t>Effort</a:t>
            </a:r>
          </a:p>
        </p:txBody>
      </p:sp>
      <p:sp>
        <p:nvSpPr>
          <p:cNvPr id="40967" name="Rectangle 4"/>
          <p:cNvSpPr>
            <a:spLocks noGrp="1" noChangeArrowheads="1"/>
          </p:cNvSpPr>
          <p:nvPr>
            <p:ph type="body" idx="1"/>
          </p:nvPr>
        </p:nvSpPr>
        <p:spPr>
          <a:xfrm>
            <a:off x="2133600" y="1905000"/>
            <a:ext cx="6324600" cy="3886200"/>
          </a:xfrm>
        </p:spPr>
        <p:txBody>
          <a:bodyPr/>
          <a:lstStyle/>
          <a:p>
            <a:pPr marL="234950" indent="-234950" eaLnBrk="1" hangingPunct="1"/>
            <a:r>
              <a:rPr lang="en-US" altLang="en-US" dirty="0" smtClean="0">
                <a:ea typeface="ＭＳ Ｐゴシック" panose="020B0600070205080204" pitchFamily="34" charset="-128"/>
              </a:rPr>
              <a:t>A desirable quality in employees</a:t>
            </a:r>
          </a:p>
          <a:p>
            <a:pPr marL="234950" indent="-234950" eaLnBrk="1" hangingPunct="1"/>
            <a:r>
              <a:rPr lang="en-US" altLang="en-US" dirty="0" smtClean="0">
                <a:ea typeface="ＭＳ Ｐゴシック" panose="020B0600070205080204" pitchFamily="34" charset="-128"/>
              </a:rPr>
              <a:t>Can be related to expertise</a:t>
            </a:r>
          </a:p>
          <a:p>
            <a:pPr marL="234950" indent="-234950" eaLnBrk="1" hangingPunct="1"/>
            <a:r>
              <a:rPr lang="en-US" altLang="en-US" dirty="0" smtClean="0">
                <a:ea typeface="ＭＳ Ｐゴシック" panose="020B0600070205080204" pitchFamily="34" charset="-128"/>
              </a:rPr>
              <a:t>Is viewed as a sign of commitment and dedication</a:t>
            </a:r>
          </a:p>
        </p:txBody>
      </p:sp>
      <p:sp>
        <p:nvSpPr>
          <p:cNvPr id="13"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4"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-15</a:t>
            </a:r>
            <a:endParaRPr lang="en-US" altLang="en-US" sz="1200" dirty="0">
              <a:ln>
                <a:solidFill>
                  <a:schemeClr val="tx1"/>
                </a:solidFill>
              </a:ln>
              <a:solidFill>
                <a:schemeClr val="tx1"/>
              </a:solidFill>
            </a:endParaRPr>
          </a:p>
        </p:txBody>
      </p:sp>
      <p:sp>
        <p:nvSpPr>
          <p:cNvPr id="15"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9"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1648945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Legitimacy</a:t>
            </a:r>
          </a:p>
        </p:txBody>
      </p:sp>
      <p:sp>
        <p:nvSpPr>
          <p:cNvPr id="43014" name="Rectangle 4"/>
          <p:cNvSpPr>
            <a:spLocks noGrp="1" noChangeArrowheads="1"/>
          </p:cNvSpPr>
          <p:nvPr>
            <p:ph type="body" idx="1"/>
          </p:nvPr>
        </p:nvSpPr>
        <p:spPr>
          <a:xfrm>
            <a:off x="2133600" y="1905000"/>
            <a:ext cx="6553200" cy="3886200"/>
          </a:xfrm>
        </p:spPr>
        <p:txBody>
          <a:bodyPr/>
          <a:lstStyle/>
          <a:p>
            <a:pPr marL="0" indent="0" eaLnBrk="1" hangingPunct="1">
              <a:buFontTx/>
              <a:buNone/>
            </a:pPr>
            <a:r>
              <a:rPr lang="en-US" altLang="en-US" dirty="0" smtClean="0">
                <a:ea typeface="ＭＳ Ｐゴシック" panose="020B0600070205080204" pitchFamily="34" charset="-128"/>
              </a:rPr>
              <a:t>Taking action congruent with the prevailing value system; focuses on the “</a:t>
            </a:r>
            <a:r>
              <a:rPr lang="en-US" altLang="en-US" dirty="0" err="1" smtClean="0">
                <a:ea typeface="ＭＳ Ｐゴシック" panose="020B0600070205080204" pitchFamily="34" charset="-128"/>
              </a:rPr>
              <a:t>hows</a:t>
            </a:r>
            <a:r>
              <a:rPr lang="en-US" altLang="en-US" dirty="0" smtClean="0">
                <a:ea typeface="ＭＳ Ｐゴシック" panose="020B0600070205080204" pitchFamily="34" charset="-128"/>
              </a:rPr>
              <a:t>” and “whys” of doing business the right way</a:t>
            </a:r>
          </a:p>
          <a:p>
            <a:pPr marL="0" indent="0" eaLnBrk="1" hangingPunct="1">
              <a:buFontTx/>
              <a:buNone/>
            </a:pPr>
            <a:endParaRPr lang="en-US" altLang="en-US" dirty="0" smtClean="0">
              <a:ea typeface="ＭＳ Ｐゴシック" panose="020B0600070205080204" pitchFamily="34" charset="-128"/>
            </a:endParaRP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-16</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1117214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Sources of Position Power</a:t>
            </a:r>
          </a:p>
        </p:txBody>
      </p:sp>
      <p:sp>
        <p:nvSpPr>
          <p:cNvPr id="45062" name="Rectangle 4"/>
          <p:cNvSpPr>
            <a:spLocks noGrp="1" noChangeArrowheads="1"/>
          </p:cNvSpPr>
          <p:nvPr>
            <p:ph type="body" idx="1"/>
          </p:nvPr>
        </p:nvSpPr>
        <p:spPr>
          <a:xfrm>
            <a:off x="2133600" y="1905000"/>
            <a:ext cx="6324600" cy="3886200"/>
          </a:xfrm>
        </p:spPr>
        <p:txBody>
          <a:bodyPr/>
          <a:lstStyle/>
          <a:p>
            <a:pPr marL="234950" indent="-234950" eaLnBrk="1" hangingPunct="1"/>
            <a:r>
              <a:rPr lang="en-US" altLang="en-US" smtClean="0">
                <a:ea typeface="ＭＳ Ｐゴシック" panose="020B0600070205080204" pitchFamily="34" charset="-128"/>
              </a:rPr>
              <a:t>Centrality</a:t>
            </a:r>
          </a:p>
          <a:p>
            <a:pPr marL="234950" indent="-234950" eaLnBrk="1" hangingPunct="1"/>
            <a:r>
              <a:rPr lang="en-US" altLang="en-US" smtClean="0">
                <a:ea typeface="ＭＳ Ｐゴシック" panose="020B0600070205080204" pitchFamily="34" charset="-128"/>
              </a:rPr>
              <a:t>Flexibility</a:t>
            </a:r>
          </a:p>
          <a:p>
            <a:pPr marL="234950" indent="-234950" eaLnBrk="1" hangingPunct="1"/>
            <a:r>
              <a:rPr lang="en-US" altLang="en-US" smtClean="0">
                <a:ea typeface="ＭＳ Ｐゴシック" panose="020B0600070205080204" pitchFamily="34" charset="-128"/>
              </a:rPr>
              <a:t>Visibility</a:t>
            </a:r>
          </a:p>
          <a:p>
            <a:pPr marL="234950" indent="-234950" eaLnBrk="1" hangingPunct="1"/>
            <a:r>
              <a:rPr lang="en-US" altLang="en-US" smtClean="0">
                <a:ea typeface="ＭＳ Ｐゴシック" panose="020B0600070205080204" pitchFamily="34" charset="-128"/>
              </a:rPr>
              <a:t>Relevance</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-17</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3131842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Centrality</a:t>
            </a:r>
          </a:p>
        </p:txBody>
      </p:sp>
      <p:sp>
        <p:nvSpPr>
          <p:cNvPr id="47110" name="Rectangle 4"/>
          <p:cNvSpPr>
            <a:spLocks noGrp="1" noChangeArrowheads="1"/>
          </p:cNvSpPr>
          <p:nvPr>
            <p:ph type="body" idx="1"/>
          </p:nvPr>
        </p:nvSpPr>
        <p:spPr>
          <a:xfrm>
            <a:off x="2133600" y="1620495"/>
            <a:ext cx="6553200" cy="3886200"/>
          </a:xfrm>
        </p:spPr>
        <p:txBody>
          <a:bodyPr/>
          <a:lstStyle/>
          <a:p>
            <a:pPr marL="0" indent="0" eaLnBrk="1" hangingPunct="1">
              <a:buNone/>
            </a:pPr>
            <a:r>
              <a:rPr lang="en-US" altLang="en-US" dirty="0" smtClean="0">
                <a:ea typeface="ＭＳ Ｐゴシック" panose="020B0600070205080204" pitchFamily="34" charset="-128"/>
              </a:rPr>
              <a:t>Access to information in a communication network</a:t>
            </a:r>
          </a:p>
          <a:p>
            <a:pPr lvl="1" eaLnBrk="1" hangingPunct="1">
              <a:buFont typeface="Arial" panose="020B0604020202020204" pitchFamily="34" charset="0"/>
              <a:buChar char="•"/>
            </a:pPr>
            <a:r>
              <a:rPr lang="en-US" altLang="en-US" dirty="0" smtClean="0">
                <a:ea typeface="ＭＳ Ｐゴシック" panose="020B0600070205080204" pitchFamily="34" charset="-128"/>
              </a:rPr>
              <a:t>The most effective networks are those that have </a:t>
            </a:r>
            <a:r>
              <a:rPr lang="en-US" altLang="en-US" b="1" dirty="0" smtClean="0">
                <a:ea typeface="ＭＳ Ｐゴシック" panose="020B0600070205080204" pitchFamily="34" charset="-128"/>
              </a:rPr>
              <a:t>structural holes </a:t>
            </a:r>
            <a:r>
              <a:rPr lang="en-US" altLang="en-US" dirty="0" smtClean="0">
                <a:ea typeface="ＭＳ Ｐゴシック" panose="020B0600070205080204" pitchFamily="34" charset="-128"/>
              </a:rPr>
              <a:t>– circumstances where two people in your network are not connected to each other </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-18</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242397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6"/>
          <p:cNvSpPr>
            <a:spLocks noChangeShapeType="1"/>
          </p:cNvSpPr>
          <p:nvPr/>
        </p:nvSpPr>
        <p:spPr bwMode="auto">
          <a:xfrm>
            <a:off x="457200" y="6248400"/>
            <a:ext cx="8229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Text Box 10"/>
          <p:cNvSpPr txBox="1">
            <a:spLocks noChangeArrowheads="1"/>
          </p:cNvSpPr>
          <p:nvPr/>
        </p:nvSpPr>
        <p:spPr bwMode="auto">
          <a:xfrm>
            <a:off x="8129016" y="6400800"/>
            <a:ext cx="457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a:t>
            </a:r>
            <a:endParaRPr lang="en-US" altLang="en-US" sz="1200" dirty="0">
              <a:ln>
                <a:solidFill>
                  <a:schemeClr val="tx1"/>
                </a:solidFill>
              </a:ln>
              <a:solidFill>
                <a:schemeClr val="tx1"/>
              </a:solidFill>
            </a:endParaRPr>
          </a:p>
        </p:txBody>
      </p:sp>
      <p:sp>
        <p:nvSpPr>
          <p:cNvPr id="18"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20" name="Rectangle 5" descr="Purple mesh"/>
          <p:cNvSpPr>
            <a:spLocks noGrp="1" noChangeArrowheads="1"/>
          </p:cNvSpPr>
          <p:nvPr>
            <p:ph type="title"/>
          </p:nvPr>
        </p:nvSpPr>
        <p:spPr>
          <a:xfrm>
            <a:off x="457200" y="304800"/>
            <a:ext cx="8153400" cy="990600"/>
          </a:xfrm>
          <a:solidFill>
            <a:srgbClr val="0084CF"/>
          </a:solidFill>
        </p:spPr>
        <p:txBody>
          <a:bodyPr/>
          <a:lstStyle/>
          <a:p>
            <a:pPr eaLnBrk="1" hangingPunct="1"/>
            <a:r>
              <a:rPr lang="en-US" altLang="en-US" sz="4000" dirty="0" smtClean="0">
                <a:solidFill>
                  <a:schemeClr val="bg1"/>
                </a:solidFill>
                <a:ea typeface="ＭＳ Ｐゴシック" panose="020B0600070205080204" pitchFamily="34" charset="-128"/>
              </a:rPr>
              <a:t>Developing Management Skills</a:t>
            </a:r>
          </a:p>
        </p:txBody>
      </p:sp>
      <p:sp>
        <p:nvSpPr>
          <p:cNvPr id="22" name="Rectangle 4"/>
          <p:cNvSpPr>
            <a:spLocks noGrp="1" noChangeArrowheads="1"/>
          </p:cNvSpPr>
          <p:nvPr>
            <p:ph idx="1"/>
          </p:nvPr>
        </p:nvSpPr>
        <p:spPr>
          <a:xfrm>
            <a:off x="1066800" y="2225040"/>
            <a:ext cx="6934200" cy="2971800"/>
          </a:xfrm>
        </p:spPr>
        <p:txBody>
          <a:bodyPr/>
          <a:lstStyle/>
          <a:p>
            <a:pPr eaLnBrk="1" hangingPunct="1">
              <a:buFontTx/>
              <a:buNone/>
            </a:pPr>
            <a:r>
              <a:rPr lang="en-US" altLang="en-US" sz="4000" b="1" dirty="0" smtClean="0">
                <a:ea typeface="ＭＳ Ｐゴシック" panose="020B0600070205080204" pitchFamily="34" charset="-128"/>
              </a:rPr>
              <a:t>Chapter 5:</a:t>
            </a:r>
          </a:p>
          <a:p>
            <a:pPr eaLnBrk="1" hangingPunct="1">
              <a:buFontTx/>
              <a:buNone/>
            </a:pPr>
            <a:r>
              <a:rPr lang="en-US" altLang="en-US" sz="4000" b="1" dirty="0" smtClean="0">
                <a:ea typeface="ＭＳ Ｐゴシック" panose="020B0600070205080204" pitchFamily="34" charset="-128"/>
              </a:rPr>
              <a:t>Gaining Power and Influence</a:t>
            </a:r>
          </a:p>
        </p:txBody>
      </p:sp>
    </p:spTree>
    <p:extLst>
      <p:ext uri="{BB962C8B-B14F-4D97-AF65-F5344CB8AC3E}">
        <p14:creationId xmlns="" xmlns:p14="http://schemas.microsoft.com/office/powerpoint/2010/main" val="339654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Flexibility</a:t>
            </a:r>
          </a:p>
        </p:txBody>
      </p:sp>
      <p:sp>
        <p:nvSpPr>
          <p:cNvPr id="49158" name="Rectangle 4"/>
          <p:cNvSpPr>
            <a:spLocks noGrp="1" noChangeArrowheads="1"/>
          </p:cNvSpPr>
          <p:nvPr>
            <p:ph type="body" idx="1"/>
          </p:nvPr>
        </p:nvSpPr>
        <p:spPr>
          <a:xfrm>
            <a:off x="2133600" y="1596810"/>
            <a:ext cx="6452616" cy="3886200"/>
          </a:xfrm>
        </p:spPr>
        <p:txBody>
          <a:bodyPr/>
          <a:lstStyle/>
          <a:p>
            <a:pPr marL="0" indent="0" eaLnBrk="1" hangingPunct="1">
              <a:buNone/>
            </a:pPr>
            <a:r>
              <a:rPr lang="en-US" altLang="en-US" dirty="0" smtClean="0">
                <a:ea typeface="ＭＳ Ｐゴシック" panose="020B0600070205080204" pitchFamily="34" charset="-128"/>
              </a:rPr>
              <a:t>Freedom to exercise judgment; flexibility is determined by the life cycle of the position, the reward structure, and </a:t>
            </a:r>
            <a:r>
              <a:rPr lang="en-US" altLang="en-US" b="1" dirty="0" smtClean="0">
                <a:ea typeface="ＭＳ Ｐゴシック" panose="020B0600070205080204" pitchFamily="34" charset="-128"/>
              </a:rPr>
              <a:t>proactive personality</a:t>
            </a:r>
          </a:p>
          <a:p>
            <a:pPr lvl="1" eaLnBrk="1" hangingPunct="1">
              <a:buFont typeface="Arial" panose="020B0604020202020204" pitchFamily="34" charset="0"/>
              <a:buChar char="•"/>
            </a:pPr>
            <a:r>
              <a:rPr lang="en-US" altLang="en-US" dirty="0" smtClean="0">
                <a:ea typeface="ＭＳ Ｐゴシック" panose="020B0600070205080204" pitchFamily="34" charset="-128"/>
              </a:rPr>
              <a:t>Proactive personality – a tendency 	to effect change in one’s</a:t>
            </a:r>
            <a:r>
              <a:rPr lang="en-US" altLang="en-US" dirty="0">
                <a:ea typeface="ＭＳ Ｐゴシック" panose="020B0600070205080204" pitchFamily="34" charset="-128"/>
              </a:rPr>
              <a:t> </a:t>
            </a:r>
            <a:r>
              <a:rPr lang="en-US" altLang="en-US" dirty="0" smtClean="0">
                <a:ea typeface="ＭＳ Ｐゴシック" panose="020B0600070205080204" pitchFamily="34" charset="-128"/>
              </a:rPr>
              <a:t>environment </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-19</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1050994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3"/>
          <p:cNvSpPr>
            <a:spLocks noGrp="1" noChangeArrowheads="1"/>
          </p:cNvSpPr>
          <p:nvPr>
            <p:ph type="title"/>
          </p:nvPr>
        </p:nvSpPr>
        <p:spPr>
          <a:xfrm>
            <a:off x="1828800" y="274638"/>
            <a:ext cx="6858000" cy="1143000"/>
          </a:xfrm>
        </p:spPr>
        <p:txBody>
          <a:bodyPr/>
          <a:lstStyle/>
          <a:p>
            <a:pPr eaLnBrk="1" hangingPunct="1"/>
            <a:r>
              <a:rPr lang="en-US" altLang="en-US" sz="4000" b="1" smtClean="0">
                <a:ea typeface="ＭＳ Ｐゴシック" panose="020B0600070205080204" pitchFamily="34" charset="-128"/>
              </a:rPr>
              <a:t>Visibility</a:t>
            </a:r>
          </a:p>
        </p:txBody>
      </p:sp>
      <p:sp>
        <p:nvSpPr>
          <p:cNvPr id="51206" name="Rectangle 4"/>
          <p:cNvSpPr>
            <a:spLocks noGrp="1" noChangeArrowheads="1"/>
          </p:cNvSpPr>
          <p:nvPr>
            <p:ph type="body" idx="1"/>
          </p:nvPr>
        </p:nvSpPr>
        <p:spPr>
          <a:xfrm>
            <a:off x="2133600" y="1905000"/>
            <a:ext cx="6324600" cy="3886200"/>
          </a:xfrm>
        </p:spPr>
        <p:txBody>
          <a:bodyPr/>
          <a:lstStyle/>
          <a:p>
            <a:pPr marL="0" indent="0" eaLnBrk="1" hangingPunct="1">
              <a:buFontTx/>
              <a:buNone/>
            </a:pPr>
            <a:r>
              <a:rPr lang="en-US" altLang="en-US" dirty="0" smtClean="0">
                <a:ea typeface="ＭＳ Ｐゴシック" panose="020B0600070205080204" pitchFamily="34" charset="-128"/>
              </a:rPr>
              <a:t>Interacting with influential people in the organization such as senior officials, decision makers, and informal leaders</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-20</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3374289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Relevance</a:t>
            </a:r>
          </a:p>
        </p:txBody>
      </p:sp>
      <p:sp>
        <p:nvSpPr>
          <p:cNvPr id="53254" name="Rectangle 4"/>
          <p:cNvSpPr>
            <a:spLocks noGrp="1" noChangeArrowheads="1"/>
          </p:cNvSpPr>
          <p:nvPr>
            <p:ph type="body" idx="1"/>
          </p:nvPr>
        </p:nvSpPr>
        <p:spPr>
          <a:xfrm>
            <a:off x="2133600" y="1905000"/>
            <a:ext cx="6324600" cy="3886200"/>
          </a:xfrm>
        </p:spPr>
        <p:txBody>
          <a:bodyPr/>
          <a:lstStyle/>
          <a:p>
            <a:pPr marL="0" indent="0" eaLnBrk="1" hangingPunct="1">
              <a:buFontTx/>
              <a:buNone/>
            </a:pPr>
            <a:r>
              <a:rPr lang="en-US" altLang="en-US" dirty="0" smtClean="0">
                <a:ea typeface="ＭＳ Ｐゴシック" panose="020B0600070205080204" pitchFamily="34" charset="-128"/>
              </a:rPr>
              <a:t>Working on the central objectives and issues in an organization  </a:t>
            </a:r>
          </a:p>
          <a:p>
            <a:pPr lvl="1" eaLnBrk="1" hangingPunct="1">
              <a:buFont typeface="Arial"/>
              <a:buChar char="•"/>
            </a:pPr>
            <a:r>
              <a:rPr lang="en-US" altLang="en-US" sz="2400" dirty="0" smtClean="0">
                <a:ea typeface="ＭＳ Ｐゴシック" panose="020B0600070205080204" pitchFamily="34" charset="-128"/>
              </a:rPr>
              <a:t>Relevance is impacted by the employee’s department and the activities they perform</a:t>
            </a:r>
          </a:p>
          <a:p>
            <a:pPr marL="0" indent="0" eaLnBrk="1" hangingPunct="1">
              <a:buFontTx/>
              <a:buNone/>
            </a:pPr>
            <a:endParaRPr lang="en-US" altLang="en-US" dirty="0" smtClean="0">
              <a:ea typeface="ＭＳ Ｐゴシック" panose="020B0600070205080204" pitchFamily="34" charset="-128"/>
            </a:endParaRP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-21</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2712649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3"/>
          <p:cNvSpPr>
            <a:spLocks noGrp="1" noChangeArrowheads="1"/>
          </p:cNvSpPr>
          <p:nvPr>
            <p:ph type="title"/>
          </p:nvPr>
        </p:nvSpPr>
        <p:spPr>
          <a:xfrm>
            <a:off x="1828800" y="274638"/>
            <a:ext cx="6858000" cy="1429564"/>
          </a:xfrm>
        </p:spPr>
        <p:txBody>
          <a:bodyPr/>
          <a:lstStyle/>
          <a:p>
            <a:pPr eaLnBrk="1" hangingPunct="1"/>
            <a:r>
              <a:rPr lang="en-US" altLang="en-US" sz="4000" b="1" dirty="0" smtClean="0">
                <a:ea typeface="ＭＳ Ｐゴシック" panose="020B0600070205080204" pitchFamily="34" charset="-128"/>
              </a:rPr>
              <a:t>Transforming Power into Influence</a:t>
            </a:r>
          </a:p>
        </p:txBody>
      </p:sp>
      <p:sp>
        <p:nvSpPr>
          <p:cNvPr id="55302" name="Rectangle 4"/>
          <p:cNvSpPr>
            <a:spLocks noGrp="1" noChangeArrowheads="1"/>
          </p:cNvSpPr>
          <p:nvPr>
            <p:ph type="body" idx="1"/>
          </p:nvPr>
        </p:nvSpPr>
        <p:spPr>
          <a:xfrm>
            <a:off x="2133600" y="1905000"/>
            <a:ext cx="6705600" cy="3886200"/>
          </a:xfrm>
        </p:spPr>
        <p:txBody>
          <a:bodyPr/>
          <a:lstStyle/>
          <a:p>
            <a:pPr marL="234950" indent="-234950" eaLnBrk="1" hangingPunct="1"/>
            <a:r>
              <a:rPr lang="en-US" altLang="en-US" smtClean="0">
                <a:ea typeface="ＭＳ Ｐゴシック" panose="020B0600070205080204" pitchFamily="34" charset="-128"/>
              </a:rPr>
              <a:t>Power is a necessary precondition of influence</a:t>
            </a:r>
          </a:p>
          <a:p>
            <a:pPr marL="234950" indent="-234950" eaLnBrk="1" hangingPunct="1"/>
            <a:r>
              <a:rPr lang="en-US" altLang="en-US" smtClean="0">
                <a:ea typeface="ＭＳ Ｐゴシック" panose="020B0600070205080204" pitchFamily="34" charset="-128"/>
              </a:rPr>
              <a:t>Influential people have power, but not all powerful people have influence</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-22</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3953057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type="title"/>
          </p:nvPr>
        </p:nvSpPr>
        <p:spPr>
          <a:xfrm>
            <a:off x="1828800" y="274638"/>
            <a:ext cx="6858000" cy="1143000"/>
          </a:xfrm>
        </p:spPr>
        <p:txBody>
          <a:bodyPr/>
          <a:lstStyle/>
          <a:p>
            <a:pPr eaLnBrk="1" hangingPunct="1"/>
            <a:r>
              <a:rPr lang="en-US" altLang="en-US" sz="4000" b="1" smtClean="0">
                <a:ea typeface="ＭＳ Ｐゴシック" panose="020B0600070205080204" pitchFamily="34" charset="-128"/>
              </a:rPr>
              <a:t>The Three R’s Model</a:t>
            </a:r>
          </a:p>
        </p:txBody>
      </p:sp>
      <p:sp>
        <p:nvSpPr>
          <p:cNvPr id="57350" name="Rectangle 4"/>
          <p:cNvSpPr>
            <a:spLocks noGrp="1" noChangeArrowheads="1"/>
          </p:cNvSpPr>
          <p:nvPr>
            <p:ph type="body" idx="1"/>
          </p:nvPr>
        </p:nvSpPr>
        <p:spPr>
          <a:xfrm>
            <a:off x="2133600" y="1905000"/>
            <a:ext cx="6705600" cy="3886200"/>
          </a:xfrm>
        </p:spPr>
        <p:txBody>
          <a:bodyPr/>
          <a:lstStyle/>
          <a:p>
            <a:pPr marL="234950" indent="-234950" eaLnBrk="1" hangingPunct="1"/>
            <a:r>
              <a:rPr lang="en-US" altLang="en-US" sz="2800" b="1" smtClean="0">
                <a:ea typeface="ＭＳ Ｐゴシック" panose="020B0600070205080204" pitchFamily="34" charset="-128"/>
              </a:rPr>
              <a:t>Retribution:</a:t>
            </a:r>
            <a:r>
              <a:rPr lang="en-US" altLang="en-US" sz="2800" smtClean="0">
                <a:ea typeface="ＭＳ Ｐゴシック" panose="020B0600070205080204" pitchFamily="34" charset="-128"/>
              </a:rPr>
              <a:t> Force others to do what you say (coercion &amp; intimidation)</a:t>
            </a:r>
          </a:p>
          <a:p>
            <a:pPr marL="234950" indent="-234950" eaLnBrk="1" hangingPunct="1"/>
            <a:r>
              <a:rPr lang="en-US" altLang="en-US" sz="2800" b="1" smtClean="0">
                <a:ea typeface="ＭＳ Ｐゴシック" panose="020B0600070205080204" pitchFamily="34" charset="-128"/>
              </a:rPr>
              <a:t>Reciprocity:</a:t>
            </a:r>
            <a:r>
              <a:rPr lang="en-US" altLang="en-US" sz="2800" smtClean="0">
                <a:ea typeface="ＭＳ Ｐゴシック" panose="020B0600070205080204" pitchFamily="34" charset="-128"/>
              </a:rPr>
              <a:t> Help other want to do what you say (bargaining &amp; ingratiation)</a:t>
            </a:r>
          </a:p>
          <a:p>
            <a:pPr marL="234950" indent="-234950" eaLnBrk="1" hangingPunct="1"/>
            <a:r>
              <a:rPr lang="en-US" altLang="en-US" sz="2800" b="1" smtClean="0">
                <a:ea typeface="ＭＳ Ｐゴシック" panose="020B0600070205080204" pitchFamily="34" charset="-128"/>
              </a:rPr>
              <a:t>Reason:</a:t>
            </a:r>
            <a:r>
              <a:rPr lang="en-US" altLang="en-US" sz="2800" smtClean="0">
                <a:ea typeface="ＭＳ Ｐゴシック" panose="020B0600070205080204" pitchFamily="34" charset="-128"/>
              </a:rPr>
              <a:t> Show others that it makes sense to do what you say (facts &amp; appeal to values)</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-23</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9"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839192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INFLUENCE STRATEGIES:</a:t>
            </a:r>
            <a:br>
              <a:rPr lang="en-US" b="1" dirty="0" smtClean="0"/>
            </a:br>
            <a:r>
              <a:rPr lang="en-US" b="1" dirty="0" smtClean="0"/>
              <a:t>THE THREE Rs</a:t>
            </a:r>
            <a:endParaRPr lang="en-US" dirty="0"/>
          </a:p>
        </p:txBody>
      </p:sp>
      <p:sp>
        <p:nvSpPr>
          <p:cNvPr id="5" name="Espace réservé du numéro de diapositive 4"/>
          <p:cNvSpPr>
            <a:spLocks noGrp="1"/>
          </p:cNvSpPr>
          <p:nvPr>
            <p:ph type="sldNum" sz="quarter" idx="12"/>
          </p:nvPr>
        </p:nvSpPr>
        <p:spPr/>
        <p:txBody>
          <a:bodyPr/>
          <a:lstStyle/>
          <a:p>
            <a:fld id="{ECF0DAF7-B9D3-4C60-BDC3-488DC91F014F}" type="slidenum">
              <a:rPr lang="en-US" altLang="en-US" smtClean="0"/>
              <a:pPr/>
              <a:t>25</a:t>
            </a:fld>
            <a:endParaRPr lang="en-US" altLang="en-US"/>
          </a:p>
        </p:txBody>
      </p:sp>
      <p:pic>
        <p:nvPicPr>
          <p:cNvPr id="4098" name="Picture 2"/>
          <p:cNvPicPr>
            <a:picLocks noChangeAspect="1" noChangeArrowheads="1"/>
          </p:cNvPicPr>
          <p:nvPr/>
        </p:nvPicPr>
        <p:blipFill>
          <a:blip r:embed="rId2"/>
          <a:srcRect/>
          <a:stretch>
            <a:fillRect/>
          </a:stretch>
        </p:blipFill>
        <p:spPr bwMode="auto">
          <a:xfrm>
            <a:off x="-142908" y="1857364"/>
            <a:ext cx="9363551" cy="35719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ECF0DAF7-B9D3-4C60-BDC3-488DC91F014F}" type="slidenum">
              <a:rPr lang="en-US" altLang="en-US" smtClean="0"/>
              <a:pPr/>
              <a:t>26</a:t>
            </a:fld>
            <a:endParaRPr lang="en-US" altLang="en-US"/>
          </a:p>
        </p:txBody>
      </p:sp>
      <p:pic>
        <p:nvPicPr>
          <p:cNvPr id="3074" name="Picture 2"/>
          <p:cNvPicPr>
            <a:picLocks noChangeAspect="1" noChangeArrowheads="1"/>
          </p:cNvPicPr>
          <p:nvPr/>
        </p:nvPicPr>
        <p:blipFill>
          <a:blip r:embed="rId2"/>
          <a:srcRect/>
          <a:stretch>
            <a:fillRect/>
          </a:stretch>
        </p:blipFill>
        <p:spPr bwMode="auto">
          <a:xfrm>
            <a:off x="2124074" y="-142900"/>
            <a:ext cx="5662635" cy="69846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When to Use Retribution</a:t>
            </a:r>
          </a:p>
        </p:txBody>
      </p:sp>
      <p:sp>
        <p:nvSpPr>
          <p:cNvPr id="59398" name="Rectangle 4"/>
          <p:cNvSpPr>
            <a:spLocks noGrp="1" noChangeArrowheads="1"/>
          </p:cNvSpPr>
          <p:nvPr>
            <p:ph type="body" idx="1"/>
          </p:nvPr>
        </p:nvSpPr>
        <p:spPr>
          <a:xfrm>
            <a:off x="2133600" y="1524000"/>
            <a:ext cx="6553200" cy="3886200"/>
          </a:xfrm>
        </p:spPr>
        <p:txBody>
          <a:bodyPr/>
          <a:lstStyle/>
          <a:p>
            <a:pPr marL="234950" indent="-234950" eaLnBrk="1" hangingPunct="1">
              <a:lnSpc>
                <a:spcPct val="90000"/>
              </a:lnSpc>
            </a:pPr>
            <a:r>
              <a:rPr lang="en-US" altLang="en-US" dirty="0" smtClean="0">
                <a:ea typeface="ＭＳ Ｐゴシック" panose="020B0600070205080204" pitchFamily="34" charset="-128"/>
              </a:rPr>
              <a:t>Unequal power (in influencer’s favor)</a:t>
            </a:r>
          </a:p>
          <a:p>
            <a:pPr marL="234950" indent="-234950" eaLnBrk="1" hangingPunct="1">
              <a:lnSpc>
                <a:spcPct val="90000"/>
              </a:lnSpc>
            </a:pPr>
            <a:r>
              <a:rPr lang="en-US" altLang="en-US" dirty="0" smtClean="0">
                <a:ea typeface="ＭＳ Ｐゴシック" panose="020B0600070205080204" pitchFamily="34" charset="-128"/>
              </a:rPr>
              <a:t>Commitment and quality not important</a:t>
            </a:r>
          </a:p>
          <a:p>
            <a:pPr marL="234950" indent="-234950" eaLnBrk="1" hangingPunct="1">
              <a:lnSpc>
                <a:spcPct val="90000"/>
              </a:lnSpc>
            </a:pPr>
            <a:r>
              <a:rPr lang="en-US" altLang="en-US" dirty="0" smtClean="0">
                <a:ea typeface="ＭＳ Ｐゴシック" panose="020B0600070205080204" pitchFamily="34" charset="-128"/>
              </a:rPr>
              <a:t>Tight time constraints</a:t>
            </a:r>
          </a:p>
          <a:p>
            <a:pPr marL="234950" indent="-234950" eaLnBrk="1" hangingPunct="1">
              <a:lnSpc>
                <a:spcPct val="90000"/>
              </a:lnSpc>
            </a:pPr>
            <a:r>
              <a:rPr lang="en-US" altLang="en-US" dirty="0" smtClean="0">
                <a:ea typeface="ＭＳ Ｐゴシック" panose="020B0600070205080204" pitchFamily="34" charset="-128"/>
              </a:rPr>
              <a:t>Serious violations</a:t>
            </a:r>
          </a:p>
          <a:p>
            <a:pPr marL="234950" indent="-234950" eaLnBrk="1" hangingPunct="1">
              <a:lnSpc>
                <a:spcPct val="90000"/>
              </a:lnSpc>
            </a:pPr>
            <a:r>
              <a:rPr lang="en-US" altLang="en-US" dirty="0" smtClean="0">
                <a:ea typeface="ＭＳ Ｐゴシック" panose="020B0600070205080204" pitchFamily="34" charset="-128"/>
              </a:rPr>
              <a:t>Specific, unambiguous requests</a:t>
            </a:r>
          </a:p>
          <a:p>
            <a:pPr marL="234950" indent="-234950" eaLnBrk="1" hangingPunct="1">
              <a:lnSpc>
                <a:spcPct val="90000"/>
              </a:lnSpc>
            </a:pPr>
            <a:r>
              <a:rPr lang="en-US" altLang="en-US" dirty="0" smtClean="0">
                <a:ea typeface="ＭＳ Ｐゴシック" panose="020B0600070205080204" pitchFamily="34" charset="-128"/>
              </a:rPr>
              <a:t>Resistance to request is likely</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-24</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1404535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When to Use Reciprocity</a:t>
            </a:r>
          </a:p>
        </p:txBody>
      </p:sp>
      <p:sp>
        <p:nvSpPr>
          <p:cNvPr id="61446" name="Rectangle 4"/>
          <p:cNvSpPr>
            <a:spLocks noGrp="1" noChangeArrowheads="1"/>
          </p:cNvSpPr>
          <p:nvPr>
            <p:ph type="body" idx="1"/>
          </p:nvPr>
        </p:nvSpPr>
        <p:spPr>
          <a:xfrm>
            <a:off x="2095500" y="1524000"/>
            <a:ext cx="6781800" cy="3886200"/>
          </a:xfrm>
        </p:spPr>
        <p:txBody>
          <a:bodyPr/>
          <a:lstStyle/>
          <a:p>
            <a:pPr marL="234950" indent="-234950" eaLnBrk="1" hangingPunct="1">
              <a:tabLst>
                <a:tab pos="339725" algn="l"/>
              </a:tabLst>
            </a:pPr>
            <a:r>
              <a:rPr lang="en-US" altLang="en-US" dirty="0" smtClean="0">
                <a:ea typeface="ＭＳ Ｐゴシック" panose="020B0600070205080204" pitchFamily="34" charset="-128"/>
              </a:rPr>
              <a:t>Parties are mutually dependent</a:t>
            </a:r>
          </a:p>
          <a:p>
            <a:pPr marL="234950" indent="-234950" eaLnBrk="1" hangingPunct="1">
              <a:tabLst>
                <a:tab pos="339725" algn="l"/>
              </a:tabLst>
            </a:pPr>
            <a:r>
              <a:rPr lang="en-US" altLang="en-US" dirty="0" smtClean="0">
                <a:ea typeface="ＭＳ Ｐゴシック" panose="020B0600070205080204" pitchFamily="34" charset="-128"/>
              </a:rPr>
              <a:t>Each party has valued resources</a:t>
            </a:r>
          </a:p>
          <a:p>
            <a:pPr marL="234950" indent="-234950" eaLnBrk="1" hangingPunct="1">
              <a:tabLst>
                <a:tab pos="339725" algn="l"/>
              </a:tabLst>
            </a:pPr>
            <a:r>
              <a:rPr lang="en-US" altLang="en-US" dirty="0" smtClean="0">
                <a:ea typeface="ＭＳ Ｐゴシック" panose="020B0600070205080204" pitchFamily="34" charset="-128"/>
              </a:rPr>
              <a:t>Adequate time for negotiating</a:t>
            </a:r>
          </a:p>
          <a:p>
            <a:pPr marL="234950" indent="-234950" eaLnBrk="1" hangingPunct="1">
              <a:tabLst>
                <a:tab pos="339725" algn="l"/>
              </a:tabLst>
            </a:pPr>
            <a:r>
              <a:rPr lang="en-US" altLang="en-US" dirty="0" smtClean="0">
                <a:ea typeface="ＭＳ Ｐゴシック" panose="020B0600070205080204" pitchFamily="34" charset="-128"/>
              </a:rPr>
              <a:t>Established exchange norms exist</a:t>
            </a:r>
          </a:p>
          <a:p>
            <a:pPr marL="234950" indent="-234950" eaLnBrk="1" hangingPunct="1">
              <a:tabLst>
                <a:tab pos="339725" algn="l"/>
              </a:tabLst>
            </a:pPr>
            <a:r>
              <a:rPr lang="en-US" altLang="en-US" dirty="0" smtClean="0">
                <a:ea typeface="ＭＳ Ｐゴシック" panose="020B0600070205080204" pitchFamily="34" charset="-128"/>
              </a:rPr>
              <a:t>Commitment to goals not critical</a:t>
            </a:r>
          </a:p>
          <a:p>
            <a:pPr marL="234950" indent="-234950" eaLnBrk="1" hangingPunct="1">
              <a:tabLst>
                <a:tab pos="339725" algn="l"/>
              </a:tabLst>
            </a:pPr>
            <a:r>
              <a:rPr lang="en-US" altLang="en-US" dirty="0" smtClean="0">
                <a:ea typeface="ＭＳ Ｐゴシック" panose="020B0600070205080204" pitchFamily="34" charset="-128"/>
              </a:rPr>
              <a:t>Needs are specific and short-term</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-25</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2985712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3"/>
          <p:cNvSpPr>
            <a:spLocks noGrp="1" noChangeArrowheads="1"/>
          </p:cNvSpPr>
          <p:nvPr>
            <p:ph type="title"/>
          </p:nvPr>
        </p:nvSpPr>
        <p:spPr>
          <a:xfrm>
            <a:off x="1828800" y="274638"/>
            <a:ext cx="6858000" cy="1143000"/>
          </a:xfrm>
        </p:spPr>
        <p:txBody>
          <a:bodyPr/>
          <a:lstStyle/>
          <a:p>
            <a:pPr eaLnBrk="1" hangingPunct="1"/>
            <a:r>
              <a:rPr lang="en-US" altLang="en-US" sz="4000" b="1" smtClean="0">
                <a:ea typeface="ＭＳ Ｐゴシック" panose="020B0600070205080204" pitchFamily="34" charset="-128"/>
              </a:rPr>
              <a:t>When to Use Reason</a:t>
            </a:r>
          </a:p>
        </p:txBody>
      </p:sp>
      <p:sp>
        <p:nvSpPr>
          <p:cNvPr id="63494" name="Rectangle 4"/>
          <p:cNvSpPr>
            <a:spLocks noGrp="1" noChangeArrowheads="1"/>
          </p:cNvSpPr>
          <p:nvPr>
            <p:ph type="body" idx="1"/>
          </p:nvPr>
        </p:nvSpPr>
        <p:spPr>
          <a:xfrm>
            <a:off x="2161032" y="1655506"/>
            <a:ext cx="6425184" cy="3840956"/>
          </a:xfrm>
        </p:spPr>
        <p:txBody>
          <a:bodyPr/>
          <a:lstStyle/>
          <a:p>
            <a:pPr marL="169863" indent="-169863" eaLnBrk="1" hangingPunct="1"/>
            <a:r>
              <a:rPr lang="en-US" altLang="en-US" dirty="0" smtClean="0">
                <a:ea typeface="ＭＳ Ｐゴシック" panose="020B0600070205080204" pitchFamily="34" charset="-128"/>
              </a:rPr>
              <a:t>Adequate time for extensive discussion</a:t>
            </a:r>
          </a:p>
          <a:p>
            <a:pPr marL="169863" indent="-169863" eaLnBrk="1" hangingPunct="1"/>
            <a:r>
              <a:rPr lang="en-US" altLang="en-US" dirty="0" smtClean="0">
                <a:ea typeface="ＭＳ Ｐゴシック" panose="020B0600070205080204" pitchFamily="34" charset="-128"/>
              </a:rPr>
              <a:t>Common goals</a:t>
            </a:r>
          </a:p>
          <a:p>
            <a:pPr marL="169863" indent="-169863" eaLnBrk="1" hangingPunct="1"/>
            <a:r>
              <a:rPr lang="en-US" altLang="en-US" dirty="0" smtClean="0">
                <a:ea typeface="ＭＳ Ｐゴシック" panose="020B0600070205080204" pitchFamily="34" charset="-128"/>
              </a:rPr>
              <a:t>Parties share mutual respect</a:t>
            </a:r>
          </a:p>
          <a:p>
            <a:pPr marL="169863" indent="-169863" eaLnBrk="1" hangingPunct="1"/>
            <a:r>
              <a:rPr lang="en-US" altLang="en-US" dirty="0" smtClean="0">
                <a:ea typeface="ＭＳ Ｐゴシック" panose="020B0600070205080204" pitchFamily="34" charset="-128"/>
              </a:rPr>
              <a:t>Parties share ongoing relationship</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-26</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3541575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Learning Objectives</a:t>
            </a:r>
          </a:p>
        </p:txBody>
      </p:sp>
      <p:sp>
        <p:nvSpPr>
          <p:cNvPr id="6150" name="Rectangle 4"/>
          <p:cNvSpPr>
            <a:spLocks noGrp="1" noChangeArrowheads="1"/>
          </p:cNvSpPr>
          <p:nvPr>
            <p:ph type="body" idx="1"/>
          </p:nvPr>
        </p:nvSpPr>
        <p:spPr>
          <a:xfrm>
            <a:off x="2133600" y="1905000"/>
            <a:ext cx="6324600" cy="3886200"/>
          </a:xfrm>
        </p:spPr>
        <p:txBody>
          <a:bodyPr/>
          <a:lstStyle/>
          <a:p>
            <a:pPr marL="514350" indent="-514350" eaLnBrk="1" hangingPunct="1">
              <a:buFont typeface="+mj-lt"/>
              <a:buAutoNum type="arabicPeriod"/>
            </a:pPr>
            <a:r>
              <a:rPr lang="en-US" altLang="en-US" dirty="0" smtClean="0">
                <a:ea typeface="ＭＳ Ｐゴシック" panose="020B0600070205080204" pitchFamily="34" charset="-128"/>
              </a:rPr>
              <a:t>Enhance personal and positional power</a:t>
            </a:r>
          </a:p>
          <a:p>
            <a:pPr marL="514350" indent="-514350" eaLnBrk="1" hangingPunct="1">
              <a:buFont typeface="+mj-lt"/>
              <a:buAutoNum type="arabicPeriod"/>
            </a:pPr>
            <a:r>
              <a:rPr lang="en-US" altLang="en-US" dirty="0" smtClean="0">
                <a:ea typeface="ＭＳ Ｐゴシック" panose="020B0600070205080204" pitchFamily="34" charset="-128"/>
              </a:rPr>
              <a:t>Use influence appropriately to accomplish exceptional work</a:t>
            </a:r>
          </a:p>
          <a:p>
            <a:pPr marL="514350" indent="-514350" eaLnBrk="1" hangingPunct="1">
              <a:buFont typeface="+mj-lt"/>
              <a:buAutoNum type="arabicPeriod"/>
            </a:pPr>
            <a:r>
              <a:rPr lang="en-US" altLang="en-US" dirty="0" smtClean="0">
                <a:ea typeface="ＭＳ Ｐゴシック" panose="020B0600070205080204" pitchFamily="34" charset="-128"/>
              </a:rPr>
              <a:t>Neutralize inappropriate influence attempts</a:t>
            </a:r>
          </a:p>
        </p:txBody>
      </p:sp>
      <p:sp>
        <p:nvSpPr>
          <p:cNvPr id="18"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9" name="Text Box 10"/>
          <p:cNvSpPr txBox="1">
            <a:spLocks noChangeArrowheads="1"/>
          </p:cNvSpPr>
          <p:nvPr/>
        </p:nvSpPr>
        <p:spPr bwMode="auto">
          <a:xfrm>
            <a:off x="8129016" y="6400800"/>
            <a:ext cx="457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a:t>
            </a:r>
            <a:endParaRPr lang="en-US" altLang="en-US" sz="1200" dirty="0">
              <a:ln>
                <a:solidFill>
                  <a:schemeClr val="tx1"/>
                </a:solidFill>
              </a:ln>
              <a:solidFill>
                <a:schemeClr val="tx1"/>
              </a:solidFill>
            </a:endParaRPr>
          </a:p>
        </p:txBody>
      </p:sp>
      <p:sp>
        <p:nvSpPr>
          <p:cNvPr id="20"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3"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24"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2857998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3"/>
          <p:cNvSpPr>
            <a:spLocks noGrp="1" noChangeArrowheads="1"/>
          </p:cNvSpPr>
          <p:nvPr>
            <p:ph type="title"/>
          </p:nvPr>
        </p:nvSpPr>
        <p:spPr>
          <a:xfrm>
            <a:off x="1905000" y="274638"/>
            <a:ext cx="6781800" cy="2011362"/>
          </a:xfrm>
        </p:spPr>
        <p:txBody>
          <a:bodyPr/>
          <a:lstStyle/>
          <a:p>
            <a:pPr eaLnBrk="1" hangingPunct="1"/>
            <a:r>
              <a:rPr lang="en-US" altLang="en-US" sz="3600" b="1" dirty="0" smtClean="0">
                <a:ea typeface="ＭＳ Ｐゴシック" panose="020B0600070205080204" pitchFamily="34" charset="-128"/>
              </a:rPr>
              <a:t>Exercising Upward Influence </a:t>
            </a:r>
            <a:br>
              <a:rPr lang="en-US" altLang="en-US" sz="3600" b="1" dirty="0" smtClean="0">
                <a:ea typeface="ＭＳ Ｐゴシック" panose="020B0600070205080204" pitchFamily="34" charset="-128"/>
              </a:rPr>
            </a:br>
            <a:r>
              <a:rPr lang="en-US" altLang="en-US" sz="3600" dirty="0" smtClean="0">
                <a:ea typeface="ＭＳ Ｐゴシック" panose="020B0600070205080204" pitchFamily="34" charset="-128"/>
              </a:rPr>
              <a:t>or</a:t>
            </a:r>
            <a:br>
              <a:rPr lang="en-US" altLang="en-US" sz="3600" dirty="0" smtClean="0">
                <a:ea typeface="ＭＳ Ｐゴシック" panose="020B0600070205080204" pitchFamily="34" charset="-128"/>
              </a:rPr>
            </a:br>
            <a:r>
              <a:rPr lang="en-US" altLang="en-US" sz="3600" dirty="0" smtClean="0">
                <a:ea typeface="ＭＳ Ｐゴシック" panose="020B0600070205080204" pitchFamily="34" charset="-128"/>
              </a:rPr>
              <a:t>Managing the “boss”</a:t>
            </a:r>
          </a:p>
        </p:txBody>
      </p:sp>
      <p:sp>
        <p:nvSpPr>
          <p:cNvPr id="65542" name="Rectangle 4"/>
          <p:cNvSpPr>
            <a:spLocks noGrp="1" noChangeArrowheads="1"/>
          </p:cNvSpPr>
          <p:nvPr>
            <p:ph type="body" idx="1"/>
          </p:nvPr>
        </p:nvSpPr>
        <p:spPr>
          <a:xfrm>
            <a:off x="2133600" y="1905000"/>
            <a:ext cx="6324600" cy="3886200"/>
          </a:xfrm>
        </p:spPr>
        <p:txBody>
          <a:bodyPr/>
          <a:lstStyle/>
          <a:p>
            <a:pPr marL="0" indent="0" algn="ctr" eaLnBrk="1" hangingPunct="1">
              <a:buFontTx/>
              <a:buNone/>
            </a:pPr>
            <a:endParaRPr lang="en-US" altLang="en-US" i="1" u="sng" smtClean="0">
              <a:ea typeface="ＭＳ Ｐゴシック" panose="020B0600070205080204" pitchFamily="34" charset="-128"/>
            </a:endParaRPr>
          </a:p>
          <a:p>
            <a:pPr marL="0" indent="0" eaLnBrk="1" hangingPunct="1">
              <a:buFontTx/>
              <a:buNone/>
            </a:pPr>
            <a:r>
              <a:rPr lang="en-US" altLang="en-US" i="1" u="sng" smtClean="0">
                <a:ea typeface="ＭＳ Ｐゴシック" panose="020B0600070205080204" pitchFamily="34" charset="-128"/>
              </a:rPr>
              <a:t>Issue Selling</a:t>
            </a:r>
            <a:r>
              <a:rPr lang="en-US" altLang="en-US" smtClean="0">
                <a:ea typeface="ＭＳ Ｐゴシック" panose="020B0600070205080204" pitchFamily="34" charset="-128"/>
              </a:rPr>
              <a:t>: convincing your boss that a particular issue is so important it requires his or her attention.</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-27</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2025445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ECF0DAF7-B9D3-4C60-BDC3-488DC91F014F}" type="slidenum">
              <a:rPr lang="en-US" altLang="en-US" smtClean="0"/>
              <a:pPr/>
              <a:t>31</a:t>
            </a:fld>
            <a:endParaRPr lang="en-US" altLang="en-US"/>
          </a:p>
        </p:txBody>
      </p:sp>
      <p:pic>
        <p:nvPicPr>
          <p:cNvPr id="2050" name="Picture 2"/>
          <p:cNvPicPr>
            <a:picLocks noChangeAspect="1" noChangeArrowheads="1"/>
          </p:cNvPicPr>
          <p:nvPr/>
        </p:nvPicPr>
        <p:blipFill>
          <a:blip r:embed="rId2"/>
          <a:srcRect/>
          <a:stretch>
            <a:fillRect/>
          </a:stretch>
        </p:blipFill>
        <p:spPr bwMode="auto">
          <a:xfrm>
            <a:off x="1142976" y="239210"/>
            <a:ext cx="7000924" cy="651248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en-US" altLang="en-US" sz="4000" b="1" dirty="0" smtClean="0">
                <a:ea typeface="ＭＳ Ｐゴシック" panose="020B0600070205080204" pitchFamily="34" charset="-128"/>
              </a:rPr>
              <a:t>ACTING ASSERTIVELY:</a:t>
            </a:r>
            <a:br>
              <a:rPr lang="en-US" altLang="en-US" sz="4000" b="1" dirty="0" smtClean="0">
                <a:ea typeface="ＭＳ Ｐゴシック" panose="020B0600070205080204" pitchFamily="34" charset="-128"/>
              </a:rPr>
            </a:br>
            <a:r>
              <a:rPr lang="en-US" altLang="en-US" sz="4000" b="1" dirty="0" smtClean="0">
                <a:ea typeface="ＭＳ Ｐゴシック" panose="020B0600070205080204" pitchFamily="34" charset="-128"/>
              </a:rPr>
              <a:t>NEUTRALIZING INFLUENCE</a:t>
            </a:r>
            <a:br>
              <a:rPr lang="en-US" altLang="en-US" sz="4000" b="1" dirty="0" smtClean="0">
                <a:ea typeface="ＭＳ Ｐゴシック" panose="020B0600070205080204" pitchFamily="34" charset="-128"/>
              </a:rPr>
            </a:br>
            <a:r>
              <a:rPr lang="en-US" altLang="en-US" sz="4000" b="1" dirty="0" smtClean="0">
                <a:ea typeface="ＭＳ Ｐゴシック" panose="020B0600070205080204" pitchFamily="34" charset="-128"/>
              </a:rPr>
              <a:t>ATTEMPTS</a:t>
            </a:r>
          </a:p>
        </p:txBody>
      </p:sp>
      <p:sp>
        <p:nvSpPr>
          <p:cNvPr id="5" name="Espace réservé du numéro de diapositive 4"/>
          <p:cNvSpPr>
            <a:spLocks noGrp="1"/>
          </p:cNvSpPr>
          <p:nvPr>
            <p:ph type="sldNum" sz="quarter" idx="12"/>
          </p:nvPr>
        </p:nvSpPr>
        <p:spPr/>
        <p:txBody>
          <a:bodyPr/>
          <a:lstStyle/>
          <a:p>
            <a:fld id="{ECF0DAF7-B9D3-4C60-BDC3-488DC91F014F}" type="slidenum">
              <a:rPr lang="en-US" altLang="en-US" smtClean="0"/>
              <a:pPr/>
              <a:t>32</a:t>
            </a:fld>
            <a:endParaRPr lang="en-US" altLang="en-US"/>
          </a:p>
        </p:txBody>
      </p:sp>
      <p:pic>
        <p:nvPicPr>
          <p:cNvPr id="1026" name="Picture 2"/>
          <p:cNvPicPr>
            <a:picLocks noGrp="1" noChangeAspect="1" noChangeArrowheads="1"/>
          </p:cNvPicPr>
          <p:nvPr>
            <p:ph idx="1"/>
          </p:nvPr>
        </p:nvPicPr>
        <p:blipFill>
          <a:blip r:embed="rId3"/>
          <a:srcRect/>
          <a:stretch>
            <a:fillRect/>
          </a:stretch>
        </p:blipFill>
        <p:spPr bwMode="auto">
          <a:xfrm>
            <a:off x="1142976" y="2143116"/>
            <a:ext cx="7739694" cy="262970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3"/>
          <p:cNvSpPr>
            <a:spLocks noGrp="1" noChangeArrowheads="1"/>
          </p:cNvSpPr>
          <p:nvPr>
            <p:ph type="title"/>
          </p:nvPr>
        </p:nvSpPr>
        <p:spPr>
          <a:xfrm>
            <a:off x="1828800" y="274638"/>
            <a:ext cx="6858000" cy="1429564"/>
          </a:xfrm>
        </p:spPr>
        <p:txBody>
          <a:bodyPr/>
          <a:lstStyle/>
          <a:p>
            <a:pPr eaLnBrk="1" hangingPunct="1"/>
            <a:r>
              <a:rPr lang="en-US" altLang="en-US" sz="4000" b="1" dirty="0" smtClean="0">
                <a:ea typeface="ＭＳ Ｐゴシック" panose="020B0600070205080204" pitchFamily="34" charset="-128"/>
              </a:rPr>
              <a:t>Neutralizing Retribution Strategies</a:t>
            </a:r>
          </a:p>
        </p:txBody>
      </p:sp>
      <p:sp>
        <p:nvSpPr>
          <p:cNvPr id="67590" name="Rectangle 4"/>
          <p:cNvSpPr>
            <a:spLocks noGrp="1" noChangeArrowheads="1"/>
          </p:cNvSpPr>
          <p:nvPr>
            <p:ph type="body" idx="1"/>
          </p:nvPr>
        </p:nvSpPr>
        <p:spPr>
          <a:xfrm>
            <a:off x="2133600" y="1905000"/>
            <a:ext cx="6324600" cy="3886200"/>
          </a:xfrm>
        </p:spPr>
        <p:txBody>
          <a:bodyPr/>
          <a:lstStyle/>
          <a:p>
            <a:pPr marL="287338" indent="-287338" eaLnBrk="1" hangingPunct="1"/>
            <a:r>
              <a:rPr lang="en-US" altLang="en-US" smtClean="0">
                <a:ea typeface="ＭＳ Ｐゴシック" panose="020B0600070205080204" pitchFamily="34" charset="-128"/>
              </a:rPr>
              <a:t>Use countervailing power to shift dependence to interdependence</a:t>
            </a:r>
          </a:p>
          <a:p>
            <a:pPr marL="287338" indent="-287338" eaLnBrk="1" hangingPunct="1"/>
            <a:r>
              <a:rPr lang="en-US" altLang="en-US" smtClean="0">
                <a:ea typeface="ＭＳ Ｐゴシック" panose="020B0600070205080204" pitchFamily="34" charset="-128"/>
              </a:rPr>
              <a:t>Confront the exploiting individual directly</a:t>
            </a:r>
          </a:p>
          <a:p>
            <a:pPr marL="287338" indent="-287338" eaLnBrk="1" hangingPunct="1"/>
            <a:r>
              <a:rPr lang="en-US" altLang="en-US" smtClean="0">
                <a:ea typeface="ＭＳ Ｐゴシック" panose="020B0600070205080204" pitchFamily="34" charset="-128"/>
              </a:rPr>
              <a:t>Actively resist</a:t>
            </a: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-28</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983401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3"/>
          <p:cNvSpPr>
            <a:spLocks noGrp="1" noChangeArrowheads="1"/>
          </p:cNvSpPr>
          <p:nvPr>
            <p:ph type="title"/>
          </p:nvPr>
        </p:nvSpPr>
        <p:spPr>
          <a:xfrm>
            <a:off x="1828800" y="274638"/>
            <a:ext cx="6858000" cy="1429564"/>
          </a:xfrm>
        </p:spPr>
        <p:txBody>
          <a:bodyPr/>
          <a:lstStyle/>
          <a:p>
            <a:pPr eaLnBrk="1" hangingPunct="1"/>
            <a:r>
              <a:rPr lang="en-US" altLang="en-US" sz="4000" b="1" dirty="0" smtClean="0">
                <a:ea typeface="ＭＳ Ｐゴシック" panose="020B0600070205080204" pitchFamily="34" charset="-128"/>
              </a:rPr>
              <a:t>Neutralizing Reciprocity Strategies</a:t>
            </a:r>
          </a:p>
        </p:txBody>
      </p:sp>
      <p:sp>
        <p:nvSpPr>
          <p:cNvPr id="69638" name="Rectangle 4"/>
          <p:cNvSpPr>
            <a:spLocks noGrp="1" noChangeArrowheads="1"/>
          </p:cNvSpPr>
          <p:nvPr>
            <p:ph type="body" idx="1"/>
          </p:nvPr>
        </p:nvSpPr>
        <p:spPr>
          <a:xfrm>
            <a:off x="2133600" y="1905000"/>
            <a:ext cx="6324600" cy="3886200"/>
          </a:xfrm>
        </p:spPr>
        <p:txBody>
          <a:bodyPr/>
          <a:lstStyle/>
          <a:p>
            <a:pPr marL="234950" indent="-234950" eaLnBrk="1" hangingPunct="1">
              <a:lnSpc>
                <a:spcPct val="90000"/>
              </a:lnSpc>
            </a:pPr>
            <a:r>
              <a:rPr lang="en-US" altLang="en-US" dirty="0" smtClean="0">
                <a:ea typeface="ＭＳ Ｐゴシック" panose="020B0600070205080204" pitchFamily="34" charset="-128"/>
              </a:rPr>
              <a:t>Examine the intent of any gift or favor-giving activity</a:t>
            </a:r>
          </a:p>
          <a:p>
            <a:pPr marL="234950" indent="-234950" eaLnBrk="1" hangingPunct="1">
              <a:lnSpc>
                <a:spcPct val="90000"/>
              </a:lnSpc>
            </a:pPr>
            <a:r>
              <a:rPr lang="en-US" altLang="en-US" dirty="0" smtClean="0">
                <a:ea typeface="ＭＳ Ｐゴシック" panose="020B0600070205080204" pitchFamily="34" charset="-128"/>
              </a:rPr>
              <a:t>Confront individuals who are using manipulative bargaining tactics</a:t>
            </a:r>
          </a:p>
          <a:p>
            <a:pPr marL="234950" indent="-234950" eaLnBrk="1" hangingPunct="1">
              <a:lnSpc>
                <a:spcPct val="90000"/>
              </a:lnSpc>
            </a:pPr>
            <a:r>
              <a:rPr lang="en-US" altLang="en-US" dirty="0" smtClean="0">
                <a:ea typeface="ＭＳ Ｐゴシック" panose="020B0600070205080204" pitchFamily="34" charset="-128"/>
              </a:rPr>
              <a:t>Refuse to bargain with individuals who use high-pressure tactics</a:t>
            </a:r>
          </a:p>
          <a:p>
            <a:pPr marL="234950" indent="-234950" eaLnBrk="1" hangingPunct="1">
              <a:lnSpc>
                <a:spcPct val="90000"/>
              </a:lnSpc>
              <a:buFontTx/>
              <a:buNone/>
            </a:pPr>
            <a:endParaRPr lang="en-US" altLang="en-US" dirty="0" smtClean="0">
              <a:ea typeface="ＭＳ Ｐゴシック" panose="020B0600070205080204" pitchFamily="34" charset="-128"/>
            </a:endParaRP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-29</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108754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3"/>
          <p:cNvSpPr>
            <a:spLocks noGrp="1" noChangeArrowheads="1"/>
          </p:cNvSpPr>
          <p:nvPr>
            <p:ph type="title"/>
          </p:nvPr>
        </p:nvSpPr>
        <p:spPr>
          <a:xfrm>
            <a:off x="1828800" y="274638"/>
            <a:ext cx="6858000" cy="868362"/>
          </a:xfrm>
        </p:spPr>
        <p:txBody>
          <a:bodyPr/>
          <a:lstStyle/>
          <a:p>
            <a:pPr eaLnBrk="1" hangingPunct="1"/>
            <a:r>
              <a:rPr lang="en-US" altLang="en-US" sz="4000" b="1" dirty="0" smtClean="0">
                <a:ea typeface="ＭＳ Ｐゴシック" panose="020B0600070205080204" pitchFamily="34" charset="-128"/>
              </a:rPr>
              <a:t>Neutralizing Reason Strategies</a:t>
            </a:r>
          </a:p>
        </p:txBody>
      </p:sp>
      <p:sp>
        <p:nvSpPr>
          <p:cNvPr id="71686" name="Rectangle 4"/>
          <p:cNvSpPr>
            <a:spLocks noGrp="1" noChangeArrowheads="1"/>
          </p:cNvSpPr>
          <p:nvPr>
            <p:ph type="body" idx="1"/>
          </p:nvPr>
        </p:nvSpPr>
        <p:spPr>
          <a:xfrm>
            <a:off x="2133600" y="1524000"/>
            <a:ext cx="6324600" cy="3886200"/>
          </a:xfrm>
        </p:spPr>
        <p:txBody>
          <a:bodyPr/>
          <a:lstStyle/>
          <a:p>
            <a:pPr marL="234950" indent="-234950" eaLnBrk="1" hangingPunct="1"/>
            <a:r>
              <a:rPr lang="en-US" altLang="en-US" dirty="0" smtClean="0">
                <a:ea typeface="ＭＳ Ｐゴシック" panose="020B0600070205080204" pitchFamily="34" charset="-128"/>
              </a:rPr>
              <a:t>Explain the adverse effects of compliance on performance</a:t>
            </a:r>
          </a:p>
          <a:p>
            <a:pPr marL="234950" indent="-234950" eaLnBrk="1" hangingPunct="1"/>
            <a:r>
              <a:rPr lang="en-US" altLang="en-US" dirty="0" smtClean="0">
                <a:ea typeface="ＭＳ Ｐゴシック" panose="020B0600070205080204" pitchFamily="34" charset="-128"/>
              </a:rPr>
              <a:t>Defend your personal rights</a:t>
            </a:r>
          </a:p>
          <a:p>
            <a:pPr marL="234950" indent="-234950" eaLnBrk="1" hangingPunct="1"/>
            <a:r>
              <a:rPr lang="en-US" altLang="en-US" dirty="0" smtClean="0">
                <a:ea typeface="ＭＳ Ｐゴシック" panose="020B0600070205080204" pitchFamily="34" charset="-128"/>
              </a:rPr>
              <a:t>Firmly refuse to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comply with the request</a:t>
            </a:r>
          </a:p>
          <a:p>
            <a:pPr marL="234950" indent="-234950" eaLnBrk="1" hangingPunct="1">
              <a:buFontTx/>
              <a:buNone/>
            </a:pPr>
            <a:endParaRPr lang="en-US" altLang="en-US" dirty="0" smtClean="0">
              <a:ea typeface="ＭＳ Ｐゴシック" panose="020B0600070205080204" pitchFamily="34" charset="-128"/>
            </a:endParaRP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-30</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1522150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3"/>
          <p:cNvSpPr>
            <a:spLocks noGrp="1" noChangeArrowheads="1"/>
          </p:cNvSpPr>
          <p:nvPr>
            <p:ph type="title"/>
          </p:nvPr>
        </p:nvSpPr>
        <p:spPr>
          <a:xfrm>
            <a:off x="1828800" y="274638"/>
            <a:ext cx="6858000" cy="1143000"/>
          </a:xfrm>
        </p:spPr>
        <p:txBody>
          <a:bodyPr/>
          <a:lstStyle/>
          <a:p>
            <a:pPr eaLnBrk="1" hangingPunct="1"/>
            <a:r>
              <a:rPr lang="en-US" altLang="en-US" sz="4000" b="1" smtClean="0">
                <a:ea typeface="ＭＳ Ｐゴシック" panose="020B0600070205080204" pitchFamily="34" charset="-128"/>
              </a:rPr>
              <a:t>Model of Influence and Power</a:t>
            </a:r>
          </a:p>
        </p:txBody>
      </p:sp>
      <p:sp>
        <p:nvSpPr>
          <p:cNvPr id="73734" name="Rectangle 4"/>
          <p:cNvSpPr>
            <a:spLocks noGrp="1" noChangeArrowheads="1"/>
          </p:cNvSpPr>
          <p:nvPr>
            <p:ph type="body" idx="1"/>
          </p:nvPr>
        </p:nvSpPr>
        <p:spPr>
          <a:xfrm>
            <a:off x="2133600" y="1905000"/>
            <a:ext cx="6324600" cy="1066800"/>
          </a:xfrm>
        </p:spPr>
        <p:txBody>
          <a:bodyPr/>
          <a:lstStyle/>
          <a:p>
            <a:pPr marL="0" indent="0" algn="ctr" eaLnBrk="1" hangingPunct="1">
              <a:buFontTx/>
              <a:buNone/>
            </a:pPr>
            <a:r>
              <a:rPr lang="en-US" altLang="en-US" smtClean="0">
                <a:ea typeface="ＭＳ Ｐゴシック" panose="020B0600070205080204" pitchFamily="34" charset="-128"/>
              </a:rPr>
              <a:t>Insert Figure 5-2</a:t>
            </a:r>
          </a:p>
        </p:txBody>
      </p:sp>
      <p:sp>
        <p:nvSpPr>
          <p:cNvPr id="13"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4"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-31</a:t>
            </a:r>
            <a:endParaRPr lang="en-US" altLang="en-US" sz="1200" dirty="0">
              <a:ln>
                <a:solidFill>
                  <a:schemeClr val="tx1"/>
                </a:solidFill>
              </a:ln>
              <a:solidFill>
                <a:schemeClr val="tx1"/>
              </a:solidFill>
            </a:endParaRPr>
          </a:p>
        </p:txBody>
      </p:sp>
      <p:sp>
        <p:nvSpPr>
          <p:cNvPr id="15"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9"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pic>
        <p:nvPicPr>
          <p:cNvPr id="2" name="Picture 1"/>
          <p:cNvPicPr>
            <a:picLocks noChangeAspect="1"/>
          </p:cNvPicPr>
          <p:nvPr/>
        </p:nvPicPr>
        <p:blipFill>
          <a:blip r:embed="rId3"/>
          <a:stretch>
            <a:fillRect/>
          </a:stretch>
        </p:blipFill>
        <p:spPr>
          <a:xfrm>
            <a:off x="2286000" y="1344826"/>
            <a:ext cx="6172200" cy="4844374"/>
          </a:xfrm>
          <a:prstGeom prst="rect">
            <a:avLst/>
          </a:prstGeom>
        </p:spPr>
      </p:pic>
    </p:spTree>
    <p:extLst>
      <p:ext uri="{BB962C8B-B14F-4D97-AF65-F5344CB8AC3E}">
        <p14:creationId xmlns="" xmlns:p14="http://schemas.microsoft.com/office/powerpoint/2010/main" val="1898460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4"/>
          <p:cNvSpPr>
            <a:spLocks noGrp="1" noChangeArrowheads="1"/>
          </p:cNvSpPr>
          <p:nvPr>
            <p:ph type="body" idx="1"/>
          </p:nvPr>
        </p:nvSpPr>
        <p:spPr>
          <a:xfrm>
            <a:off x="2133600" y="914400"/>
            <a:ext cx="6324600" cy="4876800"/>
          </a:xfrm>
        </p:spPr>
        <p:txBody>
          <a:bodyPr/>
          <a:lstStyle/>
          <a:p>
            <a:pPr marL="0" indent="0" eaLnBrk="1" hangingPunct="1">
              <a:buFontTx/>
              <a:buNone/>
            </a:pPr>
            <a:r>
              <a:rPr lang="en-US" altLang="en-US" dirty="0" smtClean="0">
                <a:ea typeface="ＭＳ Ｐゴシック" panose="020B0600070205080204" pitchFamily="34" charset="-128"/>
              </a:rPr>
              <a:t>“Far better to conceive of power as consisting in part of the knowledge of when not to use all the power you have … Whoever knows how to restrain and effectively release power finds … that power flows back to him”</a:t>
            </a:r>
          </a:p>
          <a:p>
            <a:pPr marL="0" indent="0" algn="r" eaLnBrk="1" hangingPunct="1">
              <a:buFontTx/>
              <a:buNone/>
            </a:pPr>
            <a:r>
              <a:rPr lang="en-US" altLang="en-US" dirty="0" smtClean="0">
                <a:ea typeface="ＭＳ Ｐゴシック" panose="020B0600070205080204" pitchFamily="34" charset="-128"/>
              </a:rPr>
              <a:t>A. Bartlett </a:t>
            </a:r>
            <a:r>
              <a:rPr lang="en-US" altLang="en-US" dirty="0" err="1" smtClean="0">
                <a:ea typeface="ＭＳ Ｐゴシック" panose="020B0600070205080204" pitchFamily="34" charset="-128"/>
              </a:rPr>
              <a:t>Giamatti</a:t>
            </a:r>
            <a:endParaRPr lang="en-US" altLang="en-US" dirty="0" smtClean="0">
              <a:ea typeface="ＭＳ Ｐゴシック" panose="020B0600070205080204" pitchFamily="34" charset="-128"/>
            </a:endParaRPr>
          </a:p>
        </p:txBody>
      </p:sp>
      <p:sp>
        <p:nvSpPr>
          <p:cNvPr id="11"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2"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-32</a:t>
            </a:r>
            <a:endParaRPr lang="en-US" altLang="en-US" sz="1200" dirty="0">
              <a:ln>
                <a:solidFill>
                  <a:schemeClr val="tx1"/>
                </a:solidFill>
              </a:ln>
              <a:solidFill>
                <a:schemeClr val="tx1"/>
              </a:solidFill>
            </a:endParaRPr>
          </a:p>
        </p:txBody>
      </p:sp>
      <p:sp>
        <p:nvSpPr>
          <p:cNvPr id="13"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4"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7"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4148949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Behavioral Guidelines</a:t>
            </a:r>
          </a:p>
        </p:txBody>
      </p:sp>
      <p:sp>
        <p:nvSpPr>
          <p:cNvPr id="77830" name="Rectangle 4"/>
          <p:cNvSpPr>
            <a:spLocks noGrp="1" noChangeArrowheads="1"/>
          </p:cNvSpPr>
          <p:nvPr>
            <p:ph type="body" idx="1"/>
          </p:nvPr>
        </p:nvSpPr>
        <p:spPr>
          <a:xfrm>
            <a:off x="2133600" y="1905000"/>
            <a:ext cx="6324600" cy="4191000"/>
          </a:xfrm>
        </p:spPr>
        <p:txBody>
          <a:bodyPr/>
          <a:lstStyle/>
          <a:p>
            <a:pPr marL="234950" indent="-234950" eaLnBrk="1" hangingPunct="1"/>
            <a:r>
              <a:rPr lang="en-US" altLang="en-US" smtClean="0">
                <a:ea typeface="ＭＳ Ｐゴシック" panose="020B0600070205080204" pitchFamily="34" charset="-128"/>
              </a:rPr>
              <a:t>Enhance personal power by improving your expertise, personal attraction, effort and legitimacy</a:t>
            </a:r>
          </a:p>
          <a:p>
            <a:pPr marL="234950" indent="-234950" eaLnBrk="1" hangingPunct="1"/>
            <a:r>
              <a:rPr lang="en-US" altLang="en-US" smtClean="0">
                <a:ea typeface="ＭＳ Ｐゴシック" panose="020B0600070205080204" pitchFamily="34" charset="-128"/>
              </a:rPr>
              <a:t>Increase position power by improving your centrality, flexibility, visibility, and relevance </a:t>
            </a:r>
          </a:p>
          <a:p>
            <a:pPr marL="234950" indent="-234950" eaLnBrk="1" hangingPunct="1">
              <a:buFontTx/>
              <a:buNone/>
            </a:pPr>
            <a:endParaRPr lang="en-US" altLang="en-US" smtClean="0">
              <a:ea typeface="ＭＳ Ｐゴシック" panose="020B0600070205080204" pitchFamily="34" charset="-128"/>
            </a:endParaRP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-33</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2029506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Behavioral Guidelines</a:t>
            </a:r>
          </a:p>
        </p:txBody>
      </p:sp>
      <p:sp>
        <p:nvSpPr>
          <p:cNvPr id="79878" name="Rectangle 4"/>
          <p:cNvSpPr>
            <a:spLocks noGrp="1" noChangeArrowheads="1"/>
          </p:cNvSpPr>
          <p:nvPr>
            <p:ph type="body" idx="1"/>
          </p:nvPr>
        </p:nvSpPr>
        <p:spPr>
          <a:xfrm>
            <a:off x="2133600" y="1905000"/>
            <a:ext cx="6324600" cy="4191000"/>
          </a:xfrm>
        </p:spPr>
        <p:txBody>
          <a:bodyPr/>
          <a:lstStyle/>
          <a:p>
            <a:pPr marL="234950" indent="-234950" eaLnBrk="1" hangingPunct="1"/>
            <a:r>
              <a:rPr lang="en-US" altLang="en-US" smtClean="0">
                <a:ea typeface="ＭＳ Ｐゴシック" panose="020B0600070205080204" pitchFamily="34" charset="-128"/>
              </a:rPr>
              <a:t>Use reason, reciprocity, and retribution strategies appropriately and, when necessary, neutralize their use upon you</a:t>
            </a:r>
          </a:p>
          <a:p>
            <a:pPr marL="234950" indent="-234950" eaLnBrk="1" hangingPunct="1"/>
            <a:r>
              <a:rPr lang="en-US" altLang="en-US" smtClean="0">
                <a:ea typeface="ＭＳ Ｐゴシック" panose="020B0600070205080204" pitchFamily="34" charset="-128"/>
              </a:rPr>
              <a:t>Learn to sell issues to your superiors</a:t>
            </a:r>
          </a:p>
          <a:p>
            <a:pPr marL="234950" indent="-234950" eaLnBrk="1" hangingPunct="1"/>
            <a:endParaRPr lang="en-US" altLang="en-US" smtClean="0">
              <a:ea typeface="ＭＳ Ｐゴシック" panose="020B0600070205080204" pitchFamily="34" charset="-128"/>
            </a:endParaRPr>
          </a:p>
          <a:p>
            <a:pPr marL="234950" indent="-234950" eaLnBrk="1" hangingPunct="1"/>
            <a:endParaRPr lang="en-US" altLang="en-US" smtClean="0">
              <a:ea typeface="ＭＳ Ｐゴシック" panose="020B0600070205080204" pitchFamily="34" charset="-128"/>
            </a:endParaRPr>
          </a:p>
          <a:p>
            <a:pPr marL="234950" indent="-234950" eaLnBrk="1" hangingPunct="1">
              <a:buFontTx/>
              <a:buNone/>
            </a:pPr>
            <a:endParaRPr lang="en-US" altLang="en-US" smtClean="0">
              <a:ea typeface="ＭＳ Ｐゴシック" panose="020B0600070205080204" pitchFamily="34" charset="-128"/>
            </a:endParaRP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5577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-34</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28331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body" idx="1"/>
          </p:nvPr>
        </p:nvSpPr>
        <p:spPr>
          <a:xfrm>
            <a:off x="2133600" y="1371600"/>
            <a:ext cx="6324600" cy="4419600"/>
          </a:xfrm>
        </p:spPr>
        <p:txBody>
          <a:bodyPr/>
          <a:lstStyle/>
          <a:p>
            <a:pPr marL="234950" indent="-234950" eaLnBrk="1" hangingPunct="1">
              <a:buFontTx/>
              <a:buNone/>
            </a:pPr>
            <a:r>
              <a:rPr lang="en-US" altLang="en-US" dirty="0" smtClean="0">
                <a:ea typeface="ＭＳ Ｐゴシック" panose="020B0600070205080204" pitchFamily="34" charset="-128"/>
              </a:rPr>
              <a:t>Power is the capacity to influence behavior</a:t>
            </a:r>
          </a:p>
          <a:p>
            <a:pPr marL="1222375" lvl="1" indent="-533400" eaLnBrk="1" hangingPunct="1"/>
            <a:r>
              <a:rPr lang="en-US" altLang="en-US" dirty="0" smtClean="0">
                <a:ea typeface="ＭＳ Ｐゴシック" panose="020B0600070205080204" pitchFamily="34" charset="-128"/>
              </a:rPr>
              <a:t>Effective use of power and politics is a critical managerial skill</a:t>
            </a:r>
          </a:p>
          <a:p>
            <a:pPr marL="1222375" lvl="1" indent="-533400" eaLnBrk="1" hangingPunct="1"/>
            <a:r>
              <a:rPr lang="en-US" altLang="en-US" dirty="0" smtClean="0">
                <a:ea typeface="ＭＳ Ｐゴシック" panose="020B0600070205080204" pitchFamily="34" charset="-128"/>
              </a:rPr>
              <a:t>A manager’s power comes from helping others accomplish their tasks</a:t>
            </a:r>
          </a:p>
          <a:p>
            <a:pPr marL="1222375" lvl="1" indent="-533400" eaLnBrk="1" hangingPunct="1"/>
            <a:r>
              <a:rPr lang="en-US" altLang="en-US" dirty="0" smtClean="0">
                <a:ea typeface="ＭＳ Ｐゴシック" panose="020B0600070205080204" pitchFamily="34" charset="-128"/>
              </a:rPr>
              <a:t>This usually requires political clout</a:t>
            </a:r>
          </a:p>
          <a:p>
            <a:pPr marL="234950" indent="-234950" eaLnBrk="1" hangingPunct="1">
              <a:buFontTx/>
              <a:buNone/>
            </a:pPr>
            <a:endParaRPr lang="en-US" altLang="en-US" dirty="0" smtClean="0">
              <a:ea typeface="ＭＳ Ｐゴシック" panose="020B0600070205080204" pitchFamily="34" charset="-128"/>
            </a:endParaRPr>
          </a:p>
          <a:p>
            <a:pPr marL="234950" indent="-234950" eaLnBrk="1" hangingPunct="1">
              <a:buFontTx/>
              <a:buNone/>
            </a:pPr>
            <a:endParaRPr lang="en-US" altLang="en-US" dirty="0" smtClean="0">
              <a:ea typeface="ＭＳ Ｐゴシック" panose="020B0600070205080204" pitchFamily="34" charset="-128"/>
            </a:endParaRPr>
          </a:p>
        </p:txBody>
      </p:sp>
      <p:sp>
        <p:nvSpPr>
          <p:cNvPr id="11"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2" name="Text Box 10"/>
          <p:cNvSpPr txBox="1">
            <a:spLocks noChangeArrowheads="1"/>
          </p:cNvSpPr>
          <p:nvPr/>
        </p:nvSpPr>
        <p:spPr bwMode="auto">
          <a:xfrm>
            <a:off x="8129016" y="6400800"/>
            <a:ext cx="457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-3</a:t>
            </a:r>
            <a:endParaRPr lang="en-US" altLang="en-US" sz="1200" dirty="0">
              <a:ln>
                <a:solidFill>
                  <a:schemeClr val="tx1"/>
                </a:solidFill>
              </a:ln>
              <a:solidFill>
                <a:schemeClr val="tx1"/>
              </a:solidFill>
            </a:endParaRPr>
          </a:p>
        </p:txBody>
      </p:sp>
      <p:sp>
        <p:nvSpPr>
          <p:cNvPr id="13"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4"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7"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
        <p:nvSpPr>
          <p:cNvPr id="2" name="TextBox 1"/>
          <p:cNvSpPr txBox="1"/>
          <p:nvPr/>
        </p:nvSpPr>
        <p:spPr>
          <a:xfrm>
            <a:off x="1981200" y="304800"/>
            <a:ext cx="6248400" cy="762000"/>
          </a:xfrm>
          <a:prstGeom prst="rect">
            <a:avLst/>
          </a:prstGeom>
          <a:noFill/>
        </p:spPr>
        <p:txBody>
          <a:bodyPr wrap="square" rtlCol="0">
            <a:spAutoFit/>
          </a:bodyPr>
          <a:lstStyle/>
          <a:p>
            <a:r>
              <a:rPr lang="en-US" sz="4000" b="1" dirty="0">
                <a:solidFill>
                  <a:schemeClr val="tx1"/>
                </a:solidFill>
                <a:latin typeface="+mj-lt"/>
                <a:cs typeface="ＭＳ Ｐゴシック" pitchFamily="-110" charset="-128"/>
              </a:rPr>
              <a:t>What</a:t>
            </a:r>
            <a:r>
              <a:rPr lang="en-US" dirty="0" smtClean="0"/>
              <a:t> </a:t>
            </a:r>
            <a:r>
              <a:rPr lang="en-US" sz="4000" b="1" dirty="0">
                <a:solidFill>
                  <a:schemeClr val="tx1"/>
                </a:solidFill>
                <a:latin typeface="+mj-lt"/>
                <a:cs typeface="ＭＳ Ｐゴシック" pitchFamily="-110" charset="-128"/>
              </a:rPr>
              <a:t>is P</a:t>
            </a:r>
            <a:r>
              <a:rPr lang="en-US" sz="4000" b="1" dirty="0" smtClean="0">
                <a:solidFill>
                  <a:schemeClr val="tx1"/>
                </a:solidFill>
                <a:latin typeface="+mj-lt"/>
                <a:cs typeface="ＭＳ Ｐゴシック" pitchFamily="-110" charset="-128"/>
              </a:rPr>
              <a:t>ower</a:t>
            </a:r>
            <a:r>
              <a:rPr lang="en-US" sz="4000" b="1" dirty="0">
                <a:solidFill>
                  <a:schemeClr val="tx1"/>
                </a:solidFill>
                <a:latin typeface="+mj-lt"/>
                <a:cs typeface="ＭＳ Ｐゴシック" pitchFamily="-110" charset="-128"/>
              </a:rPr>
              <a:t>?</a:t>
            </a:r>
          </a:p>
        </p:txBody>
      </p:sp>
    </p:spTree>
    <p:extLst>
      <p:ext uri="{BB962C8B-B14F-4D97-AF65-F5344CB8AC3E}">
        <p14:creationId xmlns="" xmlns:p14="http://schemas.microsoft.com/office/powerpoint/2010/main" val="491335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Line 9"/>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89098"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Copyright Information</a:t>
            </a:r>
          </a:p>
        </p:txBody>
      </p:sp>
      <p:sp>
        <p:nvSpPr>
          <p:cNvPr id="13"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
        <p:nvSpPr>
          <p:cNvPr id="14" name="Text Box 10"/>
          <p:cNvSpPr txBox="1">
            <a:spLocks noChangeArrowheads="1"/>
          </p:cNvSpPr>
          <p:nvPr/>
        </p:nvSpPr>
        <p:spPr bwMode="auto">
          <a:xfrm>
            <a:off x="8129016" y="6400800"/>
            <a:ext cx="533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-35</a:t>
            </a:r>
            <a:endParaRPr lang="en-US" altLang="en-US" sz="1200" dirty="0">
              <a:ln>
                <a:solidFill>
                  <a:schemeClr val="tx1"/>
                </a:solidFill>
              </a:ln>
              <a:solidFill>
                <a:schemeClr val="tx1"/>
              </a:solidFill>
            </a:endParaRPr>
          </a:p>
        </p:txBody>
      </p:sp>
      <p:sp>
        <p:nvSpPr>
          <p:cNvPr id="16"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2" name="Picture 1"/>
          <p:cNvPicPr>
            <a:picLocks noChangeAspect="1"/>
          </p:cNvPicPr>
          <p:nvPr/>
        </p:nvPicPr>
        <p:blipFill>
          <a:blip r:embed="rId3"/>
          <a:stretch>
            <a:fillRect/>
          </a:stretch>
        </p:blipFill>
        <p:spPr>
          <a:xfrm>
            <a:off x="1891982" y="1447800"/>
            <a:ext cx="6731636" cy="4233863"/>
          </a:xfrm>
          <a:prstGeom prst="rect">
            <a:avLst/>
          </a:prstGeom>
        </p:spPr>
      </p:pic>
      <p:sp>
        <p:nvSpPr>
          <p:cNvPr id="11"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Tree>
    <p:extLst>
      <p:ext uri="{BB962C8B-B14F-4D97-AF65-F5344CB8AC3E}">
        <p14:creationId xmlns="" xmlns:p14="http://schemas.microsoft.com/office/powerpoint/2010/main" val="1202905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28800" y="304800"/>
            <a:ext cx="6858000" cy="715962"/>
          </a:xfrm>
        </p:spPr>
        <p:txBody>
          <a:bodyPr/>
          <a:lstStyle/>
          <a:p>
            <a:pPr eaLnBrk="1" hangingPunct="1"/>
            <a:r>
              <a:rPr lang="en-US" altLang="en-US" sz="4000" b="1" dirty="0" smtClean="0">
                <a:ea typeface="ＭＳ Ｐゴシック" panose="020B0600070205080204" pitchFamily="34" charset="-128"/>
              </a:rPr>
              <a:t>Odes to Power</a:t>
            </a:r>
          </a:p>
        </p:txBody>
      </p:sp>
      <p:sp>
        <p:nvSpPr>
          <p:cNvPr id="10243" name="Content Placeholder 2"/>
          <p:cNvSpPr>
            <a:spLocks noGrp="1"/>
          </p:cNvSpPr>
          <p:nvPr>
            <p:ph idx="1"/>
          </p:nvPr>
        </p:nvSpPr>
        <p:spPr>
          <a:xfrm>
            <a:off x="1828800" y="1066800"/>
            <a:ext cx="7010400" cy="5059363"/>
          </a:xfrm>
        </p:spPr>
        <p:txBody>
          <a:bodyPr/>
          <a:lstStyle/>
          <a:p>
            <a:pPr eaLnBrk="1" hangingPunct="1">
              <a:lnSpc>
                <a:spcPct val="80000"/>
              </a:lnSpc>
              <a:spcAft>
                <a:spcPts val="400"/>
              </a:spcAft>
              <a:buFont typeface="Wingdings" panose="05000000000000000000" pitchFamily="2" charset="2"/>
              <a:buNone/>
            </a:pPr>
            <a:endParaRPr lang="en-US" altLang="en-US" sz="2400" dirty="0" smtClean="0">
              <a:ea typeface="ＭＳ Ｐゴシック" panose="020B0600070205080204" pitchFamily="34" charset="-128"/>
            </a:endParaRPr>
          </a:p>
          <a:p>
            <a:pPr eaLnBrk="1" hangingPunct="1">
              <a:lnSpc>
                <a:spcPct val="80000"/>
              </a:lnSpc>
              <a:spcAft>
                <a:spcPts val="400"/>
              </a:spcAft>
              <a:buFont typeface="Wingdings" panose="05000000000000000000" pitchFamily="2" charset="2"/>
              <a:buNone/>
            </a:pPr>
            <a:r>
              <a:rPr lang="en-US" altLang="en-US" sz="2400" dirty="0" smtClean="0">
                <a:ea typeface="ＭＳ Ｐゴシック" panose="020B0600070205080204" pitchFamily="34" charset="-128"/>
              </a:rPr>
              <a:t>Power tends to corrupt, and absolute power corrupts absolutely. </a:t>
            </a:r>
            <a:r>
              <a:rPr lang="en-US" altLang="en-US" sz="2200" dirty="0" smtClean="0">
                <a:ea typeface="ＭＳ Ｐゴシック" panose="020B0600070205080204" pitchFamily="34" charset="-128"/>
              </a:rPr>
              <a:t>		           </a:t>
            </a:r>
            <a:r>
              <a:rPr lang="en-US" altLang="en-US" sz="1800" i="1" dirty="0" smtClean="0">
                <a:ea typeface="ＭＳ Ｐゴシック" panose="020B0600070205080204" pitchFamily="34" charset="-128"/>
              </a:rPr>
              <a:t>– Lord Acton</a:t>
            </a:r>
          </a:p>
          <a:p>
            <a:pPr eaLnBrk="1" hangingPunct="1">
              <a:lnSpc>
                <a:spcPct val="80000"/>
              </a:lnSpc>
              <a:buFontTx/>
              <a:buNone/>
            </a:pPr>
            <a:endParaRPr lang="en-US" altLang="en-US" sz="2400" dirty="0" smtClean="0">
              <a:ea typeface="ＭＳ Ｐゴシック" panose="020B0600070205080204" pitchFamily="34" charset="-128"/>
            </a:endParaRPr>
          </a:p>
          <a:p>
            <a:pPr eaLnBrk="1" hangingPunct="1">
              <a:lnSpc>
                <a:spcPct val="80000"/>
              </a:lnSpc>
              <a:buFontTx/>
              <a:buNone/>
            </a:pPr>
            <a:r>
              <a:rPr lang="en-US" altLang="en-US" sz="2400" dirty="0" smtClean="0">
                <a:ea typeface="ＭＳ Ｐゴシック" panose="020B0600070205080204" pitchFamily="34" charset="-128"/>
              </a:rPr>
              <a:t>Power has only one duty – to secure the social welfare of the People.</a:t>
            </a:r>
            <a:r>
              <a:rPr lang="en-US" altLang="en-US" sz="2200" dirty="0" smtClean="0">
                <a:ea typeface="ＭＳ Ｐゴシック" panose="020B0600070205080204" pitchFamily="34" charset="-128"/>
              </a:rPr>
              <a:t> 	      	  </a:t>
            </a:r>
            <a:r>
              <a:rPr lang="en-US" altLang="en-US" sz="1800" i="1" dirty="0" smtClean="0">
                <a:ea typeface="ＭＳ Ｐゴシック" panose="020B0600070205080204" pitchFamily="34" charset="-128"/>
              </a:rPr>
              <a:t>– Benjamin Disraeli</a:t>
            </a:r>
          </a:p>
          <a:p>
            <a:pPr eaLnBrk="1" hangingPunct="1">
              <a:lnSpc>
                <a:spcPct val="80000"/>
              </a:lnSpc>
              <a:buFont typeface="Wingdings" panose="05000000000000000000" pitchFamily="2" charset="2"/>
              <a:buNone/>
            </a:pPr>
            <a:endParaRPr lang="en-US" altLang="en-US" sz="2400" dirty="0" smtClean="0">
              <a:ea typeface="ＭＳ Ｐゴシック" panose="020B0600070205080204" pitchFamily="34" charset="-128"/>
            </a:endParaRPr>
          </a:p>
          <a:p>
            <a:pPr eaLnBrk="1" hangingPunct="1">
              <a:lnSpc>
                <a:spcPct val="80000"/>
              </a:lnSpc>
              <a:buFont typeface="Wingdings" panose="05000000000000000000" pitchFamily="2" charset="2"/>
              <a:buNone/>
            </a:pPr>
            <a:r>
              <a:rPr lang="en-US" altLang="en-US" sz="2400" dirty="0" smtClean="0">
                <a:ea typeface="ＭＳ Ｐゴシック" panose="020B0600070205080204" pitchFamily="34" charset="-128"/>
              </a:rPr>
              <a:t>Political power grows out of the barrel of a gun.</a:t>
            </a:r>
            <a:r>
              <a:rPr lang="en-US" altLang="en-US" sz="2200" dirty="0" smtClean="0">
                <a:ea typeface="ＭＳ Ｐゴシック" panose="020B0600070205080204" pitchFamily="34" charset="-128"/>
              </a:rPr>
              <a:t>  </a:t>
            </a:r>
          </a:p>
          <a:p>
            <a:pPr eaLnBrk="1" hangingPunct="1">
              <a:lnSpc>
                <a:spcPct val="80000"/>
              </a:lnSpc>
              <a:buFont typeface="Wingdings" panose="05000000000000000000" pitchFamily="2" charset="2"/>
              <a:buNone/>
            </a:pPr>
            <a:r>
              <a:rPr lang="en-US" altLang="en-US" sz="2200" i="1" dirty="0" smtClean="0">
                <a:ea typeface="ＭＳ Ｐゴシック" panose="020B0600070205080204" pitchFamily="34" charset="-128"/>
              </a:rPr>
              <a:t>					                  </a:t>
            </a:r>
            <a:r>
              <a:rPr lang="en-US" altLang="en-US" sz="1800" i="1" dirty="0" smtClean="0">
                <a:ea typeface="ＭＳ Ｐゴシック" panose="020B0600070205080204" pitchFamily="34" charset="-128"/>
              </a:rPr>
              <a:t>– Mao </a:t>
            </a:r>
            <a:r>
              <a:rPr lang="en-US" altLang="en-US" sz="1800" i="1" dirty="0" err="1" smtClean="0">
                <a:ea typeface="ＭＳ Ｐゴシック" panose="020B0600070205080204" pitchFamily="34" charset="-128"/>
              </a:rPr>
              <a:t>Tse</a:t>
            </a:r>
            <a:r>
              <a:rPr lang="en-US" altLang="en-US" sz="1800" i="1" dirty="0" smtClean="0">
                <a:ea typeface="ＭＳ Ｐゴシック" panose="020B0600070205080204" pitchFamily="34" charset="-128"/>
              </a:rPr>
              <a:t>-Tung</a:t>
            </a:r>
          </a:p>
          <a:p>
            <a:pPr marL="0" indent="0" eaLnBrk="1" hangingPunct="1">
              <a:buNone/>
            </a:pPr>
            <a:endParaRPr lang="en-US" altLang="en-US" sz="2200" dirty="0" smtClean="0">
              <a:ea typeface="ＭＳ Ｐゴシック" panose="020B0600070205080204" pitchFamily="34" charset="-128"/>
            </a:endParaRP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457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-4</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96559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28800" y="304800"/>
            <a:ext cx="6858000" cy="715962"/>
          </a:xfrm>
        </p:spPr>
        <p:txBody>
          <a:bodyPr/>
          <a:lstStyle/>
          <a:p>
            <a:pPr eaLnBrk="1" hangingPunct="1"/>
            <a:r>
              <a:rPr lang="en-US" altLang="en-US" sz="4000" b="1" dirty="0" smtClean="0">
                <a:ea typeface="ＭＳ Ｐゴシック" panose="020B0600070205080204" pitchFamily="34" charset="-128"/>
              </a:rPr>
              <a:t>Odes to Power</a:t>
            </a:r>
          </a:p>
        </p:txBody>
      </p:sp>
      <p:sp>
        <p:nvSpPr>
          <p:cNvPr id="10243" name="Content Placeholder 2"/>
          <p:cNvSpPr>
            <a:spLocks noGrp="1"/>
          </p:cNvSpPr>
          <p:nvPr>
            <p:ph idx="1"/>
          </p:nvPr>
        </p:nvSpPr>
        <p:spPr>
          <a:xfrm>
            <a:off x="1828800" y="1066800"/>
            <a:ext cx="7010400" cy="5059363"/>
          </a:xfrm>
        </p:spPr>
        <p:txBody>
          <a:bodyPr/>
          <a:lstStyle/>
          <a:p>
            <a:pPr marL="0" indent="0">
              <a:buNone/>
            </a:pPr>
            <a:r>
              <a:rPr lang="en-US" sz="2400" dirty="0"/>
              <a:t>I </a:t>
            </a:r>
            <a:r>
              <a:rPr lang="en-US" sz="2400" dirty="0">
                <a:ea typeface="ＭＳ Ｐゴシック" panose="020B0600070205080204" pitchFamily="34" charset="-128"/>
              </a:rPr>
              <a:t>hope our wisdom will grow with our power, and teach us, that the less we use our power the greater it will be. </a:t>
            </a:r>
            <a:r>
              <a:rPr lang="en-US" sz="2400" dirty="0"/>
              <a:t>			</a:t>
            </a:r>
            <a:r>
              <a:rPr lang="en-US" sz="2400" dirty="0" smtClean="0"/>
              <a:t>		   </a:t>
            </a:r>
            <a:r>
              <a:rPr lang="en-US" sz="1800" i="1" dirty="0" smtClean="0"/>
              <a:t>– </a:t>
            </a:r>
            <a:r>
              <a:rPr lang="en-US" sz="1800" i="1" dirty="0"/>
              <a:t>Thomas Jefferson</a:t>
            </a:r>
          </a:p>
          <a:p>
            <a:pPr marL="0" indent="0">
              <a:buNone/>
            </a:pPr>
            <a:endParaRPr lang="en-US" sz="2400" dirty="0" smtClean="0"/>
          </a:p>
          <a:p>
            <a:pPr marL="0" indent="0">
              <a:buNone/>
            </a:pPr>
            <a:r>
              <a:rPr lang="en-US" sz="2400" dirty="0" smtClean="0"/>
              <a:t>Power</a:t>
            </a:r>
            <a:r>
              <a:rPr lang="en-US" sz="2400" dirty="0"/>
              <a:t>? It’s like a Dead Sea fruit. When you achieve it, there is nothing there.  </a:t>
            </a:r>
            <a:r>
              <a:rPr lang="en-US" sz="2400" dirty="0" smtClean="0"/>
              <a:t>  </a:t>
            </a:r>
            <a:r>
              <a:rPr lang="en-US" sz="1800" i="1" dirty="0" smtClean="0"/>
              <a:t>– Harold MacMillan</a:t>
            </a:r>
            <a:endParaRPr lang="en-US" sz="1800" i="1" dirty="0"/>
          </a:p>
          <a:p>
            <a:pPr marL="0" indent="0">
              <a:buNone/>
            </a:pPr>
            <a:endParaRPr lang="en-US" sz="2400" dirty="0" smtClean="0"/>
          </a:p>
          <a:p>
            <a:pPr marL="0" indent="0">
              <a:buNone/>
            </a:pPr>
            <a:r>
              <a:rPr lang="en-US" sz="2400" dirty="0" smtClean="0"/>
              <a:t>Power </a:t>
            </a:r>
            <a:r>
              <a:rPr lang="en-US" sz="2400" dirty="0"/>
              <a:t>is given only to those who dare to lower themselves and pick it up.   </a:t>
            </a:r>
            <a:r>
              <a:rPr lang="en-US" sz="2400" dirty="0" smtClean="0"/>
              <a:t>   </a:t>
            </a:r>
            <a:r>
              <a:rPr lang="en-US" sz="1800" i="1" dirty="0"/>
              <a:t>– Fyodor Dostoyevsky</a:t>
            </a:r>
            <a:endParaRPr lang="en-US" sz="1800" dirty="0"/>
          </a:p>
          <a:p>
            <a:pPr marL="0" indent="0">
              <a:buNone/>
            </a:pPr>
            <a:endParaRPr lang="en-US" sz="2400" dirty="0" smtClean="0"/>
          </a:p>
          <a:p>
            <a:pPr marL="0" indent="0">
              <a:buNone/>
            </a:pPr>
            <a:r>
              <a:rPr lang="en-US" sz="2400" dirty="0" smtClean="0"/>
              <a:t>Power </a:t>
            </a:r>
            <a:r>
              <a:rPr lang="en-US" sz="2400" dirty="0"/>
              <a:t>is the great aphrodisiac.         </a:t>
            </a:r>
            <a:endParaRPr lang="en-US" sz="2400" dirty="0" smtClean="0"/>
          </a:p>
          <a:p>
            <a:pPr marL="0" indent="0">
              <a:buNone/>
            </a:pPr>
            <a:r>
              <a:rPr lang="en-US" sz="2400" i="1" dirty="0"/>
              <a:t>	</a:t>
            </a:r>
            <a:r>
              <a:rPr lang="en-US" sz="2400" i="1" dirty="0" smtClean="0"/>
              <a:t>						</a:t>
            </a:r>
            <a:r>
              <a:rPr lang="en-US" sz="1800" i="1" dirty="0" smtClean="0"/>
              <a:t>– </a:t>
            </a:r>
            <a:r>
              <a:rPr lang="en-US" sz="1800" i="1" dirty="0"/>
              <a:t>Henry </a:t>
            </a:r>
            <a:r>
              <a:rPr lang="en-US" sz="1800" i="1" dirty="0" smtClean="0"/>
              <a:t>Kissinger</a:t>
            </a:r>
            <a:endParaRPr lang="en-US" sz="1800" dirty="0"/>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457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-5</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632741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type="title"/>
          </p:nvPr>
        </p:nvSpPr>
        <p:spPr>
          <a:xfrm>
            <a:off x="1828800" y="274638"/>
            <a:ext cx="6858000" cy="1143000"/>
          </a:xfrm>
        </p:spPr>
        <p:txBody>
          <a:bodyPr/>
          <a:lstStyle/>
          <a:p>
            <a:pPr eaLnBrk="1" hangingPunct="1"/>
            <a:r>
              <a:rPr lang="en-US" altLang="en-US" sz="4000" b="1" dirty="0" smtClean="0">
                <a:ea typeface="ＭＳ Ｐゴシック" panose="020B0600070205080204" pitchFamily="34" charset="-128"/>
              </a:rPr>
              <a:t>A Four-Letter Word Now?</a:t>
            </a:r>
          </a:p>
        </p:txBody>
      </p:sp>
      <p:sp>
        <p:nvSpPr>
          <p:cNvPr id="12294" name="Rectangle 4"/>
          <p:cNvSpPr>
            <a:spLocks noGrp="1" noChangeArrowheads="1"/>
          </p:cNvSpPr>
          <p:nvPr>
            <p:ph type="body" idx="1"/>
          </p:nvPr>
        </p:nvSpPr>
        <p:spPr>
          <a:xfrm>
            <a:off x="2171700" y="1570037"/>
            <a:ext cx="6629400" cy="838200"/>
          </a:xfrm>
        </p:spPr>
        <p:txBody>
          <a:bodyPr/>
          <a:lstStyle/>
          <a:p>
            <a:pPr marL="342900" lvl="1" indent="-342900" eaLnBrk="1" hangingPunct="1">
              <a:buFontTx/>
              <a:buNone/>
            </a:pPr>
            <a:r>
              <a:rPr lang="en-US" altLang="en-US" dirty="0">
                <a:ea typeface="ＭＳ Ｐゴシック" panose="020B0600070205080204" pitchFamily="34" charset="-128"/>
              </a:rPr>
              <a:t>“Power has such a bad name that many good people persuade themselves they want nothing to do with it.  . . .  To say a leader is preoccupied with power is like saying that a tennis player is preoccupied with making shots her opponent cannot return” </a:t>
            </a:r>
          </a:p>
          <a:p>
            <a:pPr marL="342900" lvl="1" indent="-342900" eaLnBrk="1" hangingPunct="1">
              <a:buFontTx/>
              <a:buNone/>
            </a:pPr>
            <a:r>
              <a:rPr lang="en-US" altLang="en-US" dirty="0">
                <a:ea typeface="ＭＳ Ｐゴシック" panose="020B0600070205080204" pitchFamily="34" charset="-128"/>
              </a:rPr>
              <a:t>					- J.W. Gardner</a:t>
            </a:r>
          </a:p>
          <a:p>
            <a:pPr marL="0" indent="0" eaLnBrk="1" hangingPunct="1">
              <a:buFontTx/>
              <a:buNone/>
            </a:pPr>
            <a:endParaRPr lang="en-US" altLang="en-US" dirty="0" smtClean="0">
              <a:ea typeface="ＭＳ Ｐゴシック" panose="020B0600070205080204" pitchFamily="34" charset="-128"/>
            </a:endParaRPr>
          </a:p>
        </p:txBody>
      </p:sp>
      <p:sp>
        <p:nvSpPr>
          <p:cNvPr id="13"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4" name="Text Box 10"/>
          <p:cNvSpPr txBox="1">
            <a:spLocks noChangeArrowheads="1"/>
          </p:cNvSpPr>
          <p:nvPr/>
        </p:nvSpPr>
        <p:spPr bwMode="auto">
          <a:xfrm>
            <a:off x="8129016" y="6400800"/>
            <a:ext cx="457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-6</a:t>
            </a:r>
            <a:endParaRPr lang="en-US" altLang="en-US" sz="1200" dirty="0">
              <a:ln>
                <a:solidFill>
                  <a:schemeClr val="tx1"/>
                </a:solidFill>
              </a:ln>
              <a:solidFill>
                <a:schemeClr val="tx1"/>
              </a:solidFill>
            </a:endParaRPr>
          </a:p>
        </p:txBody>
      </p:sp>
      <p:sp>
        <p:nvSpPr>
          <p:cNvPr id="15"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9"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1278152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type="title"/>
          </p:nvPr>
        </p:nvSpPr>
        <p:spPr>
          <a:xfrm>
            <a:off x="1828800" y="304800"/>
            <a:ext cx="6858000" cy="1143000"/>
          </a:xfrm>
        </p:spPr>
        <p:txBody>
          <a:bodyPr/>
          <a:lstStyle/>
          <a:p>
            <a:pPr eaLnBrk="1" hangingPunct="1"/>
            <a:r>
              <a:rPr lang="en-US" altLang="en-US" sz="4000" b="1" dirty="0" smtClean="0">
                <a:ea typeface="ＭＳ Ｐゴシック" panose="020B0600070205080204" pitchFamily="34" charset="-128"/>
              </a:rPr>
              <a:t>A Positive View of Power</a:t>
            </a:r>
          </a:p>
        </p:txBody>
      </p:sp>
      <p:sp>
        <p:nvSpPr>
          <p:cNvPr id="14342" name="Rectangle 4"/>
          <p:cNvSpPr>
            <a:spLocks noGrp="1" noChangeArrowheads="1"/>
          </p:cNvSpPr>
          <p:nvPr>
            <p:ph type="body" idx="1"/>
          </p:nvPr>
        </p:nvSpPr>
        <p:spPr>
          <a:xfrm>
            <a:off x="1981200" y="1905000"/>
            <a:ext cx="6705600" cy="3886200"/>
          </a:xfrm>
        </p:spPr>
        <p:txBody>
          <a:bodyPr/>
          <a:lstStyle/>
          <a:p>
            <a:pPr marL="234950" indent="-234950" eaLnBrk="1" hangingPunct="1"/>
            <a:r>
              <a:rPr lang="en-US" altLang="en-US" dirty="0" smtClean="0">
                <a:ea typeface="ＭＳ Ｐゴシック" panose="020B0600070205080204" pitchFamily="34" charset="-128"/>
              </a:rPr>
              <a:t>Power can lead to great good</a:t>
            </a:r>
          </a:p>
          <a:p>
            <a:pPr marL="234950" indent="-234950" eaLnBrk="1" hangingPunct="1"/>
            <a:r>
              <a:rPr lang="en-US" altLang="en-US" dirty="0" smtClean="0">
                <a:ea typeface="ＭＳ Ｐゴシック" panose="020B0600070205080204" pitchFamily="34" charset="-128"/>
              </a:rPr>
              <a:t>It is the means through which managers accomplish work</a:t>
            </a:r>
          </a:p>
          <a:p>
            <a:pPr marL="234950" indent="-234950" eaLnBrk="1" hangingPunct="1"/>
            <a:r>
              <a:rPr lang="en-US" altLang="en-US" dirty="0" smtClean="0">
                <a:ea typeface="ＭＳ Ｐゴシック" panose="020B0600070205080204" pitchFamily="34" charset="-128"/>
              </a:rPr>
              <a:t>It is the lack of power that can lead to unhappiness</a:t>
            </a:r>
          </a:p>
          <a:p>
            <a:pPr marL="234950" indent="-234950" eaLnBrk="1" hangingPunct="1"/>
            <a:endParaRPr lang="en-US" altLang="en-US" dirty="0" smtClean="0">
              <a:ea typeface="ＭＳ Ｐゴシック" panose="020B0600070205080204" pitchFamily="34" charset="-128"/>
            </a:endParaRPr>
          </a:p>
        </p:txBody>
      </p:sp>
      <p:sp>
        <p:nvSpPr>
          <p:cNvPr id="12"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 name="Text Box 10"/>
          <p:cNvSpPr txBox="1">
            <a:spLocks noChangeArrowheads="1"/>
          </p:cNvSpPr>
          <p:nvPr/>
        </p:nvSpPr>
        <p:spPr bwMode="auto">
          <a:xfrm>
            <a:off x="8129016" y="6400800"/>
            <a:ext cx="457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-7</a:t>
            </a:r>
            <a:endParaRPr lang="en-US" altLang="en-US" sz="1200" dirty="0">
              <a:ln>
                <a:solidFill>
                  <a:schemeClr val="tx1"/>
                </a:solidFill>
              </a:ln>
              <a:solidFill>
                <a:schemeClr val="tx1"/>
              </a:solidFill>
            </a:endParaRPr>
          </a:p>
        </p:txBody>
      </p:sp>
      <p:sp>
        <p:nvSpPr>
          <p:cNvPr id="14"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8"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spTree>
    <p:extLst>
      <p:ext uri="{BB962C8B-B14F-4D97-AF65-F5344CB8AC3E}">
        <p14:creationId xmlns="" xmlns:p14="http://schemas.microsoft.com/office/powerpoint/2010/main" val="3945122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1"/>
          <p:cNvSpPr>
            <a:spLocks noChangeShapeType="1"/>
          </p:cNvSpPr>
          <p:nvPr/>
        </p:nvSpPr>
        <p:spPr bwMode="auto">
          <a:xfrm>
            <a:off x="2286000" y="6248400"/>
            <a:ext cx="64008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2" name="Text Box 10"/>
          <p:cNvSpPr txBox="1">
            <a:spLocks noChangeArrowheads="1"/>
          </p:cNvSpPr>
          <p:nvPr/>
        </p:nvSpPr>
        <p:spPr bwMode="auto">
          <a:xfrm>
            <a:off x="8129016" y="6400800"/>
            <a:ext cx="457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dirty="0">
                <a:solidFill>
                  <a:srgbClr val="898989"/>
                </a:solidFill>
              </a:rPr>
              <a:t>5</a:t>
            </a:r>
            <a:r>
              <a:rPr lang="en-US" altLang="en-US" sz="1200" dirty="0" smtClean="0">
                <a:solidFill>
                  <a:srgbClr val="898989"/>
                </a:solidFill>
              </a:rPr>
              <a:t>-8</a:t>
            </a:r>
            <a:endParaRPr lang="en-US" altLang="en-US" sz="1200" dirty="0">
              <a:ln>
                <a:solidFill>
                  <a:schemeClr val="tx1"/>
                </a:solidFill>
              </a:ln>
              <a:solidFill>
                <a:schemeClr val="tx1"/>
              </a:solidFill>
            </a:endParaRPr>
          </a:p>
        </p:txBody>
      </p:sp>
      <p:sp>
        <p:nvSpPr>
          <p:cNvPr id="13" name="Rectangle 7"/>
          <p:cNvSpPr>
            <a:spLocks noChangeArrowheads="1"/>
          </p:cNvSpPr>
          <p:nvPr/>
        </p:nvSpPr>
        <p:spPr bwMode="auto">
          <a:xfrm>
            <a:off x="74432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4" name="Rectangle 8"/>
          <p:cNvSpPr>
            <a:spLocks noChangeArrowheads="1"/>
          </p:cNvSpPr>
          <p:nvPr/>
        </p:nvSpPr>
        <p:spPr bwMode="auto">
          <a:xfrm>
            <a:off x="76718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Rectangle 9"/>
          <p:cNvSpPr>
            <a:spLocks noChangeArrowheads="1"/>
          </p:cNvSpPr>
          <p:nvPr/>
        </p:nvSpPr>
        <p:spPr bwMode="auto">
          <a:xfrm>
            <a:off x="7900416" y="6449199"/>
            <a:ext cx="152400" cy="152400"/>
          </a:xfrm>
          <a:prstGeom prst="rect">
            <a:avLst/>
          </a:prstGeom>
          <a:solidFill>
            <a:srgbClr val="0084CF"/>
          </a:solidFill>
          <a:ln>
            <a:noFill/>
          </a:ln>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Date Placeholder 3"/>
          <p:cNvSpPr txBox="1">
            <a:spLocks/>
          </p:cNvSpPr>
          <p:nvPr/>
        </p:nvSpPr>
        <p:spPr>
          <a:xfrm>
            <a:off x="457200" y="6432550"/>
            <a:ext cx="33528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37931725" indent="-37474525"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6pPr>
            <a:lvl7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7pPr>
            <a:lvl8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8pPr>
            <a:lvl9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solidFill>
                  <a:srgbClr val="898989"/>
                </a:solidFill>
              </a:rPr>
              <a:t>Copyright © 2016 Pearson Education, Inc.</a:t>
            </a:r>
            <a:endParaRPr lang="en-US" altLang="en-US" sz="1200" dirty="0">
              <a:solidFill>
                <a:srgbClr val="898989"/>
              </a:solidFill>
            </a:endParaRPr>
          </a:p>
        </p:txBody>
      </p:sp>
      <p:sp>
        <p:nvSpPr>
          <p:cNvPr id="17" name="Rectangle 2"/>
          <p:cNvSpPr>
            <a:spLocks noChangeArrowheads="1"/>
          </p:cNvSpPr>
          <p:nvPr/>
        </p:nvSpPr>
        <p:spPr bwMode="auto">
          <a:xfrm>
            <a:off x="393700" y="346075"/>
            <a:ext cx="1358900" cy="5902325"/>
          </a:xfrm>
          <a:prstGeom prst="rect">
            <a:avLst/>
          </a:prstGeom>
          <a:solidFill>
            <a:srgbClr val="0084CF"/>
          </a:solidFill>
          <a:ln w="9525">
            <a:solidFill>
              <a:srgbClr val="000000"/>
            </a:solidFill>
            <a:miter lim="800000"/>
            <a:headEnd/>
            <a:tailEnd/>
          </a:ln>
        </p:spPr>
        <p:txBody>
          <a:bodyPr/>
          <a:lstStyle>
            <a:lvl1pPr marL="24161750" indent="-24161750" eaLnBrk="0" hangingPunct="0">
              <a:defRPr sz="4400">
                <a:solidFill>
                  <a:schemeClr val="tx2"/>
                </a:solidFill>
                <a:latin typeface="Arial" panose="020B0604020202020204" pitchFamily="34" charset="0"/>
                <a:ea typeface="ＭＳ Ｐゴシック" panose="020B0600070205080204" pitchFamily="34" charset="-128"/>
              </a:defRPr>
            </a:lvl1pPr>
            <a:lvl2pPr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lvl="1" algn="l" eaLnBrk="1" hangingPunct="1"/>
            <a:endParaRPr lang="en-US" altLang="en-US" sz="1800">
              <a:solidFill>
                <a:schemeClr val="tx1"/>
              </a:solidFill>
            </a:endParaRPr>
          </a:p>
        </p:txBody>
      </p:sp>
      <p:pic>
        <p:nvPicPr>
          <p:cNvPr id="2" name="Picture 1"/>
          <p:cNvPicPr>
            <a:picLocks noChangeAspect="1"/>
          </p:cNvPicPr>
          <p:nvPr/>
        </p:nvPicPr>
        <p:blipFill>
          <a:blip r:embed="rId3"/>
          <a:stretch>
            <a:fillRect/>
          </a:stretch>
        </p:blipFill>
        <p:spPr>
          <a:xfrm>
            <a:off x="2438400" y="838200"/>
            <a:ext cx="5869928" cy="4997451"/>
          </a:xfrm>
          <a:prstGeom prst="rect">
            <a:avLst/>
          </a:prstGeom>
        </p:spPr>
      </p:pic>
    </p:spTree>
    <p:extLst>
      <p:ext uri="{BB962C8B-B14F-4D97-AF65-F5344CB8AC3E}">
        <p14:creationId xmlns="" xmlns:p14="http://schemas.microsoft.com/office/powerpoint/2010/main" val="3046804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11208</TotalTime>
  <Words>1312</Words>
  <Application>Microsoft Office PowerPoint</Application>
  <PresentationFormat>Affichage à l'écran (4:3)</PresentationFormat>
  <Paragraphs>244</Paragraphs>
  <Slides>40</Slides>
  <Notes>36</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Office Theme</vt:lpstr>
      <vt:lpstr>Diapositive 1</vt:lpstr>
      <vt:lpstr>Developing Management Skills</vt:lpstr>
      <vt:lpstr>Learning Objectives</vt:lpstr>
      <vt:lpstr>Diapositive 4</vt:lpstr>
      <vt:lpstr>Odes to Power</vt:lpstr>
      <vt:lpstr>Odes to Power</vt:lpstr>
      <vt:lpstr>A Four-Letter Word Now?</vt:lpstr>
      <vt:lpstr>A Positive View of Power</vt:lpstr>
      <vt:lpstr>Diapositive 9</vt:lpstr>
      <vt:lpstr>Diapositive 10</vt:lpstr>
      <vt:lpstr>Personal Power:  Stepping Stone or Stumbling Block</vt:lpstr>
      <vt:lpstr>Sources of Personal Power</vt:lpstr>
      <vt:lpstr>Expertise</vt:lpstr>
      <vt:lpstr>Personal Attraction</vt:lpstr>
      <vt:lpstr>Characteristics of Likable People</vt:lpstr>
      <vt:lpstr>Effort</vt:lpstr>
      <vt:lpstr>Legitimacy</vt:lpstr>
      <vt:lpstr>Sources of Position Power</vt:lpstr>
      <vt:lpstr>Centrality</vt:lpstr>
      <vt:lpstr>Flexibility</vt:lpstr>
      <vt:lpstr>Visibility</vt:lpstr>
      <vt:lpstr>Relevance</vt:lpstr>
      <vt:lpstr>Transforming Power into Influence</vt:lpstr>
      <vt:lpstr>The Three R’s Model</vt:lpstr>
      <vt:lpstr>INFLUENCE STRATEGIES: THE THREE Rs</vt:lpstr>
      <vt:lpstr>Diapositive 26</vt:lpstr>
      <vt:lpstr>When to Use Retribution</vt:lpstr>
      <vt:lpstr>When to Use Reciprocity</vt:lpstr>
      <vt:lpstr>When to Use Reason</vt:lpstr>
      <vt:lpstr>Exercising Upward Influence  or Managing the “boss”</vt:lpstr>
      <vt:lpstr>Diapositive 31</vt:lpstr>
      <vt:lpstr>ACTING ASSERTIVELY: NEUTRALIZING INFLUENCE ATTEMPTS</vt:lpstr>
      <vt:lpstr>Neutralizing Retribution Strategies</vt:lpstr>
      <vt:lpstr>Neutralizing Reciprocity Strategies</vt:lpstr>
      <vt:lpstr>Neutralizing Reason Strategies</vt:lpstr>
      <vt:lpstr>Model of Influence and Power</vt:lpstr>
      <vt:lpstr>Diapositive 37</vt:lpstr>
      <vt:lpstr>Behavioral Guidelines</vt:lpstr>
      <vt:lpstr>Behavioral Guidelines</vt:lpstr>
      <vt:lpstr>Copyright Information</vt:lpstr>
    </vt:vector>
  </TitlesOfParts>
  <Company>Southeastern Louisiana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Kieren</dc:creator>
  <cp:lastModifiedBy>Asus</cp:lastModifiedBy>
  <cp:revision>78</cp:revision>
  <dcterms:created xsi:type="dcterms:W3CDTF">2009-12-28T22:09:40Z</dcterms:created>
  <dcterms:modified xsi:type="dcterms:W3CDTF">2019-11-09T05:47:16Z</dcterms:modified>
</cp:coreProperties>
</file>