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1"/>
  </p:sldMasterIdLst>
  <p:notesMasterIdLst>
    <p:notesMasterId r:id="rId40"/>
  </p:notesMasterIdLst>
  <p:handoutMasterIdLst>
    <p:handoutMasterId r:id="rId41"/>
  </p:handoutMasterIdLst>
  <p:sldIdLst>
    <p:sldId id="300" r:id="rId2"/>
    <p:sldId id="301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25" r:id="rId27"/>
    <p:sldId id="326" r:id="rId28"/>
    <p:sldId id="327" r:id="rId29"/>
    <p:sldId id="328" r:id="rId30"/>
    <p:sldId id="329" r:id="rId31"/>
    <p:sldId id="330" r:id="rId32"/>
    <p:sldId id="331" r:id="rId33"/>
    <p:sldId id="332" r:id="rId34"/>
    <p:sldId id="333" r:id="rId35"/>
    <p:sldId id="334" r:id="rId36"/>
    <p:sldId id="335" r:id="rId37"/>
    <p:sldId id="336" r:id="rId38"/>
    <p:sldId id="337" r:id="rId3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4CF"/>
    <a:srgbClr val="898989"/>
    <a:srgbClr val="CDCDCD"/>
    <a:srgbClr val="0072C6"/>
    <a:srgbClr val="FEFEFE"/>
    <a:srgbClr val="6F97B9"/>
    <a:srgbClr val="BCE8F2"/>
    <a:srgbClr val="E22000"/>
    <a:srgbClr val="B0DBF6"/>
    <a:srgbClr val="B2B2B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5041767-5899-4C7C-AD56-D64C5CDA71FE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22071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56434F6-6AF2-48E9-B7DF-7AFE394250DE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504851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592641-46ED-4F01-8D8E-469CC00D9771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69665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35D2BC3-52FA-45C5-80BE-30A1BDF64105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02381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AAA8E45-FCF0-4D8B-94D5-1D3CF8790583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80287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00CDA0C-70AF-46FB-8D9E-382479D3B5C4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64653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9E10EAE-4F0C-4989-9DDA-661227DE26DF}" type="slidenum">
              <a:rPr lang="en-US" altLang="en-US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89511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14B2F3B-A664-4721-8D51-B09D52758921}" type="slidenum">
              <a:rPr lang="en-US" altLang="en-US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82191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8DC4F46-D7FE-4B88-BEBB-A4468F6B2965}" type="slidenum">
              <a:rPr lang="en-US" altLang="en-US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65177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B8789C1-5DFE-47CB-9FDD-39EFA307CAAB}" type="slidenum">
              <a:rPr lang="en-US" altLang="en-US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1560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8A2C11F-3B6C-4FDC-99F1-64082BC1D1CF}" type="slidenum">
              <a:rPr lang="en-US" altLang="en-US"/>
              <a:pPr>
                <a:spcBef>
                  <a:spcPct val="0"/>
                </a:spcBef>
              </a:pPr>
              <a:t>17</a:t>
            </a:fld>
            <a:endParaRPr lang="en-US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47478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17CDB8-E43F-4F8C-8303-D5C93E96E336}" type="slidenum">
              <a:rPr lang="en-US" altLang="en-US"/>
              <a:pPr>
                <a:spcBef>
                  <a:spcPct val="0"/>
                </a:spcBef>
              </a:pPr>
              <a:t>18</a:t>
            </a:fld>
            <a:endParaRPr lang="en-US" alt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74136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3B55F0B-6C1C-463C-B698-3D58FB40E4F6}" type="slidenum">
              <a:rPr lang="en-US" altLang="en-US"/>
              <a:pPr>
                <a:spcBef>
                  <a:spcPct val="0"/>
                </a:spcBef>
              </a:pPr>
              <a:t>19</a:t>
            </a:fld>
            <a:endParaRPr lang="en-US" alt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3341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36BF46B-59EF-4807-BA6C-9B5B3EFB63CE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47101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98BE121-E0A0-4499-B1AF-3BD2024AAC64}" type="slidenum">
              <a:rPr lang="en-US" altLang="en-US"/>
              <a:pPr>
                <a:spcBef>
                  <a:spcPct val="0"/>
                </a:spcBef>
              </a:pPr>
              <a:t>20</a:t>
            </a:fld>
            <a:endParaRPr lang="en-US" alt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51280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91B8F9A-9463-45BC-B8A8-37ADDB4D34DF}" type="slidenum">
              <a:rPr lang="en-US" altLang="en-US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29900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793B82E-F933-4E68-8420-FEE5D2605C21}" type="slidenum">
              <a:rPr lang="en-US" altLang="en-US"/>
              <a:pPr>
                <a:spcBef>
                  <a:spcPct val="0"/>
                </a:spcBef>
              </a:pPr>
              <a:t>22</a:t>
            </a:fld>
            <a:endParaRPr lang="en-US" alt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71033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C3D8993-3BD3-4496-A178-A80098F60490}" type="slidenum">
              <a:rPr lang="en-US" altLang="en-US"/>
              <a:pPr>
                <a:spcBef>
                  <a:spcPct val="0"/>
                </a:spcBef>
              </a:pPr>
              <a:t>23</a:t>
            </a:fld>
            <a:endParaRPr lang="en-US" alt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51027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F162813-A873-4A94-B1DF-8738A25D88C7}" type="slidenum">
              <a:rPr lang="en-US" altLang="en-US"/>
              <a:pPr>
                <a:spcBef>
                  <a:spcPct val="0"/>
                </a:spcBef>
              </a:pPr>
              <a:t>24</a:t>
            </a:fld>
            <a:endParaRPr lang="en-US" alt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29300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A40E920-8D70-4051-8769-41A5536C3F8D}" type="slidenum">
              <a:rPr lang="en-US" altLang="en-US"/>
              <a:pPr>
                <a:spcBef>
                  <a:spcPct val="0"/>
                </a:spcBef>
              </a:pPr>
              <a:t>25</a:t>
            </a:fld>
            <a:endParaRPr lang="en-US" alt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15763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9888761-93AA-4E43-A2C6-18AFD5B900F1}" type="slidenum">
              <a:rPr lang="en-US" altLang="en-US"/>
              <a:pPr>
                <a:spcBef>
                  <a:spcPct val="0"/>
                </a:spcBef>
              </a:pPr>
              <a:t>26</a:t>
            </a:fld>
            <a:endParaRPr lang="en-US" alt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91202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62D9692-FD99-4320-98E6-2CFC457D6109}" type="slidenum">
              <a:rPr lang="en-US" altLang="en-US"/>
              <a:pPr>
                <a:spcBef>
                  <a:spcPct val="0"/>
                </a:spcBef>
              </a:pPr>
              <a:t>27</a:t>
            </a:fld>
            <a:endParaRPr lang="en-US" alt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43857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9FD8FE6-7D99-48C9-9C69-2692F99C9BEA}" type="slidenum">
              <a:rPr lang="en-US" altLang="en-US"/>
              <a:pPr>
                <a:spcBef>
                  <a:spcPct val="0"/>
                </a:spcBef>
              </a:pPr>
              <a:t>28</a:t>
            </a:fld>
            <a:endParaRPr lang="en-US" alt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716908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ABCEE44-DB2B-4807-B421-196E69C81A8E}" type="slidenum">
              <a:rPr lang="en-US" altLang="en-US"/>
              <a:pPr>
                <a:spcBef>
                  <a:spcPct val="0"/>
                </a:spcBef>
              </a:pPr>
              <a:t>29</a:t>
            </a:fld>
            <a:endParaRPr lang="en-US" alt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6898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4D7B9B2-46AF-4252-9846-255FC5F8108F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75770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51D2F56-DBBC-406E-9BD1-2452E959CFBD}" type="slidenum">
              <a:rPr lang="en-US" altLang="en-US"/>
              <a:pPr>
                <a:spcBef>
                  <a:spcPct val="0"/>
                </a:spcBef>
              </a:pPr>
              <a:t>30</a:t>
            </a:fld>
            <a:endParaRPr lang="en-US" alt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947721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3EA8AEB-C1D4-40C2-A7D9-7044AFFFFEFB}" type="slidenum">
              <a:rPr lang="en-US" altLang="en-US"/>
              <a:pPr>
                <a:spcBef>
                  <a:spcPct val="0"/>
                </a:spcBef>
              </a:pPr>
              <a:t>31</a:t>
            </a:fld>
            <a:endParaRPr lang="en-US" alt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509816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DD2F5F5-CF42-46C7-A861-E72A70624424}" type="slidenum">
              <a:rPr lang="en-US" altLang="en-US"/>
              <a:pPr>
                <a:spcBef>
                  <a:spcPct val="0"/>
                </a:spcBef>
              </a:pPr>
              <a:t>32</a:t>
            </a:fld>
            <a:endParaRPr lang="en-US" alt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295116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39EC1C7-027B-42CB-A52B-8ECD22BA8BC0}" type="slidenum">
              <a:rPr lang="en-US" altLang="en-US"/>
              <a:pPr>
                <a:spcBef>
                  <a:spcPct val="0"/>
                </a:spcBef>
              </a:pPr>
              <a:t>33</a:t>
            </a:fld>
            <a:endParaRPr lang="en-US" alt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164129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565D6EE-B7A5-42B5-8EAC-3AD9208A6E3B}" type="slidenum">
              <a:rPr lang="en-US" altLang="en-US"/>
              <a:pPr>
                <a:spcBef>
                  <a:spcPct val="0"/>
                </a:spcBef>
              </a:pPr>
              <a:t>34</a:t>
            </a:fld>
            <a:endParaRPr lang="en-US" alt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364863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65D29C7-0074-4E0B-B31E-B85AF5913F39}" type="slidenum">
              <a:rPr lang="en-US" altLang="en-US"/>
              <a:pPr>
                <a:spcBef>
                  <a:spcPct val="0"/>
                </a:spcBef>
              </a:pPr>
              <a:t>35</a:t>
            </a:fld>
            <a:endParaRPr lang="en-US" alt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617193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A734368-D15A-4BCD-B5BA-C3C70E33E6CD}" type="slidenum">
              <a:rPr lang="en-US" altLang="en-US"/>
              <a:pPr>
                <a:spcBef>
                  <a:spcPct val="0"/>
                </a:spcBef>
              </a:pPr>
              <a:t>36</a:t>
            </a:fld>
            <a:endParaRPr lang="en-US" alt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350002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86C4BF4-08D7-45EA-84D5-7323963C434E}" type="slidenum">
              <a:rPr lang="en-US" altLang="en-US"/>
              <a:pPr>
                <a:spcBef>
                  <a:spcPct val="0"/>
                </a:spcBef>
              </a:pPr>
              <a:t>37</a:t>
            </a:fld>
            <a:endParaRPr lang="en-US" alt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069621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FF26DEF-E58E-4CAA-98DE-9D64680F0960}" type="slidenum">
              <a:rPr lang="en-US" altLang="en-US" sz="1200">
                <a:solidFill>
                  <a:schemeClr val="tx1"/>
                </a:solidFill>
              </a:rPr>
              <a:pPr eaLnBrk="1" hangingPunct="1"/>
              <a:t>38</a:t>
            </a:fld>
            <a:endParaRPr lang="en-US" altLang="en-US" sz="1200">
              <a:solidFill>
                <a:schemeClr val="tx1"/>
              </a:solidFill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4752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7DD6E2A-59D1-4662-BDAF-94DA3A1C4DCE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4461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8B4BA74-AE8B-4C3D-AEC8-B48DA5E0E736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003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7A381C6-ACC0-4A6D-86B2-F1CAA85EC765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1515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39AFDC2-3C08-4395-9E58-5EBFD5FF3650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74840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4BBF905-9F20-478D-AAA3-322708714844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12707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93499A3-A539-417D-8A87-25518E43FE23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89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015E9-16C0-4E4F-910D-8B106BA52C8C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65015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3EEAB-E34F-4FF2-A418-18B7CF8AA2FC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21277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DF619-1E04-4437-9BFF-D7CFE9C2985E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967233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0DAF7-B9D3-4C60-BDC3-488DC91F014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31025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CEB49C-8683-47FC-9BA0-A60F210EA548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40625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FEED8-8B18-406A-9762-84FA6C08E711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36481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4F767-C45D-443E-8646-968B653BDA0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874099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EEFE8-AFD1-46BA-B9CF-3C67AEA3E95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722545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9F8C1-BDEE-4EA2-8012-3CC018583BD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646894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42663F-1951-4947-96B3-3321C919DE10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795408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C2268-5096-4710-9543-2E58C6A4860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33587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25479D4-DE99-4920-8C27-53B6C5200212}" type="slidenum">
              <a:rPr lang="en-US" altLang="en-US"/>
              <a:pPr/>
              <a:t>‹N°›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 descr="Purple mesh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153400" cy="990600"/>
          </a:xfrm>
          <a:solidFill>
            <a:srgbClr val="0084CF"/>
          </a:solidFill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Developing Management Skills</a:t>
            </a:r>
          </a:p>
        </p:txBody>
      </p:sp>
      <p:sp>
        <p:nvSpPr>
          <p:cNvPr id="13" name="Rectangle 4"/>
          <p:cNvSpPr>
            <a:spLocks noGrp="1" noChangeArrowheads="1"/>
          </p:cNvSpPr>
          <p:nvPr>
            <p:ph idx="1"/>
          </p:nvPr>
        </p:nvSpPr>
        <p:spPr>
          <a:xfrm>
            <a:off x="1066800" y="2225040"/>
            <a:ext cx="6934200" cy="2971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4000" b="1" dirty="0" smtClean="0">
                <a:ea typeface="ＭＳ Ｐゴシック" panose="020B0600070205080204" pitchFamily="34" charset="-128"/>
              </a:rPr>
              <a:t>Chapter 6:</a:t>
            </a:r>
          </a:p>
          <a:p>
            <a:pPr eaLnBrk="1" hangingPunct="1">
              <a:buFontTx/>
              <a:buNone/>
            </a:pPr>
            <a:r>
              <a:rPr lang="en-US" altLang="en-US" sz="4000" b="1" dirty="0" smtClean="0">
                <a:ea typeface="ＭＳ Ｐゴシック" panose="020B0600070205080204" pitchFamily="34" charset="-128"/>
              </a:rPr>
              <a:t>Motivating Others</a:t>
            </a:r>
          </a:p>
        </p:txBody>
      </p:sp>
      <p:sp>
        <p:nvSpPr>
          <p:cNvPr id="16" name="Line 6"/>
          <p:cNvSpPr>
            <a:spLocks noChangeShapeType="1"/>
          </p:cNvSpPr>
          <p:nvPr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-1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910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Management Styles</a:t>
            </a:r>
          </a:p>
        </p:txBody>
      </p:sp>
      <p:sp>
        <p:nvSpPr>
          <p:cNvPr id="2151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09800" y="1600200"/>
            <a:ext cx="632460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u="sng" dirty="0" smtClean="0">
                <a:ea typeface="ＭＳ Ｐゴシック" panose="020B0600070205080204" pitchFamily="34" charset="-128"/>
              </a:rPr>
              <a:t>Theory X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: Assumes that people seek to avoid work and responsibility when possible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u="sng" dirty="0" smtClean="0">
                <a:ea typeface="ＭＳ Ｐゴシック" panose="020B0600070205080204" pitchFamily="34" charset="-128"/>
              </a:rPr>
              <a:t>Theory Y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: Assumes that people have an intrinsic desire to do good work</a:t>
            </a:r>
            <a:r>
              <a:rPr lang="en-US" altLang="en-US" sz="2400" dirty="0" smtClean="0">
                <a:ea typeface="ＭＳ Ｐゴシック" panose="020B0600070205080204" pitchFamily="34" charset="-128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	</a:t>
            </a: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6-10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614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4572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ea typeface="ＭＳ Ｐゴシック" panose="020B0600070205080204" pitchFamily="34" charset="-128"/>
              </a:rPr>
              <a:t>Relationship Between Satisfaction and Performance</a:t>
            </a: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2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-11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905000"/>
            <a:ext cx="6588149" cy="3586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9415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Four Types</a:t>
            </a:r>
          </a:p>
        </p:txBody>
      </p:sp>
      <p:sp>
        <p:nvSpPr>
          <p:cNvPr id="2560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1600200"/>
            <a:ext cx="6858000" cy="41910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z="2800" u="sng" smtClean="0">
                <a:ea typeface="ＭＳ Ｐゴシック" panose="020B0600070205080204" pitchFamily="34" charset="-128"/>
              </a:rPr>
              <a:t>Indulging</a:t>
            </a:r>
            <a:r>
              <a:rPr lang="en-US" altLang="en-US" sz="2800" smtClean="0">
                <a:ea typeface="ＭＳ Ｐゴシック" panose="020B0600070205080204" pitchFamily="34" charset="-128"/>
              </a:rPr>
              <a:t>: focuses on satisfaction rather than performance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z="2800" u="sng" smtClean="0">
                <a:ea typeface="ＭＳ Ｐゴシック" panose="020B0600070205080204" pitchFamily="34" charset="-128"/>
              </a:rPr>
              <a:t>Imposing</a:t>
            </a:r>
            <a:r>
              <a:rPr lang="en-US" altLang="en-US" sz="2800" smtClean="0">
                <a:ea typeface="ＭＳ Ｐゴシック" panose="020B0600070205080204" pitchFamily="34" charset="-128"/>
              </a:rPr>
              <a:t>: focuses on performance rather than satisfaction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z="2800" u="sng" smtClean="0">
                <a:ea typeface="ＭＳ Ｐゴシック" panose="020B0600070205080204" pitchFamily="34" charset="-128"/>
              </a:rPr>
              <a:t>Ignoring</a:t>
            </a:r>
            <a:r>
              <a:rPr lang="en-US" altLang="en-US" sz="2800" smtClean="0">
                <a:ea typeface="ＭＳ Ｐゴシック" panose="020B0600070205080204" pitchFamily="34" charset="-128"/>
              </a:rPr>
              <a:t>: focuses on neither performance nor satisfaction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z="2800" u="sng" smtClean="0">
                <a:ea typeface="ＭＳ Ｐゴシック" panose="020B0600070205080204" pitchFamily="34" charset="-128"/>
              </a:rPr>
              <a:t>Integrating</a:t>
            </a:r>
            <a:r>
              <a:rPr lang="en-US" altLang="en-US" sz="2800" smtClean="0">
                <a:ea typeface="ＭＳ Ｐゴシック" panose="020B0600070205080204" pitchFamily="34" charset="-128"/>
              </a:rPr>
              <a:t>: focuses equally on performance and satisfaction 	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-12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712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Old View of Motivation</a:t>
            </a:r>
          </a:p>
        </p:txBody>
      </p:sp>
      <p:sp>
        <p:nvSpPr>
          <p:cNvPr id="2765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2743200"/>
            <a:ext cx="6705600" cy="1143000"/>
          </a:xfrm>
        </p:spPr>
        <p:txBody>
          <a:bodyPr/>
          <a:lstStyle/>
          <a:p>
            <a:pPr marL="0" indent="0" algn="ctr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ea typeface="ＭＳ Ｐゴシック" panose="020B0600070205080204" pitchFamily="34" charset="-128"/>
              </a:rPr>
              <a:t>Satisfaction </a:t>
            </a:r>
            <a:r>
              <a:rPr lang="en-US" altLang="en-US" sz="2800" b="1" dirty="0" smtClean="0">
                <a:ea typeface="ＭＳ Ｐゴシック" panose="020B0600070205080204" pitchFamily="34" charset="-128"/>
                <a:cs typeface="Arial" panose="020B0604020202020204" pitchFamily="34" charset="0"/>
              </a:rPr>
              <a:t>→ Motivation → Performance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-13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52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3"/>
          <p:cNvSpPr>
            <a:spLocks noGrp="1" noChangeArrowheads="1"/>
          </p:cNvSpPr>
          <p:nvPr>
            <p:ph type="title"/>
          </p:nvPr>
        </p:nvSpPr>
        <p:spPr>
          <a:xfrm>
            <a:off x="1752600" y="304800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New View of Motivation</a:t>
            </a: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-14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95600" y="1447800"/>
            <a:ext cx="4572000" cy="418576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457200" eaLnBrk="0" hangingPunct="0">
              <a:lnSpc>
                <a:spcPct val="200000"/>
              </a:lnSpc>
              <a:spcBef>
                <a:spcPct val="50000"/>
              </a:spcBef>
            </a:pPr>
            <a:r>
              <a:rPr lang="en-US" altLang="en-US" sz="2800" b="1" dirty="0" smtClean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Motivation</a:t>
            </a:r>
          </a:p>
          <a:p>
            <a:pPr lvl="0" defTabSz="457200" eaLnBrk="0" hangingPunct="0">
              <a:lnSpc>
                <a:spcPct val="200000"/>
              </a:lnSpc>
              <a:spcBef>
                <a:spcPct val="50000"/>
              </a:spcBef>
            </a:pPr>
            <a:r>
              <a:rPr lang="en-US" altLang="en-US" sz="2800" b="1" dirty="0" smtClean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Performance</a:t>
            </a:r>
          </a:p>
          <a:p>
            <a:pPr lvl="0" defTabSz="457200" eaLnBrk="0" hangingPunct="0">
              <a:lnSpc>
                <a:spcPct val="200000"/>
              </a:lnSpc>
              <a:spcBef>
                <a:spcPct val="50000"/>
              </a:spcBef>
            </a:pPr>
            <a:r>
              <a:rPr lang="en-US" altLang="en-US" sz="2800" b="1" dirty="0" smtClean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Outcomes</a:t>
            </a:r>
          </a:p>
          <a:p>
            <a:pPr lvl="0" defTabSz="457200" eaLnBrk="0" hangingPunct="0">
              <a:lnSpc>
                <a:spcPct val="200000"/>
              </a:lnSpc>
              <a:spcBef>
                <a:spcPct val="50000"/>
              </a:spcBef>
            </a:pPr>
            <a:r>
              <a:rPr lang="en-US" altLang="en-US" sz="2800" b="1" dirty="0" smtClean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Satisfaction </a:t>
            </a:r>
            <a:endParaRPr lang="en-US" altLang="en-US" sz="2800" b="1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5400000">
            <a:off x="4876800" y="4479065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800" b="1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→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 rot="5400000">
            <a:off x="4876800" y="2321659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800" b="1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→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5400000">
            <a:off x="4879848" y="3400362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800" b="1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→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1467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chemeClr val="tx1"/>
                </a:solidFill>
                <a:ea typeface="ＭＳ Ｐゴシック" panose="020B0600070205080204" pitchFamily="34" charset="-128"/>
              </a:rPr>
              <a:t>Motivation </a:t>
            </a:r>
            <a:r>
              <a:rPr lang="en-US" altLang="en-US" sz="3600" b="1" smtClean="0">
                <a:solidFill>
                  <a:schemeClr val="tx1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→ </a:t>
            </a:r>
            <a:r>
              <a:rPr lang="en-US" altLang="en-US" sz="3600" b="1" smtClean="0">
                <a:solidFill>
                  <a:schemeClr val="tx1"/>
                </a:solidFill>
                <a:ea typeface="ＭＳ Ｐゴシック" panose="020B0600070205080204" pitchFamily="34" charset="-128"/>
              </a:rPr>
              <a:t>Performance</a:t>
            </a:r>
          </a:p>
        </p:txBody>
      </p:sp>
      <p:sp>
        <p:nvSpPr>
          <p:cNvPr id="3175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2078037"/>
            <a:ext cx="6324600" cy="24384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Motivation begins with establishing moderately difficult goals that are understood and accepted. 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-15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263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Goal Setting</a:t>
            </a:r>
          </a:p>
        </p:txBody>
      </p:sp>
      <p:sp>
        <p:nvSpPr>
          <p:cNvPr id="3379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Characteristics of good goals:</a:t>
            </a:r>
          </a:p>
          <a:p>
            <a:pPr marL="1222375" lvl="1" indent="-533400" eaLnBrk="1" hangingPunct="1"/>
            <a:r>
              <a:rPr lang="en-US" altLang="en-US" smtClean="0">
                <a:ea typeface="ＭＳ Ｐゴシック" panose="020B0600070205080204" pitchFamily="34" charset="-128"/>
              </a:rPr>
              <a:t>Specific</a:t>
            </a:r>
          </a:p>
          <a:p>
            <a:pPr marL="1222375" lvl="1" indent="-533400" eaLnBrk="1" hangingPunct="1"/>
            <a:r>
              <a:rPr lang="en-US" altLang="en-US" smtClean="0">
                <a:ea typeface="ＭＳ Ｐゴシック" panose="020B0600070205080204" pitchFamily="34" charset="-128"/>
              </a:rPr>
              <a:t>Consistent</a:t>
            </a:r>
          </a:p>
          <a:p>
            <a:pPr marL="1222375" lvl="1" indent="-533400" eaLnBrk="1" hangingPunct="1"/>
            <a:r>
              <a:rPr lang="en-US" altLang="en-US" smtClean="0">
                <a:ea typeface="ＭＳ Ｐゴシック" panose="020B0600070205080204" pitchFamily="34" charset="-128"/>
              </a:rPr>
              <a:t>Appropriately challenging</a:t>
            </a:r>
          </a:p>
          <a:p>
            <a:pPr marL="1222375" lvl="1" indent="-533400" eaLnBrk="1" hangingPunct="1"/>
            <a:r>
              <a:rPr lang="en-US" altLang="en-US" smtClean="0">
                <a:ea typeface="ＭＳ Ｐゴシック" panose="020B0600070205080204" pitchFamily="34" charset="-128"/>
              </a:rPr>
              <a:t>Provide feedback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-16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699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chemeClr val="tx1"/>
                </a:solidFill>
                <a:ea typeface="ＭＳ Ｐゴシック" panose="020B0600070205080204" pitchFamily="34" charset="-128"/>
              </a:rPr>
              <a:t>Motivation </a:t>
            </a:r>
            <a:r>
              <a:rPr lang="en-US" altLang="en-US" sz="4000" b="1" dirty="0" smtClean="0">
                <a:solidFill>
                  <a:schemeClr val="tx1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→ </a:t>
            </a:r>
            <a:r>
              <a:rPr lang="en-US" altLang="en-US" sz="4000" b="1" dirty="0" smtClean="0">
                <a:solidFill>
                  <a:schemeClr val="tx1"/>
                </a:solidFill>
                <a:ea typeface="ＭＳ Ｐゴシック" panose="020B0600070205080204" pitchFamily="34" charset="-128"/>
              </a:rPr>
              <a:t>Performance</a:t>
            </a:r>
          </a:p>
        </p:txBody>
      </p:sp>
      <p:sp>
        <p:nvSpPr>
          <p:cNvPr id="3584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2192337"/>
            <a:ext cx="6324600" cy="2209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After setting goals, managers should remove obstacles to performance.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-17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460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Path Goal Theory</a:t>
            </a:r>
          </a:p>
        </p:txBody>
      </p:sp>
      <p:sp>
        <p:nvSpPr>
          <p:cNvPr id="3789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10668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Insert figure 6.2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-18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3956" y="1570037"/>
            <a:ext cx="6648460" cy="373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188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Performance </a:t>
            </a:r>
            <a:r>
              <a:rPr lang="en-US" altLang="en-US" sz="4000" b="1" dirty="0" smtClean="0">
                <a:ea typeface="ＭＳ Ｐゴシック" panose="020B0600070205080204" pitchFamily="34" charset="-128"/>
                <a:cs typeface="Arial" panose="020B0604020202020204" pitchFamily="34" charset="0"/>
              </a:rPr>
              <a:t>→</a:t>
            </a:r>
            <a:r>
              <a:rPr lang="en-US" altLang="en-US" sz="4000" b="1" dirty="0" smtClean="0">
                <a:ea typeface="ＭＳ Ｐゴシック" panose="020B0600070205080204" pitchFamily="34" charset="-128"/>
              </a:rPr>
              <a:t> Outcomes</a:t>
            </a:r>
          </a:p>
        </p:txBody>
      </p:sp>
      <p:sp>
        <p:nvSpPr>
          <p:cNvPr id="3994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Using rewards and discipline to encourage exceptional behaviors and extinguish unacceptable behavior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-19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077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5" name="Rectangle 1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Learning Objectives</a:t>
            </a:r>
          </a:p>
        </p:txBody>
      </p:sp>
      <p:sp>
        <p:nvSpPr>
          <p:cNvPr id="17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566672"/>
            <a:ext cx="6565392" cy="4648200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altLang="en-US" sz="3600" dirty="0" smtClean="0">
                <a:ea typeface="ＭＳ Ｐゴシック" panose="020B0600070205080204" pitchFamily="34" charset="-128"/>
              </a:rPr>
              <a:t>Diagnose work performance problems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altLang="en-US" sz="3600" dirty="0" smtClean="0">
                <a:ea typeface="ＭＳ Ｐゴシック" panose="020B0600070205080204" pitchFamily="34" charset="-128"/>
              </a:rPr>
              <a:t>Enhance the work-related abilities of others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altLang="en-US" sz="3600" dirty="0" smtClean="0">
                <a:ea typeface="ＭＳ Ｐゴシック" panose="020B0600070205080204" pitchFamily="34" charset="-128"/>
              </a:rPr>
              <a:t>Foster a motivating work environment</a:t>
            </a:r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-2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964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The Best Award Programs</a:t>
            </a:r>
          </a:p>
        </p:txBody>
      </p:sp>
      <p:sp>
        <p:nvSpPr>
          <p:cNvPr id="4199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400800" cy="3886200"/>
          </a:xfrm>
        </p:spPr>
        <p:txBody>
          <a:bodyPr/>
          <a:lstStyle/>
          <a:p>
            <a:pPr marL="234950" indent="-23495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Give awards publicly</a:t>
            </a:r>
          </a:p>
          <a:p>
            <a:pPr marL="234950" indent="-23495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Use awards infrequently</a:t>
            </a:r>
          </a:p>
          <a:p>
            <a:pPr marL="234950" indent="-23495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Embed them in a credible reward process</a:t>
            </a:r>
          </a:p>
          <a:p>
            <a:pPr marL="234950" indent="-23495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Acknowledge past recipients in awards presentations</a:t>
            </a:r>
          </a:p>
          <a:p>
            <a:pPr marL="234950" indent="-23495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Match award with culture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-20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867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6858000" cy="16764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Managers’ Actions as </a:t>
            </a:r>
            <a:r>
              <a:rPr lang="en-US" altLang="en-US" sz="4000" b="1" dirty="0" err="1" smtClean="0">
                <a:ea typeface="ＭＳ Ｐゴシック" panose="020B0600070205080204" pitchFamily="34" charset="-128"/>
              </a:rPr>
              <a:t>Reinforcers</a:t>
            </a:r>
            <a:endParaRPr lang="en-US" altLang="en-US" sz="4000" b="1" dirty="0" smtClean="0">
              <a:ea typeface="ＭＳ Ｐゴシック" panose="020B0600070205080204" pitchFamily="34" charset="-128"/>
            </a:endParaRPr>
          </a:p>
        </p:txBody>
      </p:sp>
      <p:sp>
        <p:nvSpPr>
          <p:cNvPr id="4403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095500" y="2385219"/>
            <a:ext cx="6324600" cy="28956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Managers get what they reinforce, not what they want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-21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363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Behavior Shaping Strategies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-22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1905000"/>
            <a:ext cx="6934670" cy="343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933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24100" y="1752600"/>
            <a:ext cx="6324600" cy="3733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u="sng" dirty="0" smtClean="0">
                <a:ea typeface="ＭＳ Ｐゴシック" panose="020B0600070205080204" pitchFamily="34" charset="-128"/>
              </a:rPr>
              <a:t>Disciplining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: responding negatively to behavior to discourage future occurrences</a:t>
            </a:r>
          </a:p>
          <a:p>
            <a:pPr marL="0" indent="0" eaLnBrk="1" hangingPunct="1"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US" altLang="en-US" u="sng" dirty="0" smtClean="0">
                <a:ea typeface="ＭＳ Ｐゴシック" panose="020B0600070205080204" pitchFamily="34" charset="-128"/>
              </a:rPr>
              <a:t>Rewarding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: linking desired behaviors with employee-valued outcomes</a:t>
            </a: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-23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b="1" dirty="0" smtClean="0">
                <a:ea typeface="ＭＳ Ｐゴシック" panose="020B0600070205080204" pitchFamily="34" charset="-128"/>
              </a:rPr>
              <a:t>Management Tool Strategies</a:t>
            </a:r>
          </a:p>
        </p:txBody>
      </p:sp>
    </p:spTree>
    <p:extLst>
      <p:ext uri="{BB962C8B-B14F-4D97-AF65-F5344CB8AC3E}">
        <p14:creationId xmlns:p14="http://schemas.microsoft.com/office/powerpoint/2010/main" xmlns="" val="308038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95500" y="2134394"/>
            <a:ext cx="6324600" cy="35814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u="sng" dirty="0" smtClean="0">
                <a:ea typeface="ＭＳ Ｐゴシック" panose="020B0600070205080204" pitchFamily="34" charset="-128"/>
              </a:rPr>
              <a:t>Extrinsic Outcomes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: outside the control of the individual</a:t>
            </a:r>
          </a:p>
          <a:p>
            <a:pPr marL="0" indent="0" eaLnBrk="1" hangingPunct="1"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US" altLang="en-US" u="sng" dirty="0" smtClean="0">
                <a:ea typeface="ＭＳ Ｐゴシック" panose="020B0600070205080204" pitchFamily="34" charset="-128"/>
              </a:rPr>
              <a:t>Intrinsic Outcomes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: experienced by the individual as a result of successful performance</a:t>
            </a: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-24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7"/>
            <a:ext cx="6858000" cy="1707357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chemeClr val="tx1"/>
                </a:solidFill>
                <a:ea typeface="ＭＳ Ｐゴシック" panose="020B0600070205080204" pitchFamily="34" charset="-128"/>
              </a:rPr>
              <a:t>Motivation </a:t>
            </a:r>
            <a:r>
              <a:rPr lang="en-US" altLang="en-US" sz="4000" b="1" dirty="0" smtClean="0">
                <a:solidFill>
                  <a:schemeClr val="tx1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→ </a:t>
            </a:r>
            <a:r>
              <a:rPr lang="en-US" altLang="en-US" sz="4000" b="1" dirty="0" smtClean="0">
                <a:solidFill>
                  <a:schemeClr val="tx1"/>
                </a:solidFill>
                <a:ea typeface="ＭＳ Ｐゴシック" panose="020B0600070205080204" pitchFamily="34" charset="-128"/>
              </a:rPr>
              <a:t>Performance (cont’d)</a:t>
            </a:r>
          </a:p>
        </p:txBody>
      </p:sp>
    </p:spTree>
    <p:extLst>
      <p:ext uri="{BB962C8B-B14F-4D97-AF65-F5344CB8AC3E}">
        <p14:creationId xmlns:p14="http://schemas.microsoft.com/office/powerpoint/2010/main" xmlns="" val="160276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3600" b="1" dirty="0" smtClean="0">
                <a:ea typeface="ＭＳ Ｐゴシック" panose="020B0600070205080204" pitchFamily="34" charset="-128"/>
              </a:rPr>
              <a:t>Work Design</a:t>
            </a:r>
          </a:p>
        </p:txBody>
      </p:sp>
      <p:sp>
        <p:nvSpPr>
          <p:cNvPr id="5223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The process of matching job characteristics and the worker’s skill and interests.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-25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192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Job Characteristics Model</a:t>
            </a:r>
          </a:p>
        </p:txBody>
      </p:sp>
      <p:sp>
        <p:nvSpPr>
          <p:cNvPr id="5427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11430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Insert figure 6.4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-26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2481" y="1417638"/>
            <a:ext cx="6827837" cy="445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905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Work Design Strategies</a:t>
            </a:r>
          </a:p>
        </p:txBody>
      </p:sp>
      <p:sp>
        <p:nvSpPr>
          <p:cNvPr id="5632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Combine tasks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Form identifiable work units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Establish client relationships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Increase authority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Open feedback channels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-27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564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6858000" cy="10668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Need Theories</a:t>
            </a: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-28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1570037"/>
            <a:ext cx="6267450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648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1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Murray’s Manifest Needs</a:t>
            </a:r>
          </a:p>
        </p:txBody>
      </p:sp>
      <p:sp>
        <p:nvSpPr>
          <p:cNvPr id="6042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1447800"/>
            <a:ext cx="70866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u="sng" smtClean="0">
                <a:ea typeface="ＭＳ Ｐゴシック" panose="020B0600070205080204" pitchFamily="34" charset="-128"/>
              </a:rPr>
              <a:t>Need for Achievement</a:t>
            </a:r>
            <a:r>
              <a:rPr lang="en-US" altLang="en-US" smtClean="0">
                <a:ea typeface="ＭＳ Ｐゴシック" panose="020B0600070205080204" pitchFamily="34" charset="-128"/>
              </a:rPr>
              <a:t>: behavior toward competition with a standard of excellence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u="sng" smtClean="0">
                <a:ea typeface="ＭＳ Ｐゴシック" panose="020B0600070205080204" pitchFamily="34" charset="-128"/>
              </a:rPr>
              <a:t>Need for Affiliation</a:t>
            </a:r>
            <a:r>
              <a:rPr lang="en-US" altLang="en-US" smtClean="0">
                <a:ea typeface="ＭＳ Ｐゴシック" panose="020B0600070205080204" pitchFamily="34" charset="-128"/>
              </a:rPr>
              <a:t>: desire to feel reassured and acceptable to others</a:t>
            </a:r>
            <a:endParaRPr lang="en-US" altLang="en-US" u="sng" smtClean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u="sng" smtClean="0">
                <a:ea typeface="ＭＳ Ｐゴシック" panose="020B0600070205080204" pitchFamily="34" charset="-128"/>
              </a:rPr>
              <a:t>Need for Power:</a:t>
            </a:r>
            <a:r>
              <a:rPr lang="en-US" altLang="en-US" smtClean="0">
                <a:ea typeface="ＭＳ Ｐゴシック" panose="020B0600070205080204" pitchFamily="34" charset="-128"/>
              </a:rPr>
              <a:t> desire to influence others and to control one’s environment</a:t>
            </a:r>
            <a:endParaRPr lang="en-US" altLang="en-US" u="sng" smtClean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	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-29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902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Motivation</a:t>
            </a:r>
          </a:p>
        </p:txBody>
      </p:sp>
      <p:sp>
        <p:nvSpPr>
          <p:cNvPr id="717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1600200"/>
            <a:ext cx="6858000" cy="4191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“I don’t motivate my players.  You cannot motivate someone, all you can do is provide a motivating environment and the players will motivate themselves.”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en-US" sz="2400" b="1" dirty="0" smtClean="0">
              <a:ea typeface="ＭＳ Ｐゴシック" panose="020B0600070205080204" pitchFamily="34" charset="-128"/>
            </a:endParaRPr>
          </a:p>
          <a:p>
            <a:pPr marL="0" indent="0" algn="r"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Phil Jackson (after winning his 7</a:t>
            </a:r>
            <a:r>
              <a:rPr lang="en-US" altLang="en-US" sz="2400" baseline="30000" dirty="0" smtClean="0">
                <a:ea typeface="ＭＳ Ｐゴシック" panose="020B0600070205080204" pitchFamily="34" charset="-128"/>
              </a:rPr>
              <a:t>th</a:t>
            </a:r>
            <a:r>
              <a:rPr lang="en-US" altLang="en-US" sz="2400" dirty="0" smtClean="0">
                <a:ea typeface="ＭＳ Ｐゴシック" panose="020B0600070205080204" pitchFamily="34" charset="-128"/>
              </a:rPr>
              <a:t> NBA title as a coach)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en-US" sz="24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-3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920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Needs and Attribution</a:t>
            </a:r>
          </a:p>
        </p:txBody>
      </p:sp>
      <p:sp>
        <p:nvSpPr>
          <p:cNvPr id="6247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1600200"/>
            <a:ext cx="6858000" cy="4191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Common Management Mistakes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dirty="0" smtClean="0">
                <a:ea typeface="ＭＳ Ｐゴシック" panose="020B0600070205080204" pitchFamily="34" charset="-128"/>
              </a:rPr>
              <a:t>Assuming all employees value the same reward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dirty="0" smtClean="0">
                <a:ea typeface="ＭＳ Ｐゴシック" panose="020B0600070205080204" pitchFamily="34" charset="-128"/>
              </a:rPr>
              <a:t>Assuming the manager’s preference for a reward is the same as employees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	</a:t>
            </a: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-30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901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7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Cafeteria Style Systems</a:t>
            </a:r>
          </a:p>
        </p:txBody>
      </p:sp>
      <p:sp>
        <p:nvSpPr>
          <p:cNvPr id="6451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4248" y="2116137"/>
            <a:ext cx="6547104" cy="2362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Allows employees to select from a “menu” of benefits, i.e. health benefits, insurance, etc.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-31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767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6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Fairness and Equity</a:t>
            </a:r>
          </a:p>
        </p:txBody>
      </p:sp>
      <p:sp>
        <p:nvSpPr>
          <p:cNvPr id="6656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1887537"/>
            <a:ext cx="6858000" cy="28194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Workers evaluate what they get from the relationship (outcomes) to what they put in (inputs) and compare this ratio to other’s in a comparison group.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	</a:t>
            </a: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-32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606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2154237"/>
            <a:ext cx="6858000" cy="2286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Workers who perceive inequity are motivated to adjust their own or other worker’s inputs and/or outcomes.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	</a:t>
            </a: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-33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1828800" y="304800"/>
            <a:ext cx="68580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110" charset="0"/>
                <a:ea typeface="ＭＳ Ｐゴシック" pitchFamily="-110" charset="-128"/>
                <a:cs typeface="ＭＳ Ｐゴシック" pitchFamily="-110" charset="-128"/>
              </a:defRPr>
            </a:lvl9pPr>
          </a:lstStyle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Fairness and Equity</a:t>
            </a:r>
            <a:endParaRPr lang="en-US" altLang="en-US" sz="4000" b="1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664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Feedback</a:t>
            </a:r>
          </a:p>
        </p:txBody>
      </p:sp>
      <p:sp>
        <p:nvSpPr>
          <p:cNvPr id="7066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1600200"/>
            <a:ext cx="6858000" cy="4191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>
                <a:ea typeface="ＭＳ Ｐゴシック" panose="020B0600070205080204" pitchFamily="34" charset="-128"/>
              </a:rPr>
              <a:t>To make the connection between behavior and outcome, consider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arenR"/>
            </a:pPr>
            <a:r>
              <a:rPr lang="en-US" altLang="en-US" sz="2800" smtClean="0">
                <a:ea typeface="ＭＳ Ｐゴシック" panose="020B0600070205080204" pitchFamily="34" charset="-128"/>
              </a:rPr>
              <a:t>The length of time between behavior and rewards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arenR"/>
            </a:pPr>
            <a:r>
              <a:rPr lang="en-US" altLang="en-US" sz="2800" smtClean="0">
                <a:ea typeface="ＭＳ Ｐゴシック" panose="020B0600070205080204" pitchFamily="34" charset="-128"/>
              </a:rPr>
              <a:t>The explanation (feedback) for the reward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ea typeface="ＭＳ Ｐゴシック" panose="020B0600070205080204" pitchFamily="34" charset="-128"/>
              </a:rPr>
              <a:t>	</a:t>
            </a:r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-34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218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9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Integrative Model</a:t>
            </a:r>
          </a:p>
        </p:txBody>
      </p:sp>
      <p:sp>
        <p:nvSpPr>
          <p:cNvPr id="3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39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-35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3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4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271201"/>
            <a:ext cx="7065484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443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7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Behavioral Guidelines</a:t>
            </a:r>
          </a:p>
        </p:txBody>
      </p:sp>
      <p:sp>
        <p:nvSpPr>
          <p:cNvPr id="7475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1600200"/>
            <a:ext cx="6858000" cy="4191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Clearly define an acceptable level of performance or specific goals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Remove obstacles to reaching goals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Make rewards contingent on performance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Treat discipline as a learning experience for the individual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-36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399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Behavioral Guidelines</a:t>
            </a:r>
          </a:p>
        </p:txBody>
      </p:sp>
      <p:sp>
        <p:nvSpPr>
          <p:cNvPr id="7680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1600200"/>
            <a:ext cx="6858000" cy="4191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altLang="en-US" smtClean="0">
                <a:ea typeface="ＭＳ Ｐゴシック" panose="020B0600070205080204" pitchFamily="34" charset="-128"/>
              </a:rPr>
              <a:t>Transform acceptable behaviors into exceptional ones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en-US" smtClean="0">
                <a:ea typeface="ＭＳ Ｐゴシック" panose="020B0600070205080204" pitchFamily="34" charset="-128"/>
              </a:rPr>
              <a:t>Identify rewards that appeal to the individual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en-US" smtClean="0">
                <a:ea typeface="ＭＳ Ｐゴシック" panose="020B0600070205080204" pitchFamily="34" charset="-128"/>
              </a:rPr>
              <a:t>Check subordinates perceptions of reward equity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altLang="en-US" smtClean="0">
                <a:ea typeface="ＭＳ Ｐゴシック" panose="020B0600070205080204" pitchFamily="34" charset="-128"/>
              </a:rPr>
              <a:t>Provide timely rewards and feedback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-37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766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89098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Copyright Information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-38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1982" y="1447800"/>
            <a:ext cx="6731636" cy="4233863"/>
          </a:xfrm>
          <a:prstGeom prst="rect">
            <a:avLst/>
          </a:prstGeom>
        </p:spPr>
      </p:pic>
      <p:sp>
        <p:nvSpPr>
          <p:cNvPr id="11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442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Motivation</a:t>
            </a:r>
          </a:p>
        </p:txBody>
      </p:sp>
      <p:sp>
        <p:nvSpPr>
          <p:cNvPr id="922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1600200"/>
            <a:ext cx="6858000" cy="4191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“Spending time and energy trying to ‘motivate’ people is a waste of effort. The real question is not, ‘How do we motivate our people?’ If you have the right people, they will be self-motivated. They key is to not de-motivate them.”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en-US" sz="2400" b="1" dirty="0" smtClean="0">
              <a:ea typeface="ＭＳ Ｐゴシック" panose="020B0600070205080204" pitchFamily="34" charset="-128"/>
            </a:endParaRPr>
          </a:p>
          <a:p>
            <a:pPr marL="0" indent="0" algn="r"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Jim Collins, </a:t>
            </a:r>
            <a:r>
              <a:rPr lang="en-US" altLang="en-US" sz="2400" i="1" u="sng" dirty="0" smtClean="0">
                <a:ea typeface="ＭＳ Ｐゴシック" panose="020B0600070205080204" pitchFamily="34" charset="-128"/>
              </a:rPr>
              <a:t>Good to Great</a:t>
            </a:r>
            <a:endParaRPr lang="en-US" altLang="en-US" sz="2400" u="sng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altLang="en-US" sz="24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-4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064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Formula for Performance</a:t>
            </a:r>
          </a:p>
        </p:txBody>
      </p:sp>
      <p:sp>
        <p:nvSpPr>
          <p:cNvPr id="1127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1600200"/>
            <a:ext cx="6858000" cy="4191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Performance = Ability x Motivation (Effort)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altLang="en-US" sz="2400" dirty="0" smtClean="0">
              <a:ea typeface="ＭＳ Ｐゴシック" panose="020B0600070205080204" pitchFamily="34" charset="-128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Ability = Aptitude x Training x  Resources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altLang="en-US" sz="2400" dirty="0" smtClean="0">
              <a:ea typeface="ＭＳ Ｐゴシック" panose="020B0600070205080204" pitchFamily="34" charset="-128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Motivation = Desire x Commitment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	</a:t>
            </a: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-5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956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Diagnosing Poor Performance</a:t>
            </a:r>
          </a:p>
        </p:txBody>
      </p:sp>
      <p:sp>
        <p:nvSpPr>
          <p:cNvPr id="1331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1676400"/>
            <a:ext cx="6858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>
                <a:ea typeface="ＭＳ Ｐゴシック" panose="020B0600070205080204" pitchFamily="34" charset="-128"/>
              </a:rPr>
              <a:t>How difficult are the tasks?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>
                <a:ea typeface="ＭＳ Ｐゴシック" panose="020B0600070205080204" pitchFamily="34" charset="-128"/>
              </a:rPr>
              <a:t>How capable is the individual?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>
                <a:ea typeface="ＭＳ Ｐゴシック" panose="020B0600070205080204" pitchFamily="34" charset="-128"/>
              </a:rPr>
              <a:t>How hard is individual trying to succeed at the job?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>
                <a:ea typeface="ＭＳ Ｐゴシック" panose="020B0600070205080204" pitchFamily="34" charset="-128"/>
              </a:rPr>
              <a:t>How much improvement is individual making?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ea typeface="ＭＳ Ｐゴシック" panose="020B0600070205080204" pitchFamily="34" charset="-128"/>
              </a:rPr>
              <a:t>	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6-6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1079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Performance and Motivation</a:t>
            </a:r>
          </a:p>
        </p:txBody>
      </p:sp>
      <p:sp>
        <p:nvSpPr>
          <p:cNvPr id="1536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2209800"/>
            <a:ext cx="6858000" cy="3581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Is the problem Ability or Motivation?</a:t>
            </a:r>
            <a:r>
              <a:rPr lang="en-US" altLang="en-US" sz="2400" smtClean="0">
                <a:ea typeface="ＭＳ Ｐゴシック" panose="020B0600070205080204" pitchFamily="34" charset="-128"/>
              </a:rPr>
              <a:t>	</a:t>
            </a:r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-7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920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4572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Three Danger Signals of Ability Degeneration</a:t>
            </a:r>
          </a:p>
        </p:txBody>
      </p:sp>
      <p:sp>
        <p:nvSpPr>
          <p:cNvPr id="1741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2133600"/>
            <a:ext cx="6858000" cy="39624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dirty="0" smtClean="0">
                <a:ea typeface="ＭＳ Ｐゴシック" panose="020B0600070205080204" pitchFamily="34" charset="-128"/>
              </a:rPr>
              <a:t>Taking refuge in a specialty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dirty="0" smtClean="0">
                <a:ea typeface="ＭＳ Ｐゴシック" panose="020B0600070205080204" pitchFamily="34" charset="-128"/>
              </a:rPr>
              <a:t>Focusing on past performance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dirty="0" smtClean="0">
                <a:ea typeface="ＭＳ Ｐゴシック" panose="020B0600070205080204" pitchFamily="34" charset="-128"/>
              </a:rPr>
              <a:t>Exaggerating aspects of the leadership role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	</a:t>
            </a: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-8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186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960438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Five Tools for Improving Ability</a:t>
            </a:r>
          </a:p>
        </p:txBody>
      </p:sp>
      <p:sp>
        <p:nvSpPr>
          <p:cNvPr id="1946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1905000"/>
            <a:ext cx="6858000" cy="3886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mtClean="0">
                <a:ea typeface="ＭＳ Ｐゴシック" panose="020B0600070205080204" pitchFamily="34" charset="-128"/>
              </a:rPr>
              <a:t>Resupply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mtClean="0">
                <a:ea typeface="ＭＳ Ｐゴシック" panose="020B0600070205080204" pitchFamily="34" charset="-128"/>
              </a:rPr>
              <a:t>Retrain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mtClean="0">
                <a:ea typeface="ＭＳ Ｐゴシック" panose="020B0600070205080204" pitchFamily="34" charset="-128"/>
              </a:rPr>
              <a:t>Refit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mtClean="0">
                <a:ea typeface="ＭＳ Ｐゴシック" panose="020B0600070205080204" pitchFamily="34" charset="-128"/>
              </a:rPr>
              <a:t>Reassign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mtClean="0">
                <a:ea typeface="ＭＳ Ｐゴシック" panose="020B0600070205080204" pitchFamily="34" charset="-128"/>
              </a:rPr>
              <a:t>Release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altLang="en-US" sz="2400" smtClean="0">
              <a:ea typeface="ＭＳ Ｐゴシック" panose="020B0600070205080204" pitchFamily="34" charset="-128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>
                <a:ea typeface="ＭＳ Ｐゴシック" panose="020B0600070205080204" pitchFamily="34" charset="-128"/>
              </a:rPr>
              <a:t>	</a:t>
            </a:r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6</a:t>
            </a:r>
            <a:r>
              <a:rPr lang="en-US" altLang="en-US" sz="1200" dirty="0" smtClean="0">
                <a:solidFill>
                  <a:srgbClr val="898989"/>
                </a:solidFill>
              </a:rPr>
              <a:t>-9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140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11257</TotalTime>
  <Words>1119</Words>
  <Application>Microsoft Office PowerPoint</Application>
  <PresentationFormat>Affichage à l'écran (4:3)</PresentationFormat>
  <Paragraphs>255</Paragraphs>
  <Slides>38</Slides>
  <Notes>38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39" baseType="lpstr">
      <vt:lpstr>Office Theme</vt:lpstr>
      <vt:lpstr>Developing Management Skills</vt:lpstr>
      <vt:lpstr>Learning Objectives</vt:lpstr>
      <vt:lpstr>Motivation</vt:lpstr>
      <vt:lpstr>Motivation</vt:lpstr>
      <vt:lpstr>Formula for Performance</vt:lpstr>
      <vt:lpstr>Diagnosing Poor Performance</vt:lpstr>
      <vt:lpstr>Performance and Motivation</vt:lpstr>
      <vt:lpstr>Three Danger Signals of Ability Degeneration</vt:lpstr>
      <vt:lpstr>Five Tools for Improving Ability</vt:lpstr>
      <vt:lpstr>Management Styles</vt:lpstr>
      <vt:lpstr>Relationship Between Satisfaction and Performance</vt:lpstr>
      <vt:lpstr>Four Types</vt:lpstr>
      <vt:lpstr>Old View of Motivation</vt:lpstr>
      <vt:lpstr>New View of Motivation</vt:lpstr>
      <vt:lpstr>Motivation → Performance</vt:lpstr>
      <vt:lpstr>Goal Setting</vt:lpstr>
      <vt:lpstr>Motivation → Performance</vt:lpstr>
      <vt:lpstr>Path Goal Theory</vt:lpstr>
      <vt:lpstr>Performance → Outcomes</vt:lpstr>
      <vt:lpstr>The Best Award Programs</vt:lpstr>
      <vt:lpstr>Managers’ Actions as Reinforcers</vt:lpstr>
      <vt:lpstr>Behavior Shaping Strategies</vt:lpstr>
      <vt:lpstr>Management Tool Strategies</vt:lpstr>
      <vt:lpstr>Motivation → Performance (cont’d)</vt:lpstr>
      <vt:lpstr>Work Design</vt:lpstr>
      <vt:lpstr>Job Characteristics Model</vt:lpstr>
      <vt:lpstr>Work Design Strategies</vt:lpstr>
      <vt:lpstr>Need Theories</vt:lpstr>
      <vt:lpstr>Murray’s Manifest Needs</vt:lpstr>
      <vt:lpstr>Needs and Attribution</vt:lpstr>
      <vt:lpstr>Cafeteria Style Systems</vt:lpstr>
      <vt:lpstr>Fairness and Equity</vt:lpstr>
      <vt:lpstr>Diapositive 33</vt:lpstr>
      <vt:lpstr>Feedback</vt:lpstr>
      <vt:lpstr>Integrative Model</vt:lpstr>
      <vt:lpstr>Behavioral Guidelines</vt:lpstr>
      <vt:lpstr>Behavioral Guidelines</vt:lpstr>
      <vt:lpstr>Copyright Information</vt:lpstr>
    </vt:vector>
  </TitlesOfParts>
  <Company>Southeastern Louisiana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 Kieren</dc:creator>
  <cp:lastModifiedBy>Asus</cp:lastModifiedBy>
  <cp:revision>74</cp:revision>
  <dcterms:created xsi:type="dcterms:W3CDTF">2009-12-28T22:09:40Z</dcterms:created>
  <dcterms:modified xsi:type="dcterms:W3CDTF">2017-04-20T04:28:19Z</dcterms:modified>
</cp:coreProperties>
</file>