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</p:sldMasterIdLst>
  <p:notesMasterIdLst>
    <p:notesMasterId r:id="rId35"/>
  </p:notesMasterIdLst>
  <p:handoutMasterIdLst>
    <p:handoutMasterId r:id="rId36"/>
  </p:handoutMasterIdLst>
  <p:sldIdLst>
    <p:sldId id="332" r:id="rId2"/>
    <p:sldId id="299" r:id="rId3"/>
    <p:sldId id="300" r:id="rId4"/>
    <p:sldId id="334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35" r:id="rId14"/>
    <p:sldId id="309" r:id="rId15"/>
    <p:sldId id="310" r:id="rId16"/>
    <p:sldId id="311" r:id="rId17"/>
    <p:sldId id="312" r:id="rId18"/>
    <p:sldId id="313" r:id="rId19"/>
    <p:sldId id="314" r:id="rId20"/>
    <p:sldId id="316" r:id="rId21"/>
    <p:sldId id="315" r:id="rId22"/>
    <p:sldId id="317" r:id="rId23"/>
    <p:sldId id="318" r:id="rId24"/>
    <p:sldId id="319" r:id="rId25"/>
    <p:sldId id="336" r:id="rId26"/>
    <p:sldId id="322" r:id="rId27"/>
    <p:sldId id="323" r:id="rId28"/>
    <p:sldId id="324" r:id="rId29"/>
    <p:sldId id="337" r:id="rId30"/>
    <p:sldId id="329" r:id="rId31"/>
    <p:sldId id="330" r:id="rId32"/>
    <p:sldId id="331" r:id="rId33"/>
    <p:sldId id="333" r:id="rId3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4CF"/>
    <a:srgbClr val="898989"/>
    <a:srgbClr val="CDCDCD"/>
    <a:srgbClr val="0072C6"/>
    <a:srgbClr val="FEFEFE"/>
    <a:srgbClr val="6F97B9"/>
    <a:srgbClr val="BCE8F2"/>
    <a:srgbClr val="E22000"/>
    <a:srgbClr val="B0DBF6"/>
    <a:srgbClr val="B2B2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172" autoAdjust="0"/>
    <p:restoredTop sz="94660"/>
  </p:normalViewPr>
  <p:slideViewPr>
    <p:cSldViewPr>
      <p:cViewPr varScale="1">
        <p:scale>
          <a:sx n="67" d="100"/>
          <a:sy n="67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041767-5899-4C7C-AD56-D64C5CDA71FE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22071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56434F6-6AF2-48E9-B7DF-7AFE394250DE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04851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C85F6E8-E8CB-4ABA-B67C-D4398B06B50F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2439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5641C7D-C3A3-45F3-9115-419432B7D490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86773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3F8C63C-6472-453B-9164-B8805227B412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56152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69DF022-58F2-4C26-B962-C6DD4384E421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88491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EF764AE-0E28-48EF-8CFE-770C6087660A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51468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1502150-B364-4064-9CBB-C40215D4B0C9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20165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A46E5BD-692E-4771-A20B-51E065D91209}" type="slidenum">
              <a:rPr lang="en-US" altLang="en-US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5075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A459BB6-9514-4F6A-A52A-5CBEB2077D15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5834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514C238-0ED3-43E8-84AB-98E4FB77D1B4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98874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0943724-2D10-4B97-980B-DAA050168C9B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63330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72321B8-AFA4-443A-930C-FDB8C881D1B5}" type="slidenum">
              <a:rPr lang="en-US" altLang="en-US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3417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C69419F-FD1D-47F0-ACF4-9BF90C83B7BA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97623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79F00DB-5A75-474E-96B2-2EA4649980F4}" type="slidenum">
              <a:rPr lang="en-US" altLang="en-US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7594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320CB52-18F9-46D8-994A-A755FA95ABE9}" type="slidenum">
              <a:rPr lang="en-US" altLang="en-US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55390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0C2C0A8-282D-4C13-941B-0AEBA79265A8}" type="slidenum">
              <a:rPr lang="en-US" altLang="en-US"/>
              <a:pPr>
                <a:spcBef>
                  <a:spcPct val="0"/>
                </a:spcBef>
              </a:pPr>
              <a:t>26</a:t>
            </a:fld>
            <a:endParaRPr lang="en-US" alt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84470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101D5E4-7221-449C-8EA6-B13772D61D48}" type="slidenum">
              <a:rPr lang="en-US" altLang="en-US"/>
              <a:pPr>
                <a:spcBef>
                  <a:spcPct val="0"/>
                </a:spcBef>
              </a:pPr>
              <a:t>27</a:t>
            </a:fld>
            <a:endParaRPr lang="en-US" alt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01500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5844331-F5EF-40C1-9A68-18BC3E77E2F2}" type="slidenum">
              <a:rPr lang="en-US" altLang="en-US"/>
              <a:pPr>
                <a:spcBef>
                  <a:spcPct val="0"/>
                </a:spcBef>
              </a:pPr>
              <a:t>28</a:t>
            </a:fld>
            <a:endParaRPr lang="en-US" alt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67457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6570614-62C1-4A6D-83D5-15AA3492CECD}" type="slidenum">
              <a:rPr lang="en-US" altLang="en-US"/>
              <a:pPr>
                <a:spcBef>
                  <a:spcPct val="0"/>
                </a:spcBef>
              </a:pPr>
              <a:t>30</a:t>
            </a:fld>
            <a:endParaRPr lang="en-US" alt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56152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C6F7ACF-84B5-44C6-BAE9-4097A2954DA7}" type="slidenum">
              <a:rPr lang="en-US" altLang="en-US"/>
              <a:pPr>
                <a:spcBef>
                  <a:spcPct val="0"/>
                </a:spcBef>
              </a:pPr>
              <a:t>31</a:t>
            </a:fld>
            <a:endParaRPr lang="en-US" alt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95230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B678CE5-CF0C-44B7-9376-2F516CA7FEA7}" type="slidenum">
              <a:rPr lang="en-US" altLang="en-US"/>
              <a:pPr>
                <a:spcBef>
                  <a:spcPct val="0"/>
                </a:spcBef>
              </a:pPr>
              <a:t>32</a:t>
            </a:fld>
            <a:endParaRPr lang="en-US" alt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43749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FF26DEF-E58E-4CAA-98DE-9D64680F0960}" type="slidenum">
              <a:rPr lang="en-US" altLang="en-US" sz="1200">
                <a:solidFill>
                  <a:schemeClr val="tx1"/>
                </a:solidFill>
              </a:rPr>
              <a:pPr eaLnBrk="1" hangingPunct="1"/>
              <a:t>33</a:t>
            </a:fld>
            <a:endParaRPr lang="en-US" altLang="en-US" sz="1200">
              <a:solidFill>
                <a:schemeClr val="tx1"/>
              </a:solidFill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2089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75DB503-4DF9-49B8-A6C3-FB92B973E1F2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7442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C624790-D535-4FE8-9046-23478F76B4BF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6247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2CEF1BA-9415-4F79-BB6A-D85E3CA87F51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432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8F74E14-5A7A-4EB7-A878-6BAEFE62ED53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5720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C9DC876-2D78-4DE6-B6E9-254073E8EB59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3845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1D2DD08-3FFB-4855-B72D-DA035CD8AF4D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3498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B5FC58E-E3B5-4A0C-815A-3C3D4BE438C4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6714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015E9-16C0-4E4F-910D-8B106BA52C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501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3EEAB-E34F-4FF2-A418-18B7CF8AA2F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2127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DF619-1E04-4437-9BFF-D7CFE9C2985E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67233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latin typeface="Arial" pitchFamily="-10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374452-5E3C-4AB7-87D3-2C2AEB8FC356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7363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latin typeface="Arial" pitchFamily="-10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F5FD95-812A-49FA-836C-BF45930C749F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16640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0DAF7-B9D3-4C60-BDC3-488DC91F014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3102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EB49C-8683-47FC-9BA0-A60F210EA54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40625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FEED8-8B18-406A-9762-84FA6C08E711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3648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4F767-C45D-443E-8646-968B653BDA0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74099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EEFE8-AFD1-46BA-B9CF-3C67AEA3E95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22545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9F8C1-BDEE-4EA2-8012-3CC018583BD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4689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2663F-1951-4947-96B3-3321C919DE10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95408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C2268-5096-4710-9543-2E58C6A4860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3358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25479D4-DE99-4920-8C27-53B6C5200212}" type="slidenum">
              <a:rPr lang="en-US" altLang="en-US"/>
              <a:pPr/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6" r:id="rId12"/>
    <p:sldLayoutId id="2147483677" r:id="rId13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675" y="152400"/>
            <a:ext cx="5239925" cy="653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388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325562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Four Sources of Interpersonal Conflict</a:t>
            </a:r>
          </a:p>
        </p:txBody>
      </p:sp>
      <p:sp>
        <p:nvSpPr>
          <p:cNvPr id="1946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2667000"/>
            <a:ext cx="6781800" cy="1828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Informational Deficiencies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Conflicts evolve from misinformation and misunderstanding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217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325562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Four Sources of Interpersonal Conflict</a:t>
            </a:r>
          </a:p>
        </p:txBody>
      </p:sp>
      <p:sp>
        <p:nvSpPr>
          <p:cNvPr id="2151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2597944"/>
            <a:ext cx="6705600" cy="2286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Role Incompatibility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Conflicts evolve from the perception that assigned goals and responsibilities compete with those of others.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067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2514600"/>
            <a:ext cx="6324600" cy="21336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Environmentally Induced Stress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Conflict results from the stressful events of the organizational environment.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7-10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325562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Four Sources of Interpersonal Conflict</a:t>
            </a:r>
          </a:p>
        </p:txBody>
      </p:sp>
    </p:spTree>
    <p:extLst>
      <p:ext uri="{BB962C8B-B14F-4D97-AF65-F5344CB8AC3E}">
        <p14:creationId xmlns:p14="http://schemas.microsoft.com/office/powerpoint/2010/main" xmlns="" val="150199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i="1" dirty="0" smtClean="0"/>
              <a:t>Selecting the Appropriate Conflict Management Approach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</a:t>
            </a:r>
            <a:r>
              <a:rPr lang="en-US" b="1" dirty="0" smtClean="0"/>
              <a:t>five conflict management styles</a:t>
            </a:r>
            <a:r>
              <a:rPr lang="en-US" dirty="0" smtClean="0"/>
              <a:t> vary on two key dimensions shown in Figure 7.3:</a:t>
            </a:r>
            <a:endParaRPr lang="en-US" sz="2400" dirty="0" smtClean="0"/>
          </a:p>
          <a:p>
            <a:pPr lvl="1"/>
            <a:r>
              <a:rPr lang="en-US" b="1" dirty="0" smtClean="0"/>
              <a:t>Cooperativeness</a:t>
            </a:r>
            <a:r>
              <a:rPr lang="en-US" dirty="0" smtClean="0"/>
              <a:t> is the degree to which parties seek to satisfy the other’s </a:t>
            </a:r>
            <a:r>
              <a:rPr lang="en-US" dirty="0" smtClean="0"/>
              <a:t>concerns</a:t>
            </a:r>
            <a:endParaRPr lang="en-US" dirty="0" smtClean="0"/>
          </a:p>
          <a:p>
            <a:pPr lvl="1"/>
            <a:r>
              <a:rPr lang="en-US" b="1" dirty="0" smtClean="0"/>
              <a:t>Assertiveness</a:t>
            </a:r>
            <a:r>
              <a:rPr lang="en-US" dirty="0" smtClean="0"/>
              <a:t> is the degree to which parties seek to satisfy their own concerns. </a:t>
            </a:r>
            <a:endParaRPr lang="en-US" sz="2000" dirty="0" smtClean="0"/>
          </a:p>
          <a:p>
            <a:pPr lvl="0"/>
            <a:r>
              <a:rPr lang="en-US" dirty="0" smtClean="0"/>
              <a:t>Effective managers </a:t>
            </a:r>
            <a:r>
              <a:rPr lang="en-US" b="1" dirty="0" smtClean="0"/>
              <a:t>choose the appropriate style </a:t>
            </a:r>
            <a:r>
              <a:rPr lang="en-US" dirty="0" smtClean="0"/>
              <a:t>from the following list to fit the situation and relationship they are in. 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© 2007 by Prentice Hall</a:t>
            </a:r>
            <a:endParaRPr lang="en-US" alt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DAF7-B9D3-4C60-BDC3-488DC91F014F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Conflict Resolution</a:t>
            </a:r>
          </a:p>
        </p:txBody>
      </p:sp>
      <p:sp>
        <p:nvSpPr>
          <p:cNvPr id="2560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9144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Insert figure 7.3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-11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2921" y="1272402"/>
            <a:ext cx="5577495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640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6294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Forcing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5000" y="1600200"/>
            <a:ext cx="6629400" cy="3429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Satisfy personal needs at the expense of the other person</a:t>
            </a:r>
          </a:p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Formal authority, bullying, manipulation, etc.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Outcome: You feel vindicated; other person feels defeated</a:t>
            </a:r>
          </a:p>
          <a:p>
            <a:pPr eaLnBrk="1" hangingPunct="1"/>
            <a:endParaRPr lang="en-US" altLang="en-US" dirty="0" smtClean="0">
              <a:solidFill>
                <a:schemeClr val="folHlink"/>
              </a:solidFill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endParaRPr lang="en-US" altLang="en-US" sz="28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-12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688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66294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Avoiding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28800" y="1295400"/>
            <a:ext cx="6781800" cy="4191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Neglect interests of both parties by sidestepping or postponing</a:t>
            </a:r>
          </a:p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Reflects inability to handle emotion </a:t>
            </a:r>
            <a:r>
              <a:rPr lang="en-US" altLang="en-US" dirty="0">
                <a:ea typeface="ＭＳ Ｐゴシック" panose="020B0600070205080204" pitchFamily="34" charset="-128"/>
              </a:rPr>
              <a:t>of conflict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Outcome: Nothing (or things get worse)</a:t>
            </a:r>
          </a:p>
          <a:p>
            <a:pPr eaLnBrk="1" hangingPunct="1">
              <a:buFontTx/>
              <a:buNone/>
            </a:pPr>
            <a:endParaRPr lang="en-US" altLang="en-US" dirty="0" smtClean="0">
              <a:solidFill>
                <a:schemeClr val="folHlink"/>
              </a:solidFill>
              <a:ea typeface="ＭＳ Ｐゴシック" panose="020B0600070205080204" pitchFamily="34" charset="-128"/>
            </a:endParaRPr>
          </a:p>
          <a:p>
            <a:pPr algn="ctr" eaLnBrk="1" hangingPunct="1">
              <a:buFontTx/>
              <a:buNone/>
            </a:pPr>
            <a:endParaRPr lang="en-US" altLang="en-US" sz="12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-13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356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67056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Accommodating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28800" y="1371600"/>
            <a:ext cx="6781800" cy="47244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Satisfy other party’s concerns but neglect your own</a:t>
            </a:r>
          </a:p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Preserve a relationship at the </a:t>
            </a:r>
            <a:r>
              <a:rPr lang="en-US" altLang="en-US" dirty="0">
                <a:ea typeface="ＭＳ Ｐゴシック" panose="020B0600070205080204" pitchFamily="34" charset="-128"/>
              </a:rPr>
              <a:t>expense of genuine appraisal of issues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Outcome: Other person takes advantage of you; decreased power and credibility</a:t>
            </a:r>
          </a:p>
          <a:p>
            <a:pPr eaLnBrk="1" hangingPunct="1">
              <a:buFontTx/>
              <a:buNone/>
            </a:pPr>
            <a:endParaRPr lang="en-US" altLang="en-US" dirty="0" smtClean="0">
              <a:solidFill>
                <a:schemeClr val="folHlink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-14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770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6294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Compromising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28800" y="1676400"/>
            <a:ext cx="6934200" cy="41148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Seek partial satisfaction for both parties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Expedient, not effective,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solutions</a:t>
            </a:r>
          </a:p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Outcome</a:t>
            </a:r>
            <a:r>
              <a:rPr lang="en-US" altLang="en-US" dirty="0">
                <a:ea typeface="ＭＳ Ｐゴシック" panose="020B0600070205080204" pitchFamily="34" charset="-128"/>
              </a:rPr>
              <a:t>: Gamesmanship and suboptimal resolutions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-15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56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67056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Collaborating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00200"/>
            <a:ext cx="6934200" cy="41148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Seek to address concerns of both parties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No assignment of blame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Outcome: When collaborating is possible, problem likely to be resolved</a:t>
            </a:r>
          </a:p>
          <a:p>
            <a:pPr eaLnBrk="1" hangingPunct="1"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endParaRPr lang="en-US" altLang="en-US" sz="2800" dirty="0" smtClean="0">
              <a:ea typeface="ＭＳ Ｐゴシック" panose="020B0600070205080204" pitchFamily="34" charset="-128"/>
            </a:endParaRPr>
          </a:p>
          <a:p>
            <a:pPr algn="ctr" eaLnBrk="1" hangingPunct="1">
              <a:buFontTx/>
              <a:buNone/>
            </a:pPr>
            <a:endParaRPr lang="en-US" altLang="en-US" sz="16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-16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780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 descr="Purple mesh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153400" cy="990600"/>
          </a:xfrm>
          <a:solidFill>
            <a:srgbClr val="0084CF"/>
          </a:solidFill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Developing Management Skills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idx="1"/>
          </p:nvPr>
        </p:nvSpPr>
        <p:spPr>
          <a:xfrm>
            <a:off x="1066800" y="2225040"/>
            <a:ext cx="69342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4000" b="1" dirty="0" smtClean="0">
                <a:ea typeface="ＭＳ Ｐゴシック" panose="020B0600070205080204" pitchFamily="34" charset="-128"/>
              </a:rPr>
              <a:t>Chapter </a:t>
            </a:r>
            <a:r>
              <a:rPr lang="en-US" altLang="en-US" sz="4000" b="1" dirty="0">
                <a:ea typeface="ＭＳ Ｐゴシック" panose="020B0600070205080204" pitchFamily="34" charset="-128"/>
              </a:rPr>
              <a:t>7</a:t>
            </a:r>
            <a:r>
              <a:rPr lang="en-US" altLang="en-US" sz="4000" b="1" dirty="0" smtClean="0">
                <a:ea typeface="ＭＳ Ｐゴシック" panose="020B0600070205080204" pitchFamily="34" charset="-128"/>
              </a:rPr>
              <a:t>:</a:t>
            </a:r>
          </a:p>
          <a:p>
            <a:pPr eaLnBrk="1" hangingPunct="1">
              <a:buFontTx/>
              <a:buNone/>
            </a:pPr>
            <a:r>
              <a:rPr lang="en-US" altLang="en-US" sz="4000" b="1" dirty="0" smtClean="0">
                <a:ea typeface="ＭＳ Ｐゴシック" panose="020B0600070205080204" pitchFamily="34" charset="-128"/>
              </a:rPr>
              <a:t>Managing Conflict</a:t>
            </a: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468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While we are predisposed to one approach, no single approach is the best; Effective managers use a variety of approaches</a:t>
            </a:r>
          </a:p>
          <a:p>
            <a:pPr marL="0" indent="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-17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67056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Which approach is best?</a:t>
            </a:r>
          </a:p>
        </p:txBody>
      </p:sp>
    </p:spTree>
    <p:extLst>
      <p:ext uri="{BB962C8B-B14F-4D97-AF65-F5344CB8AC3E}">
        <p14:creationId xmlns:p14="http://schemas.microsoft.com/office/powerpoint/2010/main" xmlns="" val="332488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Selecting the Right Strategy</a:t>
            </a:r>
          </a:p>
        </p:txBody>
      </p:sp>
      <p:sp>
        <p:nvSpPr>
          <p:cNvPr id="3789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57158" y="1428736"/>
            <a:ext cx="8786842" cy="4929222"/>
          </a:xfrm>
        </p:spPr>
        <p:txBody>
          <a:bodyPr/>
          <a:lstStyle/>
          <a:p>
            <a:pPr marL="0" lvl="0" indent="0" eaLnBrk="1" hangingPunct="1">
              <a:buNone/>
            </a:pPr>
            <a:r>
              <a:rPr lang="en-US" dirty="0" smtClean="0"/>
              <a:t>Two general </a:t>
            </a:r>
            <a:r>
              <a:rPr lang="en-US" b="1" dirty="0" smtClean="0"/>
              <a:t>negotiation strategies </a:t>
            </a:r>
            <a:r>
              <a:rPr lang="en-US" dirty="0" smtClean="0"/>
              <a:t>are closely linked to the five conflict management </a:t>
            </a:r>
            <a:r>
              <a:rPr lang="en-US" dirty="0" smtClean="0"/>
              <a:t>strategies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</a:t>
            </a:r>
            <a:endParaRPr lang="en-US" altLang="en-US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Distributive bargaining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</a:t>
            </a:r>
          </a:p>
          <a:p>
            <a:pPr marL="0" indent="0" eaLnBrk="1" hangingPunct="1">
              <a:buFont typeface="Calibri" pitchFamily="34" charset="0"/>
              <a:buChar char="‒"/>
            </a:pPr>
            <a:r>
              <a:rPr lang="en-US" altLang="en-US" sz="2800" dirty="0" smtClean="0">
                <a:cs typeface="+mn-cs"/>
              </a:rPr>
              <a:t>Negotiation focus on “Dividing up a fixed pie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”</a:t>
            </a:r>
          </a:p>
          <a:p>
            <a:pPr marL="0" lvl="1" indent="0" eaLnBrk="1" hangingPunct="1"/>
            <a:r>
              <a:rPr lang="en-US" dirty="0" smtClean="0"/>
              <a:t>assumes there will be winners and losers, so parties see one another as competitors or adversaries. </a:t>
            </a:r>
            <a:endParaRPr lang="en-US" altLang="en-US" u="sng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Integrative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“Expanding the pie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”</a:t>
            </a:r>
          </a:p>
          <a:p>
            <a:pPr marL="0" lvl="1" indent="0" eaLnBrk="1" hangingPunct="1"/>
            <a:r>
              <a:rPr lang="en-US" dirty="0" smtClean="0"/>
              <a:t>is comparable to the collaborative form of conflict management; it strives for a solution that is best for both parties. </a:t>
            </a:r>
          </a:p>
          <a:p>
            <a:pPr marL="0" indent="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-18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117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71414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Situational Considerations</a:t>
            </a:r>
          </a:p>
        </p:txBody>
      </p:sp>
      <p:sp>
        <p:nvSpPr>
          <p:cNvPr id="4199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00034" y="1142984"/>
            <a:ext cx="7958166" cy="5429264"/>
          </a:xfrm>
        </p:spPr>
        <p:txBody>
          <a:bodyPr/>
          <a:lstStyle/>
          <a:p>
            <a:pPr lvl="0"/>
            <a:r>
              <a:rPr lang="en-US" dirty="0" smtClean="0"/>
              <a:t>The </a:t>
            </a:r>
            <a:r>
              <a:rPr lang="en-US" b="1" dirty="0" smtClean="0"/>
              <a:t>correct approach to conflict </a:t>
            </a:r>
            <a:r>
              <a:rPr lang="en-US" dirty="0" smtClean="0"/>
              <a:t>depends on two factors</a:t>
            </a:r>
            <a:endParaRPr lang="en-US" sz="2400" dirty="0" smtClean="0"/>
          </a:p>
          <a:p>
            <a:pPr lvl="1"/>
            <a:r>
              <a:rPr lang="en-US" b="1" dirty="0" smtClean="0"/>
              <a:t>Personal preferences </a:t>
            </a:r>
            <a:r>
              <a:rPr lang="en-US" dirty="0" smtClean="0"/>
              <a:t>revolve around ethnic culture, gender, and personality type. </a:t>
            </a:r>
            <a:endParaRPr lang="en-US" sz="2000" dirty="0" smtClean="0"/>
          </a:p>
          <a:p>
            <a:pPr lvl="1"/>
            <a:r>
              <a:rPr lang="en-US" b="1" dirty="0" smtClean="0"/>
              <a:t>Situational variables</a:t>
            </a:r>
            <a:r>
              <a:rPr lang="en-US" dirty="0" smtClean="0"/>
              <a:t> include the importance of the issue, the importance of the relationship, the relative power of the parties, and time constraints.  </a:t>
            </a:r>
            <a:endParaRPr lang="en-US" sz="2000" dirty="0" smtClean="0"/>
          </a:p>
          <a:p>
            <a:pPr lvl="2"/>
            <a:r>
              <a:rPr lang="en-US" dirty="0" smtClean="0"/>
              <a:t>When the </a:t>
            </a:r>
            <a:r>
              <a:rPr lang="en-US" b="1" dirty="0" smtClean="0"/>
              <a:t>issue is very important</a:t>
            </a:r>
            <a:r>
              <a:rPr lang="en-US" dirty="0" smtClean="0"/>
              <a:t>, forcing or collaboration may be appropriate.  </a:t>
            </a:r>
            <a:endParaRPr lang="en-US" sz="1800" dirty="0" smtClean="0"/>
          </a:p>
          <a:p>
            <a:pPr lvl="2"/>
            <a:r>
              <a:rPr lang="en-US" dirty="0" smtClean="0"/>
              <a:t>When the </a:t>
            </a:r>
            <a:r>
              <a:rPr lang="en-US" b="1" dirty="0" smtClean="0"/>
              <a:t>relationship is important</a:t>
            </a:r>
            <a:r>
              <a:rPr lang="en-US" dirty="0" smtClean="0"/>
              <a:t>, accommodation and collaboration may be preferable. 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57936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3600" b="1" dirty="0" smtClean="0">
                <a:ea typeface="ＭＳ Ｐゴシック" panose="020B0600070205080204" pitchFamily="34" charset="-128"/>
              </a:rPr>
              <a:t>Conflict Resolution Outcomes by Type and Method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-20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9692" y="1416475"/>
            <a:ext cx="4776216" cy="473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544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ea typeface="ＭＳ Ｐゴシック" panose="020B0600070205080204" pitchFamily="34" charset="-128"/>
              </a:rPr>
              <a:t>A ‘Default Strategy’</a:t>
            </a:r>
          </a:p>
        </p:txBody>
      </p:sp>
      <p:sp>
        <p:nvSpPr>
          <p:cNvPr id="4608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2057400"/>
            <a:ext cx="6629400" cy="20574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Of all the approaches, collaboration generally yields the best outcomes; However, it is also the most difficult to implement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-21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308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654032"/>
          </a:xfrm>
        </p:spPr>
        <p:txBody>
          <a:bodyPr/>
          <a:lstStyle/>
          <a:p>
            <a:r>
              <a:rPr lang="en-US" altLang="en-US" sz="3200" b="1" dirty="0" smtClean="0">
                <a:ea typeface="ＭＳ Ｐゴシック" panose="020B0600070205080204" pitchFamily="34" charset="-128"/>
              </a:rPr>
              <a:t>Resolving Interpersonal Confrontations Using the Collaborative Approach</a:t>
            </a:r>
            <a:br>
              <a:rPr lang="en-US" altLang="en-US" sz="3200" b="1" dirty="0" smtClean="0">
                <a:ea typeface="ＭＳ Ｐゴシック" panose="020B0600070205080204" pitchFamily="34" charset="-128"/>
              </a:rPr>
            </a:br>
            <a:endParaRPr lang="en-US" altLang="en-US" sz="32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pPr lvl="0"/>
            <a:r>
              <a:rPr lang="en-US" sz="2400" dirty="0" smtClean="0"/>
              <a:t>The following </a:t>
            </a:r>
            <a:r>
              <a:rPr lang="en-US" sz="2400" b="1" dirty="0" smtClean="0"/>
              <a:t>six steps </a:t>
            </a:r>
            <a:r>
              <a:rPr lang="en-US" sz="2400" dirty="0" smtClean="0"/>
              <a:t>are recommended for implementing the collaborative approach: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b="1" dirty="0" smtClean="0"/>
              <a:t>Establish </a:t>
            </a:r>
            <a:r>
              <a:rPr lang="en-US" sz="2000" b="1" dirty="0" err="1" smtClean="0"/>
              <a:t>superordinate</a:t>
            </a:r>
            <a:r>
              <a:rPr lang="en-US" sz="2000" b="1" dirty="0" smtClean="0"/>
              <a:t> goals</a:t>
            </a:r>
            <a:r>
              <a:rPr lang="en-US" sz="2000" dirty="0" smtClean="0"/>
              <a:t>. Both parties identify the goals they share, thus establishing a basis for mutual benefits.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b="1" dirty="0" smtClean="0"/>
              <a:t>Separate the people from the problem.</a:t>
            </a:r>
            <a:r>
              <a:rPr lang="en-US" sz="2000" dirty="0" smtClean="0"/>
              <a:t> Identify the “real issue” or problem.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b="1" dirty="0" smtClean="0"/>
              <a:t>Focus on interests, not positions.</a:t>
            </a:r>
            <a:r>
              <a:rPr lang="en-US" sz="2000" dirty="0" smtClean="0"/>
              <a:t> Identify the interests, or underlying reasons behind demands or positions. 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b="1" dirty="0" smtClean="0"/>
              <a:t>Invent options for mutual gain.</a:t>
            </a:r>
            <a:r>
              <a:rPr lang="en-US" sz="2000" dirty="0" smtClean="0"/>
              <a:t> Develop creative and mutually agreeable solutions. 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b="1" dirty="0" smtClean="0"/>
              <a:t>Use objective criteria for evaluating alternatives.</a:t>
            </a:r>
            <a:r>
              <a:rPr lang="en-US" sz="2000" dirty="0" smtClean="0"/>
              <a:t> Build fairness into the process by developing criteria for judging alternatives.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b="1" dirty="0" smtClean="0"/>
              <a:t>Define success in terms of real gains, not imaginary losses.</a:t>
            </a:r>
            <a:r>
              <a:rPr lang="en-US" sz="2000" dirty="0" smtClean="0"/>
              <a:t> Seek mutual gains in a resolution.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DAF7-B9D3-4C60-BDC3-488DC91F014F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ea typeface="ＭＳ Ｐゴシック" panose="020B0600070205080204" pitchFamily="34" charset="-128"/>
              </a:rPr>
              <a:t>Four Phases of Collaborative Problem Solving</a:t>
            </a:r>
          </a:p>
        </p:txBody>
      </p:sp>
      <p:sp>
        <p:nvSpPr>
          <p:cNvPr id="5223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en-US" altLang="en-US" b="1" dirty="0" smtClean="0">
                <a:ea typeface="ＭＳ Ｐゴシック" panose="020B0600070205080204" pitchFamily="34" charset="-128"/>
              </a:rPr>
              <a:t>Problem </a:t>
            </a:r>
            <a:r>
              <a:rPr lang="en-US" altLang="en-US" b="1" dirty="0" smtClean="0">
                <a:ea typeface="ＭＳ Ｐゴシック" panose="020B0600070205080204" pitchFamily="34" charset="-128"/>
              </a:rPr>
              <a:t>Identification </a:t>
            </a:r>
            <a:r>
              <a:rPr lang="en-US" dirty="0" smtClean="0"/>
              <a:t>which sets the tone for the entire process</a:t>
            </a:r>
            <a:endParaRPr lang="en-US" altLang="en-US" dirty="0" smtClean="0">
              <a:ea typeface="ＭＳ Ｐゴシック" panose="020B0600070205080204" pitchFamily="34" charset="-128"/>
            </a:endParaRP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en-US" altLang="en-US" b="1" dirty="0" smtClean="0">
                <a:ea typeface="ＭＳ Ｐゴシック" panose="020B0600070205080204" pitchFamily="34" charset="-128"/>
              </a:rPr>
              <a:t>Solution Generation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en-US" altLang="en-US" b="1" dirty="0" smtClean="0">
                <a:ea typeface="ＭＳ Ｐゴシック" panose="020B0600070205080204" pitchFamily="34" charset="-128"/>
              </a:rPr>
              <a:t>Action Plan Formulation and Agreement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en-US" altLang="en-US" b="1" dirty="0" smtClean="0">
                <a:ea typeface="ＭＳ Ｐゴシック" panose="020B0600070205080204" pitchFamily="34" charset="-128"/>
              </a:rPr>
              <a:t>Implementation and </a:t>
            </a:r>
            <a:r>
              <a:rPr lang="en-US" altLang="en-US" b="1" dirty="0" smtClean="0">
                <a:ea typeface="ＭＳ Ｐゴシック" panose="020B0600070205080204" pitchFamily="34" charset="-128"/>
              </a:rPr>
              <a:t>Follow-Up</a:t>
            </a:r>
            <a:endParaRPr lang="fr-FR" altLang="en-US" b="1" dirty="0" smtClean="0">
              <a:ea typeface="ＭＳ Ｐゴシック" panose="020B0600070205080204" pitchFamily="34" charset="-128"/>
            </a:endParaRPr>
          </a:p>
          <a:p>
            <a:pPr marL="609600" lvl="0" indent="-609600" eaLnBrk="1" hangingPunct="1">
              <a:buFont typeface="Wingdings" pitchFamily="2" charset="2"/>
              <a:buChar char="§"/>
            </a:pPr>
            <a:r>
              <a:rPr lang="en-US" dirty="0" smtClean="0"/>
              <a:t>The following steps are prescribed for working through these four phases in each of </a:t>
            </a:r>
            <a:r>
              <a:rPr lang="en-US" b="1" dirty="0" smtClean="0"/>
              <a:t>three roles: initiator, responder, and mediator</a:t>
            </a:r>
            <a:r>
              <a:rPr lang="en-US" dirty="0" smtClean="0"/>
              <a:t>.</a:t>
            </a:r>
          </a:p>
          <a:p>
            <a:pPr marL="609600" indent="-609600" eaLnBrk="1" hangingPunct="1">
              <a:buNone/>
            </a:pPr>
            <a:endParaRPr lang="en-US" altLang="en-US" b="1" dirty="0" smtClean="0">
              <a:ea typeface="ＭＳ Ｐゴシック" panose="020B0600070205080204" pitchFamily="34" charset="-128"/>
            </a:endParaRPr>
          </a:p>
          <a:p>
            <a:pPr marL="609600" indent="-60960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-24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12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3"/>
          <p:cNvSpPr>
            <a:spLocks noGrp="1" noChangeArrowheads="1"/>
          </p:cNvSpPr>
          <p:nvPr>
            <p:ph type="title"/>
          </p:nvPr>
        </p:nvSpPr>
        <p:spPr>
          <a:xfrm>
            <a:off x="1000100" y="214290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ea typeface="ＭＳ Ｐゴシック" panose="020B0600070205080204" pitchFamily="34" charset="-128"/>
              </a:rPr>
              <a:t/>
            </a:r>
            <a:br>
              <a:rPr lang="en-US" altLang="en-US" sz="3200" b="1" dirty="0" smtClean="0">
                <a:ea typeface="ＭＳ Ｐゴシック" panose="020B0600070205080204" pitchFamily="34" charset="-128"/>
              </a:rPr>
            </a:br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Initiator – </a:t>
            </a:r>
            <a:r>
              <a:rPr lang="en-US" alt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Problem Identification</a:t>
            </a:r>
          </a:p>
        </p:txBody>
      </p:sp>
      <p:sp>
        <p:nvSpPr>
          <p:cNvPr id="5427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57158" y="1524000"/>
            <a:ext cx="8786842" cy="4976834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sz="2400" b="1" dirty="0" smtClean="0"/>
              <a:t>Maintain </a:t>
            </a:r>
            <a:r>
              <a:rPr lang="en-US" sz="2400" b="1" dirty="0" smtClean="0"/>
              <a:t>personal ownership of the problem</a:t>
            </a:r>
            <a:r>
              <a:rPr lang="en-US" sz="2400" dirty="0" smtClean="0"/>
              <a:t> by stating the problem as your own and showing accountability for your feelings.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 smtClean="0"/>
              <a:t>Succinctly describe your problem in terms of behaviors, consequences, and feelings</a:t>
            </a:r>
            <a:r>
              <a:rPr lang="en-US" sz="2400" dirty="0" smtClean="0"/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 smtClean="0"/>
              <a:t>Avoid drawing evaluative conclusions and attributing motives to the respondent.</a:t>
            </a:r>
            <a:r>
              <a:rPr lang="en-US" sz="2400" dirty="0" smtClean="0"/>
              <a:t>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 smtClean="0"/>
              <a:t>Persist until understood</a:t>
            </a:r>
            <a:r>
              <a:rPr lang="en-US" sz="2400" dirty="0" smtClean="0"/>
              <a:t>, using variation in how you express the problem, but not denying the problem.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 smtClean="0"/>
              <a:t>Encourage two-way discussion</a:t>
            </a:r>
            <a:r>
              <a:rPr lang="en-US" sz="2400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 smtClean="0"/>
              <a:t>Manage the agenda </a:t>
            </a:r>
            <a:r>
              <a:rPr lang="en-US" sz="2400" dirty="0" smtClean="0"/>
              <a:t>by approaching multiple or complex problems incrementally</a:t>
            </a:r>
          </a:p>
          <a:p>
            <a:pPr marL="234950" indent="-234950" eaLnBrk="1" hangingPunct="1">
              <a:lnSpc>
                <a:spcPct val="90000"/>
              </a:lnSpc>
              <a:buFontTx/>
              <a:buNone/>
            </a:pPr>
            <a:endParaRPr lang="en-US" altLang="en-US" sz="28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54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3"/>
          <p:cNvSpPr>
            <a:spLocks noGrp="1" noChangeArrowheads="1"/>
          </p:cNvSpPr>
          <p:nvPr>
            <p:ph type="title"/>
          </p:nvPr>
        </p:nvSpPr>
        <p:spPr>
          <a:xfrm>
            <a:off x="785786" y="214290"/>
            <a:ext cx="6858000" cy="571504"/>
          </a:xfrm>
        </p:spPr>
        <p:txBody>
          <a:bodyPr/>
          <a:lstStyle/>
          <a:p>
            <a:pPr lvl="0" eaLnBrk="1" hangingPunct="1"/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Initiator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– Solution Generation</a:t>
            </a:r>
            <a:br>
              <a:rPr lang="en-US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</a:br>
            <a:endParaRPr lang="en-US" altLang="en-US" sz="320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632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642918"/>
            <a:ext cx="9144000" cy="1214446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b="1" dirty="0" smtClean="0"/>
              <a:t>Focus on commonalities </a:t>
            </a:r>
            <a:r>
              <a:rPr lang="en-US" dirty="0" smtClean="0"/>
              <a:t>as the basis for requesting a change and in generating a solution. </a:t>
            </a: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-26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14348" y="1785926"/>
            <a:ext cx="7715304" cy="7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z="3200" b="1" dirty="0" smtClean="0">
                <a:solidFill>
                  <a:srgbClr val="002060"/>
                </a:solidFill>
              </a:rPr>
              <a:t>Responder – Problem identification. 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-32" y="2571744"/>
            <a:ext cx="9072626" cy="257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Establish a climate for joint problem solving </a:t>
            </a:r>
            <a:r>
              <a:rPr lang="en-US" sz="3200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by showing genuine interest and concern. 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Seek additional information about the problem </a:t>
            </a:r>
            <a:r>
              <a:rPr lang="en-US" sz="3200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by asking questions. 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Agree with some aspect of the complaint</a:t>
            </a:r>
            <a:r>
              <a:rPr lang="en-US" sz="3200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. </a:t>
            </a:r>
          </a:p>
          <a:p>
            <a:pPr marL="514350" marR="0" lvl="0" indent="-5143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altLang="en-US" sz="3200" dirty="0" smtClean="0">
              <a:solidFill>
                <a:schemeClr val="tx1"/>
              </a:solidFill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0" name="Rectangle 1"/>
          <p:cNvSpPr txBox="1">
            <a:spLocks noChangeArrowheads="1"/>
          </p:cNvSpPr>
          <p:nvPr/>
        </p:nvSpPr>
        <p:spPr bwMode="auto">
          <a:xfrm>
            <a:off x="1142976" y="5143512"/>
            <a:ext cx="60564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Initiator – Solution Generation</a:t>
            </a: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 bwMode="auto">
          <a:xfrm>
            <a:off x="0" y="5743580"/>
            <a:ext cx="8901146" cy="111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0" charset="-128"/>
                <a:cs typeface="ＭＳ Ｐゴシック" pitchFamily="-110" charset="-128"/>
              </a:rPr>
              <a:t>Ask for suggestions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0" charset="-128"/>
                <a:cs typeface="ＭＳ Ｐゴシック" pitchFamily="-110" charset="-128"/>
              </a:rPr>
              <a:t>of acceptable alternatives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687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DAF7-B9D3-4C60-BDC3-488DC91F014F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785786" y="214290"/>
            <a:ext cx="7429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002060"/>
                </a:solidFill>
              </a:rPr>
              <a:t>Mediator – Problem identification  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242854" y="857232"/>
            <a:ext cx="8901146" cy="350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Acknowledge that a conflict exists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and propose a problem-solving approach for resolving it. 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In seeking out the perspectives of both parties, </a:t>
            </a:r>
            <a:r>
              <a:rPr lang="en-US" sz="2800" b="1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maintain a neutral posture regarding the disputants - if not the issues. 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Serve as a facilitator, not as a judge. 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Manage the discussion to ensure fairness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by keeping the discussion issue oriented, not personality oriented. </a:t>
            </a:r>
          </a:p>
          <a:p>
            <a:pPr marL="514350" marR="0" lvl="0" indent="-5143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786" y="4357694"/>
            <a:ext cx="7429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002060"/>
                </a:solidFill>
              </a:rPr>
              <a:t>Mediator – </a:t>
            </a:r>
            <a:r>
              <a:rPr lang="en-US" sz="3200" b="1" dirty="0" smtClean="0">
                <a:solidFill>
                  <a:srgbClr val="002060"/>
                </a:solidFill>
              </a:rPr>
              <a:t>Solution generation </a:t>
            </a: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 bwMode="auto">
          <a:xfrm>
            <a:off x="242854" y="5107769"/>
            <a:ext cx="8901146" cy="350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-285784" y="4795897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14350" algn="l"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Explore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options by focusing on interests, not positions.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Make sure all parties fully understand and support the solution,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and establish a mechanism for follow up.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0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752600"/>
            <a:ext cx="6591300" cy="3462528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Diagnose the focus and source of conflicts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Utilize appropriate conflict management strategies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Resolve interpersonal confrontations through collaboration</a:t>
            </a:r>
          </a:p>
        </p:txBody>
      </p:sp>
      <p:sp>
        <p:nvSpPr>
          <p:cNvPr id="22" name="Rectangle 16"/>
          <p:cNvSpPr txBox="1">
            <a:spLocks noChangeArrowheads="1"/>
          </p:cNvSpPr>
          <p:nvPr/>
        </p:nvSpPr>
        <p:spPr bwMode="auto">
          <a:xfrm>
            <a:off x="393700" y="304800"/>
            <a:ext cx="8445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9pPr>
          </a:lstStyle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Learning Objectives</a:t>
            </a:r>
            <a:endParaRPr lang="en-US" altLang="en-US" sz="40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044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Summary Model</a:t>
            </a:r>
            <a:br>
              <a:rPr lang="en-US" altLang="en-US" sz="4000" b="1" dirty="0" smtClean="0">
                <a:ea typeface="ＭＳ Ｐゴシック" panose="020B0600070205080204" pitchFamily="34" charset="-128"/>
              </a:rPr>
            </a:br>
            <a:r>
              <a:rPr lang="en-US" altLang="en-US" sz="4000" b="1" dirty="0" smtClean="0">
                <a:ea typeface="ＭＳ Ｐゴシック" panose="020B0600070205080204" pitchFamily="34" charset="-128"/>
              </a:rPr>
              <a:t>of Conflict Management</a:t>
            </a:r>
          </a:p>
        </p:txBody>
      </p:sp>
      <p:sp>
        <p:nvSpPr>
          <p:cNvPr id="6656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990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Insert figure 7.6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-31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981200"/>
            <a:ext cx="6482905" cy="363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291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Behavioral </a:t>
            </a:r>
            <a:r>
              <a:rPr lang="en-US" altLang="en-US" sz="4000" b="1" dirty="0">
                <a:ea typeface="ＭＳ Ｐゴシック" panose="020B0600070205080204" pitchFamily="34" charset="-128"/>
              </a:rPr>
              <a:t>Guidelines</a:t>
            </a:r>
          </a:p>
        </p:txBody>
      </p:sp>
      <p:sp>
        <p:nvSpPr>
          <p:cNvPr id="6861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z="3600" smtClean="0">
                <a:ea typeface="ＭＳ Ｐゴシック" panose="020B0600070205080204" pitchFamily="34" charset="-128"/>
              </a:rPr>
              <a:t>Collect information on the sources of conflict</a:t>
            </a:r>
          </a:p>
          <a:p>
            <a:pPr marL="234950" indent="-234950" eaLnBrk="1" hangingPunct="1"/>
            <a:r>
              <a:rPr lang="en-US" altLang="en-US" sz="3600" smtClean="0">
                <a:ea typeface="ＭＳ Ｐゴシック" panose="020B0600070205080204" pitchFamily="34" charset="-128"/>
              </a:rPr>
              <a:t>Examine relevant situational considerations</a:t>
            </a:r>
          </a:p>
          <a:p>
            <a:pPr marL="234950" indent="-234950" eaLnBrk="1" hangingPunct="1">
              <a:buFontTx/>
              <a:buNone/>
            </a:pPr>
            <a:endParaRPr lang="en-US" altLang="en-US" sz="360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-32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52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>
                <a:ea typeface="ＭＳ Ｐゴシック" panose="020B0600070205080204" pitchFamily="34" charset="-128"/>
              </a:rPr>
              <a:t>Behavioral</a:t>
            </a:r>
            <a:r>
              <a:rPr lang="en-US" altLang="en-US" sz="3600" b="1" dirty="0" smtClean="0">
                <a:ea typeface="ＭＳ Ｐゴシック" panose="020B0600070205080204" pitchFamily="34" charset="-128"/>
              </a:rPr>
              <a:t> </a:t>
            </a:r>
            <a:r>
              <a:rPr lang="en-US" altLang="en-US" sz="4000" b="1" dirty="0">
                <a:ea typeface="ＭＳ Ｐゴシック" panose="020B0600070205080204" pitchFamily="34" charset="-128"/>
              </a:rPr>
              <a:t>Guidelines</a:t>
            </a:r>
          </a:p>
        </p:txBody>
      </p:sp>
      <p:sp>
        <p:nvSpPr>
          <p:cNvPr id="7066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Take into consideration your personal preferences for using the conflict management approaches</a:t>
            </a:r>
          </a:p>
          <a:p>
            <a:pPr marL="234950" indent="-234950" eaLnBrk="1" hangingPunct="1">
              <a:lnSpc>
                <a:spcPct val="90000"/>
              </a:lnSpc>
              <a:spcBef>
                <a:spcPts val="1800"/>
              </a:spcBef>
            </a:pPr>
            <a:r>
              <a:rPr lang="en-US" altLang="en-US" dirty="0" smtClean="0">
                <a:ea typeface="ＭＳ Ｐゴシック" panose="020B0600070205080204" pitchFamily="34" charset="-128"/>
              </a:rPr>
              <a:t>Utilize the collaborative approach unless conditions dictate the use of an alterative approach</a:t>
            </a:r>
          </a:p>
          <a:p>
            <a:pPr marL="234950" indent="-234950" eaLnBrk="1" hangingPunct="1">
              <a:lnSpc>
                <a:spcPct val="90000"/>
              </a:lnSpc>
              <a:buFontTx/>
              <a:buNone/>
            </a:pPr>
            <a:endParaRPr lang="en-US" altLang="en-US" sz="28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-33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80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909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Copyright Information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-34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982" y="1447800"/>
            <a:ext cx="6731636" cy="4233863"/>
          </a:xfrm>
          <a:prstGeom prst="rect">
            <a:avLst/>
          </a:prstGeom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33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i="1" dirty="0" smtClean="0"/>
              <a:t>Interpersonal Conflict Management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pPr lvl="0"/>
            <a:r>
              <a:rPr lang="en-US" dirty="0" smtClean="0"/>
              <a:t>The </a:t>
            </a:r>
            <a:r>
              <a:rPr lang="en-US" b="1" dirty="0" smtClean="0"/>
              <a:t>failure to confront conflict </a:t>
            </a:r>
            <a:r>
              <a:rPr lang="en-US" dirty="0" smtClean="0"/>
              <a:t>effectively is a leading cause of business failure. </a:t>
            </a:r>
          </a:p>
          <a:p>
            <a:pPr lvl="0"/>
            <a:r>
              <a:rPr lang="en-US" b="1" dirty="0" smtClean="0"/>
              <a:t>Constructive conflict </a:t>
            </a:r>
            <a:r>
              <a:rPr lang="en-US" dirty="0" smtClean="0"/>
              <a:t>can spark creativity, energy, and personal improvement</a:t>
            </a:r>
          </a:p>
          <a:p>
            <a:pPr lvl="0"/>
            <a:r>
              <a:rPr lang="en-US" dirty="0" smtClean="0"/>
              <a:t>Many people intellectually accept the </a:t>
            </a:r>
            <a:r>
              <a:rPr lang="en-US" b="1" dirty="0" smtClean="0"/>
              <a:t>value of conflict </a:t>
            </a:r>
            <a:r>
              <a:rPr lang="en-US" dirty="0" smtClean="0"/>
              <a:t>but feel uncomfortable when they themselves get involved in it.  </a:t>
            </a:r>
            <a:endParaRPr lang="en-US" dirty="0" smtClean="0"/>
          </a:p>
          <a:p>
            <a:r>
              <a:rPr lang="en-US" dirty="0" smtClean="0"/>
              <a:t>conflict is both inevitable and beneficial in </a:t>
            </a:r>
            <a:r>
              <a:rPr lang="en-US" dirty="0" smtClean="0"/>
              <a:t>effective organizations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0DAF7-B9D3-4C60-BDC3-488DC91F014F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6858000" cy="14478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The Relationship Between Conflict and Outcomes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491" y="1571612"/>
            <a:ext cx="6626618" cy="421957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714480" y="5715016"/>
            <a:ext cx="7429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holding constant the nature of the conflict and how well it is resolved, a moderate level of conflict appears to be healthy for most organizations</a:t>
            </a:r>
          </a:p>
        </p:txBody>
      </p:sp>
    </p:spTree>
    <p:extLst>
      <p:ext uri="{BB962C8B-B14F-4D97-AF65-F5344CB8AC3E}">
        <p14:creationId xmlns:p14="http://schemas.microsoft.com/office/powerpoint/2010/main" xmlns="" val="14878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Rules of </a:t>
            </a:r>
            <a:r>
              <a:rPr lang="en-US" altLang="en-US" sz="4000" b="1" dirty="0" smtClean="0">
                <a:ea typeface="ＭＳ Ｐゴシック" panose="020B0600070205080204" pitchFamily="34" charset="-128"/>
              </a:rPr>
              <a:t>Engagement for effective conflict management</a:t>
            </a:r>
            <a:endParaRPr lang="en-US" altLang="en-US" sz="40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11270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0"/>
            <a:ext cx="6705600" cy="4495800"/>
          </a:xfrm>
        </p:spPr>
        <p:txBody>
          <a:bodyPr/>
          <a:lstStyle/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Work with more information</a:t>
            </a:r>
          </a:p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Focus on the facts</a:t>
            </a:r>
          </a:p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Develop multiple alternatives</a:t>
            </a:r>
          </a:p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Share agreed-upon goals</a:t>
            </a:r>
          </a:p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Inject humor into the decision process</a:t>
            </a:r>
          </a:p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Maintain a balanced power structure</a:t>
            </a:r>
          </a:p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Resolve issues without forcing consensus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393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Types of Conflict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317145"/>
            <a:ext cx="5024438" cy="469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336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71414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Conflict Focus</a:t>
            </a:r>
          </a:p>
        </p:txBody>
      </p:sp>
      <p:sp>
        <p:nvSpPr>
          <p:cNvPr id="1536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85720" y="1285860"/>
            <a:ext cx="8858280" cy="5472138"/>
          </a:xfrm>
        </p:spPr>
        <p:txBody>
          <a:bodyPr/>
          <a:lstStyle/>
          <a:p>
            <a:pPr marL="463550" lvl="1" indent="-349250" eaLnBrk="1" hangingPunct="1">
              <a:lnSpc>
                <a:spcPct val="90000"/>
              </a:lnSpc>
              <a:buFontTx/>
              <a:buNone/>
            </a:pPr>
            <a:r>
              <a:rPr lang="en-US" altLang="en-US" sz="3200" u="sng" dirty="0" smtClean="0">
                <a:ea typeface="ＭＳ Ｐゴシック" panose="020B0600070205080204" pitchFamily="34" charset="-128"/>
              </a:rPr>
              <a:t>People-focused</a:t>
            </a:r>
            <a:r>
              <a:rPr lang="en-US" altLang="en-US" sz="3200" dirty="0" smtClean="0">
                <a:ea typeface="ＭＳ Ｐゴシック" panose="020B0600070205080204" pitchFamily="34" charset="-128"/>
              </a:rPr>
              <a:t>: </a:t>
            </a:r>
            <a:endParaRPr lang="en-US" altLang="en-US" sz="3200" dirty="0" smtClean="0">
              <a:ea typeface="ＭＳ Ｐゴシック" panose="020B0600070205080204" pitchFamily="34" charset="-128"/>
            </a:endParaRPr>
          </a:p>
          <a:p>
            <a:pPr marL="463550" lvl="1" indent="-349250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US" altLang="en-US" dirty="0" smtClean="0"/>
              <a:t>“In-your-face” confrontations in which emotions are fueled by moral indignation</a:t>
            </a:r>
          </a:p>
          <a:p>
            <a:pPr>
              <a:buFont typeface="Wingdings" pitchFamily="2" charset="2"/>
              <a:buChar char="ü"/>
            </a:pPr>
            <a:r>
              <a:rPr lang="en-US" altLang="en-US" sz="2800" dirty="0" smtClean="0">
                <a:cs typeface="+mn-cs"/>
              </a:rPr>
              <a:t>are negative conflicts that involve accusations of harm, injustice, or feelings of resentment between conflicting parties. </a:t>
            </a:r>
          </a:p>
          <a:p>
            <a:pPr marL="463550" lvl="1" indent="-349250" eaLnBrk="1" hangingPunct="1">
              <a:lnSpc>
                <a:spcPct val="90000"/>
              </a:lnSpc>
              <a:buFontTx/>
              <a:buNone/>
            </a:pPr>
            <a:r>
              <a:rPr lang="en-US" altLang="en-US" sz="3200" u="sng" dirty="0" smtClean="0">
                <a:ea typeface="ＭＳ Ｐゴシック" panose="020B0600070205080204" pitchFamily="34" charset="-128"/>
              </a:rPr>
              <a:t>Issue-focused</a:t>
            </a:r>
            <a:r>
              <a:rPr lang="en-US" altLang="en-US" sz="3200" dirty="0" smtClean="0">
                <a:ea typeface="ＭＳ Ｐゴシック" panose="020B0600070205080204" pitchFamily="34" charset="-128"/>
              </a:rPr>
              <a:t>: </a:t>
            </a:r>
            <a:endParaRPr lang="en-US" altLang="en-US" sz="3200" dirty="0" smtClean="0">
              <a:ea typeface="ＭＳ Ｐゴシック" panose="020B0600070205080204" pitchFamily="34" charset="-128"/>
            </a:endParaRPr>
          </a:p>
          <a:p>
            <a:pPr marL="463550" lvl="1" indent="-349250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US" altLang="en-US" dirty="0" smtClean="0"/>
              <a:t>negotiations in which participants agree how to allocate scarce resources</a:t>
            </a:r>
          </a:p>
          <a:p>
            <a:pPr marL="463550" lvl="1" indent="-349250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US" altLang="en-US" dirty="0" smtClean="0"/>
              <a:t>can be positive or negative, and involve different </a:t>
            </a:r>
            <a:r>
              <a:rPr lang="en-US" altLang="en-US" dirty="0" smtClean="0"/>
              <a:t>parties representing </a:t>
            </a:r>
            <a:r>
              <a:rPr lang="en-US" altLang="en-US" dirty="0" smtClean="0"/>
              <a:t>the interests of their own </a:t>
            </a:r>
            <a:r>
              <a:rPr lang="en-US" altLang="en-US" dirty="0" err="1" smtClean="0"/>
              <a:t>groups,functions</a:t>
            </a:r>
            <a:r>
              <a:rPr lang="en-US" altLang="en-US" dirty="0" smtClean="0"/>
              <a:t>, or organizations. </a:t>
            </a:r>
          </a:p>
          <a:p>
            <a:pPr marL="463550" lvl="1" indent="-349250" eaLnBrk="1" hangingPunct="1">
              <a:lnSpc>
                <a:spcPct val="90000"/>
              </a:lnSpc>
              <a:buFontTx/>
              <a:buNone/>
            </a:pPr>
            <a:endParaRPr lang="en-US" altLang="en-US" sz="32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2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325562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Four Sources of Interpersonal Conflict</a:t>
            </a:r>
          </a:p>
        </p:txBody>
      </p:sp>
      <p:sp>
        <p:nvSpPr>
          <p:cNvPr id="1741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7775" y="2743200"/>
            <a:ext cx="6324600" cy="1905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Personal Differences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Conflicts stem from personal values and needs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7</a:t>
            </a:r>
            <a:r>
              <a:rPr lang="en-US" altLang="en-US" sz="1200" dirty="0" smtClean="0">
                <a:solidFill>
                  <a:srgbClr val="898989"/>
                </a:solidFill>
              </a:rPr>
              <a:t>-7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445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13005</TotalTime>
  <Words>1415</Words>
  <Application>Microsoft Office PowerPoint</Application>
  <PresentationFormat>Affichage à l'écran (4:3)</PresentationFormat>
  <Paragraphs>210</Paragraphs>
  <Slides>33</Slides>
  <Notes>28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Office Theme</vt:lpstr>
      <vt:lpstr>Diapositive 1</vt:lpstr>
      <vt:lpstr>Developing Management Skills</vt:lpstr>
      <vt:lpstr>Diapositive 3</vt:lpstr>
      <vt:lpstr>Interpersonal Conflict Management </vt:lpstr>
      <vt:lpstr>The Relationship Between Conflict and Outcomes</vt:lpstr>
      <vt:lpstr>Rules of Engagement for effective conflict management</vt:lpstr>
      <vt:lpstr>Types of Conflict</vt:lpstr>
      <vt:lpstr>Conflict Focus</vt:lpstr>
      <vt:lpstr>Four Sources of Interpersonal Conflict</vt:lpstr>
      <vt:lpstr>Four Sources of Interpersonal Conflict</vt:lpstr>
      <vt:lpstr>Four Sources of Interpersonal Conflict</vt:lpstr>
      <vt:lpstr>Four Sources of Interpersonal Conflict</vt:lpstr>
      <vt:lpstr>Selecting the Appropriate Conflict Management Approach </vt:lpstr>
      <vt:lpstr>Conflict Resolution</vt:lpstr>
      <vt:lpstr>Forcing</vt:lpstr>
      <vt:lpstr>Avoiding</vt:lpstr>
      <vt:lpstr>Accommodating</vt:lpstr>
      <vt:lpstr>Compromising</vt:lpstr>
      <vt:lpstr>Collaborating</vt:lpstr>
      <vt:lpstr>Which approach is best?</vt:lpstr>
      <vt:lpstr>Selecting the Right Strategy</vt:lpstr>
      <vt:lpstr>Situational Considerations</vt:lpstr>
      <vt:lpstr>Conflict Resolution Outcomes by Type and Method</vt:lpstr>
      <vt:lpstr>A ‘Default Strategy’</vt:lpstr>
      <vt:lpstr>Resolving Interpersonal Confrontations Using the Collaborative Approach </vt:lpstr>
      <vt:lpstr>Four Phases of Collaborative Problem Solving</vt:lpstr>
      <vt:lpstr>  Initiator – Problem Identification</vt:lpstr>
      <vt:lpstr>Initiator – Solution Generation </vt:lpstr>
      <vt:lpstr>Diapositive 29</vt:lpstr>
      <vt:lpstr>Summary Model of Conflict Management</vt:lpstr>
      <vt:lpstr>Behavioral Guidelines</vt:lpstr>
      <vt:lpstr>Behavioral Guidelines</vt:lpstr>
      <vt:lpstr>Copyright Information</vt:lpstr>
    </vt:vector>
  </TitlesOfParts>
  <Company>Southeastern Louisiana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Kieren</dc:creator>
  <cp:lastModifiedBy>Asus</cp:lastModifiedBy>
  <cp:revision>84</cp:revision>
  <dcterms:created xsi:type="dcterms:W3CDTF">2009-12-28T22:09:40Z</dcterms:created>
  <dcterms:modified xsi:type="dcterms:W3CDTF">2017-04-25T04:22:37Z</dcterms:modified>
</cp:coreProperties>
</file>