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7" r:id="rId4"/>
  </p:sldMasterIdLst>
  <p:notesMasterIdLst>
    <p:notesMasterId r:id="rId31"/>
  </p:notesMasterIdLst>
  <p:sldIdLst>
    <p:sldId id="256" r:id="rId5"/>
    <p:sldId id="348" r:id="rId6"/>
    <p:sldId id="392" r:id="rId7"/>
    <p:sldId id="393" r:id="rId8"/>
    <p:sldId id="381" r:id="rId9"/>
    <p:sldId id="382" r:id="rId10"/>
    <p:sldId id="383" r:id="rId11"/>
    <p:sldId id="384" r:id="rId12"/>
    <p:sldId id="385" r:id="rId13"/>
    <p:sldId id="408" r:id="rId14"/>
    <p:sldId id="390" r:id="rId15"/>
    <p:sldId id="395" r:id="rId16"/>
    <p:sldId id="405" r:id="rId17"/>
    <p:sldId id="406" r:id="rId18"/>
    <p:sldId id="397" r:id="rId19"/>
    <p:sldId id="404" r:id="rId20"/>
    <p:sldId id="396" r:id="rId21"/>
    <p:sldId id="386" r:id="rId22"/>
    <p:sldId id="387" r:id="rId23"/>
    <p:sldId id="388" r:id="rId24"/>
    <p:sldId id="398" r:id="rId25"/>
    <p:sldId id="399" r:id="rId26"/>
    <p:sldId id="400" r:id="rId27"/>
    <p:sldId id="401" r:id="rId28"/>
    <p:sldId id="402" r:id="rId29"/>
    <p:sldId id="403" r:id="rId30"/>
  </p:sldIdLst>
  <p:sldSz cx="9144000" cy="6858000" type="screen4x3"/>
  <p:notesSz cx="6888163" cy="10020300"/>
  <p:defaultTextStyle>
    <a:defPPr>
      <a:defRPr lang="en-US"/>
    </a:defPPr>
    <a:lvl1pPr algn="r" rtl="1" fontAlgn="base">
      <a:spcBef>
        <a:spcPct val="0"/>
      </a:spcBef>
      <a:spcAft>
        <a:spcPct val="0"/>
      </a:spcAft>
      <a:defRPr b="1" kern="1200">
        <a:solidFill>
          <a:schemeClr val="tx1"/>
        </a:solidFill>
        <a:latin typeface="Arial" pitchFamily="34" charset="0"/>
        <a:ea typeface="+mn-ea"/>
        <a:cs typeface="Arial" pitchFamily="34" charset="0"/>
      </a:defRPr>
    </a:lvl1pPr>
    <a:lvl2pPr marL="457200" algn="r" rtl="1" fontAlgn="base">
      <a:spcBef>
        <a:spcPct val="0"/>
      </a:spcBef>
      <a:spcAft>
        <a:spcPct val="0"/>
      </a:spcAft>
      <a:defRPr b="1" kern="1200">
        <a:solidFill>
          <a:schemeClr val="tx1"/>
        </a:solidFill>
        <a:latin typeface="Arial" pitchFamily="34" charset="0"/>
        <a:ea typeface="+mn-ea"/>
        <a:cs typeface="Arial" pitchFamily="34" charset="0"/>
      </a:defRPr>
    </a:lvl2pPr>
    <a:lvl3pPr marL="914400" algn="r" rtl="1" fontAlgn="base">
      <a:spcBef>
        <a:spcPct val="0"/>
      </a:spcBef>
      <a:spcAft>
        <a:spcPct val="0"/>
      </a:spcAft>
      <a:defRPr b="1"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b="1"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b="1" kern="1200">
        <a:solidFill>
          <a:schemeClr val="tx1"/>
        </a:solidFill>
        <a:latin typeface="Arial" pitchFamily="34" charset="0"/>
        <a:ea typeface="+mn-ea"/>
        <a:cs typeface="Arial" pitchFamily="34" charset="0"/>
      </a:defRPr>
    </a:lvl5pPr>
    <a:lvl6pPr marL="2286000" algn="r" defTabSz="914400" rtl="1" eaLnBrk="1" latinLnBrk="0" hangingPunct="1">
      <a:defRPr b="1" kern="1200">
        <a:solidFill>
          <a:schemeClr val="tx1"/>
        </a:solidFill>
        <a:latin typeface="Arial" pitchFamily="34" charset="0"/>
        <a:ea typeface="+mn-ea"/>
        <a:cs typeface="Arial" pitchFamily="34" charset="0"/>
      </a:defRPr>
    </a:lvl6pPr>
    <a:lvl7pPr marL="2743200" algn="r" defTabSz="914400" rtl="1" eaLnBrk="1" latinLnBrk="0" hangingPunct="1">
      <a:defRPr b="1" kern="1200">
        <a:solidFill>
          <a:schemeClr val="tx1"/>
        </a:solidFill>
        <a:latin typeface="Arial" pitchFamily="34" charset="0"/>
        <a:ea typeface="+mn-ea"/>
        <a:cs typeface="Arial" pitchFamily="34" charset="0"/>
      </a:defRPr>
    </a:lvl7pPr>
    <a:lvl8pPr marL="3200400" algn="r" defTabSz="914400" rtl="1" eaLnBrk="1" latinLnBrk="0" hangingPunct="1">
      <a:defRPr b="1" kern="1200">
        <a:solidFill>
          <a:schemeClr val="tx1"/>
        </a:solidFill>
        <a:latin typeface="Arial" pitchFamily="34" charset="0"/>
        <a:ea typeface="+mn-ea"/>
        <a:cs typeface="Arial" pitchFamily="34" charset="0"/>
      </a:defRPr>
    </a:lvl8pPr>
    <a:lvl9pPr marL="3657600" algn="r" defTabSz="914400" rtl="1" eaLnBrk="1" latinLnBrk="0" hangingPunct="1">
      <a:defRPr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FF6600"/>
    <a:srgbClr val="008080"/>
    <a:srgbClr val="5F5F5F"/>
    <a:srgbClr val="FFFFCC"/>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644" autoAdjust="0"/>
    <p:restoredTop sz="91191" autoAdjust="0"/>
  </p:normalViewPr>
  <p:slideViewPr>
    <p:cSldViewPr>
      <p:cViewPr varScale="1">
        <p:scale>
          <a:sx n="62" d="100"/>
          <a:sy n="62" d="100"/>
        </p:scale>
        <p:origin x="-84"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860" y="-84"/>
      </p:cViewPr>
      <p:guideLst>
        <p:guide orient="horz" pos="3156"/>
        <p:guide pos="217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3903663"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r" defTabSz="966788" rtl="0">
              <a:defRPr sz="1300" b="0">
                <a:latin typeface="Tw Cen MT" pitchFamily="34" charset="0"/>
                <a:cs typeface="Arial" pitchFamily="34" charset="0"/>
              </a:defRPr>
            </a:lvl1pPr>
          </a:lstStyle>
          <a:p>
            <a:pPr>
              <a:defRPr/>
            </a:pPr>
            <a:endParaRPr lang="en-US"/>
          </a:p>
        </p:txBody>
      </p:sp>
      <p:sp>
        <p:nvSpPr>
          <p:cNvPr id="41987" name="Rectangle 3"/>
          <p:cNvSpPr>
            <a:spLocks noGrp="1" noChangeArrowheads="1"/>
          </p:cNvSpPr>
          <p:nvPr>
            <p:ph type="dt" idx="1"/>
          </p:nvPr>
        </p:nvSpPr>
        <p:spPr bwMode="auto">
          <a:xfrm>
            <a:off x="1588"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l" defTabSz="966788" rtl="0">
              <a:defRPr sz="1300" b="0">
                <a:latin typeface="Tw Cen MT" pitchFamily="34" charset="0"/>
                <a:cs typeface="Arial" pitchFamily="34" charset="0"/>
              </a:defRPr>
            </a:lvl1pPr>
          </a:lstStyle>
          <a:p>
            <a:pPr>
              <a:defRPr/>
            </a:pPr>
            <a:fld id="{E36A1B15-7D3A-4D52-BFEA-3C43333397B9}" type="datetimeFigureOut">
              <a:rPr lang="ar-SA"/>
              <a:pPr>
                <a:defRPr/>
              </a:pPr>
              <a:t>26/06/1437</a:t>
            </a:fld>
            <a:endParaRPr lang="en-US" dirty="0"/>
          </a:p>
        </p:txBody>
      </p:sp>
      <p:sp>
        <p:nvSpPr>
          <p:cNvPr id="28676" name="Rectangle 4"/>
          <p:cNvSpPr>
            <a:spLocks noGrp="1" noRot="1" noChangeAspect="1" noChangeArrowheads="1" noTextEdit="1"/>
          </p:cNvSpPr>
          <p:nvPr>
            <p:ph type="sldImg" idx="2"/>
          </p:nvPr>
        </p:nvSpPr>
        <p:spPr bwMode="auto">
          <a:xfrm>
            <a:off x="939800" y="750888"/>
            <a:ext cx="5010150" cy="3757612"/>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88975" y="4759325"/>
            <a:ext cx="5510213" cy="4510088"/>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3903663" y="9517063"/>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r" defTabSz="966788" rtl="0">
              <a:defRPr sz="1300" b="0">
                <a:latin typeface="Tw Cen MT" pitchFamily="34" charset="0"/>
                <a:cs typeface="Arial" pitchFamily="34" charset="0"/>
              </a:defRPr>
            </a:lvl1pPr>
          </a:lstStyle>
          <a:p>
            <a:pPr>
              <a:defRPr/>
            </a:pPr>
            <a:endParaRPr lang="en-US"/>
          </a:p>
        </p:txBody>
      </p:sp>
      <p:sp>
        <p:nvSpPr>
          <p:cNvPr id="41991" name="Rectangle 7"/>
          <p:cNvSpPr>
            <a:spLocks noGrp="1" noChangeArrowheads="1"/>
          </p:cNvSpPr>
          <p:nvPr>
            <p:ph type="sldNum" sz="quarter" idx="5"/>
          </p:nvPr>
        </p:nvSpPr>
        <p:spPr bwMode="auto">
          <a:xfrm>
            <a:off x="1588" y="9517063"/>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l" defTabSz="966788" rtl="0">
              <a:defRPr sz="1300" b="0">
                <a:latin typeface="Tw Cen MT" pitchFamily="34" charset="0"/>
                <a:cs typeface="Arial" pitchFamily="34" charset="0"/>
              </a:defRPr>
            </a:lvl1pPr>
          </a:lstStyle>
          <a:p>
            <a:pPr>
              <a:defRPr/>
            </a:pPr>
            <a:fld id="{B7D7538B-0D3F-4CBB-A1E0-B8F83F4F68C8}" type="slidenum">
              <a:rPr lang="ar-SA"/>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ln/>
        </p:spPr>
        <p:txBody>
          <a:bodyPr/>
          <a:lstStyle>
            <a:lvl1pPr>
              <a:defRPr/>
            </a:lvl1pPr>
          </a:lstStyle>
          <a:p>
            <a:pPr>
              <a:defRPr/>
            </a:pPr>
            <a:fld id="{76A08B92-A389-454A-B57A-C4F9B43FFF2A}" type="slidenum">
              <a:rPr lang="ar-SA"/>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EA470633-1EC3-44A9-A38F-87EA71E26DD5}" type="datetime1">
              <a:rPr lang="en-US"/>
              <a:pPr>
                <a:defRPr/>
              </a:pPr>
              <a:t>4/4/2016</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C34E8FE2-005B-48A0-BA6D-8BFA28A4EBFD}" type="slidenum">
              <a:rPr lang="ar-SA"/>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E0F37BBD-491D-47E3-9C60-CBDCC31EDBD0}" type="datetime1">
              <a:rPr lang="en-US"/>
              <a:pPr>
                <a:defRPr/>
              </a:pPr>
              <a:t>4/4/2016</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CCDA1937-2BE5-4239-A026-91FEF8BF35B4}" type="slidenum">
              <a:rPr lang="ar-SA"/>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5D98F3DB-D94F-4610-9AC6-F3A8B53A0986}" type="datetime1">
              <a:rPr lang="en-US"/>
              <a:pPr>
                <a:defRPr/>
              </a:pPr>
              <a:t>4/4/2016</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08F0AD70-7682-49DE-8EF4-609B979D99BE}" type="slidenum">
              <a:rPr lang="ar-SA"/>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F00EBC66-0683-425C-9C3E-F54B9D2E41B9}" type="datetime1">
              <a:rPr lang="en-US"/>
              <a:pPr>
                <a:defRPr/>
              </a:pPr>
              <a:t>4/4/2016</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ln/>
        </p:spPr>
        <p:txBody>
          <a:bodyPr/>
          <a:lstStyle>
            <a:lvl1pPr>
              <a:defRPr/>
            </a:lvl1pPr>
          </a:lstStyle>
          <a:p>
            <a:pPr>
              <a:defRPr/>
            </a:pPr>
            <a:fld id="{5E2B3868-6FE1-4A22-AE1C-8BB06EAD852F}" type="slidenum">
              <a:rPr lang="ar-SA"/>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0447C06B-BE69-4786-92F5-06F8A9B43502}" type="datetime1">
              <a:rPr lang="en-US"/>
              <a:pPr>
                <a:defRPr/>
              </a:pPr>
              <a:t>4/4/2016</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a:ln/>
        </p:spPr>
        <p:txBody>
          <a:bodyPr/>
          <a:lstStyle>
            <a:lvl1pPr>
              <a:defRPr/>
            </a:lvl1pPr>
          </a:lstStyle>
          <a:p>
            <a:pPr>
              <a:defRPr/>
            </a:pPr>
            <a:fld id="{0CF61E00-85B3-48EB-A7A0-51CA04B7ECDE}" type="slidenum">
              <a:rPr lang="ar-SA"/>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8392B1E7-94FB-42E7-8725-2013A0D47CA5}" type="datetime1">
              <a:rPr lang="en-US"/>
              <a:pPr>
                <a:defRPr/>
              </a:pPr>
              <a:t>4/4/2016</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ln/>
        </p:spPr>
        <p:txBody>
          <a:bodyPr/>
          <a:lstStyle>
            <a:lvl1pPr>
              <a:defRPr/>
            </a:lvl1pPr>
          </a:lstStyle>
          <a:p>
            <a:pPr>
              <a:defRPr/>
            </a:pPr>
            <a:fld id="{B839110C-62CC-4DA2-BD8C-2B80E3C4A89F}" type="slidenum">
              <a:rPr lang="ar-SA"/>
              <a:pPr>
                <a:defRPr/>
              </a:pPr>
              <a:t>‹#›</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Date Placeholder 3"/>
          <p:cNvSpPr>
            <a:spLocks noGrp="1"/>
          </p:cNvSpPr>
          <p:nvPr>
            <p:ph type="dt" sz="half" idx="12"/>
          </p:nvPr>
        </p:nvSpPr>
        <p:spPr/>
        <p:txBody>
          <a:bodyPr/>
          <a:lstStyle>
            <a:lvl1pPr>
              <a:defRPr/>
            </a:lvl1pPr>
          </a:lstStyle>
          <a:p>
            <a:pPr>
              <a:defRPr/>
            </a:pPr>
            <a:fld id="{8165E45F-9647-4DE1-8116-6FD6592683BE}" type="datetime1">
              <a:rPr lang="en-US"/>
              <a:pPr>
                <a:defRPr/>
              </a:pPr>
              <a:t>4/4/2016</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ln/>
        </p:spPr>
        <p:txBody>
          <a:bodyPr/>
          <a:lstStyle>
            <a:lvl1pPr>
              <a:defRPr/>
            </a:lvl1pPr>
          </a:lstStyle>
          <a:p>
            <a:pPr>
              <a:defRPr/>
            </a:pPr>
            <a:fld id="{254C826E-3EBF-40E2-91F7-B7E362BB49BA}" type="slidenum">
              <a:rPr lang="ar-SA"/>
              <a:pPr>
                <a:defRPr/>
              </a:pPr>
              <a:t>‹#›</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Date Placeholder 3"/>
          <p:cNvSpPr>
            <a:spLocks noGrp="1"/>
          </p:cNvSpPr>
          <p:nvPr>
            <p:ph type="dt" sz="half" idx="12"/>
          </p:nvPr>
        </p:nvSpPr>
        <p:spPr/>
        <p:txBody>
          <a:bodyPr/>
          <a:lstStyle>
            <a:lvl1pPr>
              <a:defRPr/>
            </a:lvl1pPr>
          </a:lstStyle>
          <a:p>
            <a:pPr>
              <a:defRPr/>
            </a:pPr>
            <a:fld id="{66A82509-C9E2-47FE-8859-6A042C897558}" type="datetime1">
              <a:rPr lang="en-US"/>
              <a:pPr>
                <a:defRPr/>
              </a:pPr>
              <a:t>4/4/2016</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ln/>
        </p:spPr>
        <p:txBody>
          <a:bodyPr/>
          <a:lstStyle>
            <a:lvl1pPr>
              <a:defRPr/>
            </a:lvl1pPr>
          </a:lstStyle>
          <a:p>
            <a:pPr>
              <a:defRPr/>
            </a:pPr>
            <a:fld id="{2CF1D0A5-2BA7-4C91-A96B-71E30AB0559E}" type="slidenum">
              <a:rPr lang="ar-SA"/>
              <a:pPr>
                <a:defRPr/>
              </a:pPr>
              <a:t>‹#›</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Date Placeholder 3"/>
          <p:cNvSpPr>
            <a:spLocks noGrp="1"/>
          </p:cNvSpPr>
          <p:nvPr>
            <p:ph type="dt" sz="half" idx="12"/>
          </p:nvPr>
        </p:nvSpPr>
        <p:spPr/>
        <p:txBody>
          <a:bodyPr/>
          <a:lstStyle>
            <a:lvl1pPr>
              <a:defRPr/>
            </a:lvl1pPr>
          </a:lstStyle>
          <a:p>
            <a:pPr>
              <a:defRPr/>
            </a:pPr>
            <a:fld id="{A14A0978-CA56-44E3-B85D-7461BDC2B181}" type="datetime1">
              <a:rPr lang="en-US"/>
              <a:pPr>
                <a:defRPr/>
              </a:pPr>
              <a:t>4/4/2016</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ln/>
        </p:spPr>
        <p:txBody>
          <a:bodyPr/>
          <a:lstStyle>
            <a:lvl1pPr>
              <a:defRPr/>
            </a:lvl1pPr>
          </a:lstStyle>
          <a:p>
            <a:pPr>
              <a:defRPr/>
            </a:pPr>
            <a:fld id="{2D09E16F-2151-4105-AA74-A929CF47DAA7}" type="slidenum">
              <a:rPr lang="ar-SA"/>
              <a:pPr>
                <a:defRPr/>
              </a:pPr>
              <a:t>‹#›</a:t>
            </a:fld>
            <a:endParaRPr lang="en-US" dirty="0"/>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Date Placeholder 3"/>
          <p:cNvSpPr>
            <a:spLocks noGrp="1"/>
          </p:cNvSpPr>
          <p:nvPr>
            <p:ph type="dt" sz="half" idx="16"/>
          </p:nvPr>
        </p:nvSpPr>
        <p:spPr/>
        <p:txBody>
          <a:bodyPr/>
          <a:lstStyle>
            <a:lvl1pPr>
              <a:defRPr/>
            </a:lvl1pPr>
          </a:lstStyle>
          <a:p>
            <a:pPr>
              <a:defRPr/>
            </a:pPr>
            <a:fld id="{BE1C38C0-7F1C-4054-8416-A557A0C92AAC}" type="datetime1">
              <a:rPr lang="en-US"/>
              <a:pPr>
                <a:defRPr/>
              </a:pPr>
              <a:t>4/4/2016</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ln/>
        </p:spPr>
        <p:txBody>
          <a:bodyPr/>
          <a:lstStyle>
            <a:lvl1pPr>
              <a:defRPr/>
            </a:lvl1pPr>
          </a:lstStyle>
          <a:p>
            <a:pPr>
              <a:defRPr/>
            </a:pPr>
            <a:fld id="{F053CA58-E599-4AE8-86AC-B552285F1AE6}" type="slidenum">
              <a:rPr lang="ar-SA"/>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B29F8949-CE2A-4F13-9EE4-B66BE4CF6EAC}" type="datetime1">
              <a:rPr lang="en-US"/>
              <a:pPr>
                <a:defRPr/>
              </a:pPr>
              <a:t>4/4/2016</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7620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lide Number Placeholder 5"/>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a:defRPr sz="1800" smtClean="0">
                <a:solidFill>
                  <a:srgbClr val="FFFFFF"/>
                </a:solidFill>
                <a:latin typeface="Arial" charset="0"/>
                <a:cs typeface="Arial" charset="0"/>
              </a:defRPr>
            </a:lvl1pPr>
          </a:lstStyle>
          <a:p>
            <a:pPr>
              <a:defRPr/>
            </a:pPr>
            <a:fld id="{F5040EBB-8714-424B-9EA4-44ECFE03E3F7}" type="slidenum">
              <a:rPr lang="ar-SA"/>
              <a:pPr>
                <a:defRPr/>
              </a:pPr>
              <a:t>‹#›</a:t>
            </a:fld>
            <a:endParaRPr lang="en-US" dirty="0"/>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a:defRPr sz="1200">
                <a:solidFill>
                  <a:schemeClr val="bg2"/>
                </a:solidFill>
                <a:latin typeface="Arial" charset="0"/>
                <a:cs typeface="Arial" charset="0"/>
              </a:defRPr>
            </a:lvl1pPr>
          </a:lstStyle>
          <a:p>
            <a:pPr>
              <a:defRPr/>
            </a:pPr>
            <a:endParaRPr lang="en-US"/>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a:defRPr sz="1200" smtClean="0">
                <a:solidFill>
                  <a:schemeClr val="bg2"/>
                </a:solidFill>
                <a:latin typeface="Arial" charset="0"/>
                <a:cs typeface="Arial" charset="0"/>
              </a:defRPr>
            </a:lvl1pPr>
          </a:lstStyle>
          <a:p>
            <a:pPr>
              <a:defRPr/>
            </a:pPr>
            <a:fld id="{668B84DC-6208-4996-A736-55CEAD3DF215}" type="datetime1">
              <a:rPr lang="en-US"/>
              <a:pPr>
                <a:defRPr/>
              </a:pPr>
              <a:t>4/4/2016</a:t>
            </a:fld>
            <a:endParaRPr lang="en-US" dirty="0"/>
          </a:p>
        </p:txBody>
      </p:sp>
    </p:spTree>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Lst>
  <p:hf hdr="0" ftr="0" dt="0"/>
  <p:txStyles>
    <p:titleStyle>
      <a:lvl1pPr algn="l" rtl="0" fontAlgn="base">
        <a:spcBef>
          <a:spcPct val="0"/>
        </a:spcBef>
        <a:spcAft>
          <a:spcPct val="0"/>
        </a:spcAft>
        <a:defRPr sz="4600" kern="1200" spc="-100">
          <a:solidFill>
            <a:schemeClr val="tx2"/>
          </a:solidFill>
          <a:latin typeface="+mj-lt"/>
          <a:ea typeface="+mj-ea"/>
          <a:cs typeface="+mj-cs"/>
        </a:defRPr>
      </a:lvl1pPr>
      <a:lvl2pPr algn="l" rtl="0" fontAlgn="base">
        <a:spcBef>
          <a:spcPct val="0"/>
        </a:spcBef>
        <a:spcAft>
          <a:spcPct val="0"/>
        </a:spcAft>
        <a:defRPr sz="4600">
          <a:solidFill>
            <a:schemeClr val="tx2"/>
          </a:solidFill>
          <a:latin typeface="Cambria" pitchFamily="18" charset="0"/>
        </a:defRPr>
      </a:lvl2pPr>
      <a:lvl3pPr algn="l" rtl="0" fontAlgn="base">
        <a:spcBef>
          <a:spcPct val="0"/>
        </a:spcBef>
        <a:spcAft>
          <a:spcPct val="0"/>
        </a:spcAft>
        <a:defRPr sz="4600">
          <a:solidFill>
            <a:schemeClr val="tx2"/>
          </a:solidFill>
          <a:latin typeface="Cambria" pitchFamily="18" charset="0"/>
        </a:defRPr>
      </a:lvl3pPr>
      <a:lvl4pPr algn="l" rtl="0" fontAlgn="base">
        <a:spcBef>
          <a:spcPct val="0"/>
        </a:spcBef>
        <a:spcAft>
          <a:spcPct val="0"/>
        </a:spcAft>
        <a:defRPr sz="4600">
          <a:solidFill>
            <a:schemeClr val="tx2"/>
          </a:solidFill>
          <a:latin typeface="Cambria" pitchFamily="18" charset="0"/>
        </a:defRPr>
      </a:lvl4pPr>
      <a:lvl5pPr algn="l" rtl="0" fontAlgn="base">
        <a:spcBef>
          <a:spcPct val="0"/>
        </a:spcBef>
        <a:spcAft>
          <a:spcPct val="0"/>
        </a:spcAft>
        <a:defRPr sz="4600">
          <a:solidFill>
            <a:schemeClr val="tx2"/>
          </a:solidFill>
          <a:latin typeface="Cambria" pitchFamily="18"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p:titleStyle>
    <p:bodyStyle>
      <a:lvl1pPr marL="342900" indent="-228600" algn="l" rtl="0" fontAlgn="base">
        <a:spcBef>
          <a:spcPct val="20000"/>
        </a:spcBef>
        <a:spcAft>
          <a:spcPct val="0"/>
        </a:spcAft>
        <a:buClr>
          <a:schemeClr val="accent1"/>
        </a:buClr>
        <a:buFont typeface="Arial" pitchFamily="34" charset="0"/>
        <a:buChar char="•"/>
        <a:defRPr sz="2200" kern="1200">
          <a:solidFill>
            <a:schemeClr val="tx1"/>
          </a:solidFill>
          <a:latin typeface="+mn-lt"/>
          <a:ea typeface="+mn-ea"/>
          <a:cs typeface="+mn-cs"/>
        </a:defRPr>
      </a:lvl1pPr>
      <a:lvl2pPr marL="639763" indent="-228600" algn="l" rtl="0" fontAlgn="base">
        <a:spcBef>
          <a:spcPct val="20000"/>
        </a:spcBef>
        <a:spcAft>
          <a:spcPct val="0"/>
        </a:spcAft>
        <a:buClr>
          <a:schemeClr val="accent2"/>
        </a:buClr>
        <a:buFont typeface="Arial" pitchFamily="34" charset="0"/>
        <a:buChar char="•"/>
        <a:defRPr sz="2000" kern="1200">
          <a:solidFill>
            <a:schemeClr val="tx1"/>
          </a:solidFill>
          <a:latin typeface="+mn-lt"/>
          <a:ea typeface="+mn-ea"/>
          <a:cs typeface="+mn-cs"/>
        </a:defRPr>
      </a:lvl2pPr>
      <a:lvl3pPr marL="1004888" indent="-228600" algn="l" rtl="0" fontAlgn="base">
        <a:spcBef>
          <a:spcPct val="20000"/>
        </a:spcBef>
        <a:spcAft>
          <a:spcPct val="0"/>
        </a:spcAft>
        <a:buClr>
          <a:srgbClr val="D2CB6C"/>
        </a:buClr>
        <a:buFont typeface="Arial" pitchFamily="34" charset="0"/>
        <a:buChar char="•"/>
        <a:defRPr kern="1200">
          <a:solidFill>
            <a:schemeClr val="tx1"/>
          </a:solidFill>
          <a:latin typeface="+mn-lt"/>
          <a:ea typeface="+mn-ea"/>
          <a:cs typeface="+mn-cs"/>
        </a:defRPr>
      </a:lvl3pPr>
      <a:lvl4pPr marL="1279525" indent="-228600" algn="l" rtl="0" fontAlgn="base">
        <a:spcBef>
          <a:spcPct val="20000"/>
        </a:spcBef>
        <a:spcAft>
          <a:spcPct val="0"/>
        </a:spcAft>
        <a:buClr>
          <a:srgbClr val="95A39D"/>
        </a:buClr>
        <a:buFont typeface="Arial" pitchFamily="34" charset="0"/>
        <a:buChar char="•"/>
        <a:defRPr sz="1600" kern="1200">
          <a:solidFill>
            <a:schemeClr val="tx1"/>
          </a:solidFill>
          <a:latin typeface="+mn-lt"/>
          <a:ea typeface="+mn-ea"/>
          <a:cs typeface="+mn-cs"/>
        </a:defRPr>
      </a:lvl4pPr>
      <a:lvl5pPr marL="1554163" indent="-228600" algn="l" rtl="0" fontAlgn="base">
        <a:spcBef>
          <a:spcPct val="20000"/>
        </a:spcBef>
        <a:spcAft>
          <a:spcPct val="0"/>
        </a:spcAft>
        <a:buClr>
          <a:srgbClr val="C89F5D"/>
        </a:buClr>
        <a:buFont typeface="Arial" pitchFamily="34"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algn="ctr" fontAlgn="auto">
              <a:spcAft>
                <a:spcPts val="0"/>
              </a:spcAft>
              <a:defRPr/>
            </a:pPr>
            <a:r>
              <a:rPr lang="en-US" dirty="0" smtClean="0"/>
              <a:t>DFDs</a:t>
            </a:r>
            <a:endParaRPr lang="en-US" sz="2800" dirty="0" smtClean="0"/>
          </a:p>
        </p:txBody>
      </p:sp>
      <p:sp>
        <p:nvSpPr>
          <p:cNvPr id="9219" name="Subtitle 4"/>
          <p:cNvSpPr>
            <a:spLocks noGrp="1"/>
          </p:cNvSpPr>
          <p:nvPr>
            <p:ph type="subTitle" idx="1"/>
          </p:nvPr>
        </p:nvSpPr>
        <p:spPr>
          <a:xfrm>
            <a:off x="685800" y="4572000"/>
            <a:ext cx="6461125" cy="1066800"/>
          </a:xfrm>
        </p:spPr>
        <p:txBody>
          <a:bodyPr rtlCol="0"/>
          <a:lstStyle/>
          <a:p>
            <a:pPr algn="ctr" fontAlgn="auto">
              <a:spcAft>
                <a:spcPts val="0"/>
              </a:spcAft>
              <a:defRPr/>
            </a:pPr>
            <a:endParaRPr lang="en-US" sz="2800" dirty="0" smtClean="0"/>
          </a:p>
        </p:txBody>
      </p:sp>
      <p:sp>
        <p:nvSpPr>
          <p:cNvPr id="2052"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FC15F14C-40B8-458F-B4F4-B1B41788C16C}" type="slidenum">
              <a:rPr lang="ar-SA" b="0">
                <a:latin typeface="Arial" pitchFamily="34" charset="0"/>
                <a:cs typeface="Arial" pitchFamily="34" charset="0"/>
              </a:rPr>
              <a:pPr/>
              <a:t>1</a:t>
            </a:fld>
            <a:endParaRPr lang="en-US" b="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Rules governing DFDs</a:t>
            </a:r>
            <a:endParaRPr lang="en-GB" dirty="0"/>
          </a:p>
        </p:txBody>
      </p:sp>
      <p:pic>
        <p:nvPicPr>
          <p:cNvPr id="11267" name="Content Placeholder 4"/>
          <p:cNvPicPr>
            <a:picLocks noGrp="1" noChangeAspect="1"/>
          </p:cNvPicPr>
          <p:nvPr>
            <p:ph idx="1"/>
          </p:nvPr>
        </p:nvPicPr>
        <p:blipFill>
          <a:blip r:embed="rId2" cstate="print"/>
          <a:srcRect/>
          <a:stretch>
            <a:fillRect/>
          </a:stretch>
        </p:blipFill>
        <p:spPr>
          <a:xfrm>
            <a:off x="2933700" y="1600200"/>
            <a:ext cx="2667000" cy="4800600"/>
          </a:xfrm>
        </p:spPr>
      </p:pic>
      <p:sp>
        <p:nvSpPr>
          <p:cNvPr id="11268" name="Slide Number Placeholder 3"/>
          <p:cNvSpPr>
            <a:spLocks noGrp="1"/>
          </p:cNvSpPr>
          <p:nvPr>
            <p:ph type="sldNum" sz="quarter" idx="10"/>
          </p:nvPr>
        </p:nvSpPr>
        <p:spPr bwMode="auto">
          <a:noFill/>
          <a:ln>
            <a:round/>
            <a:headEnd/>
            <a:tailEnd/>
          </a:ln>
        </p:spPr>
        <p:txBody>
          <a:bodyPr wrap="square" numCol="1" anchorCtr="0" compatLnSpc="1">
            <a:prstTxWarp prst="textNoShape">
              <a:avLst/>
            </a:prstTxWarp>
          </a:bodyPr>
          <a:lstStyle/>
          <a:p>
            <a:fld id="{6D75125B-60A2-4A57-8D4B-C7752CB16D9C}" type="slidenum">
              <a:rPr lang="ar-SA">
                <a:latin typeface="Arial" pitchFamily="34" charset="0"/>
                <a:cs typeface="Arial" pitchFamily="34" charset="0"/>
              </a:rPr>
              <a:pPr/>
              <a:t>10</a:t>
            </a:fld>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5F71C364-07CD-427B-B0E6-B2897E405DAA}" type="slidenum">
              <a:rPr lang="ar-SA" b="0">
                <a:solidFill>
                  <a:schemeClr val="tx1"/>
                </a:solidFill>
                <a:latin typeface="Arial" pitchFamily="34" charset="0"/>
                <a:cs typeface="Arial" pitchFamily="34" charset="0"/>
              </a:rPr>
              <a:pPr/>
              <a:t>11</a:t>
            </a:fld>
            <a:endParaRPr lang="en-US" b="0">
              <a:solidFill>
                <a:schemeClr val="tx1"/>
              </a:solidFill>
              <a:latin typeface="Arial" pitchFamily="34" charset="0"/>
              <a:cs typeface="Arial" pitchFamily="34" charset="0"/>
            </a:endParaRPr>
          </a:p>
        </p:txBody>
      </p:sp>
      <p:sp>
        <p:nvSpPr>
          <p:cNvPr id="12291" name="Oval 12"/>
          <p:cNvSpPr>
            <a:spLocks noChangeArrowheads="1"/>
          </p:cNvSpPr>
          <p:nvPr/>
        </p:nvSpPr>
        <p:spPr bwMode="auto">
          <a:xfrm>
            <a:off x="3851275" y="2276475"/>
            <a:ext cx="1466850" cy="652463"/>
          </a:xfrm>
          <a:prstGeom prst="ellipse">
            <a:avLst/>
          </a:prstGeom>
          <a:noFill/>
          <a:ln w="31750">
            <a:solidFill>
              <a:srgbClr val="0000FF"/>
            </a:solidFill>
            <a:round/>
            <a:headEnd/>
            <a:tailEnd/>
          </a:ln>
        </p:spPr>
        <p:txBody>
          <a:bodyPr/>
          <a:lstStyle/>
          <a:p>
            <a:endParaRPr lang="ar-SA"/>
          </a:p>
        </p:txBody>
      </p:sp>
      <p:sp>
        <p:nvSpPr>
          <p:cNvPr id="12292" name="Oval 12"/>
          <p:cNvSpPr>
            <a:spLocks noChangeArrowheads="1"/>
          </p:cNvSpPr>
          <p:nvPr/>
        </p:nvSpPr>
        <p:spPr bwMode="auto">
          <a:xfrm>
            <a:off x="4932363" y="3284538"/>
            <a:ext cx="1466850" cy="652462"/>
          </a:xfrm>
          <a:prstGeom prst="ellipse">
            <a:avLst/>
          </a:prstGeom>
          <a:noFill/>
          <a:ln w="31750">
            <a:solidFill>
              <a:srgbClr val="0000FF"/>
            </a:solidFill>
            <a:round/>
            <a:headEnd/>
            <a:tailEnd/>
          </a:ln>
        </p:spPr>
        <p:txBody>
          <a:bodyPr/>
          <a:lstStyle/>
          <a:p>
            <a:endParaRPr lang="ar-SA"/>
          </a:p>
        </p:txBody>
      </p:sp>
      <p:sp>
        <p:nvSpPr>
          <p:cNvPr id="19" name="Title 4"/>
          <p:cNvSpPr txBox="1">
            <a:spLocks/>
          </p:cNvSpPr>
          <p:nvPr/>
        </p:nvSpPr>
        <p:spPr>
          <a:xfrm>
            <a:off x="457200" y="274638"/>
            <a:ext cx="8229600" cy="1143000"/>
          </a:xfrm>
          <a:prstGeom prst="rect">
            <a:avLst/>
          </a:prstGeom>
        </p:spPr>
        <p:txBody>
          <a:bodyPr/>
          <a:lstStyle/>
          <a:p>
            <a:pPr algn="l" rtl="0" fontAlgn="auto">
              <a:spcAft>
                <a:spcPts val="0"/>
              </a:spcAft>
              <a:defRPr/>
            </a:pPr>
            <a:r>
              <a:rPr lang="en-US" sz="4100" dirty="0">
                <a:effectLst>
                  <a:outerShdw blurRad="31750" dist="25400" dir="5400000" algn="tl" rotWithShape="0">
                    <a:srgbClr val="000000">
                      <a:alpha val="25000"/>
                    </a:srgbClr>
                  </a:outerShdw>
                </a:effectLst>
                <a:latin typeface="+mj-lt"/>
                <a:ea typeface="+mj-ea"/>
                <a:cs typeface="+mj-cs"/>
              </a:rPr>
              <a:t>Q1 (a): </a:t>
            </a:r>
            <a:r>
              <a:rPr lang="en-US" sz="2800" dirty="0">
                <a:effectLst>
                  <a:outerShdw blurRad="31750" dist="25400" dir="5400000" algn="tl" rotWithShape="0">
                    <a:srgbClr val="000000">
                      <a:alpha val="25000"/>
                    </a:srgbClr>
                  </a:outerShdw>
                </a:effectLst>
                <a:latin typeface="+mj-lt"/>
                <a:ea typeface="+mj-ea"/>
                <a:cs typeface="+mj-cs"/>
              </a:rPr>
              <a:t>Identify Potential Violations of rules &amp;  guidelines</a:t>
            </a:r>
          </a:p>
        </p:txBody>
      </p:sp>
      <p:pic>
        <p:nvPicPr>
          <p:cNvPr id="12294" name="Picture 1"/>
          <p:cNvPicPr>
            <a:picLocks noChangeAspect="1"/>
          </p:cNvPicPr>
          <p:nvPr/>
        </p:nvPicPr>
        <p:blipFill>
          <a:blip r:embed="rId2" cstate="print"/>
          <a:srcRect/>
          <a:stretch>
            <a:fillRect/>
          </a:stretch>
        </p:blipFill>
        <p:spPr bwMode="auto">
          <a:xfrm>
            <a:off x="1979613" y="1338263"/>
            <a:ext cx="4900612" cy="5259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fontAlgn="auto">
              <a:spcAft>
                <a:spcPts val="0"/>
              </a:spcAft>
              <a:defRPr/>
            </a:pPr>
            <a:r>
              <a:rPr lang="en-US" dirty="0" smtClean="0"/>
              <a:t>A1 (a):</a:t>
            </a:r>
            <a:endParaRPr lang="en-US" dirty="0"/>
          </a:p>
        </p:txBody>
      </p:sp>
      <p:sp>
        <p:nvSpPr>
          <p:cNvPr id="20482" name="Content Placeholder 1"/>
          <p:cNvSpPr>
            <a:spLocks noGrp="1"/>
          </p:cNvSpPr>
          <p:nvPr>
            <p:ph idx="1"/>
          </p:nvPr>
        </p:nvSpPr>
        <p:spPr/>
        <p:txBody>
          <a:bodyPr rtlCol="0">
            <a:normAutofit/>
          </a:bodyPr>
          <a:lstStyle/>
          <a:p>
            <a:pPr marL="114300" indent="0" fontAlgn="auto">
              <a:spcAft>
                <a:spcPts val="0"/>
              </a:spcAft>
              <a:buFont typeface="Arial" pitchFamily="34" charset="0"/>
              <a:buNone/>
              <a:defRPr/>
            </a:pPr>
            <a:r>
              <a:rPr lang="en-US" sz="2400" dirty="0" smtClean="0"/>
              <a:t> </a:t>
            </a:r>
            <a:endParaRPr lang="en-US" sz="2400" dirty="0"/>
          </a:p>
          <a:p>
            <a:pPr marL="571500" indent="-457200" fontAlgn="auto">
              <a:spcAft>
                <a:spcPts val="0"/>
              </a:spcAft>
              <a:buFont typeface="+mj-lt"/>
              <a:buAutoNum type="arabicPeriod"/>
              <a:defRPr/>
            </a:pPr>
            <a:r>
              <a:rPr lang="en-US" sz="2400" dirty="0" smtClean="0"/>
              <a:t>Process </a:t>
            </a:r>
            <a:r>
              <a:rPr lang="en-US" sz="2400" dirty="0"/>
              <a:t>1.0 (P2) has only inputs, making it a black hole; </a:t>
            </a:r>
          </a:p>
          <a:p>
            <a:pPr marL="571500" indent="-457200" fontAlgn="auto">
              <a:spcAft>
                <a:spcPts val="0"/>
              </a:spcAft>
              <a:buFont typeface="+mj-lt"/>
              <a:buAutoNum type="arabicPeriod"/>
              <a:defRPr/>
            </a:pPr>
            <a:r>
              <a:rPr lang="en-US" sz="2400" dirty="0" smtClean="0"/>
              <a:t>data </a:t>
            </a:r>
            <a:r>
              <a:rPr lang="en-US" sz="2400" dirty="0"/>
              <a:t>flow DF5 should not move directly from source E1 to data store DS1 without first going through a </a:t>
            </a:r>
            <a:r>
              <a:rPr lang="en-US" sz="2400" dirty="0" smtClean="0"/>
              <a:t>process;</a:t>
            </a:r>
          </a:p>
          <a:p>
            <a:pPr marL="571500" indent="-457200" fontAlgn="auto">
              <a:spcAft>
                <a:spcPts val="0"/>
              </a:spcAft>
              <a:buFont typeface="+mj-lt"/>
              <a:buAutoNum type="arabicPeriod"/>
              <a:defRPr/>
            </a:pPr>
            <a:r>
              <a:rPr lang="en-US" sz="2400" dirty="0" smtClean="0"/>
              <a:t>data </a:t>
            </a:r>
            <a:r>
              <a:rPr lang="en-US" sz="2400" dirty="0"/>
              <a:t>flow DF1 should not move directly from source E1 to sink E2 without first going through a </a:t>
            </a:r>
            <a:r>
              <a:rPr lang="en-US" sz="2400" dirty="0" smtClean="0"/>
              <a:t>process.</a:t>
            </a:r>
          </a:p>
          <a:p>
            <a:pPr marL="571500" indent="-457200" fontAlgn="auto">
              <a:spcAft>
                <a:spcPts val="0"/>
              </a:spcAft>
              <a:buFont typeface="+mj-lt"/>
              <a:buAutoNum type="arabicPeriod"/>
              <a:defRPr/>
            </a:pPr>
            <a:r>
              <a:rPr lang="en-US" sz="2400" dirty="0" smtClean="0"/>
              <a:t>Other </a:t>
            </a:r>
            <a:r>
              <a:rPr lang="en-US" sz="2400" dirty="0"/>
              <a:t>peculiarities (such as Process 1.0 has label P2 and the data store has only a label, not a number) </a:t>
            </a:r>
            <a:endParaRPr lang="en-US" sz="2400" dirty="0" smtClean="0"/>
          </a:p>
        </p:txBody>
      </p:sp>
      <p:sp>
        <p:nvSpPr>
          <p:cNvPr id="13316"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E6643803-F25B-4B97-96A8-3FF1A95A66B1}" type="slidenum">
              <a:rPr lang="ar-SA" b="0">
                <a:solidFill>
                  <a:schemeClr val="tx1"/>
                </a:solidFill>
                <a:latin typeface="Arial" pitchFamily="34" charset="0"/>
                <a:cs typeface="Arial" pitchFamily="34" charset="0"/>
              </a:rPr>
              <a:pPr/>
              <a:t>12</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9B59A792-D7F4-4D41-A9DB-CB9312CCD6D7}" type="slidenum">
              <a:rPr lang="ar-SA" b="0">
                <a:solidFill>
                  <a:schemeClr val="tx1"/>
                </a:solidFill>
                <a:latin typeface="Arial" pitchFamily="34" charset="0"/>
                <a:cs typeface="Arial" pitchFamily="34" charset="0"/>
              </a:rPr>
              <a:pPr/>
              <a:t>13</a:t>
            </a:fld>
            <a:endParaRPr lang="en-US" b="0">
              <a:solidFill>
                <a:schemeClr val="tx1"/>
              </a:solidFill>
              <a:latin typeface="Arial" pitchFamily="34" charset="0"/>
              <a:cs typeface="Arial" pitchFamily="34" charset="0"/>
            </a:endParaRPr>
          </a:p>
        </p:txBody>
      </p:sp>
      <p:sp>
        <p:nvSpPr>
          <p:cNvPr id="19" name="Title 4"/>
          <p:cNvSpPr txBox="1">
            <a:spLocks/>
          </p:cNvSpPr>
          <p:nvPr/>
        </p:nvSpPr>
        <p:spPr>
          <a:xfrm>
            <a:off x="457200" y="274638"/>
            <a:ext cx="8229600" cy="1143000"/>
          </a:xfrm>
          <a:prstGeom prst="rect">
            <a:avLst/>
          </a:prstGeom>
        </p:spPr>
        <p:txBody>
          <a:bodyPr/>
          <a:lstStyle/>
          <a:p>
            <a:pPr algn="l" rtl="0" fontAlgn="auto">
              <a:spcAft>
                <a:spcPts val="0"/>
              </a:spcAft>
              <a:defRPr/>
            </a:pPr>
            <a:r>
              <a:rPr lang="en-US" sz="4100" dirty="0">
                <a:effectLst>
                  <a:outerShdw blurRad="31750" dist="25400" dir="5400000" algn="tl" rotWithShape="0">
                    <a:srgbClr val="000000">
                      <a:alpha val="25000"/>
                    </a:srgbClr>
                  </a:outerShdw>
                </a:effectLst>
                <a:latin typeface="+mj-lt"/>
                <a:ea typeface="+mj-ea"/>
                <a:cs typeface="+mj-cs"/>
              </a:rPr>
              <a:t>Q1 (b): </a:t>
            </a:r>
            <a:r>
              <a:rPr lang="en-US" sz="2800" dirty="0">
                <a:effectLst>
                  <a:outerShdw blurRad="31750" dist="25400" dir="5400000" algn="tl" rotWithShape="0">
                    <a:srgbClr val="000000">
                      <a:alpha val="25000"/>
                    </a:srgbClr>
                  </a:outerShdw>
                </a:effectLst>
                <a:latin typeface="+mj-lt"/>
                <a:ea typeface="+mj-ea"/>
                <a:cs typeface="+mj-cs"/>
              </a:rPr>
              <a:t>Identify Potential Violations of rules &amp; guidelines</a:t>
            </a:r>
          </a:p>
        </p:txBody>
      </p:sp>
      <p:pic>
        <p:nvPicPr>
          <p:cNvPr id="14340" name="Picture 10" descr="الوصف: Context.bmp"/>
          <p:cNvPicPr>
            <a:picLocks noChangeAspect="1" noChangeArrowheads="1"/>
          </p:cNvPicPr>
          <p:nvPr/>
        </p:nvPicPr>
        <p:blipFill>
          <a:blip r:embed="rId2" cstate="print"/>
          <a:srcRect b="63651"/>
          <a:stretch>
            <a:fillRect/>
          </a:stretch>
        </p:blipFill>
        <p:spPr bwMode="auto">
          <a:xfrm>
            <a:off x="2838450" y="908050"/>
            <a:ext cx="5549900" cy="2755900"/>
          </a:xfrm>
          <a:prstGeom prst="rect">
            <a:avLst/>
          </a:prstGeom>
          <a:noFill/>
          <a:ln w="9525">
            <a:noFill/>
            <a:miter lim="800000"/>
            <a:headEnd/>
            <a:tailEnd/>
          </a:ln>
        </p:spPr>
      </p:pic>
      <p:pic>
        <p:nvPicPr>
          <p:cNvPr id="14341" name="Picture 11" descr="الوصف: level0.bmp"/>
          <p:cNvPicPr>
            <a:picLocks noChangeAspect="1" noChangeArrowheads="1"/>
          </p:cNvPicPr>
          <p:nvPr/>
        </p:nvPicPr>
        <p:blipFill>
          <a:blip r:embed="rId3" cstate="print"/>
          <a:srcRect b="51071"/>
          <a:stretch>
            <a:fillRect/>
          </a:stretch>
        </p:blipFill>
        <p:spPr bwMode="auto">
          <a:xfrm>
            <a:off x="106363" y="3611563"/>
            <a:ext cx="7058025" cy="3201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fontAlgn="auto">
              <a:spcAft>
                <a:spcPts val="0"/>
              </a:spcAft>
              <a:defRPr/>
            </a:pPr>
            <a:r>
              <a:rPr lang="en-US" dirty="0" smtClean="0"/>
              <a:t>A1 (b):</a:t>
            </a:r>
            <a:endParaRPr lang="en-US" dirty="0"/>
          </a:p>
        </p:txBody>
      </p:sp>
      <p:sp>
        <p:nvSpPr>
          <p:cNvPr id="20482" name="Content Placeholder 1"/>
          <p:cNvSpPr>
            <a:spLocks noGrp="1"/>
          </p:cNvSpPr>
          <p:nvPr>
            <p:ph idx="1"/>
          </p:nvPr>
        </p:nvSpPr>
        <p:spPr/>
        <p:txBody>
          <a:bodyPr rtlCol="0">
            <a:normAutofit/>
          </a:bodyPr>
          <a:lstStyle/>
          <a:p>
            <a:pPr marL="114300" indent="0" fontAlgn="auto">
              <a:spcAft>
                <a:spcPts val="0"/>
              </a:spcAft>
              <a:buFont typeface="Arial" pitchFamily="34" charset="0"/>
              <a:buNone/>
              <a:defRPr/>
            </a:pPr>
            <a:r>
              <a:rPr lang="en-US" sz="2400" dirty="0" smtClean="0"/>
              <a:t> </a:t>
            </a:r>
            <a:endParaRPr lang="en-US" sz="2400" dirty="0"/>
          </a:p>
          <a:p>
            <a:pPr marL="571500" indent="-457200" fontAlgn="auto">
              <a:spcAft>
                <a:spcPts val="0"/>
              </a:spcAft>
              <a:buFont typeface="+mj-lt"/>
              <a:buAutoNum type="arabicPeriod"/>
              <a:defRPr/>
            </a:pPr>
            <a:r>
              <a:rPr lang="en-US" sz="2400" dirty="0"/>
              <a:t>No data store in context diagram</a:t>
            </a:r>
          </a:p>
          <a:p>
            <a:pPr marL="571500" indent="-457200" fontAlgn="auto">
              <a:spcAft>
                <a:spcPts val="0"/>
              </a:spcAft>
              <a:buFont typeface="+mj-lt"/>
              <a:buAutoNum type="arabicPeriod"/>
              <a:defRPr/>
            </a:pPr>
            <a:r>
              <a:rPr lang="en-US" sz="2400" dirty="0" smtClean="0"/>
              <a:t>Payment- </a:t>
            </a:r>
            <a:r>
              <a:rPr lang="en-US" sz="2400" dirty="0"/>
              <a:t>extra dataflow in level-0</a:t>
            </a:r>
          </a:p>
          <a:p>
            <a:pPr marL="571500" indent="-457200" fontAlgn="auto">
              <a:spcAft>
                <a:spcPts val="0"/>
              </a:spcAft>
              <a:buFont typeface="+mj-lt"/>
              <a:buAutoNum type="arabicPeriod"/>
              <a:defRPr/>
            </a:pPr>
            <a:r>
              <a:rPr lang="en-US" sz="2400" dirty="0" smtClean="0"/>
              <a:t>Customer </a:t>
            </a:r>
            <a:r>
              <a:rPr lang="en-US" sz="2400" dirty="0"/>
              <a:t>data– from source to data store directly</a:t>
            </a:r>
          </a:p>
          <a:p>
            <a:pPr marL="571500" indent="-457200" fontAlgn="auto">
              <a:spcAft>
                <a:spcPts val="0"/>
              </a:spcAft>
              <a:buFont typeface="+mj-lt"/>
              <a:buAutoNum type="arabicPeriod"/>
              <a:defRPr/>
            </a:pPr>
            <a:r>
              <a:rPr lang="en-US" sz="2400" dirty="0" smtClean="0"/>
              <a:t>Order- </a:t>
            </a:r>
            <a:r>
              <a:rPr lang="en-US" sz="2400" dirty="0"/>
              <a:t>bidirectional dataflow</a:t>
            </a:r>
          </a:p>
          <a:p>
            <a:pPr marL="571500" indent="-457200" fontAlgn="auto">
              <a:spcAft>
                <a:spcPts val="0"/>
              </a:spcAft>
              <a:buFont typeface="+mj-lt"/>
              <a:buAutoNum type="arabicPeriod"/>
              <a:defRPr/>
            </a:pPr>
            <a:r>
              <a:rPr lang="en-US" sz="2400" dirty="0" smtClean="0"/>
              <a:t>Order </a:t>
            </a:r>
            <a:r>
              <a:rPr lang="en-US" sz="2400" dirty="0"/>
              <a:t>details &amp; inventory data – wrong forked dataflow (different data)</a:t>
            </a:r>
          </a:p>
          <a:p>
            <a:pPr marL="571500" indent="-457200" fontAlgn="auto">
              <a:spcAft>
                <a:spcPts val="0"/>
              </a:spcAft>
              <a:buFont typeface="+mj-lt"/>
              <a:buAutoNum type="arabicPeriod"/>
              <a:defRPr/>
            </a:pPr>
            <a:r>
              <a:rPr lang="en-US" sz="2400" dirty="0" smtClean="0"/>
              <a:t>Process </a:t>
            </a:r>
            <a:r>
              <a:rPr lang="en-US" sz="2400" dirty="0"/>
              <a:t>3.0 – No output</a:t>
            </a:r>
          </a:p>
        </p:txBody>
      </p:sp>
      <p:sp>
        <p:nvSpPr>
          <p:cNvPr id="15364"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43BB77DC-5FA7-4EEF-AABF-8AA1644528A0}" type="slidenum">
              <a:rPr lang="ar-SA" b="0">
                <a:solidFill>
                  <a:schemeClr val="tx1"/>
                </a:solidFill>
                <a:latin typeface="Arial" pitchFamily="34" charset="0"/>
                <a:cs typeface="Arial" pitchFamily="34" charset="0"/>
              </a:rPr>
              <a:pPr/>
              <a:t>14</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auto">
              <a:spcAft>
                <a:spcPts val="0"/>
              </a:spcAft>
              <a:defRPr/>
            </a:pPr>
            <a:r>
              <a:rPr lang="en-US" sz="2800" dirty="0" smtClean="0"/>
              <a:t>Q2: Draw the context Diagram from the Level </a:t>
            </a:r>
            <a:r>
              <a:rPr lang="en-US" sz="2800" dirty="0"/>
              <a:t>0 DFD for Hiring </a:t>
            </a:r>
            <a:r>
              <a:rPr lang="en-US" sz="2800" dirty="0" smtClean="0"/>
              <a:t>System</a:t>
            </a:r>
            <a:endParaRPr lang="en-US" sz="2800" dirty="0"/>
          </a:p>
        </p:txBody>
      </p:sp>
      <p:sp>
        <p:nvSpPr>
          <p:cNvPr id="16387"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7EC122A4-1707-483B-AB37-EDA70D5F89BC}" type="slidenum">
              <a:rPr lang="ar-SA" b="0">
                <a:solidFill>
                  <a:schemeClr val="tx1"/>
                </a:solidFill>
                <a:latin typeface="Arial" pitchFamily="34" charset="0"/>
                <a:cs typeface="Arial" pitchFamily="34" charset="0"/>
              </a:rPr>
              <a:pPr/>
              <a:t>15</a:t>
            </a:fld>
            <a:endParaRPr lang="en-US" b="0">
              <a:solidFill>
                <a:schemeClr val="tx1"/>
              </a:solidFill>
              <a:latin typeface="Arial" pitchFamily="34" charset="0"/>
              <a:cs typeface="Arial" pitchFamily="34" charset="0"/>
            </a:endParaRPr>
          </a:p>
        </p:txBody>
      </p:sp>
      <p:sp>
        <p:nvSpPr>
          <p:cNvPr id="1638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pic>
        <p:nvPicPr>
          <p:cNvPr id="16389" name="Content Placeholder 8"/>
          <p:cNvPicPr>
            <a:picLocks noGrp="1" noChangeAspect="1"/>
          </p:cNvPicPr>
          <p:nvPr>
            <p:ph idx="1"/>
          </p:nvPr>
        </p:nvPicPr>
        <p:blipFill>
          <a:blip r:embed="rId2" cstate="print"/>
          <a:srcRect/>
          <a:stretch>
            <a:fillRect/>
          </a:stretch>
        </p:blipFill>
        <p:spPr>
          <a:xfrm>
            <a:off x="1447800" y="1600200"/>
            <a:ext cx="5638800" cy="48006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auto">
              <a:spcAft>
                <a:spcPts val="0"/>
              </a:spcAft>
              <a:defRPr/>
            </a:pPr>
            <a:r>
              <a:rPr lang="en-US" sz="2800" dirty="0" smtClean="0"/>
              <a:t>A2:</a:t>
            </a:r>
            <a:endParaRPr lang="en-US" sz="2800" dirty="0"/>
          </a:p>
        </p:txBody>
      </p:sp>
      <p:sp>
        <p:nvSpPr>
          <p:cNvPr id="17411"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433B7198-6CC5-4B4B-B7BF-6E45DFE35F55}" type="slidenum">
              <a:rPr lang="ar-SA" b="0">
                <a:solidFill>
                  <a:schemeClr val="tx1"/>
                </a:solidFill>
                <a:latin typeface="Arial" pitchFamily="34" charset="0"/>
                <a:cs typeface="Arial" pitchFamily="34" charset="0"/>
              </a:rPr>
              <a:pPr/>
              <a:t>16</a:t>
            </a:fld>
            <a:endParaRPr lang="en-US" b="0">
              <a:solidFill>
                <a:schemeClr val="tx1"/>
              </a:solidFill>
              <a:latin typeface="Arial" pitchFamily="34" charset="0"/>
              <a:cs typeface="Arial" pitchFamily="34" charset="0"/>
            </a:endParaRPr>
          </a:p>
        </p:txBody>
      </p:sp>
      <p:sp>
        <p:nvSpPr>
          <p:cNvPr id="1741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pic>
        <p:nvPicPr>
          <p:cNvPr id="17413" name="Content Placeholder 2"/>
          <p:cNvPicPr>
            <a:picLocks noGrp="1" noChangeAspect="1"/>
          </p:cNvPicPr>
          <p:nvPr>
            <p:ph idx="1"/>
          </p:nvPr>
        </p:nvPicPr>
        <p:blipFill>
          <a:blip r:embed="rId2" cstate="print"/>
          <a:srcRect/>
          <a:stretch>
            <a:fillRect/>
          </a:stretch>
        </p:blipFill>
        <p:spPr>
          <a:xfrm>
            <a:off x="1806575" y="2720975"/>
            <a:ext cx="4921250" cy="255905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fontAlgn="auto">
              <a:spcAft>
                <a:spcPts val="0"/>
              </a:spcAft>
              <a:defRPr/>
            </a:pPr>
            <a:r>
              <a:rPr lang="en-US" dirty="0"/>
              <a:t>Q3: </a:t>
            </a:r>
            <a:r>
              <a:rPr lang="en-US" dirty="0" smtClean="0"/>
              <a:t>Student </a:t>
            </a:r>
            <a:r>
              <a:rPr lang="en-US" dirty="0"/>
              <a:t>Administration System </a:t>
            </a:r>
          </a:p>
        </p:txBody>
      </p:sp>
      <p:sp>
        <p:nvSpPr>
          <p:cNvPr id="2" name="Content Placeholder 1"/>
          <p:cNvSpPr>
            <a:spLocks noGrp="1"/>
          </p:cNvSpPr>
          <p:nvPr>
            <p:ph idx="1"/>
          </p:nvPr>
        </p:nvSpPr>
        <p:spPr/>
        <p:txBody>
          <a:bodyPr rtlCol="0">
            <a:normAutofit/>
          </a:bodyPr>
          <a:lstStyle/>
          <a:p>
            <a:pPr fontAlgn="auto">
              <a:spcAft>
                <a:spcPts val="0"/>
              </a:spcAft>
              <a:defRPr/>
            </a:pPr>
            <a:r>
              <a:rPr lang="en-US" b="1" dirty="0" smtClean="0"/>
              <a:t>Student Administration System :</a:t>
            </a:r>
            <a:r>
              <a:rPr lang="en-US" dirty="0" smtClean="0"/>
              <a:t> The enrolment process works as follows:</a:t>
            </a:r>
          </a:p>
          <a:p>
            <a:pPr fontAlgn="auto">
              <a:spcAft>
                <a:spcPts val="0"/>
              </a:spcAft>
              <a:defRPr/>
            </a:pPr>
            <a:r>
              <a:rPr lang="en-US" dirty="0" smtClean="0"/>
              <a:t>Students send in an application form containing their personal details, and their desired course. The university checks that the course is available and that the student has necessary academic qualifications. If the course is available the student is enrolled in the course, and the university confirms the enrolment by sending a confirmation letter to the student. If the course is unavailable the student is sent a rejection letter.</a:t>
            </a:r>
          </a:p>
          <a:p>
            <a:pPr marL="365760" indent="-256032" fontAlgn="auto">
              <a:spcAft>
                <a:spcPts val="0"/>
              </a:spcAft>
              <a:buFont typeface="Wingdings 3"/>
              <a:buChar char=""/>
              <a:defRPr/>
            </a:pPr>
            <a:endParaRPr lang="en-US" dirty="0"/>
          </a:p>
        </p:txBody>
      </p:sp>
      <p:sp>
        <p:nvSpPr>
          <p:cNvPr id="18436" name="Slide Number Placeholder 2"/>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6E22576A-5E13-4BC6-8F81-EAAB7E259575}" type="slidenum">
              <a:rPr lang="ar-SA" b="0">
                <a:solidFill>
                  <a:schemeClr val="tx1"/>
                </a:solidFill>
                <a:latin typeface="Arial" pitchFamily="34" charset="0"/>
                <a:cs typeface="Arial" pitchFamily="34" charset="0"/>
              </a:rPr>
              <a:pPr/>
              <a:t>17</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fontAlgn="auto">
              <a:spcAft>
                <a:spcPts val="0"/>
              </a:spcAft>
              <a:defRPr/>
            </a:pPr>
            <a:r>
              <a:rPr lang="en-US" dirty="0" smtClean="0"/>
              <a:t>A3: Context DFD (pre-steps)</a:t>
            </a:r>
            <a:endParaRPr lang="en-US" dirty="0"/>
          </a:p>
        </p:txBody>
      </p:sp>
      <p:sp>
        <p:nvSpPr>
          <p:cNvPr id="19459" name="Content Placeholder 1"/>
          <p:cNvSpPr>
            <a:spLocks noGrp="1"/>
          </p:cNvSpPr>
          <p:nvPr>
            <p:ph idx="1"/>
          </p:nvPr>
        </p:nvSpPr>
        <p:spPr/>
        <p:txBody>
          <a:bodyPr/>
          <a:lstStyle/>
          <a:p>
            <a:r>
              <a:rPr lang="en-US" b="1" smtClean="0"/>
              <a:t>Context DFD for the Student Administration System</a:t>
            </a:r>
            <a:r>
              <a:rPr lang="en-US" smtClean="0"/>
              <a:t> </a:t>
            </a:r>
          </a:p>
          <a:p>
            <a:pPr lvl="1"/>
            <a:r>
              <a:rPr lang="en-US" b="1" smtClean="0"/>
              <a:t>Step 1</a:t>
            </a:r>
            <a:endParaRPr lang="en-US" smtClean="0"/>
          </a:p>
          <a:p>
            <a:pPr lvl="2"/>
            <a:r>
              <a:rPr lang="en-US" smtClean="0"/>
              <a:t>Familiarize yourself with the case study.</a:t>
            </a:r>
          </a:p>
          <a:p>
            <a:pPr lvl="1"/>
            <a:r>
              <a:rPr lang="en-US" b="1" smtClean="0"/>
              <a:t>Step 2 (identify potential external entities)</a:t>
            </a:r>
            <a:endParaRPr lang="en-US" smtClean="0"/>
          </a:p>
          <a:p>
            <a:pPr lvl="2"/>
            <a:r>
              <a:rPr lang="en-US" smtClean="0"/>
              <a:t>Student.</a:t>
            </a:r>
          </a:p>
          <a:p>
            <a:pPr lvl="1"/>
            <a:r>
              <a:rPr lang="en-US" b="1" smtClean="0"/>
              <a:t>Step 3 (identify flows to/from system and external entities)</a:t>
            </a:r>
            <a:endParaRPr lang="en-US" smtClean="0"/>
          </a:p>
          <a:p>
            <a:pPr lvl="2"/>
            <a:r>
              <a:rPr lang="en-US" smtClean="0"/>
              <a:t>Student send: Application details</a:t>
            </a:r>
          </a:p>
          <a:p>
            <a:pPr lvl="2"/>
            <a:r>
              <a:rPr lang="en-US" smtClean="0"/>
              <a:t>Student receive: Confirmation/ rejection details</a:t>
            </a:r>
          </a:p>
          <a:p>
            <a:endParaRPr lang="en-US" smtClean="0"/>
          </a:p>
        </p:txBody>
      </p:sp>
      <p:sp>
        <p:nvSpPr>
          <p:cNvPr id="19460"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22DD4213-298C-4EFD-AE56-791C50CC5D22}" type="slidenum">
              <a:rPr lang="ar-SA" b="0">
                <a:solidFill>
                  <a:schemeClr val="tx1"/>
                </a:solidFill>
                <a:latin typeface="Arial" pitchFamily="34" charset="0"/>
                <a:cs typeface="Arial" pitchFamily="34" charset="0"/>
              </a:rPr>
              <a:pPr/>
              <a:t>18</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fontAlgn="auto">
              <a:spcAft>
                <a:spcPts val="0"/>
              </a:spcAft>
              <a:defRPr/>
            </a:pPr>
            <a:r>
              <a:rPr lang="en-US" dirty="0" smtClean="0"/>
              <a:t>A3: Context DFD</a:t>
            </a:r>
            <a:endParaRPr lang="en-US" dirty="0"/>
          </a:p>
        </p:txBody>
      </p:sp>
      <p:sp>
        <p:nvSpPr>
          <p:cNvPr id="20483" name="Content Placeholder 1"/>
          <p:cNvSpPr>
            <a:spLocks noGrp="1"/>
          </p:cNvSpPr>
          <p:nvPr>
            <p:ph idx="1"/>
          </p:nvPr>
        </p:nvSpPr>
        <p:spPr>
          <a:xfrm>
            <a:off x="457200" y="1481138"/>
            <a:ext cx="8229600" cy="652462"/>
          </a:xfrm>
        </p:spPr>
        <p:txBody>
          <a:bodyPr/>
          <a:lstStyle/>
          <a:p>
            <a:pPr lvl="1"/>
            <a:r>
              <a:rPr lang="en-US" b="1" smtClean="0"/>
              <a:t>Step 4 (draw your context diagram)</a:t>
            </a:r>
            <a:endParaRPr lang="en-US" smtClean="0"/>
          </a:p>
          <a:p>
            <a:endParaRPr lang="en-US" smtClean="0"/>
          </a:p>
        </p:txBody>
      </p:sp>
      <p:sp>
        <p:nvSpPr>
          <p:cNvPr id="20484" name="Slide Number Placeholder 4"/>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EE8421C2-E011-4414-B73A-FE66AB7D1C9A}" type="slidenum">
              <a:rPr lang="ar-SA" b="0">
                <a:solidFill>
                  <a:schemeClr val="tx1"/>
                </a:solidFill>
                <a:latin typeface="Arial" pitchFamily="34" charset="0"/>
                <a:cs typeface="Arial" pitchFamily="34" charset="0"/>
              </a:rPr>
              <a:pPr/>
              <a:t>19</a:t>
            </a:fld>
            <a:endParaRPr lang="en-US" b="0">
              <a:solidFill>
                <a:schemeClr val="tx1"/>
              </a:solidFill>
              <a:latin typeface="Arial" pitchFamily="34" charset="0"/>
              <a:cs typeface="Arial" pitchFamily="34" charset="0"/>
            </a:endParaRPr>
          </a:p>
        </p:txBody>
      </p:sp>
      <p:sp>
        <p:nvSpPr>
          <p:cNvPr id="2048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pic>
        <p:nvPicPr>
          <p:cNvPr id="20486" name="Picture 9"/>
          <p:cNvPicPr>
            <a:picLocks noChangeAspect="1" noChangeArrowheads="1"/>
          </p:cNvPicPr>
          <p:nvPr/>
        </p:nvPicPr>
        <p:blipFill>
          <a:blip r:embed="rId2" cstate="print"/>
          <a:srcRect/>
          <a:stretch>
            <a:fillRect/>
          </a:stretch>
        </p:blipFill>
        <p:spPr bwMode="auto">
          <a:xfrm>
            <a:off x="608013" y="2060575"/>
            <a:ext cx="7348537" cy="3592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pPr fontAlgn="auto">
              <a:spcAft>
                <a:spcPts val="0"/>
              </a:spcAft>
              <a:defRPr/>
            </a:pPr>
            <a:r>
              <a:rPr lang="en-US" dirty="0" smtClean="0"/>
              <a:t> Context Diagram  </a:t>
            </a:r>
          </a:p>
        </p:txBody>
      </p:sp>
      <p:sp>
        <p:nvSpPr>
          <p:cNvPr id="3075" name="Rectangle 5"/>
          <p:cNvSpPr>
            <a:spLocks noGrp="1"/>
          </p:cNvSpPr>
          <p:nvPr>
            <p:ph idx="1"/>
          </p:nvPr>
        </p:nvSpPr>
        <p:spPr/>
        <p:txBody>
          <a:bodyPr/>
          <a:lstStyle/>
          <a:p>
            <a:r>
              <a:rPr lang="en-US" sz="2800" smtClean="0"/>
              <a:t>Shows the boundaries of the system</a:t>
            </a:r>
          </a:p>
          <a:p>
            <a:r>
              <a:rPr lang="en-US" sz="2800" smtClean="0"/>
              <a:t>Shows the overall business process as just ONE process</a:t>
            </a:r>
          </a:p>
          <a:p>
            <a:r>
              <a:rPr lang="en-US" sz="2800" smtClean="0"/>
              <a:t>Shows all the outside entities that receive information from or contribute information to the system</a:t>
            </a:r>
          </a:p>
          <a:p>
            <a:r>
              <a:rPr lang="en-US" sz="2800" smtClean="0"/>
              <a:t>No Data store</a:t>
            </a:r>
          </a:p>
        </p:txBody>
      </p:sp>
      <p:sp>
        <p:nvSpPr>
          <p:cNvPr id="3076"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88EECDC2-F773-438A-A98A-0481DEBFA8EE}" type="slidenum">
              <a:rPr lang="ar-SA" b="0">
                <a:solidFill>
                  <a:schemeClr val="tx1"/>
                </a:solidFill>
                <a:latin typeface="Arial" pitchFamily="34" charset="0"/>
                <a:cs typeface="Arial" pitchFamily="34" charset="0"/>
              </a:rPr>
              <a:pPr/>
              <a:t>2</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fontAlgn="auto">
              <a:spcAft>
                <a:spcPts val="0"/>
              </a:spcAft>
              <a:defRPr/>
            </a:pPr>
            <a:r>
              <a:rPr lang="en-US" dirty="0" smtClean="0"/>
              <a:t>A3: Level-0 DFD(pre-steps)</a:t>
            </a:r>
            <a:endParaRPr lang="en-US" dirty="0"/>
          </a:p>
        </p:txBody>
      </p:sp>
      <p:sp>
        <p:nvSpPr>
          <p:cNvPr id="21507" name="Content Placeholder 1"/>
          <p:cNvSpPr>
            <a:spLocks noGrp="1"/>
          </p:cNvSpPr>
          <p:nvPr>
            <p:ph idx="1"/>
          </p:nvPr>
        </p:nvSpPr>
        <p:spPr/>
        <p:txBody>
          <a:bodyPr/>
          <a:lstStyle/>
          <a:p>
            <a:r>
              <a:rPr lang="en-US" b="1" smtClean="0"/>
              <a:t>Draw a Level 0 DFD for the Student Administration System .</a:t>
            </a:r>
            <a:endParaRPr lang="en-US" smtClean="0"/>
          </a:p>
          <a:p>
            <a:pPr lvl="1"/>
            <a:r>
              <a:rPr lang="en-US" b="1" smtClean="0"/>
              <a:t>Steps 1 &amp; 2 (identify potential processes)</a:t>
            </a:r>
            <a:endParaRPr lang="en-US" smtClean="0"/>
          </a:p>
          <a:p>
            <a:pPr lvl="2"/>
            <a:r>
              <a:rPr lang="en-US" smtClean="0"/>
              <a:t>Verify availability, Enroll student, Confirm registration.</a:t>
            </a:r>
          </a:p>
          <a:p>
            <a:pPr lvl="1"/>
            <a:r>
              <a:rPr lang="en-US" b="1" smtClean="0"/>
              <a:t>Step 4 (identify data flows)</a:t>
            </a:r>
            <a:endParaRPr lang="en-US" smtClean="0"/>
          </a:p>
          <a:p>
            <a:pPr lvl="2"/>
            <a:r>
              <a:rPr lang="en-US" smtClean="0"/>
              <a:t>Requested-courses, Accepted/rejected selection, registration,  confirmation letter, open-course, course-details , course- enrollment, student-details, </a:t>
            </a:r>
          </a:p>
          <a:p>
            <a:pPr lvl="1"/>
            <a:r>
              <a:rPr lang="en-US" smtClean="0"/>
              <a:t> </a:t>
            </a:r>
            <a:r>
              <a:rPr lang="en-US" b="1" smtClean="0"/>
              <a:t>Step 5 (identify data stores)</a:t>
            </a:r>
            <a:endParaRPr lang="en-US" smtClean="0"/>
          </a:p>
          <a:p>
            <a:pPr lvl="2"/>
            <a:r>
              <a:rPr lang="en-US" smtClean="0"/>
              <a:t>Course file , student file</a:t>
            </a:r>
          </a:p>
          <a:p>
            <a:endParaRPr lang="en-US" smtClean="0"/>
          </a:p>
        </p:txBody>
      </p:sp>
      <p:sp>
        <p:nvSpPr>
          <p:cNvPr id="21508"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1AE4F47E-F55A-4B2F-AC93-7A2304645DD1}" type="slidenum">
              <a:rPr lang="ar-SA" b="0">
                <a:solidFill>
                  <a:schemeClr val="tx1"/>
                </a:solidFill>
                <a:latin typeface="Arial" pitchFamily="34" charset="0"/>
                <a:cs typeface="Arial" pitchFamily="34" charset="0"/>
              </a:rPr>
              <a:pPr/>
              <a:t>20</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fontAlgn="auto">
              <a:spcAft>
                <a:spcPts val="0"/>
              </a:spcAft>
              <a:defRPr/>
            </a:pPr>
            <a:r>
              <a:rPr lang="en-US" dirty="0" smtClean="0"/>
              <a:t>A3: Level-0 DFD </a:t>
            </a:r>
            <a:endParaRPr lang="en-US" dirty="0"/>
          </a:p>
        </p:txBody>
      </p:sp>
      <p:sp>
        <p:nvSpPr>
          <p:cNvPr id="22531" name="Slide Number Placeholder 2"/>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5E042CC1-1CC6-4CFA-BE0D-5EC256ADE95F}" type="slidenum">
              <a:rPr lang="ar-SA" b="0">
                <a:solidFill>
                  <a:schemeClr val="tx1"/>
                </a:solidFill>
                <a:latin typeface="Arial" pitchFamily="34" charset="0"/>
                <a:cs typeface="Arial" pitchFamily="34" charset="0"/>
              </a:rPr>
              <a:pPr/>
              <a:t>21</a:t>
            </a:fld>
            <a:endParaRPr lang="en-US" b="0">
              <a:solidFill>
                <a:schemeClr val="tx1"/>
              </a:solidFill>
              <a:latin typeface="Arial" pitchFamily="34" charset="0"/>
              <a:cs typeface="Arial" pitchFamily="34" charset="0"/>
            </a:endParaRPr>
          </a:p>
        </p:txBody>
      </p:sp>
      <p:sp>
        <p:nvSpPr>
          <p:cNvPr id="2253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pic>
        <p:nvPicPr>
          <p:cNvPr id="22533" name="Picture 7" descr="http://intranet.ibat.ie/moodle/course/is_management/mis10e/images/img13_05.jpg"/>
          <p:cNvPicPr>
            <a:picLocks noChangeAspect="1" noChangeArrowheads="1"/>
          </p:cNvPicPr>
          <p:nvPr/>
        </p:nvPicPr>
        <p:blipFill>
          <a:blip r:embed="rId2" cstate="print"/>
          <a:srcRect/>
          <a:stretch>
            <a:fillRect/>
          </a:stretch>
        </p:blipFill>
        <p:spPr bwMode="auto">
          <a:xfrm>
            <a:off x="755650" y="2132013"/>
            <a:ext cx="7335838" cy="4176712"/>
          </a:xfrm>
          <a:prstGeom prst="rect">
            <a:avLst/>
          </a:prstGeom>
          <a:noFill/>
          <a:ln w="9525">
            <a:noFill/>
            <a:miter lim="800000"/>
            <a:headEnd/>
            <a:tailEnd/>
          </a:ln>
        </p:spPr>
      </p:pic>
      <p:sp>
        <p:nvSpPr>
          <p:cNvPr id="22534" name="Content Placeholder 1"/>
          <p:cNvSpPr>
            <a:spLocks noGrp="1"/>
          </p:cNvSpPr>
          <p:nvPr>
            <p:ph idx="1"/>
          </p:nvPr>
        </p:nvSpPr>
        <p:spPr>
          <a:xfrm>
            <a:off x="457200" y="1481138"/>
            <a:ext cx="8229600" cy="652462"/>
          </a:xfrm>
        </p:spPr>
        <p:txBody>
          <a:bodyPr/>
          <a:lstStyle/>
          <a:p>
            <a:pPr lvl="1"/>
            <a:r>
              <a:rPr lang="en-US" b="1" smtClean="0"/>
              <a:t>Step 6 (draw your level-0 diagram)</a:t>
            </a:r>
            <a:endParaRPr lang="en-US" smtClean="0"/>
          </a:p>
          <a:p>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fontAlgn="auto">
              <a:spcAft>
                <a:spcPts val="0"/>
              </a:spcAft>
              <a:defRPr/>
            </a:pPr>
            <a:r>
              <a:rPr lang="en-US" dirty="0" smtClean="0"/>
              <a:t>Q4: Precision Tools System</a:t>
            </a:r>
            <a:endParaRPr lang="en-US" dirty="0"/>
          </a:p>
        </p:txBody>
      </p:sp>
      <p:sp>
        <p:nvSpPr>
          <p:cNvPr id="23555" name="Content Placeholder 1"/>
          <p:cNvSpPr>
            <a:spLocks noGrp="1"/>
          </p:cNvSpPr>
          <p:nvPr>
            <p:ph idx="1"/>
          </p:nvPr>
        </p:nvSpPr>
        <p:spPr/>
        <p:txBody>
          <a:bodyPr/>
          <a:lstStyle/>
          <a:p>
            <a:r>
              <a:rPr lang="en-US" b="1" smtClean="0"/>
              <a:t>Precision Tools System:</a:t>
            </a:r>
            <a:r>
              <a:rPr lang="en-US" smtClean="0"/>
              <a:t>  Precision Tools sells a line of high-quality woodworking tools. When customers place orders on the company’s Web site, the system checks to see if the items are in stock, issues a status message to the customer, and generates a shipping order to the warehouse, which fills the order. When the order is shipped, the customer is billed. The system also produces various reports.</a:t>
            </a:r>
          </a:p>
          <a:p>
            <a:endParaRPr lang="ar-SA" smtClean="0"/>
          </a:p>
        </p:txBody>
      </p:sp>
      <p:sp>
        <p:nvSpPr>
          <p:cNvPr id="23556" name="Slide Number Placeholder 2"/>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41767739-0F76-42F2-ADC2-E27FF92EB215}" type="slidenum">
              <a:rPr lang="ar-SA" b="0">
                <a:solidFill>
                  <a:schemeClr val="tx1"/>
                </a:solidFill>
                <a:latin typeface="Arial" pitchFamily="34" charset="0"/>
                <a:cs typeface="Arial" pitchFamily="34" charset="0"/>
              </a:rPr>
              <a:pPr/>
              <a:t>22</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A4:Context DFD(Pre-steps)</a:t>
            </a:r>
            <a:endParaRPr lang="en-US" dirty="0"/>
          </a:p>
        </p:txBody>
      </p:sp>
      <p:sp>
        <p:nvSpPr>
          <p:cNvPr id="24579" name="Content Placeholder 1"/>
          <p:cNvSpPr>
            <a:spLocks noGrp="1"/>
          </p:cNvSpPr>
          <p:nvPr>
            <p:ph idx="1"/>
          </p:nvPr>
        </p:nvSpPr>
        <p:spPr>
          <a:xfrm>
            <a:off x="457200" y="1268413"/>
            <a:ext cx="8229600" cy="5589587"/>
          </a:xfrm>
        </p:spPr>
        <p:txBody>
          <a:bodyPr/>
          <a:lstStyle/>
          <a:p>
            <a:r>
              <a:rPr lang="en-US" b="1" smtClean="0"/>
              <a:t>Context DFD for the Precision Tools System</a:t>
            </a:r>
            <a:endParaRPr lang="en-US" smtClean="0"/>
          </a:p>
          <a:p>
            <a:pPr lvl="1"/>
            <a:r>
              <a:rPr lang="en-US" b="1" smtClean="0"/>
              <a:t>Step 1</a:t>
            </a:r>
            <a:endParaRPr lang="en-US" smtClean="0"/>
          </a:p>
          <a:p>
            <a:pPr lvl="2"/>
            <a:r>
              <a:rPr lang="en-US" smtClean="0"/>
              <a:t>Familiarize yourself with the case study.</a:t>
            </a:r>
          </a:p>
          <a:p>
            <a:pPr lvl="1"/>
            <a:r>
              <a:rPr lang="en-US" b="1" smtClean="0"/>
              <a:t>Step 2 (identify potential external entities)</a:t>
            </a:r>
            <a:endParaRPr lang="en-US" smtClean="0"/>
          </a:p>
          <a:p>
            <a:pPr lvl="2"/>
            <a:r>
              <a:rPr lang="en-US" smtClean="0"/>
              <a:t>Customer, Warehouse, Accounting  </a:t>
            </a:r>
          </a:p>
          <a:p>
            <a:pPr lvl="1"/>
            <a:r>
              <a:rPr lang="en-US" b="1" smtClean="0"/>
              <a:t>Step 3 (identify flows to/from system and external entities)</a:t>
            </a:r>
            <a:endParaRPr lang="en-US" smtClean="0"/>
          </a:p>
          <a:p>
            <a:pPr lvl="2"/>
            <a:r>
              <a:rPr lang="en-US" smtClean="0"/>
              <a:t>Customer sends: order, payment</a:t>
            </a:r>
          </a:p>
          <a:p>
            <a:pPr lvl="2"/>
            <a:r>
              <a:rPr lang="en-US" smtClean="0"/>
              <a:t>Customer receives: status message , invoice</a:t>
            </a:r>
          </a:p>
          <a:p>
            <a:pPr lvl="2"/>
            <a:r>
              <a:rPr lang="en-US" smtClean="0"/>
              <a:t>Warehouse sends: shipping confirmation</a:t>
            </a:r>
          </a:p>
          <a:p>
            <a:pPr lvl="2"/>
            <a:r>
              <a:rPr lang="en-US" smtClean="0"/>
              <a:t>Warehouse receives: in stock request, shipping order </a:t>
            </a:r>
          </a:p>
          <a:p>
            <a:pPr lvl="2"/>
            <a:r>
              <a:rPr lang="en-US" smtClean="0"/>
              <a:t>Accounting receives : inventory reports</a:t>
            </a:r>
          </a:p>
          <a:p>
            <a:pPr lvl="2"/>
            <a:endParaRPr lang="en-US" smtClean="0"/>
          </a:p>
          <a:p>
            <a:endParaRPr lang="en-US" smtClean="0"/>
          </a:p>
        </p:txBody>
      </p:sp>
      <p:sp>
        <p:nvSpPr>
          <p:cNvPr id="24580"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7F023524-4FD1-4AE7-B363-E7BA2C832C6C}" type="slidenum">
              <a:rPr lang="ar-SA" b="0">
                <a:solidFill>
                  <a:schemeClr val="tx1"/>
                </a:solidFill>
                <a:latin typeface="Arial" pitchFamily="34" charset="0"/>
                <a:cs typeface="Arial" pitchFamily="34" charset="0"/>
              </a:rPr>
              <a:pPr/>
              <a:t>23</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a:t>A</a:t>
            </a:r>
            <a:r>
              <a:rPr lang="en-US" dirty="0" smtClean="0"/>
              <a:t>4 – Context DFD</a:t>
            </a:r>
            <a:endParaRPr lang="en-US" dirty="0"/>
          </a:p>
        </p:txBody>
      </p:sp>
      <p:sp>
        <p:nvSpPr>
          <p:cNvPr id="25603" name="Content Placeholder 1"/>
          <p:cNvSpPr>
            <a:spLocks noGrp="1"/>
          </p:cNvSpPr>
          <p:nvPr>
            <p:ph idx="1"/>
          </p:nvPr>
        </p:nvSpPr>
        <p:spPr/>
        <p:txBody>
          <a:bodyPr/>
          <a:lstStyle/>
          <a:p>
            <a:pPr lvl="1"/>
            <a:r>
              <a:rPr lang="en-US" b="1" smtClean="0"/>
              <a:t>Step 4 (draw your context diagram)</a:t>
            </a:r>
            <a:endParaRPr lang="en-US" smtClean="0"/>
          </a:p>
          <a:p>
            <a:endParaRPr lang="en-US" smtClean="0"/>
          </a:p>
        </p:txBody>
      </p:sp>
      <p:sp>
        <p:nvSpPr>
          <p:cNvPr id="25604" name="Slide Number Placeholder 4"/>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CEB05DC4-A67C-432B-9C29-0F6A9183344F}" type="slidenum">
              <a:rPr lang="ar-SA" b="0">
                <a:solidFill>
                  <a:schemeClr val="tx1"/>
                </a:solidFill>
                <a:latin typeface="Arial" pitchFamily="34" charset="0"/>
                <a:cs typeface="Arial" pitchFamily="34" charset="0"/>
              </a:rPr>
              <a:pPr/>
              <a:t>24</a:t>
            </a:fld>
            <a:endParaRPr lang="en-US" b="0">
              <a:solidFill>
                <a:schemeClr val="tx1"/>
              </a:solidFill>
              <a:latin typeface="Arial" pitchFamily="34" charset="0"/>
              <a:cs typeface="Arial" pitchFamily="34" charset="0"/>
            </a:endParaRPr>
          </a:p>
        </p:txBody>
      </p:sp>
      <p:sp>
        <p:nvSpPr>
          <p:cNvPr id="2560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2560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pic>
        <p:nvPicPr>
          <p:cNvPr id="25607" name="Object 6"/>
          <p:cNvPicPr>
            <a:picLocks noChangeAspect="1" noChangeArrowheads="1"/>
          </p:cNvPicPr>
          <p:nvPr/>
        </p:nvPicPr>
        <p:blipFill>
          <a:blip r:embed="rId2" cstate="print"/>
          <a:srcRect/>
          <a:stretch>
            <a:fillRect/>
          </a:stretch>
        </p:blipFill>
        <p:spPr bwMode="auto">
          <a:xfrm>
            <a:off x="1835150" y="1989138"/>
            <a:ext cx="5545138" cy="3990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A4: Level-0 DFD(Pre-steps)</a:t>
            </a:r>
            <a:endParaRPr lang="en-US" dirty="0"/>
          </a:p>
        </p:txBody>
      </p:sp>
      <p:sp>
        <p:nvSpPr>
          <p:cNvPr id="2" name="Content Placeholder 1"/>
          <p:cNvSpPr>
            <a:spLocks noGrp="1"/>
          </p:cNvSpPr>
          <p:nvPr>
            <p:ph idx="1"/>
          </p:nvPr>
        </p:nvSpPr>
        <p:spPr>
          <a:xfrm>
            <a:off x="457200" y="1481138"/>
            <a:ext cx="8229600" cy="4756150"/>
          </a:xfrm>
        </p:spPr>
        <p:txBody>
          <a:bodyPr rtlCol="0">
            <a:normAutofit/>
          </a:bodyPr>
          <a:lstStyle/>
          <a:p>
            <a:pPr marL="365760" indent="-256032" fontAlgn="auto">
              <a:spcAft>
                <a:spcPts val="0"/>
              </a:spcAft>
              <a:buFont typeface="Wingdings 3"/>
              <a:buChar char=""/>
              <a:defRPr/>
            </a:pPr>
            <a:r>
              <a:rPr lang="en-US" b="1" dirty="0" smtClean="0"/>
              <a:t>Draw a Level 0 DFD for the Precision Tools System</a:t>
            </a:r>
            <a:endParaRPr lang="en-US" dirty="0" smtClean="0"/>
          </a:p>
          <a:p>
            <a:pPr marL="621792" lvl="1" fontAlgn="auto">
              <a:spcBef>
                <a:spcPts val="324"/>
              </a:spcBef>
              <a:spcAft>
                <a:spcPts val="0"/>
              </a:spcAft>
              <a:buFont typeface="Verdana"/>
              <a:buChar char="◦"/>
              <a:defRPr/>
            </a:pPr>
            <a:r>
              <a:rPr lang="en-US" b="1" dirty="0" smtClean="0"/>
              <a:t>Steps 1 &amp; 2 (identify potential processes)</a:t>
            </a:r>
            <a:endParaRPr lang="en-US" dirty="0" smtClean="0"/>
          </a:p>
          <a:p>
            <a:pPr marL="640080" lvl="1" fontAlgn="auto">
              <a:lnSpc>
                <a:spcPct val="90000"/>
              </a:lnSpc>
              <a:spcAft>
                <a:spcPts val="0"/>
              </a:spcAft>
              <a:defRPr/>
            </a:pPr>
            <a:r>
              <a:rPr lang="en-US" dirty="0" smtClean="0"/>
              <a:t>Check Status ,Issue Status Messages, Generate Shipping Order, Manage Accounts   Receivable, Produce Reports</a:t>
            </a:r>
          </a:p>
          <a:p>
            <a:pPr marL="621792" lvl="1" fontAlgn="auto">
              <a:spcBef>
                <a:spcPts val="324"/>
              </a:spcBef>
              <a:spcAft>
                <a:spcPts val="0"/>
              </a:spcAft>
              <a:buFont typeface="Verdana"/>
              <a:buChar char="◦"/>
              <a:defRPr/>
            </a:pPr>
            <a:r>
              <a:rPr lang="en-US" b="1" dirty="0" smtClean="0"/>
              <a:t>Step 4 (identify data flows)</a:t>
            </a:r>
            <a:endParaRPr lang="en-US" dirty="0" smtClean="0"/>
          </a:p>
          <a:p>
            <a:pPr marL="621792" lvl="1" fontAlgn="auto">
              <a:spcBef>
                <a:spcPts val="324"/>
              </a:spcBef>
              <a:spcAft>
                <a:spcPts val="0"/>
              </a:spcAft>
              <a:buFont typeface="Verdana"/>
              <a:buChar char="◦"/>
              <a:defRPr/>
            </a:pPr>
            <a:r>
              <a:rPr lang="en-US" dirty="0" smtClean="0"/>
              <a:t>Order, In-Stock Request, Order Data, Status Data, Status Message, Shipping Order, Order Data, Invoice , Shipping Confirmation, Payment, Accounting Data, Accounts Receivable Data, Order Data, Inventory Reports</a:t>
            </a:r>
          </a:p>
          <a:p>
            <a:pPr marL="621792" lvl="1" fontAlgn="auto">
              <a:spcBef>
                <a:spcPts val="324"/>
              </a:spcBef>
              <a:spcAft>
                <a:spcPts val="0"/>
              </a:spcAft>
              <a:buFont typeface="Verdana"/>
              <a:buChar char="◦"/>
              <a:defRPr/>
            </a:pPr>
            <a:r>
              <a:rPr lang="en-US" dirty="0" smtClean="0"/>
              <a:t> </a:t>
            </a:r>
            <a:r>
              <a:rPr lang="en-US" b="1" dirty="0" smtClean="0"/>
              <a:t>Step 5 (identify data stores)</a:t>
            </a:r>
            <a:endParaRPr lang="en-US" dirty="0" smtClean="0"/>
          </a:p>
          <a:p>
            <a:pPr marL="640080" lvl="1" fontAlgn="auto">
              <a:lnSpc>
                <a:spcPct val="90000"/>
              </a:lnSpc>
              <a:spcAft>
                <a:spcPts val="0"/>
              </a:spcAft>
              <a:defRPr/>
            </a:pPr>
            <a:r>
              <a:rPr lang="en-US" dirty="0" smtClean="0"/>
              <a:t>Pending Orders, Accounts Receivable</a:t>
            </a:r>
          </a:p>
          <a:p>
            <a:pPr marL="621792" lvl="1" fontAlgn="auto">
              <a:spcBef>
                <a:spcPts val="324"/>
              </a:spcBef>
              <a:spcAft>
                <a:spcPts val="0"/>
              </a:spcAft>
              <a:buFont typeface="Verdana"/>
              <a:buChar char="◦"/>
              <a:defRPr/>
            </a:pPr>
            <a:r>
              <a:rPr lang="en-US" b="1" dirty="0" smtClean="0"/>
              <a:t>Step 6 (draw level 0 diagram)</a:t>
            </a:r>
            <a:endParaRPr lang="en-US" dirty="0" smtClean="0"/>
          </a:p>
          <a:p>
            <a:pPr marL="365760" indent="-256032" fontAlgn="auto">
              <a:spcAft>
                <a:spcPts val="0"/>
              </a:spcAft>
              <a:buFont typeface="Wingdings 3"/>
              <a:buChar char=""/>
              <a:defRPr/>
            </a:pPr>
            <a:endParaRPr lang="en-US" dirty="0"/>
          </a:p>
        </p:txBody>
      </p:sp>
      <p:sp>
        <p:nvSpPr>
          <p:cNvPr id="26628"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A529ED9B-30EB-4B5C-998D-766CC7CF9E35}" type="slidenum">
              <a:rPr lang="ar-SA" b="0">
                <a:solidFill>
                  <a:schemeClr val="tx1"/>
                </a:solidFill>
                <a:latin typeface="Arial" pitchFamily="34" charset="0"/>
                <a:cs typeface="Arial" pitchFamily="34" charset="0"/>
              </a:rPr>
              <a:pPr/>
              <a:t>25</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fontAlgn="auto">
              <a:spcAft>
                <a:spcPts val="0"/>
              </a:spcAft>
              <a:defRPr/>
            </a:pPr>
            <a:r>
              <a:rPr lang="en-US" dirty="0" smtClean="0"/>
              <a:t>A4: Level-0 DFD</a:t>
            </a:r>
            <a:endParaRPr lang="en-US" dirty="0"/>
          </a:p>
        </p:txBody>
      </p:sp>
      <p:pic>
        <p:nvPicPr>
          <p:cNvPr id="27651" name="Object 9"/>
          <p:cNvPicPr>
            <a:picLocks noGrp="1" noChangeAspect="1" noChangeArrowheads="1"/>
          </p:cNvPicPr>
          <p:nvPr>
            <p:ph idx="1"/>
          </p:nvPr>
        </p:nvPicPr>
        <p:blipFill>
          <a:blip r:embed="rId2" cstate="print"/>
          <a:srcRect/>
          <a:stretch>
            <a:fillRect/>
          </a:stretch>
        </p:blipFill>
        <p:spPr>
          <a:xfrm>
            <a:off x="827088" y="1368425"/>
            <a:ext cx="6440487" cy="5229225"/>
          </a:xfrm>
        </p:spPr>
      </p:pic>
      <p:sp>
        <p:nvSpPr>
          <p:cNvPr id="27652" name="Slide Number Placeholder 2"/>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EBF04548-4C51-46DD-9DD9-2EB7BC0C5442}" type="slidenum">
              <a:rPr lang="ar-SA" b="0">
                <a:solidFill>
                  <a:schemeClr val="tx1"/>
                </a:solidFill>
                <a:latin typeface="Arial" pitchFamily="34" charset="0"/>
                <a:cs typeface="Arial" pitchFamily="34" charset="0"/>
              </a:rPr>
              <a:pPr/>
              <a:t>26</a:t>
            </a:fld>
            <a:endParaRPr lang="en-US" b="0">
              <a:solidFill>
                <a:schemeClr val="tx1"/>
              </a:solidFill>
              <a:latin typeface="Arial" pitchFamily="34" charset="0"/>
              <a:cs typeface="Arial" pitchFamily="34" charset="0"/>
            </a:endParaRPr>
          </a:p>
        </p:txBody>
      </p:sp>
      <p:sp>
        <p:nvSpPr>
          <p:cNvPr id="276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2765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Level 0 Diagram</a:t>
            </a:r>
            <a:endParaRPr lang="en-US" dirty="0"/>
          </a:p>
        </p:txBody>
      </p:sp>
      <p:sp>
        <p:nvSpPr>
          <p:cNvPr id="4099" name="Content Placeholder 1"/>
          <p:cNvSpPr>
            <a:spLocks noGrp="1"/>
          </p:cNvSpPr>
          <p:nvPr>
            <p:ph idx="1"/>
          </p:nvPr>
        </p:nvSpPr>
        <p:spPr/>
        <p:txBody>
          <a:bodyPr/>
          <a:lstStyle/>
          <a:p>
            <a:r>
              <a:rPr lang="en-US" sz="2800" smtClean="0"/>
              <a:t>Shows all the processes that comprise the overall system</a:t>
            </a:r>
          </a:p>
          <a:p>
            <a:r>
              <a:rPr lang="en-US" sz="2800" smtClean="0"/>
              <a:t>Shows how information moves from and to each process</a:t>
            </a:r>
          </a:p>
          <a:p>
            <a:r>
              <a:rPr lang="en-US" sz="2800" smtClean="0"/>
              <a:t>Adds data stores</a:t>
            </a:r>
          </a:p>
          <a:p>
            <a:endParaRPr lang="en-US" smtClean="0"/>
          </a:p>
        </p:txBody>
      </p:sp>
      <p:sp>
        <p:nvSpPr>
          <p:cNvPr id="4100"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78B92CC7-7FC8-4C51-9F57-C9BAC6D111F1}" type="slidenum">
              <a:rPr lang="ar-SA" b="0">
                <a:solidFill>
                  <a:schemeClr val="tx1"/>
                </a:solidFill>
                <a:latin typeface="Arial" pitchFamily="34" charset="0"/>
                <a:cs typeface="Arial" pitchFamily="34" charset="0"/>
              </a:rPr>
              <a:pPr/>
              <a:t>3</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Level 1 Diagram</a:t>
            </a:r>
            <a:endParaRPr lang="en-US" dirty="0"/>
          </a:p>
        </p:txBody>
      </p:sp>
      <p:sp>
        <p:nvSpPr>
          <p:cNvPr id="5123" name="Content Placeholder 1"/>
          <p:cNvSpPr>
            <a:spLocks noGrp="1"/>
          </p:cNvSpPr>
          <p:nvPr>
            <p:ph idx="1"/>
          </p:nvPr>
        </p:nvSpPr>
        <p:spPr/>
        <p:txBody>
          <a:bodyPr/>
          <a:lstStyle/>
          <a:p>
            <a:r>
              <a:rPr lang="en-US" sz="2400" smtClean="0"/>
              <a:t>Shows all the processes that comprise a single process on the level 0 diagram</a:t>
            </a:r>
          </a:p>
          <a:p>
            <a:r>
              <a:rPr lang="en-US" sz="2400" smtClean="0"/>
              <a:t>Shows how information moves from and to each of these processes</a:t>
            </a:r>
          </a:p>
          <a:p>
            <a:r>
              <a:rPr lang="en-US" sz="2400" smtClean="0"/>
              <a:t>Level 1 diagrams may not be needed for all level 0 processes</a:t>
            </a:r>
            <a:endParaRPr lang="en-US" sz="2800" smtClean="0"/>
          </a:p>
          <a:p>
            <a:endParaRPr lang="en-US" smtClean="0"/>
          </a:p>
        </p:txBody>
      </p:sp>
      <p:sp>
        <p:nvSpPr>
          <p:cNvPr id="5124"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4F79AEE4-FBBF-4BBC-A9AB-9766C9339263}" type="slidenum">
              <a:rPr lang="ar-SA" b="0">
                <a:solidFill>
                  <a:schemeClr val="tx1"/>
                </a:solidFill>
                <a:latin typeface="Arial" pitchFamily="34" charset="0"/>
                <a:cs typeface="Arial" pitchFamily="34" charset="0"/>
              </a:rPr>
              <a:pPr/>
              <a:t>4</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fontAlgn="auto">
              <a:spcAft>
                <a:spcPts val="0"/>
              </a:spcAft>
              <a:defRPr/>
            </a:pPr>
            <a:r>
              <a:rPr lang="en-US" dirty="0" smtClean="0"/>
              <a:t>Guidelines for Drawing a Context</a:t>
            </a:r>
            <a:endParaRPr lang="en-US" dirty="0"/>
          </a:p>
        </p:txBody>
      </p:sp>
      <p:sp>
        <p:nvSpPr>
          <p:cNvPr id="6147" name="Content Placeholder 1"/>
          <p:cNvSpPr>
            <a:spLocks noGrp="1"/>
          </p:cNvSpPr>
          <p:nvPr>
            <p:ph idx="1"/>
          </p:nvPr>
        </p:nvSpPr>
        <p:spPr/>
        <p:txBody>
          <a:bodyPr/>
          <a:lstStyle/>
          <a:p>
            <a:pPr marL="365125" indent="-255588">
              <a:buFont typeface="Wingdings 3" pitchFamily="18" charset="2"/>
              <a:buChar char=""/>
            </a:pPr>
            <a:r>
              <a:rPr lang="en-US" smtClean="0"/>
              <a:t>Read the case study from start to finish a number of times until you have a fair idea of what the system as a whole does. </a:t>
            </a:r>
          </a:p>
          <a:p>
            <a:pPr marL="365125" indent="-255588">
              <a:buFont typeface="Wingdings 3" pitchFamily="18" charset="2"/>
              <a:buChar char=""/>
            </a:pPr>
            <a:r>
              <a:rPr lang="en-US" smtClean="0"/>
              <a:t>Try to make a list of potential </a:t>
            </a:r>
            <a:r>
              <a:rPr lang="en-US" b="1" smtClean="0"/>
              <a:t>external entities</a:t>
            </a:r>
            <a:r>
              <a:rPr lang="en-US" smtClean="0"/>
              <a:t>. A person or place is an external entity under two conditions. </a:t>
            </a:r>
          </a:p>
          <a:p>
            <a:pPr marL="620713" lvl="1">
              <a:spcBef>
                <a:spcPts val="325"/>
              </a:spcBef>
              <a:buFont typeface="Verdana" pitchFamily="34" charset="0"/>
              <a:buChar char="◦"/>
            </a:pPr>
            <a:r>
              <a:rPr lang="en-US" smtClean="0"/>
              <a:t>Firstly, if it gives something to the system without explanation of the processing involved in its creation. </a:t>
            </a:r>
          </a:p>
          <a:p>
            <a:pPr marL="620713" lvl="1">
              <a:spcBef>
                <a:spcPts val="325"/>
              </a:spcBef>
              <a:buFont typeface="Verdana" pitchFamily="34" charset="0"/>
              <a:buChar char="◦"/>
            </a:pPr>
            <a:r>
              <a:rPr lang="en-US" smtClean="0"/>
              <a:t>Secondly, if it receives something from the system with no explanation of what it does with it.</a:t>
            </a:r>
          </a:p>
          <a:p>
            <a:pPr marL="365125" indent="-255588">
              <a:buFont typeface="Wingdings 3" pitchFamily="18" charset="2"/>
              <a:buChar char=""/>
            </a:pPr>
            <a:r>
              <a:rPr lang="en-US" smtClean="0"/>
              <a:t>Establish what </a:t>
            </a:r>
            <a:r>
              <a:rPr lang="en-US" b="1" smtClean="0"/>
              <a:t>data flows</a:t>
            </a:r>
            <a:r>
              <a:rPr lang="en-US" smtClean="0"/>
              <a:t> are sent to external entities from the system and what data flows are received into the system from them. </a:t>
            </a:r>
          </a:p>
          <a:p>
            <a:pPr marL="365125" indent="-255588">
              <a:buFont typeface="Wingdings 3" pitchFamily="18" charset="2"/>
              <a:buChar char=""/>
            </a:pPr>
            <a:r>
              <a:rPr lang="en-US" smtClean="0"/>
              <a:t>Having identified external entities and flows to and from them, the context diagram can be drawn.</a:t>
            </a:r>
          </a:p>
          <a:p>
            <a:pPr marL="365125" indent="-255588">
              <a:buFont typeface="Wingdings 3" pitchFamily="18" charset="2"/>
              <a:buChar char=""/>
            </a:pPr>
            <a:endParaRPr lang="en-US" smtClean="0"/>
          </a:p>
        </p:txBody>
      </p:sp>
      <p:sp>
        <p:nvSpPr>
          <p:cNvPr id="6148"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F7683F4D-4DEE-4D49-9F5F-2FABF4E4FB97}" type="slidenum">
              <a:rPr lang="ar-SA" b="0">
                <a:solidFill>
                  <a:schemeClr val="tx1"/>
                </a:solidFill>
                <a:latin typeface="Arial" pitchFamily="34" charset="0"/>
                <a:cs typeface="Arial" pitchFamily="34" charset="0"/>
              </a:rPr>
              <a:pPr/>
              <a:t>5</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Guidelines for Drawing Level 0</a:t>
            </a:r>
            <a:endParaRPr lang="en-US" dirty="0"/>
          </a:p>
        </p:txBody>
      </p:sp>
      <p:sp>
        <p:nvSpPr>
          <p:cNvPr id="2" name="Content Placeholder 1"/>
          <p:cNvSpPr>
            <a:spLocks noGrp="1"/>
          </p:cNvSpPr>
          <p:nvPr>
            <p:ph idx="1"/>
          </p:nvPr>
        </p:nvSpPr>
        <p:spPr/>
        <p:txBody>
          <a:bodyPr rtlCol="0">
            <a:normAutofit fontScale="85000" lnSpcReduction="10000"/>
          </a:bodyPr>
          <a:lstStyle/>
          <a:p>
            <a:pPr marL="365760" indent="-256032" fontAlgn="auto">
              <a:spcAft>
                <a:spcPts val="0"/>
              </a:spcAft>
              <a:buFont typeface="Wingdings 3"/>
              <a:buChar char=""/>
              <a:defRPr/>
            </a:pPr>
            <a:r>
              <a:rPr lang="en-US" dirty="0" smtClean="0"/>
              <a:t>Take one sentence at a time and decide if it is background information or if it is an activity which must be represented by a process in the diagram. </a:t>
            </a:r>
            <a:r>
              <a:rPr lang="en-US" i="1" dirty="0" smtClean="0"/>
              <a:t>Processes can be identified by the verb in the sentence.</a:t>
            </a:r>
          </a:p>
          <a:p>
            <a:pPr marL="365760" indent="-256032" fontAlgn="auto">
              <a:spcAft>
                <a:spcPts val="0"/>
              </a:spcAft>
              <a:buFont typeface="Wingdings 3"/>
              <a:buChar char=""/>
              <a:defRPr/>
            </a:pPr>
            <a:r>
              <a:rPr lang="en-US" dirty="0" smtClean="0"/>
              <a:t>Make a list of all </a:t>
            </a:r>
            <a:r>
              <a:rPr lang="en-US" b="1" dirty="0" smtClean="0"/>
              <a:t>potential processes </a:t>
            </a:r>
          </a:p>
          <a:p>
            <a:pPr marL="621792" lvl="1" fontAlgn="auto">
              <a:spcBef>
                <a:spcPts val="324"/>
              </a:spcBef>
              <a:spcAft>
                <a:spcPts val="0"/>
              </a:spcAft>
              <a:buFont typeface="Verdana"/>
              <a:buChar char="◦"/>
              <a:defRPr/>
            </a:pPr>
            <a:r>
              <a:rPr lang="en-US" dirty="0" smtClean="0"/>
              <a:t>group these potential processes so that you end up with approximately 3 to 10 processes. </a:t>
            </a:r>
          </a:p>
          <a:p>
            <a:pPr marL="365760" indent="-256032" fontAlgn="auto">
              <a:spcAft>
                <a:spcPts val="0"/>
              </a:spcAft>
              <a:buFont typeface="Wingdings 3"/>
              <a:buChar char=""/>
              <a:defRPr/>
            </a:pPr>
            <a:r>
              <a:rPr lang="en-US" dirty="0" smtClean="0"/>
              <a:t>Identify and list </a:t>
            </a:r>
            <a:r>
              <a:rPr lang="en-US" b="1" dirty="0" smtClean="0"/>
              <a:t>data flows</a:t>
            </a:r>
            <a:r>
              <a:rPr lang="en-US" dirty="0" smtClean="0"/>
              <a:t> </a:t>
            </a:r>
          </a:p>
          <a:p>
            <a:pPr marL="621792" lvl="1" fontAlgn="auto">
              <a:spcBef>
                <a:spcPts val="324"/>
              </a:spcBef>
              <a:spcAft>
                <a:spcPts val="0"/>
              </a:spcAft>
              <a:buFont typeface="Verdana"/>
              <a:buChar char="◦"/>
              <a:defRPr/>
            </a:pPr>
            <a:r>
              <a:rPr lang="en-US" dirty="0" smtClean="0"/>
              <a:t>these are generally documents but could also be phone calls, physical items such as goods etc. Anything that moves around a system can be considered a data flow.</a:t>
            </a:r>
          </a:p>
          <a:p>
            <a:pPr marL="365760" indent="-256032" fontAlgn="auto">
              <a:spcAft>
                <a:spcPts val="0"/>
              </a:spcAft>
              <a:buFont typeface="Wingdings 3"/>
              <a:buChar char=""/>
              <a:defRPr/>
            </a:pPr>
            <a:r>
              <a:rPr lang="en-US" dirty="0" smtClean="0"/>
              <a:t>Identify and list </a:t>
            </a:r>
            <a:r>
              <a:rPr lang="en-US" b="1" dirty="0" smtClean="0"/>
              <a:t>data stores</a:t>
            </a:r>
            <a:r>
              <a:rPr lang="en-US" i="1" dirty="0" smtClean="0"/>
              <a:t>.</a:t>
            </a:r>
            <a:endParaRPr lang="en-US" dirty="0" smtClean="0"/>
          </a:p>
          <a:p>
            <a:pPr marL="365760" indent="-256032" fontAlgn="auto">
              <a:spcAft>
                <a:spcPts val="0"/>
              </a:spcAft>
              <a:buFont typeface="Wingdings 3"/>
              <a:buChar char=""/>
              <a:defRPr/>
            </a:pPr>
            <a:r>
              <a:rPr lang="en-US" dirty="0" smtClean="0"/>
              <a:t>Having identified all the components of the DFD, draw the diagram using the appropriate conventions (notation).</a:t>
            </a:r>
          </a:p>
          <a:p>
            <a:pPr marL="365760" indent="-256032" fontAlgn="auto">
              <a:spcAft>
                <a:spcPts val="0"/>
              </a:spcAft>
              <a:buFont typeface="Wingdings 3"/>
              <a:buChar char=""/>
              <a:defRPr/>
            </a:pPr>
            <a:r>
              <a:rPr lang="en-US" dirty="0" smtClean="0"/>
              <a:t>Validate the level 0 diagram against the context diagram to ensure that they are consistent. </a:t>
            </a:r>
          </a:p>
          <a:p>
            <a:pPr marL="621792" lvl="1" fontAlgn="auto">
              <a:spcBef>
                <a:spcPts val="324"/>
              </a:spcBef>
              <a:spcAft>
                <a:spcPts val="0"/>
              </a:spcAft>
              <a:buFont typeface="Verdana"/>
              <a:buChar char="◦"/>
              <a:defRPr/>
            </a:pPr>
            <a:r>
              <a:rPr lang="en-US" dirty="0" smtClean="0"/>
              <a:t>a difference in the number of flows or the names of those flows will result in the wrong system being modeled. </a:t>
            </a:r>
          </a:p>
        </p:txBody>
      </p:sp>
      <p:sp>
        <p:nvSpPr>
          <p:cNvPr id="7172"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B1D032C7-8080-444F-8FFF-4755ADC34664}" type="slidenum">
              <a:rPr lang="ar-SA" b="0">
                <a:solidFill>
                  <a:schemeClr val="tx1"/>
                </a:solidFill>
                <a:latin typeface="Arial" pitchFamily="34" charset="0"/>
                <a:cs typeface="Arial" pitchFamily="34" charset="0"/>
              </a:rPr>
              <a:pPr/>
              <a:t>6</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t>Guidelines for Drawing Level 1</a:t>
            </a:r>
            <a:endParaRPr lang="en-US" dirty="0"/>
          </a:p>
        </p:txBody>
      </p:sp>
      <p:sp>
        <p:nvSpPr>
          <p:cNvPr id="8195" name="Content Placeholder 1"/>
          <p:cNvSpPr>
            <a:spLocks noGrp="1"/>
          </p:cNvSpPr>
          <p:nvPr>
            <p:ph idx="1"/>
          </p:nvPr>
        </p:nvSpPr>
        <p:spPr/>
        <p:txBody>
          <a:bodyPr/>
          <a:lstStyle/>
          <a:p>
            <a:r>
              <a:rPr lang="en-US" smtClean="0"/>
              <a:t>For each level 0 process make a list of sub-processes, each one of which will become a process on the corresponding level 1 diagram. </a:t>
            </a:r>
          </a:p>
          <a:p>
            <a:r>
              <a:rPr lang="en-US" smtClean="0"/>
              <a:t>Validate the level 1 diagram against the level 0 diagram to ensure that they are consistent.</a:t>
            </a:r>
          </a:p>
          <a:p>
            <a:r>
              <a:rPr lang="en-US" smtClean="0"/>
              <a:t>Remember the process identifier from the level 0 process is used as the first part of the identifier for the lower level processes.</a:t>
            </a:r>
          </a:p>
          <a:p>
            <a:endParaRPr lang="en-US" smtClean="0"/>
          </a:p>
        </p:txBody>
      </p:sp>
      <p:sp>
        <p:nvSpPr>
          <p:cNvPr id="8196"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C2F986FC-1695-4913-9975-BC0409318372}" type="slidenum">
              <a:rPr lang="ar-SA" b="0">
                <a:solidFill>
                  <a:schemeClr val="tx1"/>
                </a:solidFill>
                <a:latin typeface="Arial" pitchFamily="34" charset="0"/>
                <a:cs typeface="Arial" pitchFamily="34" charset="0"/>
              </a:rPr>
              <a:pPr/>
              <a:t>7</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fontAlgn="auto">
              <a:spcAft>
                <a:spcPts val="0"/>
              </a:spcAft>
              <a:defRPr/>
            </a:pPr>
            <a:r>
              <a:rPr lang="en-US" dirty="0" smtClean="0"/>
              <a:t>Points to Remember when Drawing DFDs</a:t>
            </a:r>
            <a:endParaRPr lang="en-US" dirty="0"/>
          </a:p>
        </p:txBody>
      </p:sp>
      <p:sp>
        <p:nvSpPr>
          <p:cNvPr id="9219" name="Content Placeholder 1"/>
          <p:cNvSpPr>
            <a:spLocks noGrp="1"/>
          </p:cNvSpPr>
          <p:nvPr>
            <p:ph idx="1"/>
          </p:nvPr>
        </p:nvSpPr>
        <p:spPr/>
        <p:txBody>
          <a:bodyPr/>
          <a:lstStyle/>
          <a:p>
            <a:pPr marL="365125" indent="-255588">
              <a:buFont typeface="Wingdings 3" pitchFamily="18" charset="2"/>
              <a:buChar char=""/>
            </a:pPr>
            <a:r>
              <a:rPr lang="en-US" smtClean="0"/>
              <a:t>When drawing DFDs, you are concerned with the logical components of the system, i.e. what are the activities which when linked together make up the system under investigation as a whole. </a:t>
            </a:r>
          </a:p>
          <a:p>
            <a:pPr marL="365125" indent="-255588">
              <a:buFont typeface="Wingdings 3" pitchFamily="18" charset="2"/>
              <a:buChar char=""/>
            </a:pPr>
            <a:r>
              <a:rPr lang="en-US" smtClean="0"/>
              <a:t>When listing processes, think of what activities are carried out, </a:t>
            </a:r>
            <a:r>
              <a:rPr lang="en-US" b="1" smtClean="0"/>
              <a:t>not who does them or where they are done</a:t>
            </a:r>
            <a:r>
              <a:rPr lang="en-US" i="1" smtClean="0"/>
              <a:t>.</a:t>
            </a:r>
            <a:r>
              <a:rPr lang="en-US" smtClean="0"/>
              <a:t> </a:t>
            </a:r>
          </a:p>
          <a:p>
            <a:pPr marL="365125" indent="-255588">
              <a:buFont typeface="Wingdings 3" pitchFamily="18" charset="2"/>
              <a:buChar char=""/>
            </a:pPr>
            <a:r>
              <a:rPr lang="en-US" smtClean="0"/>
              <a:t>Make sure that the beginning and the end of a flow touch its source and destination.</a:t>
            </a:r>
          </a:p>
          <a:p>
            <a:pPr marL="365125" indent="-255588">
              <a:buFont typeface="Wingdings 3" pitchFamily="18" charset="2"/>
              <a:buChar char=""/>
            </a:pPr>
            <a:r>
              <a:rPr lang="en-US" smtClean="0"/>
              <a:t>All flows </a:t>
            </a:r>
            <a:r>
              <a:rPr lang="en-US" b="1" smtClean="0"/>
              <a:t>must</a:t>
            </a:r>
            <a:r>
              <a:rPr lang="en-US" smtClean="0"/>
              <a:t> be labeled. No two flows on the same diagram can have the same name (unless they are identical).</a:t>
            </a:r>
          </a:p>
          <a:p>
            <a:pPr marL="365125" indent="-255588">
              <a:buFont typeface="Wingdings 3" pitchFamily="18" charset="2"/>
              <a:buChar char=""/>
            </a:pPr>
            <a:r>
              <a:rPr lang="en-US" smtClean="0"/>
              <a:t>All words in a flow name must be connected by underscores, e.g. sales_invoice. Keep flow names short but meaningful.</a:t>
            </a:r>
          </a:p>
          <a:p>
            <a:pPr marL="365125" indent="-255588">
              <a:buFont typeface="Wingdings 3" pitchFamily="18" charset="2"/>
              <a:buChar char=""/>
            </a:pPr>
            <a:endParaRPr lang="en-US" smtClean="0"/>
          </a:p>
        </p:txBody>
      </p:sp>
      <p:sp>
        <p:nvSpPr>
          <p:cNvPr id="9220"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56897C85-6CB9-4124-942C-04C513EFE995}" type="slidenum">
              <a:rPr lang="ar-SA" b="0">
                <a:solidFill>
                  <a:schemeClr val="tx1"/>
                </a:solidFill>
                <a:latin typeface="Arial" pitchFamily="34" charset="0"/>
                <a:cs typeface="Arial" pitchFamily="34" charset="0"/>
              </a:rPr>
              <a:pPr/>
              <a:t>8</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fontAlgn="auto">
              <a:spcAft>
                <a:spcPts val="0"/>
              </a:spcAft>
              <a:defRPr/>
            </a:pPr>
            <a:r>
              <a:rPr lang="en-US" dirty="0" smtClean="0"/>
              <a:t>Points to Remember when Drawing DFDs</a:t>
            </a:r>
            <a:endParaRPr lang="en-US" dirty="0"/>
          </a:p>
        </p:txBody>
      </p:sp>
      <p:sp>
        <p:nvSpPr>
          <p:cNvPr id="2" name="Content Placeholder 1"/>
          <p:cNvSpPr>
            <a:spLocks noGrp="1"/>
          </p:cNvSpPr>
          <p:nvPr>
            <p:ph idx="1"/>
          </p:nvPr>
        </p:nvSpPr>
        <p:spPr/>
        <p:txBody>
          <a:bodyPr rtlCol="0">
            <a:normAutofit fontScale="92500" lnSpcReduction="20000"/>
          </a:bodyPr>
          <a:lstStyle/>
          <a:p>
            <a:pPr marL="365760" indent="-256032" fontAlgn="auto">
              <a:spcAft>
                <a:spcPts val="0"/>
              </a:spcAft>
              <a:buFont typeface="Wingdings 3"/>
              <a:buChar char=""/>
              <a:defRPr/>
            </a:pPr>
            <a:r>
              <a:rPr lang="en-US" dirty="0" smtClean="0"/>
              <a:t>Make sure that no section of a diagram is separate from the rest, i.e. there must be a logical connection through the entire diagram. </a:t>
            </a:r>
          </a:p>
          <a:p>
            <a:pPr marL="621792" lvl="1" fontAlgn="auto">
              <a:spcBef>
                <a:spcPts val="324"/>
              </a:spcBef>
              <a:spcAft>
                <a:spcPts val="0"/>
              </a:spcAft>
              <a:buFont typeface="Verdana"/>
              <a:buChar char="◦"/>
              <a:defRPr/>
            </a:pPr>
            <a:r>
              <a:rPr lang="en-US" dirty="0" smtClean="0"/>
              <a:t>If one section is not joined to the rest then this part of the diagram will never be triggered and consequently the system the diagram is modeling will be incomplete and inaccurate.</a:t>
            </a:r>
          </a:p>
          <a:p>
            <a:pPr marL="365760" indent="-256032" fontAlgn="auto">
              <a:spcAft>
                <a:spcPts val="0"/>
              </a:spcAft>
              <a:buFont typeface="Wingdings 3"/>
              <a:buChar char=""/>
              <a:defRPr/>
            </a:pPr>
            <a:r>
              <a:rPr lang="en-US" dirty="0" smtClean="0"/>
              <a:t>Make sure that the correct arrow type is used to join a process with a store: </a:t>
            </a:r>
          </a:p>
          <a:p>
            <a:pPr marL="621792" lvl="1" fontAlgn="auto">
              <a:spcBef>
                <a:spcPts val="324"/>
              </a:spcBef>
              <a:spcAft>
                <a:spcPts val="0"/>
              </a:spcAft>
              <a:buFont typeface="Verdana"/>
              <a:buChar char="◦"/>
              <a:defRPr/>
            </a:pPr>
            <a:r>
              <a:rPr lang="en-US" dirty="0" smtClean="0"/>
              <a:t>if a process is updating information then the arrow head is at data store. </a:t>
            </a:r>
          </a:p>
          <a:p>
            <a:pPr marL="621792" lvl="1" fontAlgn="auto">
              <a:spcBef>
                <a:spcPts val="324"/>
              </a:spcBef>
              <a:spcAft>
                <a:spcPts val="0"/>
              </a:spcAft>
              <a:buFont typeface="Verdana"/>
              <a:buChar char="◦"/>
              <a:defRPr/>
            </a:pPr>
            <a:r>
              <a:rPr lang="en-US" dirty="0" smtClean="0"/>
              <a:t>if a process is retrieving information from a store then the arrow head is at the process.</a:t>
            </a:r>
          </a:p>
          <a:p>
            <a:pPr marL="365760" indent="-256032" fontAlgn="auto">
              <a:spcAft>
                <a:spcPts val="0"/>
              </a:spcAft>
              <a:buFont typeface="Wingdings 3"/>
              <a:buChar char=""/>
              <a:defRPr/>
            </a:pPr>
            <a:r>
              <a:rPr lang="en-US" dirty="0" smtClean="0"/>
              <a:t>Make sure the processes are correctly numbered. </a:t>
            </a:r>
          </a:p>
          <a:p>
            <a:pPr marL="365760" indent="-256032" fontAlgn="auto">
              <a:spcAft>
                <a:spcPts val="0"/>
              </a:spcAft>
              <a:buFont typeface="Wingdings 3"/>
              <a:buChar char=""/>
              <a:defRPr/>
            </a:pPr>
            <a:r>
              <a:rPr lang="en-US" dirty="0" smtClean="0"/>
              <a:t>Check the consistency of flows across diagrams (Balancing), </a:t>
            </a:r>
          </a:p>
          <a:p>
            <a:pPr marL="621792" lvl="1" fontAlgn="auto">
              <a:spcBef>
                <a:spcPts val="324"/>
              </a:spcBef>
              <a:spcAft>
                <a:spcPts val="0"/>
              </a:spcAft>
              <a:buFont typeface="Verdana"/>
              <a:buChar char="◦"/>
              <a:defRPr/>
            </a:pPr>
            <a:r>
              <a:rPr lang="en-US" dirty="0" smtClean="0"/>
              <a:t>The same number of flows coming in and out of a level 0 as a context and also that the names are the same.</a:t>
            </a:r>
          </a:p>
          <a:p>
            <a:pPr marL="365760" indent="-256032" fontAlgn="auto">
              <a:spcAft>
                <a:spcPts val="0"/>
              </a:spcAft>
              <a:buFont typeface="Wingdings 3"/>
              <a:buChar char=""/>
              <a:defRPr/>
            </a:pPr>
            <a:r>
              <a:rPr lang="en-US" dirty="0" smtClean="0"/>
              <a:t> Make sure that each diagram is properly labeled i.e. its 'title' should be clearly stated. For example, 'Level 1 Order Processing'.</a:t>
            </a:r>
          </a:p>
        </p:txBody>
      </p:sp>
      <p:sp>
        <p:nvSpPr>
          <p:cNvPr id="10244" name="Slide Number Placeholder 3"/>
          <p:cNvSpPr>
            <a:spLocks noGrp="1"/>
          </p:cNvSpPr>
          <p:nvPr>
            <p:ph type="sldNum" sz="quarter" idx="10"/>
          </p:nvPr>
        </p:nvSpPr>
        <p:spPr bwMode="auto">
          <a:noFill/>
          <a:ln>
            <a:round/>
            <a:headEnd/>
            <a:tailEnd/>
          </a:ln>
        </p:spPr>
        <p:txBody>
          <a:bodyPr wrap="square" lIns="91440" tIns="45720" rIns="91440" bIns="45720" numCol="1" anchorCtr="0" compatLnSpc="1">
            <a:prstTxWarp prst="textNoShape">
              <a:avLst/>
            </a:prstTxWarp>
          </a:bodyPr>
          <a:lstStyle/>
          <a:p>
            <a:fld id="{34B80918-7387-4E2B-8DFE-9884BA1F326C}" type="slidenum">
              <a:rPr lang="ar-SA" b="0">
                <a:solidFill>
                  <a:schemeClr val="tx1"/>
                </a:solidFill>
                <a:latin typeface="Arial" pitchFamily="34" charset="0"/>
                <a:cs typeface="Arial" pitchFamily="34" charset="0"/>
              </a:rPr>
              <a:pPr/>
              <a:t>9</a:t>
            </a:fld>
            <a:endParaRPr lang="en-US" b="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6F2C69A725EC4CA07FA83E9D6DF986" ma:contentTypeVersion="1" ma:contentTypeDescription="Create a new document." ma:contentTypeScope="" ma:versionID="e215187aa4c4d7916d627be4fc9cf391">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D2E297-E7EF-4E77-819D-E6D297A53BCE}">
  <ds:schemaRefs>
    <ds:schemaRef ds:uri="http://schemas.microsoft.com/office/2006/metadata/properties"/>
    <ds:schemaRef ds:uri="http://schemas.microsoft.com/sharepoint/v3"/>
  </ds:schemaRefs>
</ds:datastoreItem>
</file>

<file path=customXml/itemProps2.xml><?xml version="1.0" encoding="utf-8"?>
<ds:datastoreItem xmlns:ds="http://schemas.openxmlformats.org/officeDocument/2006/customXml" ds:itemID="{57859CB9-4377-4F44-8952-992B46AEF8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26EDF85-8AF8-47EF-86E0-0743A62F92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Adjacency</Template>
  <TotalTime>12461</TotalTime>
  <Words>1481</Words>
  <Application>Microsoft Office PowerPoint</Application>
  <PresentationFormat>On-screen Show (4:3)</PresentationFormat>
  <Paragraphs>146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Adjacency</vt:lpstr>
      <vt:lpstr>DFDs</vt:lpstr>
      <vt:lpstr> Context Diagram  </vt:lpstr>
      <vt:lpstr>Level 0 Diagram</vt:lpstr>
      <vt:lpstr>Level 1 Diagram</vt:lpstr>
      <vt:lpstr>Guidelines for Drawing a Context</vt:lpstr>
      <vt:lpstr>Guidelines for Drawing Level 0</vt:lpstr>
      <vt:lpstr>Guidelines for Drawing Level 1</vt:lpstr>
      <vt:lpstr>Points to Remember when Drawing DFDs</vt:lpstr>
      <vt:lpstr>Points to Remember when Drawing DFDs</vt:lpstr>
      <vt:lpstr>Rules governing DFDs</vt:lpstr>
      <vt:lpstr>Slide 11</vt:lpstr>
      <vt:lpstr>A1 (a):</vt:lpstr>
      <vt:lpstr>Slide 13</vt:lpstr>
      <vt:lpstr>A1 (b):</vt:lpstr>
      <vt:lpstr>Q2: Draw the context Diagram from the Level 0 DFD for Hiring System</vt:lpstr>
      <vt:lpstr>A2:</vt:lpstr>
      <vt:lpstr>Q3: Student Administration System </vt:lpstr>
      <vt:lpstr>A3: Context DFD (pre-steps)</vt:lpstr>
      <vt:lpstr>A3: Context DFD</vt:lpstr>
      <vt:lpstr>A3: Level-0 DFD(pre-steps)</vt:lpstr>
      <vt:lpstr>A3: Level-0 DFD </vt:lpstr>
      <vt:lpstr>Q4: Precision Tools System</vt:lpstr>
      <vt:lpstr>A4:Context DFD(Pre-steps)</vt:lpstr>
      <vt:lpstr>A4 – Context DFD</vt:lpstr>
      <vt:lpstr>A4: Level-0 DFD(Pre-steps)</vt:lpstr>
      <vt:lpstr>A4: Level-0 DFD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Document Interface  (MDI)</dc:title>
  <dc:creator>s</dc:creator>
  <cp:lastModifiedBy>user</cp:lastModifiedBy>
  <cp:revision>166</cp:revision>
  <dcterms:created xsi:type="dcterms:W3CDTF">2007-12-06T11:13:39Z</dcterms:created>
  <dcterms:modified xsi:type="dcterms:W3CDTF">2016-04-04T05:51:01Z</dcterms:modified>
</cp:coreProperties>
</file>