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7" r:id="rId11"/>
    <p:sldId id="268" r:id="rId12"/>
    <p:sldId id="285" r:id="rId13"/>
    <p:sldId id="282" r:id="rId14"/>
    <p:sldId id="270" r:id="rId15"/>
    <p:sldId id="283" r:id="rId16"/>
    <p:sldId id="272" r:id="rId17"/>
    <p:sldId id="273" r:id="rId18"/>
    <p:sldId id="274" r:id="rId19"/>
    <p:sldId id="276" r:id="rId20"/>
    <p:sldId id="277" r:id="rId21"/>
    <p:sldId id="278" r:id="rId22"/>
    <p:sldId id="279" r:id="rId23"/>
    <p:sldId id="284"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41E7E3"/>
    <a:srgbClr val="EB4C21"/>
    <a:srgbClr val="B7D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31DF3F4-AC81-4A11-A030-CE9FF67CD0F4}" type="datetimeFigureOut">
              <a:rPr lang="ar-SA" smtClean="0"/>
              <a:pPr/>
              <a:t>19/11/36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31DF3F4-AC81-4A11-A030-CE9FF67CD0F4}" type="datetimeFigureOut">
              <a:rPr lang="ar-SA" smtClean="0"/>
              <a:pPr/>
              <a:t>19/11/36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31DF3F4-AC81-4A11-A030-CE9FF67CD0F4}" type="datetimeFigureOut">
              <a:rPr lang="ar-SA" smtClean="0"/>
              <a:pPr/>
              <a:t>19/11/36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1DF3F4-AC81-4A11-A030-CE9FF67CD0F4}" type="datetimeFigureOut">
              <a:rPr lang="ar-SA" smtClean="0"/>
              <a:pPr/>
              <a:t>19/11/36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1DF3F4-AC81-4A11-A030-CE9FF67CD0F4}" type="datetimeFigureOut">
              <a:rPr lang="ar-SA" smtClean="0"/>
              <a:pPr/>
              <a:t>19/11/36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1DF3F4-AC81-4A11-A030-CE9FF67CD0F4}" type="datetimeFigureOut">
              <a:rPr lang="ar-SA" smtClean="0"/>
              <a:pPr/>
              <a:t>19/11/36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618B06-5CF3-4B96-8C1E-CE65315993C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31DF3F4-AC81-4A11-A030-CE9FF67CD0F4}" type="datetimeFigureOut">
              <a:rPr lang="ar-SA" smtClean="0"/>
              <a:pPr/>
              <a:t>19/11/36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A618B06-5CF3-4B96-8C1E-CE65315993C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CANI97UU.jp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ctrTitle"/>
          </p:nvPr>
        </p:nvSpPr>
        <p:spPr>
          <a:xfrm>
            <a:off x="1428728" y="3357562"/>
            <a:ext cx="6477000" cy="1828800"/>
          </a:xfrm>
        </p:spPr>
        <p:txBody>
          <a:bodyPr>
            <a:normAutofit/>
            <a:scene3d>
              <a:camera prst="orthographicFront"/>
              <a:lightRig rig="threePt" dir="t"/>
            </a:scene3d>
            <a:sp3d extrusionH="57150">
              <a:bevelT w="38100" h="38100"/>
            </a:sp3d>
          </a:bodyPr>
          <a:lstStyle/>
          <a:p>
            <a:r>
              <a:rPr lang="ar-SA" sz="8000" dirty="0" smtClean="0">
                <a:ln>
                  <a:solidFill>
                    <a:srgbClr val="FF0000"/>
                  </a:solidFill>
                </a:ln>
                <a:solidFill>
                  <a:srgbClr val="00B050"/>
                </a:solidFill>
                <a:latin typeface="Broadway" pitchFamily="82" charset="0"/>
                <a:cs typeface="Simple Bold Jut Out" pitchFamily="2" charset="-78"/>
              </a:rPr>
              <a:t>العوالق المائية</a:t>
            </a:r>
            <a:endParaRPr lang="en-US" sz="8000" dirty="0">
              <a:ln>
                <a:solidFill>
                  <a:srgbClr val="FF0000"/>
                </a:solidFill>
              </a:ln>
              <a:solidFill>
                <a:srgbClr val="00B050"/>
              </a:solidFill>
              <a:latin typeface="Broadway" pitchFamily="82" charset="0"/>
              <a:cs typeface="Simple Bold Jut Out" pitchFamily="2" charset="-78"/>
            </a:endParaRPr>
          </a:p>
        </p:txBody>
      </p:sp>
      <p:sp>
        <p:nvSpPr>
          <p:cNvPr id="6" name="Subtitle 2"/>
          <p:cNvSpPr>
            <a:spLocks noGrp="1"/>
          </p:cNvSpPr>
          <p:nvPr>
            <p:ph type="subTitle" idx="1"/>
          </p:nvPr>
        </p:nvSpPr>
        <p:spPr>
          <a:xfrm>
            <a:off x="2357422" y="5572140"/>
            <a:ext cx="4924444" cy="685800"/>
          </a:xfrm>
        </p:spPr>
        <p:txBody>
          <a:bodyPr>
            <a:noAutofit/>
          </a:bodyPr>
          <a:lstStyle/>
          <a:p>
            <a:r>
              <a:rPr lang="ar-SA" sz="4400" dirty="0" smtClean="0">
                <a:solidFill>
                  <a:srgbClr val="C00000"/>
                </a:solidFill>
                <a:cs typeface="Simple Bold Jut Out" pitchFamily="2" charset="-78"/>
              </a:rPr>
              <a:t>المعمل الاول</a:t>
            </a:r>
            <a:endParaRPr lang="en-US" sz="4400" dirty="0">
              <a:solidFill>
                <a:srgbClr val="C00000"/>
              </a:solidFill>
              <a:cs typeface="Simple Bold Jut Out" pitchFamily="2" charset="-78"/>
            </a:endParaRPr>
          </a:p>
        </p:txBody>
      </p:sp>
      <p:pic>
        <p:nvPicPr>
          <p:cNvPr id="7" name="صورة 6" descr="header_zooplankton.jpg"/>
          <p:cNvPicPr>
            <a:picLocks noChangeAspect="1"/>
          </p:cNvPicPr>
          <p:nvPr/>
        </p:nvPicPr>
        <p:blipFill>
          <a:blip r:embed="rId3"/>
          <a:stretch>
            <a:fillRect/>
          </a:stretch>
        </p:blipFill>
        <p:spPr>
          <a:xfrm>
            <a:off x="1214414" y="500042"/>
            <a:ext cx="6786610" cy="2714644"/>
          </a:xfrm>
          <a:prstGeom prst="rect">
            <a:avLst/>
          </a:prstGeom>
        </p:spPr>
      </p:pic>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4jqq52zn4cr.pn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sz="quarter" idx="1"/>
          </p:nvPr>
        </p:nvSpPr>
        <p:spPr>
          <a:xfrm>
            <a:off x="571472" y="1428736"/>
            <a:ext cx="8572528" cy="4569371"/>
          </a:xfrm>
        </p:spPr>
        <p:txBody>
          <a:bodyPr>
            <a:noAutofit/>
          </a:bodyPr>
          <a:lstStyle/>
          <a:p>
            <a:pPr algn="r" rtl="1">
              <a:buNone/>
            </a:pPr>
            <a:r>
              <a:rPr lang="ar-SA" sz="3200" b="1" dirty="0" smtClean="0"/>
              <a:t>   توجد </a:t>
            </a:r>
            <a:r>
              <a:rPr lang="ar-SA" sz="3200" b="1" dirty="0"/>
              <a:t>العوالق النباتية بغزارة عالية جداً في المياه العذبة في فصل الربيع، بينما تكون متوافرة بالغزارة نفسها على مدار العام في البحار والمحيطات.  وتؤثر الملوثات في تلك الغزارة، فهي إما أن تزيد نموها زيادة مفرطة مما يؤدي إلى تشكل طبقة سميكة من الطحالب، تمنع وصول الضوء والأكسجين إلى الأعماق ، أو على العكس تؤدي الملوِّثات إلى خفض عددها أو موتها ومن ثمّ موت الأحياء، التي تعتمد عليها في الغذاء، ومن تلك الملوثات الفضلات العضوية الناتجة من النشاط البشري والنفط والملوثات الكيميائية الأخرى كالمواد المشعة والمعادن الثقيلة.</a:t>
            </a:r>
            <a:endParaRPr lang="en-US" sz="3200" b="1" dirty="0"/>
          </a:p>
        </p:txBody>
      </p:sp>
      <p:sp>
        <p:nvSpPr>
          <p:cNvPr id="5" name="مستطيل 4"/>
          <p:cNvSpPr/>
          <p:nvPr/>
        </p:nvSpPr>
        <p:spPr>
          <a:xfrm>
            <a:off x="1571604" y="357166"/>
            <a:ext cx="7215238" cy="1323439"/>
          </a:xfrm>
          <a:prstGeom prst="rect">
            <a:avLst/>
          </a:prstGeom>
        </p:spPr>
        <p:txBody>
          <a:bodyPr wrap="square">
            <a:spAutoFit/>
          </a:bodyPr>
          <a:lstStyle/>
          <a:p>
            <a:r>
              <a:rPr lang="ar-SA" sz="4000" b="1" dirty="0" smtClean="0">
                <a:solidFill>
                  <a:srgbClr val="FFFF00"/>
                </a:solidFill>
              </a:rPr>
              <a:t>أماكن تواجد العوالق النباتية :</a:t>
            </a:r>
            <a:r>
              <a:rPr lang="ar-SA" sz="4000" b="1" dirty="0" smtClean="0">
                <a:solidFill>
                  <a:srgbClr val="002060"/>
                </a:solidFill>
              </a:rPr>
              <a:t/>
            </a:r>
            <a:br>
              <a:rPr lang="ar-SA" sz="4000" b="1" dirty="0" smtClean="0">
                <a:solidFill>
                  <a:srgbClr val="002060"/>
                </a:solidFill>
              </a:rPr>
            </a:br>
            <a:endParaRPr lang="ar-SA" sz="4000" dirty="0"/>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sp>
        <p:nvSpPr>
          <p:cNvPr id="5" name="Content Placeholder 2"/>
          <p:cNvSpPr>
            <a:spLocks noGrp="1"/>
          </p:cNvSpPr>
          <p:nvPr>
            <p:ph sz="quarter" idx="1"/>
          </p:nvPr>
        </p:nvSpPr>
        <p:spPr>
          <a:xfrm>
            <a:off x="285720" y="500042"/>
            <a:ext cx="8643998" cy="4495800"/>
          </a:xfrm>
        </p:spPr>
        <p:txBody>
          <a:bodyPr>
            <a:normAutofit/>
          </a:bodyPr>
          <a:lstStyle/>
          <a:p>
            <a:pPr>
              <a:buNone/>
            </a:pPr>
            <a:r>
              <a:rPr lang="ar-SA" b="1" dirty="0" smtClean="0">
                <a:solidFill>
                  <a:srgbClr val="FF3399"/>
                </a:solidFill>
              </a:rPr>
              <a:t>2- العوالق الحيوانية </a:t>
            </a:r>
            <a:r>
              <a:rPr lang="en-US" b="1" dirty="0" smtClean="0">
                <a:solidFill>
                  <a:srgbClr val="FF3399"/>
                </a:solidFill>
              </a:rPr>
              <a:t>zooplankton</a:t>
            </a:r>
            <a:r>
              <a:rPr lang="ar-SA" b="1" dirty="0" smtClean="0">
                <a:solidFill>
                  <a:srgbClr val="FF3399"/>
                </a:solidFill>
              </a:rPr>
              <a:t>:</a:t>
            </a:r>
            <a:r>
              <a:rPr lang="ar-SA" b="1" dirty="0" smtClean="0">
                <a:solidFill>
                  <a:srgbClr val="FF0000"/>
                </a:solidFill>
              </a:rPr>
              <a:t> </a:t>
            </a:r>
            <a:r>
              <a:rPr lang="ar-SA" b="1" dirty="0" smtClean="0"/>
              <a:t>تعد الحيوانات المائية من العوالق الحيوانية إذا كانت تتمتع بصفة العوالق (عجزها عن مقاومة التيارات المائية والتكيُّف مع حياة الطفو) وهي غير ذاتية التغذيه أي لا تحتوي على </a:t>
            </a:r>
            <a:r>
              <a:rPr lang="ar-SA" b="1" dirty="0" err="1" smtClean="0"/>
              <a:t>الكلورفيل</a:t>
            </a:r>
            <a:r>
              <a:rPr lang="ar-SA" b="1" dirty="0" smtClean="0"/>
              <a:t> </a:t>
            </a:r>
            <a:r>
              <a:rPr lang="ar-SA" b="1" dirty="0" smtClean="0"/>
              <a:t>.</a:t>
            </a:r>
          </a:p>
          <a:p>
            <a:pPr>
              <a:buNone/>
            </a:pPr>
            <a:r>
              <a:rPr lang="ar-SA" b="1" dirty="0" smtClean="0"/>
              <a:t>   تنتشر </a:t>
            </a:r>
            <a:r>
              <a:rPr lang="ar-SA" b="1" dirty="0" smtClean="0"/>
              <a:t>العوالق الحيوانية على امتداد عمود الماء من السطح إلى الأعماق السحيقة، حيث وجدت </a:t>
            </a:r>
            <a:r>
              <a:rPr lang="ar-SA" b="1" dirty="0" err="1" smtClean="0"/>
              <a:t>الشعاعيات</a:t>
            </a:r>
            <a:r>
              <a:rPr lang="ar-SA" b="1" dirty="0" smtClean="0"/>
              <a:t> على عمق 5000 متر.</a:t>
            </a:r>
            <a:endParaRPr lang="ar-SA" b="1" dirty="0" smtClean="0"/>
          </a:p>
          <a:p>
            <a:pPr algn="ctr">
              <a:buNone/>
            </a:pPr>
            <a:endParaRPr lang="ar-SA" b="1" dirty="0" smtClean="0">
              <a:solidFill>
                <a:srgbClr val="00B0F0"/>
              </a:solidFill>
            </a:endParaRPr>
          </a:p>
          <a:p>
            <a:pPr algn="ctr">
              <a:buNone/>
            </a:pPr>
            <a:endParaRPr lang="ar-SA" b="1" dirty="0" smtClean="0">
              <a:solidFill>
                <a:srgbClr val="00B0F0"/>
              </a:solidFill>
            </a:endParaRPr>
          </a:p>
          <a:p>
            <a:pPr algn="ctr">
              <a:buNone/>
            </a:pPr>
            <a:endParaRPr lang="ar-SA" b="1" dirty="0" smtClean="0">
              <a:solidFill>
                <a:srgbClr val="00B0F0"/>
              </a:solidFill>
            </a:endParaRPr>
          </a:p>
          <a:p>
            <a:pPr algn="ctr">
              <a:buNone/>
            </a:pPr>
            <a:endParaRPr lang="ar-SA" b="1" dirty="0" smtClean="0">
              <a:solidFill>
                <a:srgbClr val="00B0F0"/>
              </a:solidFill>
            </a:endParaRPr>
          </a:p>
          <a:p>
            <a:endParaRPr lang="en-US" dirty="0"/>
          </a:p>
        </p:txBody>
      </p:sp>
      <p:pic>
        <p:nvPicPr>
          <p:cNvPr id="6" name="Picture 2" descr="http://www.freshwaterlife.org/cds_upload/1068722835980_zooplankton.jpg"/>
          <p:cNvPicPr>
            <a:picLocks noChangeAspect="1" noChangeArrowheads="1"/>
          </p:cNvPicPr>
          <p:nvPr/>
        </p:nvPicPr>
        <p:blipFill>
          <a:blip r:embed="rId3" cstate="print"/>
          <a:srcRect/>
          <a:stretch>
            <a:fillRect/>
          </a:stretch>
        </p:blipFill>
        <p:spPr bwMode="auto">
          <a:xfrm>
            <a:off x="785786" y="3929066"/>
            <a:ext cx="4143404" cy="264320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sz="quarter" idx="1"/>
          </p:nvPr>
        </p:nvSpPr>
        <p:spPr>
          <a:xfrm>
            <a:off x="500034" y="1071546"/>
            <a:ext cx="8229600" cy="4569371"/>
          </a:xfrm>
        </p:spPr>
        <p:txBody>
          <a:bodyPr>
            <a:normAutofit/>
          </a:bodyPr>
          <a:lstStyle/>
          <a:p>
            <a:pPr algn="r" rtl="1">
              <a:lnSpc>
                <a:spcPct val="150000"/>
              </a:lnSpc>
              <a:buNone/>
            </a:pPr>
            <a:r>
              <a:rPr lang="ar-SA" sz="3200" b="1" dirty="0" smtClean="0"/>
              <a:t>   ثمة </a:t>
            </a:r>
            <a:r>
              <a:rPr lang="ar-SA" sz="3200" b="1" dirty="0"/>
              <a:t>عوامل بيئية مختلفة تؤثر في غزارتها في المياه العذبة، مثل درجة الحرارة وكمية الغذاء والأكسجين </a:t>
            </a:r>
            <a:r>
              <a:rPr lang="ar-SA" sz="3200" b="1" dirty="0" smtClean="0"/>
              <a:t>ودرجة الحموضة</a:t>
            </a:r>
            <a:r>
              <a:rPr lang="ar-SA" sz="3200" b="1" dirty="0"/>
              <a:t> </a:t>
            </a:r>
            <a:r>
              <a:rPr lang="en-US" sz="3200" b="1" dirty="0"/>
              <a:t>pH</a:t>
            </a:r>
            <a:r>
              <a:rPr lang="ar-SA" sz="3200" b="1" dirty="0"/>
              <a:t> ...، بينما تؤثر في غزارة العوالق في البحار كمية الغذاء فقط، وتربطها مع بقية الأنواع علاقات غذائية معقدة تَحْكمها قواعد السلسلة الغذائية وتكيُّفها مع الظروف البيئية </a:t>
            </a:r>
            <a:r>
              <a:rPr lang="ar-SA" sz="3200" b="1" dirty="0" err="1" smtClean="0"/>
              <a:t>المختلفة .</a:t>
            </a:r>
            <a:endParaRPr lang="en-US" sz="3200" b="1" dirty="0"/>
          </a:p>
        </p:txBody>
      </p:sp>
    </p:spTree>
  </p:cSld>
  <p:clrMapOvr>
    <a:masterClrMapping/>
  </p:clrMapOvr>
  <p:transition>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8" name="Content Placeholder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42910" y="3643314"/>
            <a:ext cx="3571900" cy="2608630"/>
          </a:xfrm>
          <a:prstGeom prst="rect">
            <a:avLst/>
          </a:prstGeom>
          <a:scene3d>
            <a:camera prst="orthographicFront"/>
            <a:lightRig rig="threePt" dir="t"/>
          </a:scene3d>
          <a:sp3d>
            <a:bevelT/>
          </a:sp3d>
        </p:spPr>
      </p:pic>
      <p:pic>
        <p:nvPicPr>
          <p:cNvPr id="9"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8596" y="714356"/>
            <a:ext cx="4572032" cy="2571768"/>
          </a:xfrm>
          <a:prstGeom prst="rect">
            <a:avLst/>
          </a:prstGeom>
          <a:scene3d>
            <a:camera prst="orthographicFront"/>
            <a:lightRig rig="threePt" dir="t"/>
          </a:scene3d>
          <a:sp3d>
            <a:bevelT/>
          </a:sp3d>
        </p:spPr>
      </p:pic>
      <p:pic>
        <p:nvPicPr>
          <p:cNvPr id="10"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286380" y="928670"/>
            <a:ext cx="3429024" cy="5429288"/>
          </a:xfrm>
          <a:prstGeom prst="rect">
            <a:avLst/>
          </a:prstGeom>
          <a:scene3d>
            <a:camera prst="orthographicFront"/>
            <a:lightRig rig="threePt" dir="t"/>
          </a:scene3d>
          <a:sp3d>
            <a:bevelT/>
          </a:sp3d>
        </p:spPr>
      </p:pic>
    </p:spTree>
  </p:cSld>
  <p:clrMapOvr>
    <a:masterClrMapping/>
  </p:clrMapOvr>
  <p:transition>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sp>
        <p:nvSpPr>
          <p:cNvPr id="3" name="مستطيل 2"/>
          <p:cNvSpPr/>
          <p:nvPr/>
        </p:nvSpPr>
        <p:spPr>
          <a:xfrm>
            <a:off x="1142976" y="428604"/>
            <a:ext cx="7143800" cy="923330"/>
          </a:xfrm>
          <a:prstGeom prst="rect">
            <a:avLst/>
          </a:prstGeom>
        </p:spPr>
        <p:txBody>
          <a:bodyPr wrap="square">
            <a:spAutoFit/>
          </a:bodyPr>
          <a:lstStyle/>
          <a:p>
            <a:pPr algn="ctr">
              <a:buNone/>
            </a:pPr>
            <a:r>
              <a:rPr lang="ar-SA" sz="5400" b="1" dirty="0" smtClean="0">
                <a:solidFill>
                  <a:srgbClr val="00B050"/>
                </a:solidFill>
              </a:rPr>
              <a:t>تقسم إلى</a:t>
            </a:r>
            <a:r>
              <a:rPr lang="ar-SA" sz="5400" b="1" dirty="0" smtClean="0">
                <a:solidFill>
                  <a:srgbClr val="00B050"/>
                </a:solidFill>
              </a:rPr>
              <a:t>:</a:t>
            </a:r>
          </a:p>
        </p:txBody>
      </p:sp>
      <p:sp>
        <p:nvSpPr>
          <p:cNvPr id="5" name="Content Placeholder 2"/>
          <p:cNvSpPr>
            <a:spLocks noGrp="1"/>
          </p:cNvSpPr>
          <p:nvPr>
            <p:ph sz="quarter" idx="1"/>
          </p:nvPr>
        </p:nvSpPr>
        <p:spPr>
          <a:xfrm>
            <a:off x="285720" y="1643050"/>
            <a:ext cx="8643998" cy="4569371"/>
          </a:xfrm>
        </p:spPr>
        <p:txBody>
          <a:bodyPr>
            <a:normAutofit fontScale="92500" lnSpcReduction="10000"/>
          </a:bodyPr>
          <a:lstStyle/>
          <a:p>
            <a:pPr>
              <a:buNone/>
            </a:pPr>
            <a:r>
              <a:rPr lang="ar-SA" sz="3000" b="1" dirty="0" smtClean="0">
                <a:solidFill>
                  <a:schemeClr val="accent4"/>
                </a:solidFill>
              </a:rPr>
              <a:t> </a:t>
            </a:r>
            <a:r>
              <a:rPr lang="ar-SA" sz="3000" b="1" dirty="0" smtClean="0">
                <a:solidFill>
                  <a:schemeClr val="accent4"/>
                </a:solidFill>
                <a:sym typeface="AGA Arabesque"/>
              </a:rPr>
              <a:t></a:t>
            </a:r>
            <a:r>
              <a:rPr lang="ar-SA" sz="3500" b="1" dirty="0" smtClean="0">
                <a:solidFill>
                  <a:schemeClr val="accent4"/>
                </a:solidFill>
              </a:rPr>
              <a:t>العوالق الدائمة </a:t>
            </a:r>
            <a:r>
              <a:rPr lang="en-US" sz="3500" b="1" dirty="0" err="1" smtClean="0">
                <a:solidFill>
                  <a:schemeClr val="accent4"/>
                </a:solidFill>
              </a:rPr>
              <a:t>holoplankton</a:t>
            </a:r>
            <a:r>
              <a:rPr lang="ar-SY" sz="3500" b="1" dirty="0" err="1" smtClean="0">
                <a:solidFill>
                  <a:schemeClr val="accent4"/>
                </a:solidFill>
              </a:rPr>
              <a:t>:</a:t>
            </a:r>
            <a:r>
              <a:rPr lang="ar-SA" sz="3500" dirty="0" smtClean="0"/>
              <a:t> </a:t>
            </a:r>
            <a:r>
              <a:rPr lang="ar-SA" sz="3000" b="1" dirty="0" smtClean="0"/>
              <a:t>التي تكون طافية في جميع مراحل حياتها، ومنها بعض المجموعات من وحيدات الخلية الحيوانية، وتتمثل بأنواع من </a:t>
            </a:r>
            <a:r>
              <a:rPr lang="ar-SA" sz="3000" b="1" dirty="0" err="1" smtClean="0"/>
              <a:t>السوطيات</a:t>
            </a:r>
            <a:r>
              <a:rPr lang="ar-SA" sz="3000" b="1" dirty="0" smtClean="0"/>
              <a:t> </a:t>
            </a:r>
            <a:r>
              <a:rPr lang="ar-SA" sz="3000" b="1" dirty="0" err="1" smtClean="0"/>
              <a:t>والهدبيات</a:t>
            </a:r>
            <a:r>
              <a:rPr lang="ar-SA" sz="3000" b="1" dirty="0" smtClean="0"/>
              <a:t>، وجميع أنواع </a:t>
            </a:r>
            <a:r>
              <a:rPr lang="ar-SA" sz="3000" b="1" dirty="0" err="1" smtClean="0"/>
              <a:t>الشعاعيات</a:t>
            </a:r>
            <a:r>
              <a:rPr lang="ar-SA" sz="3000" b="1" dirty="0" smtClean="0"/>
              <a:t> ومن كثيرات الخلايا تكوّن الدوارات نسبة كبيرة من العوالق </a:t>
            </a:r>
            <a:r>
              <a:rPr lang="ar-SA" sz="3000" b="1" dirty="0" err="1" smtClean="0"/>
              <a:t>الحيوانية.</a:t>
            </a:r>
            <a:r>
              <a:rPr lang="ar-SA" sz="3000" b="1" dirty="0" smtClean="0"/>
              <a:t> وتكون اللاسعات والقشريات بأنواعها النصيب الأكبر من هذه المجموعة.</a:t>
            </a:r>
            <a:endParaRPr lang="en-US" sz="3000" b="1" dirty="0" smtClean="0"/>
          </a:p>
          <a:p>
            <a:pPr algn="r" rtl="1">
              <a:buNone/>
            </a:pPr>
            <a:r>
              <a:rPr lang="ar-SA" sz="3000" b="1" dirty="0" smtClean="0">
                <a:solidFill>
                  <a:schemeClr val="accent2">
                    <a:lumMod val="50000"/>
                  </a:schemeClr>
                </a:solidFill>
              </a:rPr>
              <a:t> </a:t>
            </a:r>
            <a:r>
              <a:rPr lang="ar-SA" sz="3500" b="1" dirty="0" smtClean="0">
                <a:solidFill>
                  <a:schemeClr val="accent4"/>
                </a:solidFill>
                <a:sym typeface="AGA Arabesque"/>
              </a:rPr>
              <a:t></a:t>
            </a:r>
            <a:r>
              <a:rPr lang="ar-SA" sz="3500" b="1" dirty="0" smtClean="0">
                <a:solidFill>
                  <a:schemeClr val="accent4"/>
                </a:solidFill>
              </a:rPr>
              <a:t>العوالق </a:t>
            </a:r>
            <a:r>
              <a:rPr lang="ar-SA" sz="3500" b="1" dirty="0">
                <a:solidFill>
                  <a:schemeClr val="accent4"/>
                </a:solidFill>
              </a:rPr>
              <a:t>المؤقتة </a:t>
            </a:r>
            <a:r>
              <a:rPr lang="en-US" sz="3500" b="1" dirty="0" err="1">
                <a:solidFill>
                  <a:schemeClr val="accent4"/>
                </a:solidFill>
              </a:rPr>
              <a:t>meroplankton</a:t>
            </a:r>
            <a:r>
              <a:rPr lang="ar-SY" sz="3500" b="1" dirty="0">
                <a:solidFill>
                  <a:schemeClr val="accent4"/>
                </a:solidFill>
              </a:rPr>
              <a:t>:</a:t>
            </a:r>
            <a:r>
              <a:rPr lang="ar-SA" sz="3000" dirty="0"/>
              <a:t> </a:t>
            </a:r>
            <a:r>
              <a:rPr lang="ar-SA" sz="3000" b="1" dirty="0"/>
              <a:t>وهي الأنواع التي تعيش جزءاً من مراحل حياتها عوالق، مثل </a:t>
            </a:r>
            <a:r>
              <a:rPr lang="ar-SA" sz="3000" b="1" dirty="0" smtClean="0"/>
              <a:t>اللاسعات </a:t>
            </a:r>
            <a:r>
              <a:rPr lang="ar-SA" sz="3000" b="1" dirty="0"/>
              <a:t>كالمرجان، ويرقات كل من الديدان الحلقية، والرخويات، وشوكيات الجلد، وغيرها من اللافقاريات، إضافة إلى يرقات البرمائيات </a:t>
            </a:r>
            <a:r>
              <a:rPr lang="ar-SA" sz="3000" b="1" dirty="0" smtClean="0"/>
              <a:t>والاسماك </a:t>
            </a:r>
            <a:r>
              <a:rPr lang="ar-SA" sz="3000" b="1" dirty="0"/>
              <a:t> </a:t>
            </a:r>
            <a:r>
              <a:rPr lang="ar-SA" sz="3000" b="1" dirty="0" smtClean="0"/>
              <a:t>.</a:t>
            </a:r>
            <a:endParaRPr lang="en-US" sz="3000" b="1" dirty="0"/>
          </a:p>
          <a:p>
            <a:pPr algn="r" rtl="1">
              <a:buNone/>
            </a:pPr>
            <a:endParaRPr lang="ar-SA" dirty="0" smtClean="0"/>
          </a:p>
          <a:p>
            <a:pPr algn="r" rtl="1">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7" name="Picture 4"/>
          <p:cNvPicPr>
            <a:picLocks noChangeAspect="1"/>
          </p:cNvPicPr>
          <p:nvPr/>
        </p:nvPicPr>
        <p:blipFill rotWithShape="1">
          <a:blip r:embed="rId3"/>
          <a:srcRect l="28112" t="30551" r="52273" b="11912"/>
          <a:stretch/>
        </p:blipFill>
        <p:spPr>
          <a:xfrm>
            <a:off x="214282" y="785794"/>
            <a:ext cx="3248167" cy="5356858"/>
          </a:xfrm>
          <a:prstGeom prst="rect">
            <a:avLst/>
          </a:prstGeom>
        </p:spPr>
      </p:pic>
      <p:pic>
        <p:nvPicPr>
          <p:cNvPr id="8"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714744" y="1857364"/>
            <a:ext cx="5082614" cy="3571900"/>
          </a:xfrm>
          <a:prstGeom prst="rect">
            <a:avLst/>
          </a:prstGeom>
        </p:spPr>
      </p:pic>
    </p:spTree>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5" name="عنصر نائب للمحتوى 3" descr="http://www.arab-ency.com/servers/gallery/6762-2.jpg"/>
          <p:cNvPicPr>
            <a:picLocks noGrp="1"/>
          </p:cNvPicPr>
          <p:nvPr>
            <p:ph sz="quarter" idx="1"/>
          </p:nvPr>
        </p:nvPicPr>
        <p:blipFill>
          <a:blip r:embed="rId3" cstate="print"/>
          <a:srcRect/>
          <a:stretch>
            <a:fillRect/>
          </a:stretch>
        </p:blipFill>
        <p:spPr bwMode="auto">
          <a:xfrm>
            <a:off x="545822" y="1000108"/>
            <a:ext cx="2952328" cy="3869622"/>
          </a:xfrm>
          <a:prstGeom prst="rect">
            <a:avLst/>
          </a:prstGeom>
          <a:noFill/>
          <a:ln w="9525">
            <a:noFill/>
            <a:miter lim="800000"/>
            <a:headEnd/>
            <a:tailEnd/>
          </a:ln>
          <a:scene3d>
            <a:camera prst="orthographicFront"/>
            <a:lightRig rig="threePt" dir="t"/>
          </a:scene3d>
          <a:sp3d>
            <a:bevelT/>
          </a:sp3d>
        </p:spPr>
      </p:pic>
      <p:sp>
        <p:nvSpPr>
          <p:cNvPr id="6" name="Rectangle 4"/>
          <p:cNvSpPr/>
          <p:nvPr/>
        </p:nvSpPr>
        <p:spPr>
          <a:xfrm>
            <a:off x="1285852" y="5429264"/>
            <a:ext cx="6521337" cy="523220"/>
          </a:xfrm>
          <a:prstGeom prst="rect">
            <a:avLst/>
          </a:prstGeom>
        </p:spPr>
        <p:txBody>
          <a:bodyPr wrap="none">
            <a:spAutoFit/>
          </a:bodyPr>
          <a:lstStyle/>
          <a:p>
            <a:r>
              <a:rPr lang="ar-SA" sz="2800" b="1" dirty="0">
                <a:ln>
                  <a:solidFill>
                    <a:sysClr val="windowText" lastClr="000000"/>
                  </a:solidFill>
                </a:ln>
                <a:solidFill>
                  <a:srgbClr val="FFFF00"/>
                </a:solidFill>
              </a:rPr>
              <a:t>بعض أنواع العوالق النباتية والحيوانية في المياه العذبة</a:t>
            </a:r>
            <a:endParaRPr lang="en-US" sz="2800" dirty="0">
              <a:ln>
                <a:solidFill>
                  <a:sysClr val="windowText" lastClr="000000"/>
                </a:solidFill>
              </a:ln>
              <a:solidFill>
                <a:srgbClr val="FFFF00"/>
              </a:solidFill>
            </a:endParaRPr>
          </a:p>
        </p:txBody>
      </p:sp>
      <p:pic>
        <p:nvPicPr>
          <p:cNvPr id="7" name="Picture 6" descr="http://www.bubblews.com/assets/images/news/800871869_1355585682.jpg"/>
          <p:cNvPicPr>
            <a:picLocks noChangeAspect="1" noChangeArrowheads="1"/>
          </p:cNvPicPr>
          <p:nvPr/>
        </p:nvPicPr>
        <p:blipFill>
          <a:blip r:embed="rId4" cstate="print"/>
          <a:srcRect/>
          <a:stretch>
            <a:fillRect/>
          </a:stretch>
        </p:blipFill>
        <p:spPr bwMode="auto">
          <a:xfrm>
            <a:off x="3786182" y="1000108"/>
            <a:ext cx="4824536" cy="3902891"/>
          </a:xfrm>
          <a:prstGeom prst="rect">
            <a:avLst/>
          </a:prstGeom>
          <a:noFill/>
          <a:scene3d>
            <a:camera prst="orthographicFront"/>
            <a:lightRig rig="threePt" dir="t"/>
          </a:scene3d>
          <a:sp3d>
            <a:bevelT/>
          </a:sp3d>
        </p:spPr>
      </p:pic>
    </p:spTree>
  </p:cSld>
  <p:clrMapOvr>
    <a:masterClrMapping/>
  </p:clrMapOvr>
  <p:transition>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3" name="Picture 2" descr="http://kenanaonline.com/photos/1234182/1234182537/large_1234182537.jpg?1309001234"/>
          <p:cNvPicPr>
            <a:picLocks noChangeAspect="1" noChangeArrowheads="1"/>
          </p:cNvPicPr>
          <p:nvPr/>
        </p:nvPicPr>
        <p:blipFill>
          <a:blip r:embed="rId3" cstate="print"/>
          <a:srcRect/>
          <a:stretch>
            <a:fillRect/>
          </a:stretch>
        </p:blipFill>
        <p:spPr bwMode="auto">
          <a:xfrm>
            <a:off x="357158" y="571480"/>
            <a:ext cx="3888432" cy="6000792"/>
          </a:xfrm>
          <a:prstGeom prst="rect">
            <a:avLst/>
          </a:prstGeom>
          <a:noFill/>
          <a:scene3d>
            <a:camera prst="orthographicFront"/>
            <a:lightRig rig="threePt" dir="t"/>
          </a:scene3d>
          <a:sp3d>
            <a:bevelT/>
          </a:sp3d>
        </p:spPr>
      </p:pic>
      <p:pic>
        <p:nvPicPr>
          <p:cNvPr id="5" name="Picture 4" descr="http://alaska.usgs.gov/science/biology/seabirds_foragefish/marinehabitat/images/zooplankton.jpg"/>
          <p:cNvPicPr>
            <a:picLocks noChangeAspect="1" noChangeArrowheads="1"/>
          </p:cNvPicPr>
          <p:nvPr/>
        </p:nvPicPr>
        <p:blipFill>
          <a:blip r:embed="rId4" cstate="print"/>
          <a:srcRect/>
          <a:stretch>
            <a:fillRect/>
          </a:stretch>
        </p:blipFill>
        <p:spPr bwMode="auto">
          <a:xfrm>
            <a:off x="4464685" y="548680"/>
            <a:ext cx="4283779" cy="2736304"/>
          </a:xfrm>
          <a:prstGeom prst="rect">
            <a:avLst/>
          </a:prstGeom>
          <a:noFill/>
          <a:scene3d>
            <a:camera prst="orthographicFront"/>
            <a:lightRig rig="threePt" dir="t"/>
          </a:scene3d>
          <a:sp3d>
            <a:bevelT/>
          </a:sp3d>
        </p:spPr>
      </p:pic>
      <p:pic>
        <p:nvPicPr>
          <p:cNvPr id="6" name="Picture 6" descr="http://www.microscopy-uk.org.uk/micropolitan/fresh/arthropod/Crustaceans.jpg"/>
          <p:cNvPicPr>
            <a:picLocks noChangeAspect="1" noChangeArrowheads="1"/>
          </p:cNvPicPr>
          <p:nvPr/>
        </p:nvPicPr>
        <p:blipFill>
          <a:blip r:embed="rId5" cstate="print"/>
          <a:srcRect/>
          <a:stretch>
            <a:fillRect/>
          </a:stretch>
        </p:blipFill>
        <p:spPr bwMode="auto">
          <a:xfrm>
            <a:off x="4499992" y="3429000"/>
            <a:ext cx="4268937" cy="3168352"/>
          </a:xfrm>
          <a:prstGeom prst="rect">
            <a:avLst/>
          </a:prstGeom>
          <a:noFill/>
          <a:scene3d>
            <a:camera prst="orthographicFront"/>
            <a:lightRig rig="threePt" dir="t"/>
          </a:scene3d>
          <a:sp3d>
            <a:bevelT/>
          </a:sp3d>
        </p:spPr>
      </p:pic>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3" name="Picture 2" descr="http://4.bp.blogspot.com/-djDbucKolOA/Ts5TBn_mx0I/AAAAAAAAANs/aMEtjk9CAeU/s1600/7-CMarZ_Poster.jpg"/>
          <p:cNvPicPr>
            <a:picLocks noChangeAspect="1" noChangeArrowheads="1"/>
          </p:cNvPicPr>
          <p:nvPr/>
        </p:nvPicPr>
        <p:blipFill>
          <a:blip r:embed="rId3" cstate="print"/>
          <a:srcRect/>
          <a:stretch>
            <a:fillRect/>
          </a:stretch>
        </p:blipFill>
        <p:spPr bwMode="auto">
          <a:xfrm>
            <a:off x="899592" y="642919"/>
            <a:ext cx="7416824" cy="5786478"/>
          </a:xfrm>
          <a:prstGeom prst="rect">
            <a:avLst/>
          </a:prstGeom>
          <a:noFill/>
          <a:scene3d>
            <a:camera prst="orthographicFront"/>
            <a:lightRig rig="threePt" dir="t"/>
          </a:scene3d>
          <a:sp3d>
            <a:bevelT/>
          </a:sp3d>
        </p:spPr>
      </p:pic>
    </p:spTree>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sp>
        <p:nvSpPr>
          <p:cNvPr id="6" name="Title 1"/>
          <p:cNvSpPr>
            <a:spLocks noGrp="1"/>
          </p:cNvSpPr>
          <p:nvPr>
            <p:ph type="title"/>
          </p:nvPr>
        </p:nvSpPr>
        <p:spPr>
          <a:xfrm>
            <a:off x="642910" y="214290"/>
            <a:ext cx="7715304" cy="1325563"/>
          </a:xfrm>
        </p:spPr>
        <p:txBody>
          <a:bodyPr/>
          <a:lstStyle/>
          <a:p>
            <a:r>
              <a:rPr lang="ar-SA" b="1" dirty="0" smtClean="0">
                <a:ln>
                  <a:solidFill>
                    <a:sysClr val="windowText" lastClr="000000"/>
                  </a:solidFill>
                </a:ln>
                <a:solidFill>
                  <a:srgbClr val="FF0000"/>
                </a:solidFill>
              </a:rPr>
              <a:t>أهمية العوالق في السلسلة الغذائية</a:t>
            </a:r>
            <a:endParaRPr lang="en-US" dirty="0">
              <a:ln>
                <a:solidFill>
                  <a:sysClr val="windowText" lastClr="000000"/>
                </a:solidFill>
              </a:ln>
              <a:solidFill>
                <a:srgbClr val="FF0000"/>
              </a:solidFill>
            </a:endParaRPr>
          </a:p>
        </p:txBody>
      </p:sp>
      <p:sp>
        <p:nvSpPr>
          <p:cNvPr id="9" name="Content Placeholder 2"/>
          <p:cNvSpPr>
            <a:spLocks noGrp="1"/>
          </p:cNvSpPr>
          <p:nvPr>
            <p:ph sz="quarter" idx="1"/>
          </p:nvPr>
        </p:nvSpPr>
        <p:spPr>
          <a:xfrm>
            <a:off x="357158" y="1600200"/>
            <a:ext cx="8572560" cy="4997152"/>
          </a:xfrm>
        </p:spPr>
        <p:txBody>
          <a:bodyPr>
            <a:normAutofit fontScale="85000" lnSpcReduction="10000"/>
          </a:bodyPr>
          <a:lstStyle/>
          <a:p>
            <a:pPr algn="r" rtl="1">
              <a:buNone/>
            </a:pPr>
            <a:r>
              <a:rPr lang="ar-SA" b="1" dirty="0"/>
              <a:t> </a:t>
            </a:r>
            <a:r>
              <a:rPr lang="ar-SA" b="1" dirty="0" smtClean="0"/>
              <a:t>   بما </a:t>
            </a:r>
            <a:r>
              <a:rPr lang="ar-SA" b="1" dirty="0"/>
              <a:t>أن العوالق النباتية تقع في المستوى الغذائي الأول من السلسلة في النظام البيئي، وتليها في المستوى الثاني مجموعة العوالق الحيوانية العاشبة التي تتغذى بها، ثم في المستوى الثالث والمستوى الرابع تقع العوالق الحيوانية اللاحمة التي هي صلة الوصل بين المرحلة الإنتاجية الأولى وبقية المراحل في السلسلة الغذائية، في حين تكون العوالق الحيوانية مصدراً مهمّاً من مصادر الغذاء في الأوساط المائية لعدد كبير من الحيوانات ومن المجموعات التصنيفية المختلفة، إذ تعدّ الحيتان من أضخم الأحياء التي تُصَفّي كمية هائلة من العوالق الحيوانية في المحيطات، إضافة إلى مجموعة كبيرة من الأنواع المتثبتة على القاع، التي تعتمد في غذائها على تصفية العوالق أيضاً </a:t>
            </a:r>
            <a:r>
              <a:rPr lang="ar-SA" b="1" dirty="0" smtClean="0"/>
              <a:t>حتى </a:t>
            </a:r>
            <a:r>
              <a:rPr lang="ar-SA" b="1" dirty="0"/>
              <a:t>عندما تموت العوالق بكميات كبيرة، تسقط أجسامها نحو القاع وتكوّن طبقات من المواد العضوية التي تتفكك وتتحلل، لتصبح موادَّ تتغذى بها الأنواع القاعية.</a:t>
            </a:r>
            <a:endParaRPr lang="en-US" b="1" dirty="0"/>
          </a:p>
          <a:p>
            <a:pPr algn="r" rtl="1">
              <a:buNone/>
            </a:pPr>
            <a:endParaRPr lang="en-US" dirty="0"/>
          </a:p>
        </p:txBody>
      </p:sp>
    </p:spTree>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zwav6bm8s9ar.pn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title"/>
          </p:nvPr>
        </p:nvSpPr>
        <p:spPr>
          <a:xfrm>
            <a:off x="571472" y="500042"/>
            <a:ext cx="8153400" cy="990600"/>
          </a:xfrm>
        </p:spPr>
        <p:txBody>
          <a:bodyPr>
            <a:normAutofit/>
          </a:bodyPr>
          <a:lstStyle/>
          <a:p>
            <a:pPr algn="r"/>
            <a:r>
              <a:rPr lang="ar-SA" sz="4800" b="1" dirty="0">
                <a:ln>
                  <a:solidFill>
                    <a:sysClr val="windowText" lastClr="000000"/>
                  </a:solidFill>
                </a:ln>
                <a:solidFill>
                  <a:srgbClr val="EB4C21"/>
                </a:solidFill>
                <a:cs typeface="+mn-cs"/>
              </a:rPr>
              <a:t>العوالق </a:t>
            </a:r>
            <a:r>
              <a:rPr lang="en-US" sz="4800" b="1" dirty="0" smtClean="0">
                <a:ln>
                  <a:solidFill>
                    <a:sysClr val="windowText" lastClr="000000"/>
                  </a:solidFill>
                </a:ln>
                <a:solidFill>
                  <a:srgbClr val="EB4C21"/>
                </a:solidFill>
                <a:cs typeface="+mn-cs"/>
              </a:rPr>
              <a:t>     </a:t>
            </a:r>
            <a:r>
              <a:rPr lang="en-US" sz="4800" b="1" dirty="0" smtClean="0">
                <a:ln>
                  <a:solidFill>
                    <a:sysClr val="windowText" lastClr="000000"/>
                  </a:solidFill>
                </a:ln>
                <a:solidFill>
                  <a:srgbClr val="EB4C21"/>
                </a:solidFill>
              </a:rPr>
              <a:t>plankton</a:t>
            </a:r>
            <a:r>
              <a:rPr lang="ar-SA" sz="4800" b="1" dirty="0">
                <a:ln>
                  <a:solidFill>
                    <a:sysClr val="windowText" lastClr="000000"/>
                  </a:solidFill>
                </a:ln>
                <a:solidFill>
                  <a:srgbClr val="EB4C21"/>
                </a:solidFill>
                <a:cs typeface="+mn-cs"/>
              </a:rPr>
              <a:t> </a:t>
            </a:r>
            <a:endParaRPr lang="en-US" sz="4800" b="1" dirty="0">
              <a:ln>
                <a:solidFill>
                  <a:sysClr val="windowText" lastClr="000000"/>
                </a:solidFill>
              </a:ln>
              <a:solidFill>
                <a:srgbClr val="EB4C21"/>
              </a:solidFill>
              <a:cs typeface="+mn-cs"/>
            </a:endParaRPr>
          </a:p>
        </p:txBody>
      </p:sp>
      <p:sp>
        <p:nvSpPr>
          <p:cNvPr id="6" name="Content Placeholder 2"/>
          <p:cNvSpPr>
            <a:spLocks noGrp="1"/>
          </p:cNvSpPr>
          <p:nvPr>
            <p:ph sz="quarter" idx="1"/>
          </p:nvPr>
        </p:nvSpPr>
        <p:spPr>
          <a:xfrm>
            <a:off x="357158" y="2071678"/>
            <a:ext cx="8786842" cy="4495800"/>
          </a:xfrm>
        </p:spPr>
        <p:txBody>
          <a:bodyPr>
            <a:normAutofit/>
          </a:bodyPr>
          <a:lstStyle/>
          <a:p>
            <a:pPr algn="r">
              <a:buNone/>
            </a:pPr>
            <a:r>
              <a:rPr lang="ar-SA" sz="3600" b="1" dirty="0" smtClean="0"/>
              <a:t>   مجموعة </a:t>
            </a:r>
            <a:r>
              <a:rPr lang="ar-SA" sz="3600" b="1" dirty="0"/>
              <a:t>من النباتات، والحيوانات المائية التي </a:t>
            </a:r>
            <a:r>
              <a:rPr lang="ar-SA" sz="3600" b="1" dirty="0" smtClean="0"/>
              <a:t>لا ترتبط </a:t>
            </a:r>
            <a:r>
              <a:rPr lang="ar-SA" sz="3600" b="1" dirty="0"/>
              <a:t>مباشرة مع القاع </a:t>
            </a:r>
            <a:r>
              <a:rPr lang="ar-SA" sz="3600" b="1" dirty="0" smtClean="0"/>
              <a:t>ولا ترتكز عليه</a:t>
            </a:r>
            <a:r>
              <a:rPr lang="ar-SA" sz="3600" b="1" dirty="0"/>
              <a:t>، بل تسبح ضمن عمود الماء من دون أن تقاوم حركة التيارات المائية، على الرغم من امتلاكها بعض أعضاء الحركة التي تساعدها على حركة محدودة، وتمكِّنها من الطفو أفضل، وتحول دون سقوطها إلى القاع تحت تأثير الجاذبية </a:t>
            </a:r>
            <a:r>
              <a:rPr lang="ar-SA" sz="3600" b="1" dirty="0" smtClean="0"/>
              <a:t>الأرضية .</a:t>
            </a:r>
            <a:endParaRPr lang="en-US" sz="3600" b="1" dirty="0"/>
          </a:p>
        </p:txBody>
      </p:sp>
      <p:pic>
        <p:nvPicPr>
          <p:cNvPr id="22530" name="Picture 2" descr="العوالق البحرية2"/>
          <p:cNvPicPr>
            <a:picLocks noChangeAspect="1" noChangeArrowheads="1"/>
          </p:cNvPicPr>
          <p:nvPr/>
        </p:nvPicPr>
        <p:blipFill>
          <a:blip r:embed="rId3"/>
          <a:srcRect/>
          <a:stretch>
            <a:fillRect/>
          </a:stretch>
        </p:blipFill>
        <p:spPr bwMode="auto">
          <a:xfrm>
            <a:off x="928662" y="214290"/>
            <a:ext cx="2590800" cy="1685926"/>
          </a:xfrm>
          <a:prstGeom prst="rect">
            <a:avLst/>
          </a:prstGeom>
          <a:noFill/>
        </p:spPr>
      </p:pic>
    </p:spTree>
  </p:cSld>
  <p:clrMapOvr>
    <a:masterClrMapping/>
  </p:clrMapOvr>
  <p:transition>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3" name="صورة 4" descr="http://www.arab-ency.com/servers/gallery/6762-1.jpg"/>
          <p:cNvPicPr/>
          <p:nvPr/>
        </p:nvPicPr>
        <p:blipFill>
          <a:blip r:embed="rId3" cstate="print"/>
          <a:srcRect/>
          <a:stretch>
            <a:fillRect/>
          </a:stretch>
        </p:blipFill>
        <p:spPr bwMode="auto">
          <a:xfrm>
            <a:off x="1285852" y="571480"/>
            <a:ext cx="6491318" cy="5143536"/>
          </a:xfrm>
          <a:prstGeom prst="rect">
            <a:avLst/>
          </a:prstGeom>
          <a:noFill/>
          <a:ln w="9525">
            <a:noFill/>
            <a:miter lim="800000"/>
            <a:headEnd/>
            <a:tailEnd/>
          </a:ln>
          <a:scene3d>
            <a:camera prst="orthographicFront"/>
            <a:lightRig rig="threePt" dir="t"/>
          </a:scene3d>
          <a:sp3d>
            <a:bevelT/>
          </a:sp3d>
        </p:spPr>
      </p:pic>
      <p:sp>
        <p:nvSpPr>
          <p:cNvPr id="5" name="Rectangle 2"/>
          <p:cNvSpPr/>
          <p:nvPr/>
        </p:nvSpPr>
        <p:spPr>
          <a:xfrm>
            <a:off x="857224" y="6093296"/>
            <a:ext cx="7143800" cy="584775"/>
          </a:xfrm>
          <a:prstGeom prst="rect">
            <a:avLst/>
          </a:prstGeom>
        </p:spPr>
        <p:txBody>
          <a:bodyPr wrap="square">
            <a:spAutoFit/>
          </a:bodyPr>
          <a:lstStyle/>
          <a:p>
            <a:r>
              <a:rPr lang="ar-SA" sz="3200" b="1" dirty="0">
                <a:ln>
                  <a:solidFill>
                    <a:sysClr val="windowText" lastClr="000000"/>
                  </a:solidFill>
                </a:ln>
                <a:solidFill>
                  <a:srgbClr val="FF0000"/>
                </a:solidFill>
              </a:rPr>
              <a:t>مخطط يوضح أهمية العوالق ضمن </a:t>
            </a:r>
            <a:r>
              <a:rPr lang="ar-SA" sz="3200" b="1" dirty="0" smtClean="0">
                <a:ln>
                  <a:solidFill>
                    <a:sysClr val="windowText" lastClr="000000"/>
                  </a:solidFill>
                </a:ln>
                <a:solidFill>
                  <a:srgbClr val="FF0000"/>
                </a:solidFill>
              </a:rPr>
              <a:t>السلسلة الغذائية</a:t>
            </a:r>
            <a:endParaRPr lang="en-US" sz="3200" dirty="0">
              <a:ln>
                <a:solidFill>
                  <a:sysClr val="windowText" lastClr="000000"/>
                </a:solidFill>
              </a:ln>
              <a:solidFill>
                <a:srgbClr val="FF0000"/>
              </a:solidFill>
            </a:endParaRPr>
          </a:p>
        </p:txBody>
      </p:sp>
    </p:spTree>
  </p:cSld>
  <p:clrMapOvr>
    <a:masterClrMapping/>
  </p:clrMapOvr>
  <p:transition>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pic>
        <p:nvPicPr>
          <p:cNvPr id="3" name="Picture 2" descr="http://www.bcdex.com/images/foodchain.jpg"/>
          <p:cNvPicPr>
            <a:picLocks noChangeAspect="1" noChangeArrowheads="1"/>
          </p:cNvPicPr>
          <p:nvPr/>
        </p:nvPicPr>
        <p:blipFill>
          <a:blip r:embed="rId3" cstate="print"/>
          <a:srcRect/>
          <a:stretch>
            <a:fillRect/>
          </a:stretch>
        </p:blipFill>
        <p:spPr bwMode="auto">
          <a:xfrm>
            <a:off x="357158" y="714356"/>
            <a:ext cx="8456188" cy="551766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15755418264.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sz="quarter" idx="1"/>
          </p:nvPr>
        </p:nvSpPr>
        <p:spPr>
          <a:xfrm>
            <a:off x="457200" y="1556791"/>
            <a:ext cx="8329642" cy="3456385"/>
          </a:xfrm>
        </p:spPr>
        <p:txBody>
          <a:bodyPr>
            <a:normAutofit fontScale="92500"/>
          </a:bodyPr>
          <a:lstStyle/>
          <a:p>
            <a:pPr algn="r" rtl="1">
              <a:lnSpc>
                <a:spcPct val="150000"/>
              </a:lnSpc>
              <a:buNone/>
            </a:pPr>
            <a:r>
              <a:rPr lang="ar-SA" sz="3200" b="1" dirty="0" smtClean="0"/>
              <a:t>   إن </a:t>
            </a:r>
            <a:r>
              <a:rPr lang="ar-SA" sz="3200" b="1" dirty="0"/>
              <a:t>دراسة العوالق في الأوساط المائية، ذات أهمية كبيرة، لأنها تعطي معلومات دقيقة عن إنتاجية المادة الحية في الأنظمة البيئية المائية، وكمية الأكسجين المنحلة في الماء، وهي تساعد على تقييم مستوى التلوث بالمواد العضوية والكيميائية فيها.</a:t>
            </a:r>
            <a:endParaRPr lang="en-US" sz="3200" b="1" dirty="0"/>
          </a:p>
          <a:p>
            <a:pPr algn="r" rtl="1">
              <a:buNone/>
            </a:pPr>
            <a:endParaRPr lang="en-US" dirty="0"/>
          </a:p>
        </p:txBody>
      </p:sp>
      <p:sp>
        <p:nvSpPr>
          <p:cNvPr id="5" name="Title 1"/>
          <p:cNvSpPr>
            <a:spLocks noGrp="1"/>
          </p:cNvSpPr>
          <p:nvPr>
            <p:ph type="title"/>
          </p:nvPr>
        </p:nvSpPr>
        <p:spPr>
          <a:xfrm>
            <a:off x="642910" y="214290"/>
            <a:ext cx="7715304" cy="1325563"/>
          </a:xfrm>
        </p:spPr>
        <p:txBody>
          <a:bodyPr/>
          <a:lstStyle/>
          <a:p>
            <a:pPr algn="r"/>
            <a:r>
              <a:rPr lang="ar-SA" b="1" dirty="0" smtClean="0">
                <a:ln>
                  <a:solidFill>
                    <a:sysClr val="windowText" lastClr="000000"/>
                  </a:solidFill>
                </a:ln>
                <a:solidFill>
                  <a:srgbClr val="FF0000"/>
                </a:solidFill>
              </a:rPr>
              <a:t>الخلاصة ..</a:t>
            </a:r>
            <a:endParaRPr lang="en-US" dirty="0">
              <a:ln>
                <a:solidFill>
                  <a:sysClr val="windowText" lastClr="000000"/>
                </a:solidFill>
              </a:ln>
              <a:solidFill>
                <a:srgbClr val="FF0000"/>
              </a:solidFill>
            </a:endParaRPr>
          </a:p>
        </p:txBody>
      </p:sp>
      <p:pic>
        <p:nvPicPr>
          <p:cNvPr id="2050" name="Picture 2" descr="العوالق البحرية3"/>
          <p:cNvPicPr>
            <a:picLocks noChangeAspect="1" noChangeArrowheads="1"/>
          </p:cNvPicPr>
          <p:nvPr/>
        </p:nvPicPr>
        <p:blipFill>
          <a:blip r:embed="rId3"/>
          <a:srcRect/>
          <a:stretch>
            <a:fillRect/>
          </a:stretch>
        </p:blipFill>
        <p:spPr bwMode="auto">
          <a:xfrm>
            <a:off x="642910" y="4643446"/>
            <a:ext cx="2505075" cy="1819276"/>
          </a:xfrm>
          <a:prstGeom prst="rect">
            <a:avLst/>
          </a:prstGeom>
          <a:noFill/>
        </p:spPr>
      </p:pic>
    </p:spTree>
  </p:cSld>
  <p:clrMapOvr>
    <a:masterClrMapping/>
  </p:clrMapOvr>
  <p:transition>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20-384.jpg"/>
          <p:cNvPicPr>
            <a:picLocks noChangeAspect="1"/>
          </p:cNvPicPr>
          <p:nvPr/>
        </p:nvPicPr>
        <p:blipFill>
          <a:blip r:embed="rId2"/>
          <a:stretch>
            <a:fillRect/>
          </a:stretch>
        </p:blipFill>
        <p:spPr>
          <a:xfrm>
            <a:off x="0" y="0"/>
            <a:ext cx="9144000" cy="6858000"/>
          </a:xfrm>
          <a:prstGeom prst="rect">
            <a:avLst/>
          </a:prstGeom>
        </p:spPr>
      </p:pic>
      <p:pic>
        <p:nvPicPr>
          <p:cNvPr id="5" name="صورة 4" descr="adolescence-problems-53-638.jpg"/>
          <p:cNvPicPr>
            <a:picLocks noChangeAspect="1"/>
          </p:cNvPicPr>
          <p:nvPr/>
        </p:nvPicPr>
        <p:blipFill>
          <a:blip r:embed="rId3"/>
          <a:stretch>
            <a:fillRect/>
          </a:stretch>
        </p:blipFill>
        <p:spPr>
          <a:xfrm>
            <a:off x="4286248" y="214290"/>
            <a:ext cx="4643470" cy="6429420"/>
          </a:xfrm>
          <a:prstGeom prst="rect">
            <a:avLst/>
          </a:prstGeom>
          <a:ln>
            <a:noFill/>
          </a:ln>
          <a:effectLst>
            <a:softEdge rad="112500"/>
          </a:effectLst>
        </p:spPr>
      </p:pic>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zwav6bm8s9ar.pn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sz="quarter" idx="1"/>
          </p:nvPr>
        </p:nvSpPr>
        <p:spPr>
          <a:xfrm>
            <a:off x="457200" y="785794"/>
            <a:ext cx="8472518" cy="5054617"/>
          </a:xfrm>
        </p:spPr>
        <p:txBody>
          <a:bodyPr/>
          <a:lstStyle/>
          <a:p>
            <a:pPr algn="r" rtl="1">
              <a:buNone/>
            </a:pPr>
            <a:endParaRPr lang="ar-SA" dirty="0" smtClean="0"/>
          </a:p>
          <a:p>
            <a:pPr algn="r" rtl="1">
              <a:buNone/>
            </a:pPr>
            <a:r>
              <a:rPr lang="ar-SA" sz="3600" b="1" dirty="0" smtClean="0"/>
              <a:t>   ويسمى العلم الذي يهتم بدراستها </a:t>
            </a:r>
            <a:r>
              <a:rPr lang="en-US" sz="3600" b="1" dirty="0" smtClean="0"/>
              <a:t> </a:t>
            </a:r>
            <a:r>
              <a:rPr lang="en-US" sz="3600" b="1" dirty="0" err="1" smtClean="0">
                <a:solidFill>
                  <a:srgbClr val="FF0000"/>
                </a:solidFill>
              </a:rPr>
              <a:t>planktonology</a:t>
            </a:r>
            <a:r>
              <a:rPr lang="ar-SA" sz="3600" b="1" dirty="0" smtClean="0"/>
              <a:t>. وبهذا تتميز من مجموعة أخرى تشاركها في العمود المائي هي السابحات </a:t>
            </a:r>
            <a:r>
              <a:rPr lang="en-US" sz="3600" b="1" dirty="0" smtClean="0">
                <a:solidFill>
                  <a:srgbClr val="00B050"/>
                </a:solidFill>
              </a:rPr>
              <a:t>nekton</a:t>
            </a:r>
            <a:r>
              <a:rPr lang="ar-SA" sz="3600" b="1" dirty="0" smtClean="0"/>
              <a:t> التي تملك أعضاء حركية تمكِّنها من السباحة ومقاومة التيارات المائية، مثل بعض القشريات الكبيرة والأسماك والدلافين والحيتان وغيرها. وهي تتغذى بالعوالق، لذا هي من آكلات العوالق </a:t>
            </a:r>
            <a:r>
              <a:rPr lang="en-US" sz="3600" b="1" dirty="0" err="1" smtClean="0">
                <a:solidFill>
                  <a:srgbClr val="00B050"/>
                </a:solidFill>
              </a:rPr>
              <a:t>planktonophagous</a:t>
            </a:r>
            <a:r>
              <a:rPr lang="ar-SA" sz="3600" b="1" dirty="0" smtClean="0"/>
              <a:t>.</a:t>
            </a:r>
            <a:endParaRPr lang="en-US" sz="3600" b="1" dirty="0"/>
          </a:p>
        </p:txBody>
      </p:sp>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zwav6bm8s9ar.pn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sz="quarter" idx="1"/>
          </p:nvPr>
        </p:nvSpPr>
        <p:spPr>
          <a:xfrm>
            <a:off x="642910" y="1500174"/>
            <a:ext cx="8153400" cy="4495800"/>
          </a:xfrm>
        </p:spPr>
        <p:txBody>
          <a:bodyPr>
            <a:normAutofit/>
          </a:bodyPr>
          <a:lstStyle/>
          <a:p>
            <a:pPr algn="ctr" rtl="1">
              <a:lnSpc>
                <a:spcPct val="150000"/>
              </a:lnSpc>
              <a:buNone/>
            </a:pPr>
            <a:r>
              <a:rPr lang="ar-SA" sz="3600" b="1" dirty="0" smtClean="0"/>
              <a:t>   وتختلف </a:t>
            </a:r>
            <a:r>
              <a:rPr lang="ar-SA" sz="3600" b="1" dirty="0"/>
              <a:t>العوالق أيضاً عن مجموعة القاعيات </a:t>
            </a:r>
            <a:r>
              <a:rPr lang="en-US" sz="3600" b="1" dirty="0" smtClean="0">
                <a:solidFill>
                  <a:srgbClr val="00B050"/>
                </a:solidFill>
              </a:rPr>
              <a:t>benthos</a:t>
            </a:r>
            <a:r>
              <a:rPr lang="ar-SA" sz="3600" b="1" dirty="0" smtClean="0"/>
              <a:t> </a:t>
            </a:r>
            <a:r>
              <a:rPr lang="ar-SA" sz="3600" b="1" dirty="0"/>
              <a:t>التي تعيش قرب القاع زاحفة أو متثبتة على الصخور أو النباتات المغمورة بالماء، أو تعيش ضمن رمال القاع وطينه.</a:t>
            </a:r>
            <a:endParaRPr lang="en-US" sz="3600" b="1" dirty="0"/>
          </a:p>
          <a:p>
            <a:pPr algn="ctr" rtl="1">
              <a:buNone/>
            </a:pPr>
            <a:endParaRPr lang="en-US" sz="3600" dirty="0"/>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zwav6bm8s9ar.png"/>
          <p:cNvPicPr>
            <a:picLocks noChangeAspect="1"/>
          </p:cNvPicPr>
          <p:nvPr/>
        </p:nvPicPr>
        <p:blipFill>
          <a:blip r:embed="rId2"/>
          <a:stretch>
            <a:fillRect/>
          </a:stretch>
        </p:blipFill>
        <p:spPr>
          <a:xfrm>
            <a:off x="0" y="0"/>
            <a:ext cx="9144000" cy="6858000"/>
          </a:xfrm>
          <a:prstGeom prst="rect">
            <a:avLst/>
          </a:prstGeom>
        </p:spPr>
      </p:pic>
      <p:pic>
        <p:nvPicPr>
          <p:cNvPr id="3" name="Picture 2" descr="http://www.dkimages.com/discover/previews/830/25136517.JPG"/>
          <p:cNvPicPr>
            <a:picLocks noChangeAspect="1" noChangeArrowheads="1"/>
          </p:cNvPicPr>
          <p:nvPr/>
        </p:nvPicPr>
        <p:blipFill>
          <a:blip r:embed="rId3" cstate="print"/>
          <a:srcRect/>
          <a:stretch>
            <a:fillRect/>
          </a:stretch>
        </p:blipFill>
        <p:spPr bwMode="auto">
          <a:xfrm>
            <a:off x="857224" y="500042"/>
            <a:ext cx="7715304" cy="580927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zwav6bm8s9ar.pn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title"/>
          </p:nvPr>
        </p:nvSpPr>
        <p:spPr>
          <a:xfrm>
            <a:off x="612648" y="228600"/>
            <a:ext cx="8153400" cy="990600"/>
          </a:xfrm>
        </p:spPr>
        <p:txBody>
          <a:bodyPr>
            <a:noAutofit/>
          </a:bodyPr>
          <a:lstStyle/>
          <a:p>
            <a:r>
              <a:rPr lang="ar-SA" sz="6000" b="1" dirty="0" smtClean="0">
                <a:ln>
                  <a:solidFill>
                    <a:schemeClr val="tx1"/>
                  </a:solidFill>
                </a:ln>
                <a:solidFill>
                  <a:srgbClr val="41E7E3"/>
                </a:solidFill>
              </a:rPr>
              <a:t/>
            </a:r>
            <a:br>
              <a:rPr lang="ar-SA" sz="6000" b="1" dirty="0" smtClean="0">
                <a:ln>
                  <a:solidFill>
                    <a:schemeClr val="tx1"/>
                  </a:solidFill>
                </a:ln>
                <a:solidFill>
                  <a:srgbClr val="41E7E3"/>
                </a:solidFill>
              </a:rPr>
            </a:br>
            <a:r>
              <a:rPr lang="ar-SA" sz="6000" b="1" dirty="0" smtClean="0">
                <a:ln>
                  <a:solidFill>
                    <a:schemeClr val="tx1"/>
                  </a:solidFill>
                </a:ln>
                <a:solidFill>
                  <a:srgbClr val="41E7E3"/>
                </a:solidFill>
              </a:rPr>
              <a:t>دراسة العوالق</a:t>
            </a:r>
            <a:r>
              <a:rPr lang="en-US" sz="6000" dirty="0">
                <a:ln>
                  <a:solidFill>
                    <a:schemeClr val="tx1"/>
                  </a:solidFill>
                </a:ln>
                <a:solidFill>
                  <a:srgbClr val="41E7E3"/>
                </a:solidFill>
              </a:rPr>
              <a:t/>
            </a:r>
            <a:br>
              <a:rPr lang="en-US" sz="6000" dirty="0">
                <a:ln>
                  <a:solidFill>
                    <a:schemeClr val="tx1"/>
                  </a:solidFill>
                </a:ln>
                <a:solidFill>
                  <a:srgbClr val="41E7E3"/>
                </a:solidFill>
              </a:rPr>
            </a:br>
            <a:endParaRPr lang="en-US" sz="6000" dirty="0">
              <a:ln>
                <a:solidFill>
                  <a:schemeClr val="tx1"/>
                </a:solidFill>
              </a:ln>
              <a:solidFill>
                <a:srgbClr val="41E7E3"/>
              </a:solidFill>
            </a:endParaRPr>
          </a:p>
        </p:txBody>
      </p:sp>
      <p:sp>
        <p:nvSpPr>
          <p:cNvPr id="6" name="Content Placeholder 2"/>
          <p:cNvSpPr>
            <a:spLocks noGrp="1"/>
          </p:cNvSpPr>
          <p:nvPr>
            <p:ph sz="quarter" idx="1"/>
          </p:nvPr>
        </p:nvSpPr>
        <p:spPr>
          <a:xfrm>
            <a:off x="4932040" y="1556792"/>
            <a:ext cx="3757610" cy="4257692"/>
          </a:xfrm>
        </p:spPr>
        <p:txBody>
          <a:bodyPr>
            <a:normAutofit fontScale="92500" lnSpcReduction="10000"/>
          </a:bodyPr>
          <a:lstStyle/>
          <a:p>
            <a:pPr algn="ctr" rtl="1">
              <a:buNone/>
            </a:pPr>
            <a:r>
              <a:rPr lang="ar-SA" sz="3200" b="1" dirty="0" smtClean="0">
                <a:solidFill>
                  <a:srgbClr val="002060"/>
                </a:solidFill>
              </a:rPr>
              <a:t>   </a:t>
            </a:r>
            <a:r>
              <a:rPr lang="ar-SA" sz="3200" b="1" dirty="0" smtClean="0">
                <a:solidFill>
                  <a:srgbClr val="C00000"/>
                </a:solidFill>
              </a:rPr>
              <a:t>طرق جمع العوالق :</a:t>
            </a:r>
          </a:p>
          <a:p>
            <a:pPr algn="ctr" rtl="1">
              <a:buNone/>
            </a:pPr>
            <a:r>
              <a:rPr lang="ar-SA" sz="3200" b="1" dirty="0" smtClean="0"/>
              <a:t>   تُدْرَس </a:t>
            </a:r>
            <a:r>
              <a:rPr lang="ar-SA" sz="3200" b="1" dirty="0"/>
              <a:t>العوالق بعد جمعها باستعمال أنواع مختلفة من الشِّباك، </a:t>
            </a:r>
            <a:r>
              <a:rPr lang="ar-SA" sz="3200" b="1" dirty="0" smtClean="0"/>
              <a:t>توضع </a:t>
            </a:r>
            <a:r>
              <a:rPr lang="ar-SA" sz="3200" b="1" dirty="0"/>
              <a:t>العينات في محلول من الكحول بتركيز </a:t>
            </a:r>
            <a:r>
              <a:rPr lang="ar-SA" sz="3200" b="1" dirty="0" smtClean="0"/>
              <a:t>70%، </a:t>
            </a:r>
            <a:r>
              <a:rPr lang="ar-SA" sz="3200" b="1" dirty="0"/>
              <a:t>ثم تنقل إلى المختبر لدراستها تحت المجهر أو المكبِّرة وذلك بحسب حجمها.</a:t>
            </a:r>
            <a:endParaRPr lang="en-US" sz="3200" b="1" dirty="0"/>
          </a:p>
          <a:p>
            <a:pPr algn="r" rtl="1">
              <a:buNone/>
            </a:pPr>
            <a:endParaRPr lang="en-US" dirty="0"/>
          </a:p>
        </p:txBody>
      </p:sp>
      <p:pic>
        <p:nvPicPr>
          <p:cNvPr id="7" name="صورة 1" descr="http://www.arab-ency.com/servers/gallery/6762-3.jpg"/>
          <p:cNvPicPr/>
          <p:nvPr/>
        </p:nvPicPr>
        <p:blipFill>
          <a:blip r:embed="rId3" cstate="print"/>
          <a:srcRect/>
          <a:stretch>
            <a:fillRect/>
          </a:stretch>
        </p:blipFill>
        <p:spPr bwMode="auto">
          <a:xfrm>
            <a:off x="755576" y="1556792"/>
            <a:ext cx="3619500" cy="3960440"/>
          </a:xfrm>
          <a:prstGeom prst="rect">
            <a:avLst/>
          </a:prstGeom>
          <a:noFill/>
          <a:ln w="9525">
            <a:noFill/>
            <a:miter lim="800000"/>
            <a:headEnd/>
            <a:tailEnd/>
          </a:ln>
          <a:scene3d>
            <a:camera prst="orthographicFront"/>
            <a:lightRig rig="threePt" dir="t"/>
          </a:scene3d>
          <a:sp3d>
            <a:bevelT/>
          </a:sp3d>
        </p:spPr>
      </p:pic>
    </p:spTree>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4jqq52zn4cr.png"/>
          <p:cNvPicPr>
            <a:picLocks noChangeAspect="1"/>
          </p:cNvPicPr>
          <p:nvPr/>
        </p:nvPicPr>
        <p:blipFill>
          <a:blip r:embed="rId2"/>
          <a:stretch>
            <a:fillRect/>
          </a:stretch>
        </p:blipFill>
        <p:spPr>
          <a:xfrm>
            <a:off x="0" y="0"/>
            <a:ext cx="9144000" cy="6858000"/>
          </a:xfrm>
          <a:prstGeom prst="rect">
            <a:avLst/>
          </a:prstGeom>
        </p:spPr>
      </p:pic>
      <p:sp>
        <p:nvSpPr>
          <p:cNvPr id="3" name="Title 1"/>
          <p:cNvSpPr>
            <a:spLocks noGrp="1"/>
          </p:cNvSpPr>
          <p:nvPr>
            <p:ph type="title"/>
          </p:nvPr>
        </p:nvSpPr>
        <p:spPr>
          <a:xfrm>
            <a:off x="642910" y="0"/>
            <a:ext cx="8153400" cy="990600"/>
          </a:xfrm>
        </p:spPr>
        <p:txBody>
          <a:bodyPr>
            <a:noAutofit/>
          </a:bodyPr>
          <a:lstStyle/>
          <a:p>
            <a:r>
              <a:rPr lang="en-US" sz="4800" b="1" dirty="0" smtClean="0"/>
              <a:t/>
            </a:r>
            <a:br>
              <a:rPr lang="en-US" sz="4800" b="1" dirty="0" smtClean="0"/>
            </a:br>
            <a:r>
              <a:rPr lang="ar-SA" sz="4800" b="1" dirty="0" smtClean="0"/>
              <a:t/>
            </a:r>
            <a:br>
              <a:rPr lang="ar-SA" sz="4800" b="1" dirty="0" smtClean="0"/>
            </a:br>
            <a:r>
              <a:rPr lang="ar-SA" sz="4800" b="1" dirty="0" smtClean="0"/>
              <a:t/>
            </a:r>
            <a:br>
              <a:rPr lang="ar-SA" sz="4800" b="1" dirty="0" smtClean="0"/>
            </a:br>
            <a:r>
              <a:rPr lang="ar-SA" sz="4800" b="1" dirty="0" smtClean="0">
                <a:solidFill>
                  <a:srgbClr val="41E7E3"/>
                </a:solidFill>
              </a:rPr>
              <a:t>أنواع العوالق</a:t>
            </a:r>
            <a:r>
              <a:rPr lang="ar-SA" sz="4800" b="1" dirty="0" smtClean="0"/>
              <a:t/>
            </a:r>
            <a:br>
              <a:rPr lang="ar-SA" sz="4800" b="1" dirty="0" smtClean="0"/>
            </a:br>
            <a:r>
              <a:rPr lang="ar-SA" sz="4800" b="1" dirty="0" smtClean="0"/>
              <a:t/>
            </a:r>
            <a:br>
              <a:rPr lang="ar-SA" sz="4800" b="1" dirty="0" smtClean="0"/>
            </a:br>
            <a:r>
              <a:rPr lang="en-US" sz="4800" dirty="0"/>
              <a:t/>
            </a:r>
            <a:br>
              <a:rPr lang="en-US" sz="4800" dirty="0"/>
            </a:br>
            <a:endParaRPr lang="en-US" sz="4800" dirty="0"/>
          </a:p>
        </p:txBody>
      </p:sp>
      <p:sp>
        <p:nvSpPr>
          <p:cNvPr id="5" name="Content Placeholder 2"/>
          <p:cNvSpPr>
            <a:spLocks noGrp="1"/>
          </p:cNvSpPr>
          <p:nvPr>
            <p:ph sz="quarter" idx="1"/>
          </p:nvPr>
        </p:nvSpPr>
        <p:spPr>
          <a:xfrm>
            <a:off x="428596" y="2000240"/>
            <a:ext cx="8501122" cy="4680520"/>
          </a:xfrm>
        </p:spPr>
        <p:txBody>
          <a:bodyPr>
            <a:normAutofit fontScale="70000" lnSpcReduction="20000"/>
          </a:bodyPr>
          <a:lstStyle/>
          <a:p>
            <a:pPr algn="r" rtl="1">
              <a:buNone/>
            </a:pPr>
            <a:r>
              <a:rPr lang="ar-SA" sz="4600" b="1" dirty="0" smtClean="0">
                <a:solidFill>
                  <a:srgbClr val="FF3399"/>
                </a:solidFill>
              </a:rPr>
              <a:t>1- العوالق </a:t>
            </a:r>
            <a:r>
              <a:rPr lang="ar-SA" sz="4600" b="1" dirty="0">
                <a:solidFill>
                  <a:srgbClr val="FF3399"/>
                </a:solidFill>
              </a:rPr>
              <a:t>النباتية </a:t>
            </a:r>
            <a:r>
              <a:rPr lang="en-US" sz="4600" b="1" dirty="0">
                <a:solidFill>
                  <a:srgbClr val="FF3399"/>
                </a:solidFill>
              </a:rPr>
              <a:t>phytoplankton</a:t>
            </a:r>
            <a:r>
              <a:rPr lang="ar-SA" sz="4600" b="1" dirty="0">
                <a:solidFill>
                  <a:srgbClr val="FF3399"/>
                </a:solidFill>
              </a:rPr>
              <a:t>:</a:t>
            </a:r>
            <a:r>
              <a:rPr lang="ar-SA" sz="3500" dirty="0"/>
              <a:t> </a:t>
            </a:r>
            <a:r>
              <a:rPr lang="ar-SA" sz="4100" b="1" dirty="0"/>
              <a:t>وهي نباتات </a:t>
            </a:r>
            <a:r>
              <a:rPr lang="ar-SA" sz="4100" b="1" dirty="0" smtClean="0"/>
              <a:t>وحيدة الخلية</a:t>
            </a:r>
            <a:r>
              <a:rPr lang="ar-SA" sz="4100" b="1" dirty="0"/>
              <a:t> أو تتألف من تجمُّعات خلايا عدة تكوّن مستعمرات صغيرة، تعتمد في غذائها على عملية التركيب الضوئي، وهي لذلك تعيش قرب سطح الماء في أعماق </a:t>
            </a:r>
            <a:r>
              <a:rPr lang="ar-SA" sz="4100" b="1" dirty="0" smtClean="0"/>
              <a:t>لا تزيد </a:t>
            </a:r>
            <a:r>
              <a:rPr lang="ar-SA" sz="4100" b="1" dirty="0"/>
              <a:t>عن10ـ 15متراً في المحيطات، بينما توجد في الأماكن الأكثر عمقاً أنواع تعتمد على عملية التركيب الكيميائي للغذاء بعيداً عن الضوء، وفي هذه الحال تحوي خلاياها صانعات ملونة، لذا يميز من العوالق النباتية، وخاصة في </a:t>
            </a:r>
            <a:r>
              <a:rPr lang="ar-SA" sz="4100" b="1" dirty="0" smtClean="0"/>
              <a:t>البحار:</a:t>
            </a:r>
            <a:r>
              <a:rPr lang="ar-SA" sz="4100" b="1" dirty="0"/>
              <a:t> </a:t>
            </a:r>
            <a:r>
              <a:rPr lang="ar-SA" sz="4100" b="1" dirty="0" smtClean="0"/>
              <a:t>الطحالب</a:t>
            </a:r>
            <a:r>
              <a:rPr lang="ar-SA" sz="4100" b="1" dirty="0"/>
              <a:t> الخضر، </a:t>
            </a:r>
            <a:r>
              <a:rPr lang="ar-SA" sz="4100" b="1" dirty="0" smtClean="0"/>
              <a:t>و الطحالب</a:t>
            </a:r>
            <a:r>
              <a:rPr lang="ar-SA" sz="4100" b="1" dirty="0"/>
              <a:t> </a:t>
            </a:r>
            <a:r>
              <a:rPr lang="ar-SA" sz="4100" b="1" dirty="0" smtClean="0"/>
              <a:t>الصفراء </a:t>
            </a:r>
            <a:r>
              <a:rPr lang="ar-SA" sz="4100" b="1" dirty="0"/>
              <a:t>التي تصنف ضمن </a:t>
            </a:r>
            <a:r>
              <a:rPr lang="ar-SA" sz="4100" b="1" dirty="0" smtClean="0"/>
              <a:t>السوطيات </a:t>
            </a:r>
            <a:r>
              <a:rPr lang="ar-SA" sz="4100" b="1" dirty="0"/>
              <a:t> </a:t>
            </a:r>
            <a:r>
              <a:rPr lang="ar-SA" sz="4100" b="1" dirty="0" smtClean="0"/>
              <a:t>النباتية ، </a:t>
            </a:r>
            <a:r>
              <a:rPr lang="ar-SA" sz="4100" b="1" dirty="0" err="1" smtClean="0"/>
              <a:t>و</a:t>
            </a:r>
            <a:r>
              <a:rPr lang="ar-SA" sz="4100" b="1" dirty="0" smtClean="0"/>
              <a:t> </a:t>
            </a:r>
            <a:r>
              <a:rPr lang="ar-SA" sz="4100" b="1" dirty="0" err="1" smtClean="0"/>
              <a:t>المشطورات</a:t>
            </a:r>
            <a:r>
              <a:rPr lang="ar-SA" sz="4100" b="1" dirty="0"/>
              <a:t> </a:t>
            </a:r>
            <a:r>
              <a:rPr lang="en-US" sz="4100" b="1" dirty="0" err="1"/>
              <a:t>Diatomae</a:t>
            </a:r>
            <a:r>
              <a:rPr lang="ar-SA" sz="4100" b="1" dirty="0"/>
              <a:t> (وهي وحيدات خلية نباتية صغيرة ذات قشيرة سميكة ولا تملك أي عضيَّات حركة)، بينما تنتشر في المياه العذبة </a:t>
            </a:r>
            <a:r>
              <a:rPr lang="ar-SA" sz="4100" b="1" dirty="0" smtClean="0"/>
              <a:t> الطحالب </a:t>
            </a:r>
            <a:r>
              <a:rPr lang="ar-SA" sz="4100" b="1" dirty="0"/>
              <a:t> الخضر وعدد قليل </a:t>
            </a:r>
            <a:r>
              <a:rPr lang="ar-SA" sz="4100" b="1" dirty="0" smtClean="0"/>
              <a:t>من أنواع</a:t>
            </a:r>
            <a:r>
              <a:rPr lang="ar-SA" sz="4100" b="1" dirty="0"/>
              <a:t> </a:t>
            </a:r>
            <a:r>
              <a:rPr lang="ar-SA" sz="4100" b="1" dirty="0" smtClean="0"/>
              <a:t> الطحالب </a:t>
            </a:r>
            <a:r>
              <a:rPr lang="ar-SA" sz="4100" b="1" dirty="0"/>
              <a:t> </a:t>
            </a:r>
            <a:r>
              <a:rPr lang="ar-SA" sz="4100" b="1" dirty="0" smtClean="0"/>
              <a:t>الصُّفراء.</a:t>
            </a:r>
            <a:endParaRPr lang="en-US" b="1" dirty="0">
              <a:solidFill>
                <a:schemeClr val="accent1"/>
              </a:solidFill>
            </a:endParaRPr>
          </a:p>
          <a:p>
            <a:pPr algn="r" rtl="1">
              <a:buNone/>
            </a:pPr>
            <a:endParaRPr lang="en-US" dirty="0"/>
          </a:p>
        </p:txBody>
      </p:sp>
      <p:sp>
        <p:nvSpPr>
          <p:cNvPr id="6" name="مستطيل 5"/>
          <p:cNvSpPr/>
          <p:nvPr/>
        </p:nvSpPr>
        <p:spPr>
          <a:xfrm>
            <a:off x="1500166" y="1142984"/>
            <a:ext cx="7072330" cy="1323439"/>
          </a:xfrm>
          <a:prstGeom prst="rect">
            <a:avLst/>
          </a:prstGeom>
        </p:spPr>
        <p:txBody>
          <a:bodyPr wrap="square">
            <a:spAutoFit/>
          </a:bodyPr>
          <a:lstStyle/>
          <a:p>
            <a:r>
              <a:rPr lang="ar-SA" sz="4000" b="1" dirty="0" smtClean="0">
                <a:solidFill>
                  <a:srgbClr val="FFFF00"/>
                </a:solidFill>
              </a:rPr>
              <a:t>نميَّز من العوالق </a:t>
            </a:r>
            <a:r>
              <a:rPr lang="ar-SA" sz="4000" b="1" dirty="0" smtClean="0">
                <a:solidFill>
                  <a:srgbClr val="FFFF00"/>
                </a:solidFill>
              </a:rPr>
              <a:t>مجموعتان:</a:t>
            </a:r>
            <a:r>
              <a:rPr lang="ar-SA" sz="4000" b="1" dirty="0" smtClean="0">
                <a:solidFill>
                  <a:srgbClr val="002060"/>
                </a:solidFill>
              </a:rPr>
              <a:t/>
            </a:r>
            <a:br>
              <a:rPr lang="ar-SA" sz="4000" b="1" dirty="0" smtClean="0">
                <a:solidFill>
                  <a:srgbClr val="002060"/>
                </a:solidFill>
              </a:rPr>
            </a:br>
            <a:endParaRPr lang="ar-SA" sz="4000" dirty="0"/>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4jqq52zn4cr.png"/>
          <p:cNvPicPr>
            <a:picLocks noChangeAspect="1"/>
          </p:cNvPicPr>
          <p:nvPr/>
        </p:nvPicPr>
        <p:blipFill>
          <a:blip r:embed="rId2"/>
          <a:stretch>
            <a:fillRect/>
          </a:stretch>
        </p:blipFill>
        <p:spPr>
          <a:xfrm>
            <a:off x="0" y="0"/>
            <a:ext cx="9144000" cy="6858000"/>
          </a:xfrm>
          <a:prstGeom prst="rect">
            <a:avLst/>
          </a:prstGeom>
        </p:spPr>
      </p:pic>
      <p:pic>
        <p:nvPicPr>
          <p:cNvPr id="3" name="صورة 2" descr="http://www.arab-ency.com/servers/gallery/6762-4.jpg"/>
          <p:cNvPicPr/>
          <p:nvPr/>
        </p:nvPicPr>
        <p:blipFill>
          <a:blip r:embed="rId3" cstate="print"/>
          <a:srcRect/>
          <a:stretch>
            <a:fillRect/>
          </a:stretch>
        </p:blipFill>
        <p:spPr bwMode="auto">
          <a:xfrm>
            <a:off x="500034" y="714356"/>
            <a:ext cx="3887291" cy="4572032"/>
          </a:xfrm>
          <a:prstGeom prst="rect">
            <a:avLst/>
          </a:prstGeom>
          <a:noFill/>
          <a:ln w="9525">
            <a:noFill/>
            <a:miter lim="800000"/>
            <a:headEnd/>
            <a:tailEnd/>
          </a:ln>
        </p:spPr>
      </p:pic>
      <p:sp>
        <p:nvSpPr>
          <p:cNvPr id="5" name="Rectangle 2"/>
          <p:cNvSpPr/>
          <p:nvPr/>
        </p:nvSpPr>
        <p:spPr>
          <a:xfrm>
            <a:off x="1857356" y="5786454"/>
            <a:ext cx="5593198" cy="584775"/>
          </a:xfrm>
          <a:prstGeom prst="rect">
            <a:avLst/>
          </a:prstGeom>
        </p:spPr>
        <p:txBody>
          <a:bodyPr wrap="none">
            <a:spAutoFit/>
          </a:bodyPr>
          <a:lstStyle/>
          <a:p>
            <a:pPr algn="ctr"/>
            <a:r>
              <a:rPr lang="ar-SA" sz="3200" b="1" dirty="0">
                <a:ln>
                  <a:solidFill>
                    <a:sysClr val="windowText" lastClr="000000"/>
                  </a:solidFill>
                </a:ln>
                <a:solidFill>
                  <a:srgbClr val="FFFF00"/>
                </a:solidFill>
              </a:rPr>
              <a:t>مجموعة من أكثر العوالق النباتية انتشاراً</a:t>
            </a:r>
            <a:endParaRPr lang="en-US" sz="3200" dirty="0">
              <a:ln>
                <a:solidFill>
                  <a:sysClr val="windowText" lastClr="000000"/>
                </a:solidFill>
              </a:ln>
              <a:solidFill>
                <a:srgbClr val="FFFF00"/>
              </a:solidFill>
            </a:endParaRPr>
          </a:p>
        </p:txBody>
      </p:sp>
      <p:pic>
        <p:nvPicPr>
          <p:cNvPr id="6" name="Picture 4" descr="http://2.bp.blogspot.com/-IDp3yB-XG0s/UIQPNOMdkaI/AAAAAAAAAJQ/6_ZFATI25LM/s400/6a00d83452403c69e2013485e9021f970c-800wi.jpg"/>
          <p:cNvPicPr>
            <a:picLocks noChangeAspect="1" noChangeArrowheads="1"/>
          </p:cNvPicPr>
          <p:nvPr/>
        </p:nvPicPr>
        <p:blipFill>
          <a:blip r:embed="rId4" cstate="print"/>
          <a:srcRect/>
          <a:stretch>
            <a:fillRect/>
          </a:stretch>
        </p:blipFill>
        <p:spPr bwMode="auto">
          <a:xfrm>
            <a:off x="4572000" y="714356"/>
            <a:ext cx="4393956" cy="4536504"/>
          </a:xfrm>
          <a:prstGeom prst="rect">
            <a:avLst/>
          </a:prstGeom>
          <a:noFill/>
        </p:spPr>
      </p:pic>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4jqq52zn4cr.png"/>
          <p:cNvPicPr>
            <a:picLocks noChangeAspect="1"/>
          </p:cNvPicPr>
          <p:nvPr/>
        </p:nvPicPr>
        <p:blipFill>
          <a:blip r:embed="rId2"/>
          <a:stretch>
            <a:fillRect/>
          </a:stretch>
        </p:blipFill>
        <p:spPr>
          <a:xfrm>
            <a:off x="0" y="0"/>
            <a:ext cx="9144000" cy="6858000"/>
          </a:xfrm>
          <a:prstGeom prst="rect">
            <a:avLst/>
          </a:prstGeom>
        </p:spPr>
      </p:pic>
      <p:pic>
        <p:nvPicPr>
          <p:cNvPr id="3" name="Picture 2" descr="http://t2.gstatic.com/images?q=tbn:ANd9GcQoQw_UnDlsJtNoIcjdsQa7mD7weJvwF8EJqLUSSf-Tr5RqpUfAYw"/>
          <p:cNvPicPr>
            <a:picLocks noChangeAspect="1" noChangeArrowheads="1"/>
          </p:cNvPicPr>
          <p:nvPr/>
        </p:nvPicPr>
        <p:blipFill>
          <a:blip r:embed="rId3" cstate="print"/>
          <a:srcRect/>
          <a:stretch>
            <a:fillRect/>
          </a:stretch>
        </p:blipFill>
        <p:spPr bwMode="auto">
          <a:xfrm>
            <a:off x="428596" y="214290"/>
            <a:ext cx="5500726" cy="642942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pic>
        <p:nvPicPr>
          <p:cNvPr id="5" name="Content Placeholder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143636" y="3071810"/>
            <a:ext cx="2794000" cy="3568700"/>
          </a:xfrm>
          <a:prstGeom prst="rect">
            <a:avLst/>
          </a:prstGeom>
        </p:spPr>
      </p:pic>
      <p:pic>
        <p:nvPicPr>
          <p:cNvPr id="6" name="Picture 6"/>
          <p:cNvPicPr>
            <a:picLocks noChangeAspect="1"/>
          </p:cNvPicPr>
          <p:nvPr/>
        </p:nvPicPr>
        <p:blipFill rotWithShape="1">
          <a:blip r:embed="rId5"/>
          <a:srcRect l="13637" t="14131" r="13357" b="18518"/>
          <a:stretch/>
        </p:blipFill>
        <p:spPr>
          <a:xfrm>
            <a:off x="6143636" y="214290"/>
            <a:ext cx="2806008" cy="2428891"/>
          </a:xfrm>
          <a:prstGeom prst="rect">
            <a:avLst/>
          </a:prstGeom>
        </p:spPr>
      </p:pic>
    </p:spTree>
  </p:cSld>
  <p:clrMapOvr>
    <a:masterClrMapping/>
  </p:clrMapOvr>
  <p:transition>
    <p:wipe dir="r"/>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253</Words>
  <Application>Microsoft Office PowerPoint</Application>
  <PresentationFormat>عرض على الشاشة (3:4)‏</PresentationFormat>
  <Paragraphs>31</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سمة Office</vt:lpstr>
      <vt:lpstr>العوالق المائية</vt:lpstr>
      <vt:lpstr>العوالق      plankton </vt:lpstr>
      <vt:lpstr>الشريحة 3</vt:lpstr>
      <vt:lpstr>الشريحة 4</vt:lpstr>
      <vt:lpstr>الشريحة 5</vt:lpstr>
      <vt:lpstr> دراسة العوالق </vt:lpstr>
      <vt:lpstr>   أنواع العوالق   </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أهمية العوالق في السلسلة الغذائية</vt:lpstr>
      <vt:lpstr>الشريحة 20</vt:lpstr>
      <vt:lpstr>الشريحة 21</vt:lpstr>
      <vt:lpstr>الخلاصة ..</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king</dc:creator>
  <cp:lastModifiedBy>king</cp:lastModifiedBy>
  <cp:revision>23</cp:revision>
  <dcterms:created xsi:type="dcterms:W3CDTF">2015-08-29T22:13:44Z</dcterms:created>
  <dcterms:modified xsi:type="dcterms:W3CDTF">2015-09-02T19:36:08Z</dcterms:modified>
</cp:coreProperties>
</file>