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Straight Connector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24FF4-FA9A-44CA-8F16-905A04919B17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C22CE74-70CD-4B43-A4B6-CCF36E8CDF21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611D8-2679-4E01-92ED-37EBEED4A37C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7702-C47F-4628-AEDB-3598513BBD2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AFF7C-D305-4E74-B0A0-8751CDA62D74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E40DA-7766-4CDA-918A-770E2B08DA03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5B02C-E9C5-4D4F-9EEF-1F31A91CFD88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57EBD-0E80-4CCD-B5FD-469BAA44B308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05F12-BB04-4445-8423-A8841645B8D2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B87CC45-6EE6-4DED-BCB3-8293D817013D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2DB5-6881-4DFC-8DF5-57EF3BC49FE6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85C92-8250-4129-A751-172517711350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traight Connector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76A48-0A22-4F9A-BE75-422B798FDBBA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FE051055-72CE-47C9-A8B1-AC002341FBE9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B36E0-39EF-4774-9E08-D2EA5EDFB2CD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63FEC-063D-4826-9143-908B19F22B43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F9BB3-67B3-4243-AF05-D3315F16E6A2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D3B9017-2BEE-426A-B1EE-495DFF8070C2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CBB3E82-A3CA-4911-815F-B336828F90FC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30B73-7FA2-4B77-89AC-EBE09BC56201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FAA15-3CC1-4E7B-BF23-EDCAF9AF99E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363FE-B010-4D79-B5BB-A3DC496FFE42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290D67-14EB-48E4-B9FC-F2F2E69F3AC1}" type="datetimeFigureOut">
              <a:rPr lang="ar-SA"/>
              <a:pPr>
                <a:defRPr/>
              </a:pPr>
              <a:t>11/05/38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380B7C-618E-4C3F-ABAC-954583288E3E}" type="slidenum">
              <a:rPr lang="ar-SA"/>
              <a:pPr>
                <a:defRPr/>
              </a:pPr>
              <a:t>‹#›</a:t>
            </a:fld>
            <a:endParaRPr lang="ar-SA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Arial" pitchFamily="34" charset="0"/>
        </a:defRPr>
      </a:lvl9pPr>
    </p:titleStyle>
    <p:bodyStyle>
      <a:lvl1pPr marL="273050" indent="-273050" algn="r" rtl="1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r" rtl="1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r" rtl="1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r" rtl="1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ar-SA" sz="2800" dirty="0">
                <a:solidFill>
                  <a:srgbClr val="FF0000"/>
                </a:solidFill>
              </a:rPr>
              <a:t>-الأمهات 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ar-SA" sz="2800" dirty="0">
                <a:solidFill>
                  <a:srgbClr val="FF0000"/>
                </a:solidFill>
              </a:rPr>
              <a:t>الآباء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ar-SA" sz="2800" dirty="0">
                <a:solidFill>
                  <a:srgbClr val="FF0000"/>
                </a:solidFill>
              </a:rPr>
              <a:t>العلاقات بين الآباء والأمهات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ar-SA" sz="2800" dirty="0">
                <a:solidFill>
                  <a:srgbClr val="FF0000"/>
                </a:solidFill>
              </a:rPr>
              <a:t>الأخوة  </a:t>
            </a:r>
          </a:p>
        </p:txBody>
      </p:sp>
      <p:sp>
        <p:nvSpPr>
          <p:cNvPr id="13315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/>
              <a:t>أولياء الأمور والآخرون المهمون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>
              <a:solidFill>
                <a:srgbClr val="7B98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50" y="1714500"/>
            <a:ext cx="8504238" cy="4973638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ar-SA" b="1" dirty="0"/>
              <a:t>غالباً مايكون الأخوة أعظم مصادر القوة ، ولكن الآباء لا يستثمرونهم ، كما يجب على الوالدين أن يتجنبا توقع الكثير من أبنائهم فيحرمونهم طفولتهم.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ar-SA" b="1" dirty="0"/>
              <a:t>الأخوات الأكبر سناً غالبا ما توكل إليهن بعض المسؤوليات والمهام الإضافية للعناية بالطفل بسبب الإعاقة التي يعني منها 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ar-SA" b="1" dirty="0"/>
              <a:t>أما الأخوة الأصغر فقد يحتاجون إلى قدر كبير من الرعاية مما يزيد من الضغوط التي يواجهها الوالدين 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ar-SA" b="1" dirty="0"/>
              <a:t>إذا الأخوة قد يعملون بمثابة مصادر للدعم أو مصادر للضغط مما يعني أن الأسرة قد تزود الأخوة العاديين بفرص غير اعتيادية للنضج وقد تقود إلى مشكلات </a:t>
            </a:r>
            <a:r>
              <a:rPr lang="ar-SA" b="1" dirty="0" err="1"/>
              <a:t>تكيفية</a:t>
            </a:r>
            <a:r>
              <a:rPr lang="ar-SA" b="1" dirty="0"/>
              <a:t> 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ar-SA" b="1" dirty="0"/>
              <a:t>تكييف البيئة المنزلية تشمل الأبعاد الرئيسية التالية: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b="1" dirty="0"/>
              <a:t>أ. السلامة 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b="1" dirty="0"/>
              <a:t>ب. إمكانية الوصول وسهولته 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ar-SA" b="1" dirty="0"/>
              <a:t>ج. استثارة النمو 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428625"/>
            <a:ext cx="8534400" cy="7588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ar-SA" dirty="0"/>
              <a:t>العوامل التي تسبب سوء التوافق لدى الأخوة استنادا إلى البحث والملاحظة </a:t>
            </a:r>
            <a:r>
              <a:rPr lang="ar-SA" dirty="0" err="1"/>
              <a:t>العيادية</a:t>
            </a:r>
            <a:r>
              <a:rPr lang="ar-SA" dirty="0"/>
              <a:t>: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marL="514350" indent="-514350">
              <a:buFont typeface="Wingdings 2" pitchFamily="18" charset="2"/>
              <a:buAutoNum type="arabic1Minus"/>
            </a:pPr>
            <a:r>
              <a:rPr lang="ar-SA"/>
              <a:t>المسؤولية : تشير البحوث إلى أن تحمل الأطفال وخاصة البنات مسؤولية الأخ المعوق يرتبط بتطور الغضب والاستياء.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ar-SA"/>
              <a:t>كذلك يرتبط الوضع الاقتصادي – الاجتماعي بحجم المسؤولية التي قد يتحملها الأخوة الطبيعيون .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ar-SA"/>
              <a:t>كما قد يعاني الأخوة من الطموحات المفرطة .. لماذا ؟ </a:t>
            </a:r>
          </a:p>
          <a:p>
            <a:pPr marL="514350" indent="-514350">
              <a:buFont typeface="Wingdings 2" pitchFamily="18" charset="2"/>
              <a:buNone/>
            </a:pPr>
            <a:r>
              <a:rPr lang="ar-SA"/>
              <a:t>وقد يعانون من القلق من المستقبل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العوامل التي تسبب سوء التوافق لدى الأخوة: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ب- التخوف من الإعاقة : </a:t>
            </a:r>
          </a:p>
          <a:p>
            <a:pPr>
              <a:buFont typeface="Wingdings 2" pitchFamily="18" charset="2"/>
              <a:buNone/>
            </a:pPr>
            <a:r>
              <a:rPr lang="ar-SA"/>
              <a:t>قد يخاف أخوة الأطفال المعوقين من أن يصبحوا معوقين في المستقبل ، كما أن الأطفال عندما يكبرون ويدخلون مرحلة المراهقة يخافون من أن يصبحوا آباء لأطفال معوقين 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العوامل التي تسبب سوء التوافق لدى الأخوة: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ج – الغضب والشعور بالذنب: </a:t>
            </a:r>
          </a:p>
          <a:p>
            <a:pPr>
              <a:buFont typeface="Wingdings 2" pitchFamily="18" charset="2"/>
              <a:buNone/>
            </a:pPr>
            <a:r>
              <a:rPr lang="ar-SA"/>
              <a:t> قد يشعرون بالغضب بسبب طبيعة ردود فعل الغرباء والجيران والأقارب والأصدقاء لحالة الإعاقة .</a:t>
            </a:r>
          </a:p>
          <a:p>
            <a:pPr>
              <a:buFont typeface="Wingdings 2" pitchFamily="18" charset="2"/>
              <a:buNone/>
            </a:pPr>
            <a:r>
              <a:rPr lang="ar-SA"/>
              <a:t>وقد يترك الشعور بالإهمال وعدم الحصول على التقدير للانجازات أثرا طويل المدى على الأخوة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العوامل التي تسبب سوء التوافق لدى الأخوة: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quarter" idx="1"/>
          </p:nvPr>
        </p:nvSpPr>
        <p:spPr>
          <a:xfrm>
            <a:off x="357188" y="2286000"/>
            <a:ext cx="8504237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ar-SA"/>
              <a:t>د- التواصل : قد يحس الأخوة أن المشاعر السلبية يجب دفنها ، وغالباً ما تتخذ القرارات المتعلقة بالإعاقة دون مناقشات مسبقة أو تفسيرات للأخوة .  </a:t>
            </a:r>
          </a:p>
          <a:p>
            <a:pPr>
              <a:buFont typeface="Wingdings 2" pitchFamily="18" charset="2"/>
              <a:buNone/>
            </a:pPr>
            <a:r>
              <a:rPr lang="ar-SA"/>
              <a:t>والواقع ؟؟؟؟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العوامل التي تسبب سوء التوافق لدى الأخوة: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quarter" idx="1"/>
          </p:nvPr>
        </p:nvSpPr>
        <p:spPr>
          <a:xfrm>
            <a:off x="428625" y="2286000"/>
            <a:ext cx="8504238" cy="4572000"/>
          </a:xfrm>
        </p:spPr>
        <p:txBody>
          <a:bodyPr/>
          <a:lstStyle/>
          <a:p>
            <a:r>
              <a:rPr lang="ar-SA"/>
              <a:t>هـ - اتجاهات الأباء : إن الأخوة العاديين يتأثرون باتجاهات آبائهم نحو الطفل المعوق ، فقدرتهم على قبول الإعاقة تتأثر باتجاهات آبائهم .</a:t>
            </a:r>
          </a:p>
          <a:p>
            <a:pPr>
              <a:buFont typeface="Wingdings 2" pitchFamily="18" charset="2"/>
              <a:buNone/>
            </a:pPr>
            <a:r>
              <a:rPr lang="ar-SA"/>
              <a:t>*استجابة الآباء تختلف عن استجابة الأمهات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الأمهات 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تتحمل الأمهات العبء الأكبر لذلك تتناول البحوث عادة الأمهات وتركز عليهن أولاً، ثم أفراد العائلة وأخيراً التأثيرات على العلاقات الزوجية </a:t>
            </a:r>
          </a:p>
          <a:p>
            <a:r>
              <a:rPr lang="ar-SA"/>
              <a:t>العوامل التي تسهم بشكل ملحوظ في كمية الضغط التي يتم التعرض له : عمر الوالدين، الوضع الاقتصادي- الاجتماعي، حجم الأسرة </a:t>
            </a:r>
          </a:p>
          <a:p>
            <a:endParaRPr lang="ar-SA"/>
          </a:p>
          <a:p>
            <a:r>
              <a:rPr lang="ar-SA" u="sng"/>
              <a:t>دراسة فيرجاسون ووات </a:t>
            </a:r>
            <a:r>
              <a:rPr lang="ar-SA"/>
              <a:t>أن أمهات المعاقين لايواجهن ضغوط أكثر من تلك التي تواجهها الأمهات العاملات اللواتي ليس لديهن أطفال معوقين .</a:t>
            </a:r>
          </a:p>
          <a:p>
            <a:r>
              <a:rPr lang="ar-SA" u="sng"/>
              <a:t>ذكر بكمان </a:t>
            </a:r>
            <a:r>
              <a:rPr lang="ar-SA"/>
              <a:t>أن الأمهات الوحيدات يواجهن ضغوطاً أكبر ، وفي عينات الأطفال الأكبر سناً لم تجد الدراسات فروقاً بين الأسر التي يعيش فيها كلا الوالدين أو أحدهما فقط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الأمهات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أمهات الطفال المعوقين يتعرضن لمستويات عالية من الضغوط المرتبطة بعوامل ذاتية أكثر من ارتباطها بعوامل موضوعية مثل : الإحساس بعدم الحرية، وعدم الرضا والانعزال الاجتماعي، وصعوبة التعامل مع الطفل، وأعباء العناية به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>
              <a:solidFill>
                <a:srgbClr val="7B9899"/>
              </a:solidFill>
            </a:endParaRP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/>
            <a:r>
              <a:rPr lang="ar-SA">
                <a:solidFill>
                  <a:srgbClr val="FF0000"/>
                </a:solidFill>
              </a:rPr>
              <a:t>مع أمهات الأطفال  ص 314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الآباء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معظم البحوث اهتم بالأمهات أكثر من الآباء، ولكن الأب أيضاً يواجه صراعات قد تؤثر على قبوله لطفله</a:t>
            </a:r>
          </a:p>
          <a:p>
            <a:r>
              <a:rPr lang="ar-SA"/>
              <a:t>وقد وصف ويشارت آباء بعض الأطفال المعوقين على انهم أقل رضا من الأمهات عن الخدمات المقدمة </a:t>
            </a:r>
          </a:p>
          <a:p>
            <a:r>
              <a:rPr lang="ar-SA"/>
              <a:t>كما كانت درجات الاكتئاب لدى آباء الأطفال المعوقين إعاقة شديدة أعلى منها لدى آباء الأطفال غير المعوقين ، وكانوا أقل تقديراً لذواتهم من الآخرين</a:t>
            </a:r>
          </a:p>
          <a:p>
            <a:r>
              <a:rPr lang="ar-SA"/>
              <a:t>تولمان ذكر بأن الآباء يواجهون صعوبة أكبر في التعايش مع أطفالهم المتخلفين عقلياً من الأمهات وهم أكثر تأثراً باتجاهات المجتمع السلبية نحو الإعاقة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>
              <a:solidFill>
                <a:srgbClr val="7B9899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كما قد يصعب على الآباء الاعتراف بوجود مشكلة لدى طفلهم الذي لديه صعوبات بسيطة نسبياً ... لماذا ؟؟؟ </a:t>
            </a:r>
          </a:p>
          <a:p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العلاقات بين الآباء والأمهات 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توصل جاث إلى أن الوضع الزواجي لأباء الأطفال المتخلفين عقلياً كان أضعف منه لدى آباء الأطفال غير المتخلفين.</a:t>
            </a:r>
          </a:p>
          <a:p>
            <a:r>
              <a:rPr lang="ar-SA"/>
              <a:t>بعض الدراسات لم تجد فروقا في العلاقات بين الآباء بين المعوقين وغير المعوقين </a:t>
            </a:r>
          </a:p>
          <a:p>
            <a:r>
              <a:rPr lang="ar-SA"/>
              <a:t>بعض الدراسات وجدت أنهم يشعرون برضا أقل بكثير في العلاقة الزوجية .</a:t>
            </a:r>
          </a:p>
          <a:p>
            <a:r>
              <a:rPr lang="ar-SA"/>
              <a:t>درس فاربر التأثيرات الناجمة عن إنجاب طفل شديد الإعاقة على التماسك الزواجي ، ووجد أن النتيجة اعتمدت على التماسك الزواجي قبل إنجاب الطفل وليس على أي أثر للطفل نفسه وهذا ما توصل إليه جاث أيضا 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>
              <a:solidFill>
                <a:srgbClr val="7B9899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الضغط ليس نتيجة حتمية لأسر الأطفال المعوقين ..</a:t>
            </a:r>
          </a:p>
          <a:p>
            <a:r>
              <a:rPr lang="ar-SA"/>
              <a:t>هناك جملة من المتغيرات تمكننا من التنبؤ بأي الأسر تواجه الضغط والقلق :</a:t>
            </a:r>
          </a:p>
          <a:p>
            <a:pPr>
              <a:buFontTx/>
              <a:buChar char="-"/>
            </a:pPr>
            <a:r>
              <a:rPr lang="ar-SA"/>
              <a:t>وجود مصادر ضغط متعددة</a:t>
            </a:r>
          </a:p>
          <a:p>
            <a:pPr>
              <a:buFontTx/>
              <a:buChar char="-"/>
            </a:pPr>
            <a:r>
              <a:rPr lang="ar-SA"/>
              <a:t>المرحلة النمائية في حياة الأسرة .</a:t>
            </a:r>
          </a:p>
          <a:p>
            <a:pPr>
              <a:buFontTx/>
              <a:buChar char="-"/>
            </a:pPr>
            <a:r>
              <a:rPr lang="ar-SA"/>
              <a:t>تفسير الأسرة للموقف.</a:t>
            </a:r>
          </a:p>
          <a:p>
            <a:pPr>
              <a:buFontTx/>
              <a:buChar char="-"/>
            </a:pPr>
            <a:r>
              <a:rPr lang="ar-SA"/>
              <a:t>تماسك الأسرة قبل ولادة الطفل المعوق.</a:t>
            </a:r>
          </a:p>
          <a:p>
            <a:r>
              <a:rPr lang="ar-SA"/>
              <a:t>الرضا عن الحياة الزوجية أو مستوى الشعور بالأمن الذي تشعر به الأم فيما يتعلق بالعلاقة الزوجية كان يشكل أفضل معيار للتنبؤ بسلوك التعايش .</a:t>
            </a:r>
          </a:p>
          <a:p>
            <a:pPr>
              <a:buFont typeface="Wingdings 2" pitchFamily="18" charset="2"/>
              <a:buNone/>
            </a:pPr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>
                <a:solidFill>
                  <a:srgbClr val="7B9899"/>
                </a:solidFill>
              </a:rPr>
              <a:t>الأخوة 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ar-SA"/>
              <a:t>أهملت الدراسات دور الأخوة وتأثير الإعاقة عليهم ، كما أن الأخوة يجب أن يتعلموا التكيف بمستوياته المختلفة عبر مراحل حياة الأسرة  ، كما يجب أن يكونوا على تواصل مع مقدمي الخدمات</a:t>
            </a:r>
          </a:p>
          <a:p>
            <a:r>
              <a:rPr lang="ar-SA"/>
              <a:t>حاجات الأخوة: الحاجة إلى المعلومات – التعرف على أشكال المساعدة وطرقها – والحاجة إلى التوجيه فيما يتعلق بسبل التعامل مع الطفل، والإرشاد الجيني ، والتفاعل مع الأخوة الآخرين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130</TotalTime>
  <Words>789</Words>
  <Application>Microsoft Office PowerPoint</Application>
  <PresentationFormat>عرض على الشاشة (4:3)</PresentationFormat>
  <Paragraphs>61</Paragraphs>
  <Slides>15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21" baseType="lpstr">
      <vt:lpstr>Arial</vt:lpstr>
      <vt:lpstr>Georgia</vt:lpstr>
      <vt:lpstr>Times New Roman</vt:lpstr>
      <vt:lpstr>Wingdings</vt:lpstr>
      <vt:lpstr>Wingdings 2</vt:lpstr>
      <vt:lpstr>Civic</vt:lpstr>
      <vt:lpstr>أولياء الأمور والآخرون المهمون </vt:lpstr>
      <vt:lpstr>الأمهات </vt:lpstr>
      <vt:lpstr>الأمهات</vt:lpstr>
      <vt:lpstr>عرض تقديمي في PowerPoint</vt:lpstr>
      <vt:lpstr>الآباء</vt:lpstr>
      <vt:lpstr>عرض تقديمي في PowerPoint</vt:lpstr>
      <vt:lpstr>العلاقات بين الآباء والأمهات </vt:lpstr>
      <vt:lpstr>عرض تقديمي في PowerPoint</vt:lpstr>
      <vt:lpstr>الأخوة </vt:lpstr>
      <vt:lpstr>عرض تقديمي في PowerPoint</vt:lpstr>
      <vt:lpstr>العوامل التي تسبب سوء التوافق لدى الأخوة استنادا إلى البحث والملاحظة العيادية:</vt:lpstr>
      <vt:lpstr>العوامل التي تسبب سوء التوافق لدى الأخوة:</vt:lpstr>
      <vt:lpstr>العوامل التي تسبب سوء التوافق لدى الأخوة:</vt:lpstr>
      <vt:lpstr>العوامل التي تسبب سوء التوافق لدى الأخوة:</vt:lpstr>
      <vt:lpstr>العوامل التي تسبب سوء التوافق لدى الأخوة: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أولياء الأمور والآخرون المهمون</dc:title>
  <dc:creator>sony</dc:creator>
  <cp:lastModifiedBy>العنود العسكر</cp:lastModifiedBy>
  <cp:revision>17</cp:revision>
  <dcterms:created xsi:type="dcterms:W3CDTF">2012-12-18T18:31:35Z</dcterms:created>
  <dcterms:modified xsi:type="dcterms:W3CDTF">2017-02-07T14:22:50Z</dcterms:modified>
</cp:coreProperties>
</file>