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autoCompressPictures="0">
  <p:sldMasterIdLst>
    <p:sldMasterId id="2147483648" r:id="rId1"/>
  </p:sldMasterIdLst>
  <p:sldIdLst>
    <p:sldId id="265" r:id="rId2"/>
    <p:sldId id="278" r:id="rId3"/>
    <p:sldId id="269" r:id="rId4"/>
    <p:sldId id="270" r:id="rId5"/>
    <p:sldId id="271" r:id="rId6"/>
    <p:sldId id="266" r:id="rId7"/>
    <p:sldId id="272" r:id="rId8"/>
    <p:sldId id="273" r:id="rId9"/>
    <p:sldId id="279" r:id="rId10"/>
    <p:sldId id="280" r:id="rId11"/>
    <p:sldId id="267" r:id="rId12"/>
    <p:sldId id="274" r:id="rId13"/>
  </p:sldIdLst>
  <p:sldSz cx="12192000" cy="6858000"/>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C504B"/>
    <a:srgbClr val="EAE4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26745"/>
    <p:restoredTop sz="94633"/>
  </p:normalViewPr>
  <p:slideViewPr>
    <p:cSldViewPr snapToGrid="0" snapToObjects="1">
      <p:cViewPr>
        <p:scale>
          <a:sx n="60" d="100"/>
          <a:sy n="60" d="100"/>
        </p:scale>
        <p:origin x="-808" y="-896"/>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العنوان 1"/>
          <p:cNvSpPr>
            <a:spLocks noGrp="1"/>
          </p:cNvSpPr>
          <p:nvPr>
            <p:ph type="ctrTitle"/>
          </p:nvPr>
        </p:nvSpPr>
        <p:spPr>
          <a:xfrm>
            <a:off x="1524000" y="1122363"/>
            <a:ext cx="9144000" cy="2387600"/>
          </a:xfrm>
        </p:spPr>
        <p:txBody>
          <a:bodyPr anchor="b"/>
          <a:lstStyle>
            <a:lvl1pPr algn="ctr">
              <a:defRPr sz="6000"/>
            </a:lvl1pPr>
          </a:lstStyle>
          <a:p>
            <a:r>
              <a:rPr lang="x-none" smtClean="0"/>
              <a:t>انقر لتحرير نمط العنوان الرئيسي</a:t>
            </a:r>
            <a:endParaRPr lang="x-none"/>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x-none" smtClean="0"/>
              <a:t>انقر لتحرير نمط العنوان الثانوي الرئيسي</a:t>
            </a:r>
            <a:endParaRPr lang="x-none"/>
          </a:p>
        </p:txBody>
      </p:sp>
      <p:sp>
        <p:nvSpPr>
          <p:cNvPr id="4" name="عنصر نائب للتاريخ 3"/>
          <p:cNvSpPr>
            <a:spLocks noGrp="1"/>
          </p:cNvSpPr>
          <p:nvPr>
            <p:ph type="dt" sz="half" idx="10"/>
          </p:nvPr>
        </p:nvSpPr>
        <p:spPr/>
        <p:txBody>
          <a:bodyPr/>
          <a:lstStyle/>
          <a:p>
            <a:fld id="{DE58096C-A278-5441-8FB6-F4076743B115}" type="datetimeFigureOut">
              <a:rPr lang="x-none" smtClean="0"/>
              <a:t>12/20/17</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69C830E1-483F-B04C-824E-AC7337018A87}" type="slidenum">
              <a:rPr lang="x-none" smtClean="0"/>
              <a:t>‹#›</a:t>
            </a:fld>
            <a:endParaRPr lang="x-none"/>
          </a:p>
        </p:txBody>
      </p:sp>
    </p:spTree>
    <p:extLst>
      <p:ext uri="{BB962C8B-B14F-4D97-AF65-F5344CB8AC3E}">
        <p14:creationId xmlns:p14="http://schemas.microsoft.com/office/powerpoint/2010/main" val="1414885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lstStyle/>
          <a:p>
            <a:r>
              <a:rPr lang="x-none" smtClean="0"/>
              <a:t>انقر لتحرير نمط العنوان الرئيسي</a:t>
            </a:r>
            <a:endParaRPr lang="x-none"/>
          </a:p>
        </p:txBody>
      </p:sp>
      <p:sp>
        <p:nvSpPr>
          <p:cNvPr id="3" name="عنصر نائب للعنوان العمودي 2"/>
          <p:cNvSpPr>
            <a:spLocks noGrp="1"/>
          </p:cNvSpPr>
          <p:nvPr>
            <p:ph type="body" orient="vert" idx="1"/>
          </p:nvPr>
        </p:nvSpPr>
        <p:spPr/>
        <p:txBody>
          <a:bodyPr vert="eaVert"/>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تاريخ 3"/>
          <p:cNvSpPr>
            <a:spLocks noGrp="1"/>
          </p:cNvSpPr>
          <p:nvPr>
            <p:ph type="dt" sz="half" idx="10"/>
          </p:nvPr>
        </p:nvSpPr>
        <p:spPr/>
        <p:txBody>
          <a:bodyPr/>
          <a:lstStyle/>
          <a:p>
            <a:fld id="{DE58096C-A278-5441-8FB6-F4076743B115}" type="datetimeFigureOut">
              <a:rPr lang="x-none" smtClean="0"/>
              <a:t>12/20/17</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69C830E1-483F-B04C-824E-AC7337018A87}" type="slidenum">
              <a:rPr lang="x-none" smtClean="0"/>
              <a:t>‹#›</a:t>
            </a:fld>
            <a:endParaRPr lang="x-none"/>
          </a:p>
        </p:txBody>
      </p:sp>
    </p:spTree>
    <p:extLst>
      <p:ext uri="{BB962C8B-B14F-4D97-AF65-F5344CB8AC3E}">
        <p14:creationId xmlns:p14="http://schemas.microsoft.com/office/powerpoint/2010/main" val="3319775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العنوان العمودي 1"/>
          <p:cNvSpPr>
            <a:spLocks noGrp="1"/>
          </p:cNvSpPr>
          <p:nvPr>
            <p:ph type="title" orient="vert"/>
          </p:nvPr>
        </p:nvSpPr>
        <p:spPr>
          <a:xfrm>
            <a:off x="8724900" y="365125"/>
            <a:ext cx="2628900" cy="5811838"/>
          </a:xfrm>
        </p:spPr>
        <p:txBody>
          <a:bodyPr vert="eaVert"/>
          <a:lstStyle/>
          <a:p>
            <a:r>
              <a:rPr lang="x-none" smtClean="0"/>
              <a:t>انقر لتحرير نمط العنوان الرئيسي</a:t>
            </a:r>
            <a:endParaRPr lang="x-none"/>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تاريخ 3"/>
          <p:cNvSpPr>
            <a:spLocks noGrp="1"/>
          </p:cNvSpPr>
          <p:nvPr>
            <p:ph type="dt" sz="half" idx="10"/>
          </p:nvPr>
        </p:nvSpPr>
        <p:spPr/>
        <p:txBody>
          <a:bodyPr/>
          <a:lstStyle/>
          <a:p>
            <a:fld id="{DE58096C-A278-5441-8FB6-F4076743B115}" type="datetimeFigureOut">
              <a:rPr lang="x-none" smtClean="0"/>
              <a:t>12/20/17</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69C830E1-483F-B04C-824E-AC7337018A87}" type="slidenum">
              <a:rPr lang="x-none" smtClean="0"/>
              <a:t>‹#›</a:t>
            </a:fld>
            <a:endParaRPr lang="x-none"/>
          </a:p>
        </p:txBody>
      </p:sp>
    </p:spTree>
    <p:extLst>
      <p:ext uri="{BB962C8B-B14F-4D97-AF65-F5344CB8AC3E}">
        <p14:creationId xmlns:p14="http://schemas.microsoft.com/office/powerpoint/2010/main" val="383562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lstStyle/>
          <a:p>
            <a:r>
              <a:rPr lang="x-none" smtClean="0"/>
              <a:t>انقر لتحرير نمط العنوان الرئيسي</a:t>
            </a:r>
            <a:endParaRPr lang="x-none"/>
          </a:p>
        </p:txBody>
      </p:sp>
      <p:sp>
        <p:nvSpPr>
          <p:cNvPr id="3" name="عنصر نائب للمحتوى 2"/>
          <p:cNvSpPr>
            <a:spLocks noGrp="1"/>
          </p:cNvSpPr>
          <p:nvPr>
            <p:ph idx="1"/>
          </p:nvPr>
        </p:nvSpPr>
        <p:spPr/>
        <p:txBody>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تاريخ 3"/>
          <p:cNvSpPr>
            <a:spLocks noGrp="1"/>
          </p:cNvSpPr>
          <p:nvPr>
            <p:ph type="dt" sz="half" idx="10"/>
          </p:nvPr>
        </p:nvSpPr>
        <p:spPr/>
        <p:txBody>
          <a:bodyPr/>
          <a:lstStyle/>
          <a:p>
            <a:fld id="{DE58096C-A278-5441-8FB6-F4076743B115}" type="datetimeFigureOut">
              <a:rPr lang="x-none" smtClean="0"/>
              <a:t>12/20/17</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69C830E1-483F-B04C-824E-AC7337018A87}" type="slidenum">
              <a:rPr lang="x-none" smtClean="0"/>
              <a:t>‹#›</a:t>
            </a:fld>
            <a:endParaRPr lang="x-none"/>
          </a:p>
        </p:txBody>
      </p:sp>
    </p:spTree>
    <p:extLst>
      <p:ext uri="{BB962C8B-B14F-4D97-AF65-F5344CB8AC3E}">
        <p14:creationId xmlns:p14="http://schemas.microsoft.com/office/powerpoint/2010/main" val="898612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العنوان 1"/>
          <p:cNvSpPr>
            <a:spLocks noGrp="1"/>
          </p:cNvSpPr>
          <p:nvPr>
            <p:ph type="title"/>
          </p:nvPr>
        </p:nvSpPr>
        <p:spPr>
          <a:xfrm>
            <a:off x="831850" y="1709738"/>
            <a:ext cx="10515600" cy="2852737"/>
          </a:xfrm>
        </p:spPr>
        <p:txBody>
          <a:bodyPr anchor="b"/>
          <a:lstStyle>
            <a:lvl1pPr>
              <a:defRPr sz="6000"/>
            </a:lvl1pPr>
          </a:lstStyle>
          <a:p>
            <a:r>
              <a:rPr lang="x-none" smtClean="0"/>
              <a:t>انقر لتحرير نمط العنوان الرئيسي</a:t>
            </a:r>
            <a:endParaRPr lang="x-none"/>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x-none" smtClean="0"/>
              <a:t>انقر لتحرير أنماط النص الرئيسي</a:t>
            </a:r>
          </a:p>
        </p:txBody>
      </p:sp>
      <p:sp>
        <p:nvSpPr>
          <p:cNvPr id="4" name="عنصر نائب للتاريخ 3"/>
          <p:cNvSpPr>
            <a:spLocks noGrp="1"/>
          </p:cNvSpPr>
          <p:nvPr>
            <p:ph type="dt" sz="half" idx="10"/>
          </p:nvPr>
        </p:nvSpPr>
        <p:spPr/>
        <p:txBody>
          <a:bodyPr/>
          <a:lstStyle/>
          <a:p>
            <a:fld id="{DE58096C-A278-5441-8FB6-F4076743B115}" type="datetimeFigureOut">
              <a:rPr lang="x-none" smtClean="0"/>
              <a:t>12/20/17</a:t>
            </a:fld>
            <a:endParaRPr lang="x-none"/>
          </a:p>
        </p:txBody>
      </p:sp>
      <p:sp>
        <p:nvSpPr>
          <p:cNvPr id="5" name="عنصر نائب للتذييل 4"/>
          <p:cNvSpPr>
            <a:spLocks noGrp="1"/>
          </p:cNvSpPr>
          <p:nvPr>
            <p:ph type="ftr" sz="quarter" idx="11"/>
          </p:nvPr>
        </p:nvSpPr>
        <p:spPr/>
        <p:txBody>
          <a:bodyPr/>
          <a:lstStyle/>
          <a:p>
            <a:endParaRPr lang="x-none"/>
          </a:p>
        </p:txBody>
      </p:sp>
      <p:sp>
        <p:nvSpPr>
          <p:cNvPr id="6" name="عنصر نائب لرقم الشريحة 5"/>
          <p:cNvSpPr>
            <a:spLocks noGrp="1"/>
          </p:cNvSpPr>
          <p:nvPr>
            <p:ph type="sldNum" sz="quarter" idx="12"/>
          </p:nvPr>
        </p:nvSpPr>
        <p:spPr/>
        <p:txBody>
          <a:bodyPr/>
          <a:lstStyle/>
          <a:p>
            <a:fld id="{69C830E1-483F-B04C-824E-AC7337018A87}" type="slidenum">
              <a:rPr lang="x-none" smtClean="0"/>
              <a:t>‹#›</a:t>
            </a:fld>
            <a:endParaRPr lang="x-none"/>
          </a:p>
        </p:txBody>
      </p:sp>
    </p:spTree>
    <p:extLst>
      <p:ext uri="{BB962C8B-B14F-4D97-AF65-F5344CB8AC3E}">
        <p14:creationId xmlns:p14="http://schemas.microsoft.com/office/powerpoint/2010/main" val="1872206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lstStyle/>
          <a:p>
            <a:r>
              <a:rPr lang="x-none" smtClean="0"/>
              <a:t>انقر لتحرير نمط العنوان الرئيسي</a:t>
            </a:r>
            <a:endParaRPr lang="x-none"/>
          </a:p>
        </p:txBody>
      </p:sp>
      <p:sp>
        <p:nvSpPr>
          <p:cNvPr id="3" name="عنصر نائب للمحتوى 2"/>
          <p:cNvSpPr>
            <a:spLocks noGrp="1"/>
          </p:cNvSpPr>
          <p:nvPr>
            <p:ph sz="half" idx="1"/>
          </p:nvPr>
        </p:nvSpPr>
        <p:spPr>
          <a:xfrm>
            <a:off x="838200" y="1825625"/>
            <a:ext cx="5181600" cy="4351338"/>
          </a:xfrm>
        </p:spPr>
        <p:txBody>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محتوى 3"/>
          <p:cNvSpPr>
            <a:spLocks noGrp="1"/>
          </p:cNvSpPr>
          <p:nvPr>
            <p:ph sz="half" idx="2"/>
          </p:nvPr>
        </p:nvSpPr>
        <p:spPr>
          <a:xfrm>
            <a:off x="6172200" y="1825625"/>
            <a:ext cx="5181600" cy="4351338"/>
          </a:xfrm>
        </p:spPr>
        <p:txBody>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5" name="عنصر نائب للتاريخ 4"/>
          <p:cNvSpPr>
            <a:spLocks noGrp="1"/>
          </p:cNvSpPr>
          <p:nvPr>
            <p:ph type="dt" sz="half" idx="10"/>
          </p:nvPr>
        </p:nvSpPr>
        <p:spPr/>
        <p:txBody>
          <a:bodyPr/>
          <a:lstStyle/>
          <a:p>
            <a:fld id="{DE58096C-A278-5441-8FB6-F4076743B115}" type="datetimeFigureOut">
              <a:rPr lang="x-none" smtClean="0"/>
              <a:t>12/20/17</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p>
            <a:fld id="{69C830E1-483F-B04C-824E-AC7337018A87}" type="slidenum">
              <a:rPr lang="x-none" smtClean="0"/>
              <a:t>‹#›</a:t>
            </a:fld>
            <a:endParaRPr lang="x-none"/>
          </a:p>
        </p:txBody>
      </p:sp>
    </p:spTree>
    <p:extLst>
      <p:ext uri="{BB962C8B-B14F-4D97-AF65-F5344CB8AC3E}">
        <p14:creationId xmlns:p14="http://schemas.microsoft.com/office/powerpoint/2010/main" val="123777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المقارنة">
    <p:spTree>
      <p:nvGrpSpPr>
        <p:cNvPr id="1" name=""/>
        <p:cNvGrpSpPr/>
        <p:nvPr/>
      </p:nvGrpSpPr>
      <p:grpSpPr>
        <a:xfrm>
          <a:off x="0" y="0"/>
          <a:ext cx="0" cy="0"/>
          <a:chOff x="0" y="0"/>
          <a:chExt cx="0" cy="0"/>
        </a:xfrm>
      </p:grpSpPr>
      <p:sp>
        <p:nvSpPr>
          <p:cNvPr id="2" name="العنوان 1"/>
          <p:cNvSpPr>
            <a:spLocks noGrp="1"/>
          </p:cNvSpPr>
          <p:nvPr>
            <p:ph type="title"/>
          </p:nvPr>
        </p:nvSpPr>
        <p:spPr>
          <a:xfrm>
            <a:off x="839788" y="365125"/>
            <a:ext cx="10515600" cy="1325563"/>
          </a:xfrm>
        </p:spPr>
        <p:txBody>
          <a:bodyPr/>
          <a:lstStyle/>
          <a:p>
            <a:r>
              <a:rPr lang="x-none" smtClean="0"/>
              <a:t>انقر لتحرير نمط العنوان الرئيسي</a:t>
            </a:r>
            <a:endParaRPr lang="x-none"/>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7" name="عنصر نائب للتاريخ 6"/>
          <p:cNvSpPr>
            <a:spLocks noGrp="1"/>
          </p:cNvSpPr>
          <p:nvPr>
            <p:ph type="dt" sz="half" idx="10"/>
          </p:nvPr>
        </p:nvSpPr>
        <p:spPr/>
        <p:txBody>
          <a:bodyPr/>
          <a:lstStyle/>
          <a:p>
            <a:fld id="{DE58096C-A278-5441-8FB6-F4076743B115}" type="datetimeFigureOut">
              <a:rPr lang="x-none" smtClean="0"/>
              <a:t>12/20/17</a:t>
            </a:fld>
            <a:endParaRPr lang="x-none"/>
          </a:p>
        </p:txBody>
      </p:sp>
      <p:sp>
        <p:nvSpPr>
          <p:cNvPr id="8" name="عنصر نائب للتذييل 7"/>
          <p:cNvSpPr>
            <a:spLocks noGrp="1"/>
          </p:cNvSpPr>
          <p:nvPr>
            <p:ph type="ftr" sz="quarter" idx="11"/>
          </p:nvPr>
        </p:nvSpPr>
        <p:spPr/>
        <p:txBody>
          <a:bodyPr/>
          <a:lstStyle/>
          <a:p>
            <a:endParaRPr lang="x-none"/>
          </a:p>
        </p:txBody>
      </p:sp>
      <p:sp>
        <p:nvSpPr>
          <p:cNvPr id="9" name="عنصر نائب لرقم الشريحة 8"/>
          <p:cNvSpPr>
            <a:spLocks noGrp="1"/>
          </p:cNvSpPr>
          <p:nvPr>
            <p:ph type="sldNum" sz="quarter" idx="12"/>
          </p:nvPr>
        </p:nvSpPr>
        <p:spPr/>
        <p:txBody>
          <a:bodyPr/>
          <a:lstStyle/>
          <a:p>
            <a:fld id="{69C830E1-483F-B04C-824E-AC7337018A87}" type="slidenum">
              <a:rPr lang="x-none" smtClean="0"/>
              <a:t>‹#›</a:t>
            </a:fld>
            <a:endParaRPr lang="x-none"/>
          </a:p>
        </p:txBody>
      </p:sp>
    </p:spTree>
    <p:extLst>
      <p:ext uri="{BB962C8B-B14F-4D97-AF65-F5344CB8AC3E}">
        <p14:creationId xmlns:p14="http://schemas.microsoft.com/office/powerpoint/2010/main" val="6769090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a:lstStyle/>
          <a:p>
            <a:r>
              <a:rPr lang="x-none" smtClean="0"/>
              <a:t>انقر لتحرير نمط العنوان الرئيسي</a:t>
            </a:r>
            <a:endParaRPr lang="x-none"/>
          </a:p>
        </p:txBody>
      </p:sp>
      <p:sp>
        <p:nvSpPr>
          <p:cNvPr id="3" name="عنصر نائب للتاريخ 2"/>
          <p:cNvSpPr>
            <a:spLocks noGrp="1"/>
          </p:cNvSpPr>
          <p:nvPr>
            <p:ph type="dt" sz="half" idx="10"/>
          </p:nvPr>
        </p:nvSpPr>
        <p:spPr/>
        <p:txBody>
          <a:bodyPr/>
          <a:lstStyle/>
          <a:p>
            <a:fld id="{DE58096C-A278-5441-8FB6-F4076743B115}" type="datetimeFigureOut">
              <a:rPr lang="x-none" smtClean="0"/>
              <a:t>12/20/17</a:t>
            </a:fld>
            <a:endParaRPr lang="x-none"/>
          </a:p>
        </p:txBody>
      </p:sp>
      <p:sp>
        <p:nvSpPr>
          <p:cNvPr id="4" name="عنصر نائب للتذييل 3"/>
          <p:cNvSpPr>
            <a:spLocks noGrp="1"/>
          </p:cNvSpPr>
          <p:nvPr>
            <p:ph type="ftr" sz="quarter" idx="11"/>
          </p:nvPr>
        </p:nvSpPr>
        <p:spPr/>
        <p:txBody>
          <a:bodyPr/>
          <a:lstStyle/>
          <a:p>
            <a:endParaRPr lang="x-none"/>
          </a:p>
        </p:txBody>
      </p:sp>
      <p:sp>
        <p:nvSpPr>
          <p:cNvPr id="5" name="عنصر نائب لرقم الشريحة 4"/>
          <p:cNvSpPr>
            <a:spLocks noGrp="1"/>
          </p:cNvSpPr>
          <p:nvPr>
            <p:ph type="sldNum" sz="quarter" idx="12"/>
          </p:nvPr>
        </p:nvSpPr>
        <p:spPr/>
        <p:txBody>
          <a:bodyPr/>
          <a:lstStyle/>
          <a:p>
            <a:fld id="{69C830E1-483F-B04C-824E-AC7337018A87}" type="slidenum">
              <a:rPr lang="x-none" smtClean="0"/>
              <a:t>‹#›</a:t>
            </a:fld>
            <a:endParaRPr lang="x-none"/>
          </a:p>
        </p:txBody>
      </p:sp>
    </p:spTree>
    <p:extLst>
      <p:ext uri="{BB962C8B-B14F-4D97-AF65-F5344CB8AC3E}">
        <p14:creationId xmlns:p14="http://schemas.microsoft.com/office/powerpoint/2010/main" val="1589323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E58096C-A278-5441-8FB6-F4076743B115}" type="datetimeFigureOut">
              <a:rPr lang="x-none" smtClean="0"/>
              <a:t>12/20/17</a:t>
            </a:fld>
            <a:endParaRPr lang="x-none"/>
          </a:p>
        </p:txBody>
      </p:sp>
      <p:sp>
        <p:nvSpPr>
          <p:cNvPr id="3" name="عنصر نائب للتذييل 2"/>
          <p:cNvSpPr>
            <a:spLocks noGrp="1"/>
          </p:cNvSpPr>
          <p:nvPr>
            <p:ph type="ftr" sz="quarter" idx="11"/>
          </p:nvPr>
        </p:nvSpPr>
        <p:spPr/>
        <p:txBody>
          <a:bodyPr/>
          <a:lstStyle/>
          <a:p>
            <a:endParaRPr lang="x-none"/>
          </a:p>
        </p:txBody>
      </p:sp>
      <p:sp>
        <p:nvSpPr>
          <p:cNvPr id="4" name="عنصر نائب لرقم الشريحة 3"/>
          <p:cNvSpPr>
            <a:spLocks noGrp="1"/>
          </p:cNvSpPr>
          <p:nvPr>
            <p:ph type="sldNum" sz="quarter" idx="12"/>
          </p:nvPr>
        </p:nvSpPr>
        <p:spPr/>
        <p:txBody>
          <a:bodyPr/>
          <a:lstStyle/>
          <a:p>
            <a:fld id="{69C830E1-483F-B04C-824E-AC7337018A87}" type="slidenum">
              <a:rPr lang="x-none" smtClean="0"/>
              <a:t>‹#›</a:t>
            </a:fld>
            <a:endParaRPr lang="x-none"/>
          </a:p>
        </p:txBody>
      </p:sp>
    </p:spTree>
    <p:extLst>
      <p:ext uri="{BB962C8B-B14F-4D97-AF65-F5344CB8AC3E}">
        <p14:creationId xmlns:p14="http://schemas.microsoft.com/office/powerpoint/2010/main" val="1358580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العنوان 1"/>
          <p:cNvSpPr>
            <a:spLocks noGrp="1"/>
          </p:cNvSpPr>
          <p:nvPr>
            <p:ph type="title"/>
          </p:nvPr>
        </p:nvSpPr>
        <p:spPr>
          <a:xfrm>
            <a:off x="839788" y="457200"/>
            <a:ext cx="3932237" cy="1600200"/>
          </a:xfrm>
        </p:spPr>
        <p:txBody>
          <a:bodyPr anchor="b"/>
          <a:lstStyle>
            <a:lvl1pPr>
              <a:defRPr sz="3200"/>
            </a:lvl1pPr>
          </a:lstStyle>
          <a:p>
            <a:r>
              <a:rPr lang="x-none" smtClean="0"/>
              <a:t>انقر لتحرير نمط العنوان الرئيسي</a:t>
            </a:r>
            <a:endParaRPr lang="x-none"/>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x-none" smtClean="0"/>
              <a:t>انقر لتحرير أنماط النص الرئيسي</a:t>
            </a:r>
          </a:p>
        </p:txBody>
      </p:sp>
      <p:sp>
        <p:nvSpPr>
          <p:cNvPr id="5" name="عنصر نائب للتاريخ 4"/>
          <p:cNvSpPr>
            <a:spLocks noGrp="1"/>
          </p:cNvSpPr>
          <p:nvPr>
            <p:ph type="dt" sz="half" idx="10"/>
          </p:nvPr>
        </p:nvSpPr>
        <p:spPr/>
        <p:txBody>
          <a:bodyPr/>
          <a:lstStyle/>
          <a:p>
            <a:fld id="{DE58096C-A278-5441-8FB6-F4076743B115}" type="datetimeFigureOut">
              <a:rPr lang="x-none" smtClean="0"/>
              <a:t>12/20/17</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p>
            <a:fld id="{69C830E1-483F-B04C-824E-AC7337018A87}" type="slidenum">
              <a:rPr lang="x-none" smtClean="0"/>
              <a:t>‹#›</a:t>
            </a:fld>
            <a:endParaRPr lang="x-none"/>
          </a:p>
        </p:txBody>
      </p:sp>
    </p:spTree>
    <p:extLst>
      <p:ext uri="{BB962C8B-B14F-4D97-AF65-F5344CB8AC3E}">
        <p14:creationId xmlns:p14="http://schemas.microsoft.com/office/powerpoint/2010/main" val="1620748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العنوان 1"/>
          <p:cNvSpPr>
            <a:spLocks noGrp="1"/>
          </p:cNvSpPr>
          <p:nvPr>
            <p:ph type="title"/>
          </p:nvPr>
        </p:nvSpPr>
        <p:spPr>
          <a:xfrm>
            <a:off x="839788" y="457200"/>
            <a:ext cx="3932237" cy="1600200"/>
          </a:xfrm>
        </p:spPr>
        <p:txBody>
          <a:bodyPr anchor="b"/>
          <a:lstStyle>
            <a:lvl1pPr>
              <a:defRPr sz="3200"/>
            </a:lvl1pPr>
          </a:lstStyle>
          <a:p>
            <a:r>
              <a:rPr lang="x-none" smtClean="0"/>
              <a:t>انقر لتحرير نمط العنوان الرئيسي</a:t>
            </a:r>
            <a:endParaRPr lang="x-none"/>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x-none" smtClean="0"/>
              <a:t>انقر لتحرير أنماط النص الرئيسي</a:t>
            </a:r>
          </a:p>
        </p:txBody>
      </p:sp>
      <p:sp>
        <p:nvSpPr>
          <p:cNvPr id="5" name="عنصر نائب للتاريخ 4"/>
          <p:cNvSpPr>
            <a:spLocks noGrp="1"/>
          </p:cNvSpPr>
          <p:nvPr>
            <p:ph type="dt" sz="half" idx="10"/>
          </p:nvPr>
        </p:nvSpPr>
        <p:spPr/>
        <p:txBody>
          <a:bodyPr/>
          <a:lstStyle/>
          <a:p>
            <a:fld id="{DE58096C-A278-5441-8FB6-F4076743B115}" type="datetimeFigureOut">
              <a:rPr lang="x-none" smtClean="0"/>
              <a:t>12/20/17</a:t>
            </a:fld>
            <a:endParaRPr lang="x-none"/>
          </a:p>
        </p:txBody>
      </p:sp>
      <p:sp>
        <p:nvSpPr>
          <p:cNvPr id="6" name="عنصر نائب للتذييل 5"/>
          <p:cNvSpPr>
            <a:spLocks noGrp="1"/>
          </p:cNvSpPr>
          <p:nvPr>
            <p:ph type="ftr" sz="quarter" idx="11"/>
          </p:nvPr>
        </p:nvSpPr>
        <p:spPr/>
        <p:txBody>
          <a:bodyPr/>
          <a:lstStyle/>
          <a:p>
            <a:endParaRPr lang="x-none"/>
          </a:p>
        </p:txBody>
      </p:sp>
      <p:sp>
        <p:nvSpPr>
          <p:cNvPr id="7" name="عنصر نائب لرقم الشريحة 6"/>
          <p:cNvSpPr>
            <a:spLocks noGrp="1"/>
          </p:cNvSpPr>
          <p:nvPr>
            <p:ph type="sldNum" sz="quarter" idx="12"/>
          </p:nvPr>
        </p:nvSpPr>
        <p:spPr/>
        <p:txBody>
          <a:bodyPr/>
          <a:lstStyle/>
          <a:p>
            <a:fld id="{69C830E1-483F-B04C-824E-AC7337018A87}" type="slidenum">
              <a:rPr lang="x-none" smtClean="0"/>
              <a:t>‹#›</a:t>
            </a:fld>
            <a:endParaRPr lang="x-none"/>
          </a:p>
        </p:txBody>
      </p:sp>
    </p:spTree>
    <p:extLst>
      <p:ext uri="{BB962C8B-B14F-4D97-AF65-F5344CB8AC3E}">
        <p14:creationId xmlns:p14="http://schemas.microsoft.com/office/powerpoint/2010/main" val="12431249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x-none" smtClean="0"/>
              <a:t>انقر لتحرير نمط العنوان الرئيسي</a:t>
            </a:r>
            <a:endParaRPr lang="x-none"/>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E58096C-A278-5441-8FB6-F4076743B115}" type="datetimeFigureOut">
              <a:rPr lang="x-none" smtClean="0"/>
              <a:t>12/20/17</a:t>
            </a:fld>
            <a:endParaRPr lang="x-none"/>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x-none"/>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9C830E1-483F-B04C-824E-AC7337018A87}" type="slidenum">
              <a:rPr lang="x-none" smtClean="0"/>
              <a:t>‹#›</a:t>
            </a:fld>
            <a:endParaRPr lang="x-none"/>
          </a:p>
        </p:txBody>
      </p:sp>
    </p:spTree>
    <p:extLst>
      <p:ext uri="{BB962C8B-B14F-4D97-AF65-F5344CB8AC3E}">
        <p14:creationId xmlns:p14="http://schemas.microsoft.com/office/powerpoint/2010/main" val="9054848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microsoft.com/office/2007/relationships/hdphoto" Target="../media/hdphoto1.wdp"/><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4" Type="http://schemas.microsoft.com/office/2007/relationships/hdphoto" Target="../media/hdphoto4.wdp"/><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4" Type="http://schemas.microsoft.com/office/2007/relationships/hdphoto" Target="../media/hdphoto2.wdp"/><Relationship Id="rId5" Type="http://schemas.openxmlformats.org/officeDocument/2006/relationships/image" Target="../media/image3.jpg"/><Relationship Id="rId6" Type="http://schemas.openxmlformats.org/officeDocument/2006/relationships/hyperlink" Target="https://www.youtube.com/watch?v=BoNbkaiueqE" TargetMode="External"/><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microsoft.com/office/2007/relationships/hdphoto" Target="../media/hdphoto5.wdp"/><Relationship Id="rId4" Type="http://schemas.openxmlformats.org/officeDocument/2006/relationships/image" Target="../media/image1.png"/><Relationship Id="rId5" Type="http://schemas.openxmlformats.org/officeDocument/2006/relationships/image" Target="../media/image3.jpg"/><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4" Type="http://schemas.microsoft.com/office/2007/relationships/hdphoto" Target="../media/hdphoto1.wdp"/><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4" Type="http://schemas.microsoft.com/office/2007/relationships/hdphoto" Target="../media/hdphoto1.wdp"/><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4" Type="http://schemas.microsoft.com/office/2007/relationships/hdphoto" Target="../media/hdphoto2.wdp"/><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4" Type="http://schemas.microsoft.com/office/2007/relationships/hdphoto" Target="../media/hdphoto1.wdp"/><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4" Type="http://schemas.microsoft.com/office/2007/relationships/hdphoto" Target="../media/hdphoto2.wdp"/><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4" Type="http://schemas.microsoft.com/office/2007/relationships/hdphoto" Target="../media/hdphoto3.wdp"/><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4" Type="http://schemas.microsoft.com/office/2007/relationships/hdphoto" Target="../media/hdphoto4.wdp"/><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4" Type="http://schemas.microsoft.com/office/2007/relationships/hdphoto" Target="../media/hdphoto4.wdp"/><Relationship Id="rId1" Type="http://schemas.openxmlformats.org/officeDocument/2006/relationships/slideLayout" Target="../slideLayouts/slideLayout7.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AE4E8"/>
        </a:solidFill>
        <a:effectLst/>
      </p:bgPr>
    </p:bg>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2542503" cy="976745"/>
          </a:xfrm>
          <a:prstGeom prst="rect">
            <a:avLst/>
          </a:prstGeom>
        </p:spPr>
      </p:pic>
      <p:pic>
        <p:nvPicPr>
          <p:cNvPr id="5" name="صورة 4"/>
          <p:cNvPicPr>
            <a:picLocks noChangeAspect="1"/>
          </p:cNvPicPr>
          <p:nvPr/>
        </p:nvPicPr>
        <p:blipFill rotWithShape="1">
          <a:blip r:embed="rId3">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rcRect t="-1245" r="30532"/>
          <a:stretch/>
        </p:blipFill>
        <p:spPr>
          <a:xfrm>
            <a:off x="9187277" y="488372"/>
            <a:ext cx="3004723" cy="5913646"/>
          </a:xfrm>
          <a:prstGeom prst="rect">
            <a:avLst/>
          </a:prstGeom>
          <a:ln>
            <a:noFill/>
          </a:ln>
          <a:effectLst>
            <a:softEdge rad="112500"/>
          </a:effectLst>
        </p:spPr>
      </p:pic>
      <p:sp>
        <p:nvSpPr>
          <p:cNvPr id="2" name="مستطيل 1"/>
          <p:cNvSpPr/>
          <p:nvPr/>
        </p:nvSpPr>
        <p:spPr>
          <a:xfrm>
            <a:off x="498120" y="557906"/>
            <a:ext cx="9247909" cy="1862048"/>
          </a:xfrm>
          <a:prstGeom prst="rect">
            <a:avLst/>
          </a:prstGeom>
        </p:spPr>
        <p:txBody>
          <a:bodyPr wrap="square">
            <a:spAutoFit/>
          </a:bodyPr>
          <a:lstStyle/>
          <a:p>
            <a:pPr algn="ctr"/>
            <a:r>
              <a:rPr lang="x-none" sz="115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cs typeface="+mj-cs"/>
              </a:rPr>
              <a:t>مص الاصبع </a:t>
            </a:r>
            <a:endParaRPr lang="x-none" sz="11500" b="1" dirty="0">
              <a:solidFill>
                <a:srgbClr val="5C504B"/>
              </a:solidFill>
              <a:effectLst>
                <a:outerShdw blurRad="50800" dist="76200" dir="2700000" algn="tl" rotWithShape="0">
                  <a:prstClr val="black">
                    <a:alpha val="40000"/>
                  </a:prstClr>
                </a:outerShdw>
              </a:effectLst>
              <a:latin typeface="Arial Rounded MT Bold" charset="0"/>
              <a:ea typeface="Arial Rounded MT Bold" charset="0"/>
              <a:cs typeface="+mj-cs"/>
            </a:endParaRPr>
          </a:p>
        </p:txBody>
      </p:sp>
      <p:sp>
        <p:nvSpPr>
          <p:cNvPr id="7" name="مربع نص 6"/>
          <p:cNvSpPr txBox="1"/>
          <p:nvPr/>
        </p:nvSpPr>
        <p:spPr>
          <a:xfrm>
            <a:off x="1" y="2375480"/>
            <a:ext cx="9521370" cy="3477875"/>
          </a:xfrm>
          <a:prstGeom prst="rect">
            <a:avLst/>
          </a:prstGeom>
          <a:noFill/>
        </p:spPr>
        <p:txBody>
          <a:bodyPr wrap="square" rtlCol="1">
            <a:spAutoFit/>
          </a:bodyPr>
          <a:lstStyle/>
          <a:p>
            <a:pPr algn="ctr"/>
            <a:r>
              <a:rPr lang="x-none" sz="36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هو وضع الطفل احد أصابعه وفي الغالب الابهام في فمه ويغلق عليه شفتيه ويتبع ذلك مص من شفتيه واستطعام باللسان .</a:t>
            </a:r>
          </a:p>
          <a:p>
            <a:pPr algn="ctr"/>
            <a:endParaRPr lang="x-none" sz="3600" b="1" dirty="0">
              <a:solidFill>
                <a:srgbClr val="5C504B"/>
              </a:solidFill>
              <a:effectLst>
                <a:outerShdw blurRad="50800" dist="76200" dir="2700000" algn="tl" rotWithShape="0">
                  <a:prstClr val="black">
                    <a:alpha val="40000"/>
                  </a:prstClr>
                </a:outerShdw>
              </a:effectLst>
              <a:latin typeface="Arial Rounded MT Bold" charset="0"/>
              <a:ea typeface="Arial Rounded MT Bold" charset="0"/>
            </a:endParaRPr>
          </a:p>
          <a:p>
            <a:pPr algn="ctr"/>
            <a:r>
              <a:rPr lang="x-none" sz="36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 </a:t>
            </a:r>
          </a:p>
          <a:p>
            <a:pPr algn="ctr"/>
            <a:r>
              <a:rPr lang="x-none" sz="4400" b="1" dirty="0" smtClean="0">
                <a:solidFill>
                  <a:schemeClr val="accent5">
                    <a:lumMod val="75000"/>
                  </a:schemeClr>
                </a:solidFill>
                <a:effectLst>
                  <a:outerShdw blurRad="50800" dist="76200" dir="2700000" algn="tl" rotWithShape="0">
                    <a:prstClr val="black">
                      <a:alpha val="40000"/>
                    </a:prstClr>
                  </a:outerShdw>
                </a:effectLst>
                <a:latin typeface="Arial Rounded MT Bold" charset="0"/>
                <a:ea typeface="Arial Rounded MT Bold" charset="0"/>
              </a:rPr>
              <a:t>هل مص الاصبع سلوك عادي ؟ </a:t>
            </a:r>
          </a:p>
          <a:p>
            <a:pPr algn="ctr"/>
            <a:endParaRPr lang="x-none" sz="32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endParaRPr>
          </a:p>
        </p:txBody>
      </p:sp>
    </p:spTree>
    <p:extLst>
      <p:ext uri="{BB962C8B-B14F-4D97-AF65-F5344CB8AC3E}">
        <p14:creationId xmlns:p14="http://schemas.microsoft.com/office/powerpoint/2010/main" val="168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 calcmode="lin" valueType="num">
                                      <p:cBhvr additive="base">
                                        <p:cTn id="1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AE4E8"/>
        </a:solidFill>
        <a:effectLst/>
      </p:bgPr>
    </p:bg>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2542503" cy="976745"/>
          </a:xfrm>
          <a:prstGeom prst="rect">
            <a:avLst/>
          </a:prstGeom>
        </p:spPr>
      </p:pic>
      <p:pic>
        <p:nvPicPr>
          <p:cNvPr id="5" name="صورة 4"/>
          <p:cNvPicPr>
            <a:picLocks noChangeAspect="1"/>
          </p:cNvPicPr>
          <p:nvPr/>
        </p:nvPicPr>
        <p:blipFill>
          <a:blip r:embed="rId3">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tretch>
            <a:fillRect/>
          </a:stretch>
        </p:blipFill>
        <p:spPr>
          <a:xfrm>
            <a:off x="9685293" y="0"/>
            <a:ext cx="4564109" cy="6980402"/>
          </a:xfrm>
          <a:prstGeom prst="rect">
            <a:avLst/>
          </a:prstGeom>
          <a:ln>
            <a:noFill/>
          </a:ln>
          <a:effectLst>
            <a:softEdge rad="112500"/>
          </a:effectLst>
        </p:spPr>
      </p:pic>
      <p:sp>
        <p:nvSpPr>
          <p:cNvPr id="4" name="مستطيل 3"/>
          <p:cNvSpPr/>
          <p:nvPr/>
        </p:nvSpPr>
        <p:spPr>
          <a:xfrm>
            <a:off x="1298963" y="147763"/>
            <a:ext cx="9247909" cy="1015663"/>
          </a:xfrm>
          <a:prstGeom prst="rect">
            <a:avLst/>
          </a:prstGeom>
        </p:spPr>
        <p:txBody>
          <a:bodyPr wrap="square">
            <a:spAutoFit/>
          </a:bodyPr>
          <a:lstStyle/>
          <a:p>
            <a:r>
              <a:rPr lang="x-none" sz="6000" b="1" dirty="0" smtClean="0">
                <a:solidFill>
                  <a:schemeClr val="accent5">
                    <a:lumMod val="75000"/>
                  </a:schemeClr>
                </a:solidFill>
                <a:effectLst>
                  <a:outerShdw blurRad="50800" dist="76200" dir="2700000" algn="tl" rotWithShape="0">
                    <a:prstClr val="black">
                      <a:alpha val="40000"/>
                    </a:prstClr>
                  </a:outerShdw>
                </a:effectLst>
                <a:latin typeface="Arial Rounded MT Bold" charset="0"/>
                <a:ea typeface="Arial Rounded MT Bold" charset="0"/>
                <a:cs typeface="+mj-cs"/>
              </a:rPr>
              <a:t>       طرق الوقاية :</a:t>
            </a:r>
            <a:endParaRPr lang="x-none" sz="6000" b="1" dirty="0">
              <a:solidFill>
                <a:schemeClr val="accent5">
                  <a:lumMod val="75000"/>
                </a:schemeClr>
              </a:solidFill>
              <a:effectLst>
                <a:outerShdw blurRad="50800" dist="76200" dir="2700000" algn="tl" rotWithShape="0">
                  <a:prstClr val="black">
                    <a:alpha val="40000"/>
                  </a:prstClr>
                </a:outerShdw>
              </a:effectLst>
              <a:latin typeface="Arial Rounded MT Bold" charset="0"/>
              <a:ea typeface="Arial Rounded MT Bold" charset="0"/>
              <a:cs typeface="+mj-cs"/>
            </a:endParaRPr>
          </a:p>
        </p:txBody>
      </p:sp>
      <p:sp>
        <p:nvSpPr>
          <p:cNvPr id="6" name="مربع نص 5"/>
          <p:cNvSpPr txBox="1"/>
          <p:nvPr/>
        </p:nvSpPr>
        <p:spPr>
          <a:xfrm>
            <a:off x="-1" y="1584252"/>
            <a:ext cx="9473451" cy="3170099"/>
          </a:xfrm>
          <a:prstGeom prst="rect">
            <a:avLst/>
          </a:prstGeom>
          <a:noFill/>
        </p:spPr>
        <p:txBody>
          <a:bodyPr wrap="square" rtlCol="1">
            <a:spAutoFit/>
          </a:bodyPr>
          <a:lstStyle/>
          <a:p>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3- </a:t>
            </a:r>
            <a:r>
              <a:rPr lang="x-none" sz="4000" b="1" dirty="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توفير الأمان : كلما شعر الطفل بالأمان قلت حاجيته إلى البحـث عـن الراحة بمص ابهامه لأن أي مصدر للتوتر يجعل الطفل يبحث عـن الأمـن والذي قد يكون بمص ابهامه وبالتالي توفير جو من الراحة والأمان يساعد في الوقاية من هذه العادة.</a:t>
            </a:r>
          </a:p>
        </p:txBody>
      </p:sp>
    </p:spTree>
    <p:extLst>
      <p:ext uri="{BB962C8B-B14F-4D97-AF65-F5344CB8AC3E}">
        <p14:creationId xmlns:p14="http://schemas.microsoft.com/office/powerpoint/2010/main" val="9395390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AE4E8"/>
        </a:solidFill>
        <a:effectLst/>
      </p:bgPr>
    </p:bg>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2542503" cy="976745"/>
          </a:xfrm>
          <a:prstGeom prst="rect">
            <a:avLst/>
          </a:prstGeom>
        </p:spPr>
      </p:pic>
      <p:pic>
        <p:nvPicPr>
          <p:cNvPr id="5" name="صورة 4"/>
          <p:cNvPicPr>
            <a:picLocks noChangeAspect="1"/>
          </p:cNvPicPr>
          <p:nvPr/>
        </p:nvPicPr>
        <p:blipFill>
          <a:blip r:embed="rId3">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tretch>
            <a:fillRect/>
          </a:stretch>
        </p:blipFill>
        <p:spPr>
          <a:xfrm>
            <a:off x="9455534" y="-240602"/>
            <a:ext cx="4946073" cy="7272897"/>
          </a:xfrm>
          <a:prstGeom prst="rect">
            <a:avLst/>
          </a:prstGeom>
          <a:ln>
            <a:noFill/>
          </a:ln>
          <a:effectLst>
            <a:softEdge rad="112500"/>
          </a:effectLst>
        </p:spPr>
      </p:pic>
      <p:sp>
        <p:nvSpPr>
          <p:cNvPr id="4" name="مربع نص 3"/>
          <p:cNvSpPr txBox="1"/>
          <p:nvPr/>
        </p:nvSpPr>
        <p:spPr>
          <a:xfrm>
            <a:off x="324415" y="811563"/>
            <a:ext cx="5892800" cy="4524315"/>
          </a:xfrm>
          <a:prstGeom prst="rect">
            <a:avLst/>
          </a:prstGeom>
          <a:noFill/>
        </p:spPr>
        <p:txBody>
          <a:bodyPr wrap="square" rtlCol="1">
            <a:spAutoFit/>
          </a:bodyPr>
          <a:lstStyle/>
          <a:p>
            <a:pPr algn="ctr"/>
            <a:r>
              <a:rPr lang="x-none" sz="96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فيديو : </a:t>
            </a:r>
          </a:p>
          <a:p>
            <a:pPr algn="ctr"/>
            <a:r>
              <a:rPr lang="x-none" sz="96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قضم الأظافر ومص الأصبع </a:t>
            </a:r>
            <a:endParaRPr lang="x-none" sz="9600" b="1" dirty="0">
              <a:solidFill>
                <a:srgbClr val="5C504B"/>
              </a:solidFill>
              <a:effectLst>
                <a:outerShdw blurRad="50800" dist="76200" dir="2700000" algn="tl" rotWithShape="0">
                  <a:prstClr val="black">
                    <a:alpha val="40000"/>
                  </a:prstClr>
                </a:outerShdw>
              </a:effectLst>
              <a:latin typeface="Arial Rounded MT Bold" charset="0"/>
              <a:ea typeface="Arial Rounded MT Bold" charset="0"/>
            </a:endParaRPr>
          </a:p>
        </p:txBody>
      </p:sp>
      <p:pic>
        <p:nvPicPr>
          <p:cNvPr id="6" name="صورة 5"/>
          <p:cNvPicPr>
            <a:picLocks noChangeAspect="1"/>
          </p:cNvPicPr>
          <p:nvPr/>
        </p:nvPicPr>
        <p:blipFill rotWithShape="1">
          <a:blip r:embed="rId5">
            <a:alphaModFix/>
            <a:extLst>
              <a:ext uri="{28A0092B-C50C-407E-A947-70E740481C1C}">
                <a14:useLocalDpi xmlns:a14="http://schemas.microsoft.com/office/drawing/2010/main" val="0"/>
              </a:ext>
            </a:extLst>
          </a:blip>
          <a:srcRect l="38670" t="8566" r="33792" b="288"/>
          <a:stretch/>
        </p:blipFill>
        <p:spPr>
          <a:xfrm>
            <a:off x="6695210" y="-294907"/>
            <a:ext cx="3761509" cy="7381506"/>
          </a:xfrm>
          <a:prstGeom prst="rect">
            <a:avLst/>
          </a:prstGeom>
          <a:ln>
            <a:noFill/>
          </a:ln>
          <a:effectLst>
            <a:softEdge rad="112500"/>
          </a:effectLst>
        </p:spPr>
      </p:pic>
      <p:sp>
        <p:nvSpPr>
          <p:cNvPr id="2" name="مربع نص 1"/>
          <p:cNvSpPr txBox="1"/>
          <p:nvPr/>
        </p:nvSpPr>
        <p:spPr>
          <a:xfrm>
            <a:off x="477982" y="5611091"/>
            <a:ext cx="5299363" cy="369332"/>
          </a:xfrm>
          <a:prstGeom prst="rect">
            <a:avLst/>
          </a:prstGeom>
          <a:noFill/>
        </p:spPr>
        <p:txBody>
          <a:bodyPr wrap="square" rtlCol="1">
            <a:spAutoFit/>
          </a:bodyPr>
          <a:lstStyle/>
          <a:p>
            <a:r>
              <a:rPr lang="en-US" dirty="0" smtClean="0">
                <a:hlinkClick r:id="rId6"/>
              </a:rPr>
              <a:t>https://www.youtube.com/watch?v=BoNbkaiueqE</a:t>
            </a:r>
            <a:endParaRPr lang="x-none" dirty="0"/>
          </a:p>
        </p:txBody>
      </p:sp>
    </p:spTree>
    <p:extLst>
      <p:ext uri="{BB962C8B-B14F-4D97-AF65-F5344CB8AC3E}">
        <p14:creationId xmlns:p14="http://schemas.microsoft.com/office/powerpoint/2010/main" val="162265007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AE4E8"/>
        </a:solidFill>
        <a:effectLst/>
      </p:bgPr>
    </p:bg>
    <p:spTree>
      <p:nvGrpSpPr>
        <p:cNvPr id="1" name=""/>
        <p:cNvGrpSpPr/>
        <p:nvPr/>
      </p:nvGrpSpPr>
      <p:grpSpPr>
        <a:xfrm>
          <a:off x="0" y="0"/>
          <a:ext cx="0" cy="0"/>
          <a:chOff x="0" y="0"/>
          <a:chExt cx="0" cy="0"/>
        </a:xfrm>
      </p:grpSpPr>
      <p:pic>
        <p:nvPicPr>
          <p:cNvPr id="5" name="صورة 4"/>
          <p:cNvPicPr>
            <a:picLocks noChangeAspect="1"/>
          </p:cNvPicPr>
          <p:nvPr/>
        </p:nvPicPr>
        <p:blipFill>
          <a:blip r:embed="rId2">
            <a:alphaModFix amt="50000"/>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tretch>
            <a:fillRect/>
          </a:stretch>
        </p:blipFill>
        <p:spPr>
          <a:xfrm>
            <a:off x="6561864" y="59745"/>
            <a:ext cx="4741815" cy="6972548"/>
          </a:xfrm>
          <a:prstGeom prst="rect">
            <a:avLst/>
          </a:prstGeom>
          <a:ln>
            <a:noFill/>
          </a:ln>
          <a:effectLst>
            <a:softEdge rad="112500"/>
          </a:effectLst>
        </p:spPr>
      </p:pic>
      <p:pic>
        <p:nvPicPr>
          <p:cNvPr id="3" name="صورة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0"/>
            <a:ext cx="2542503" cy="976745"/>
          </a:xfrm>
          <a:prstGeom prst="rect">
            <a:avLst/>
          </a:prstGeom>
        </p:spPr>
      </p:pic>
      <p:pic>
        <p:nvPicPr>
          <p:cNvPr id="6" name="صورة 5"/>
          <p:cNvPicPr>
            <a:picLocks noChangeAspect="1"/>
          </p:cNvPicPr>
          <p:nvPr/>
        </p:nvPicPr>
        <p:blipFill rotWithShape="1">
          <a:blip r:embed="rId5">
            <a:alphaModFix amt="50000"/>
            <a:extLst>
              <a:ext uri="{28A0092B-C50C-407E-A947-70E740481C1C}">
                <a14:useLocalDpi xmlns:a14="http://schemas.microsoft.com/office/drawing/2010/main" val="0"/>
              </a:ext>
            </a:extLst>
          </a:blip>
          <a:srcRect l="38670" t="8566" r="33792" b="288"/>
          <a:stretch/>
        </p:blipFill>
        <p:spPr>
          <a:xfrm>
            <a:off x="2753832" y="67213"/>
            <a:ext cx="3808031" cy="6790787"/>
          </a:xfrm>
          <a:prstGeom prst="rect">
            <a:avLst/>
          </a:prstGeom>
          <a:ln>
            <a:noFill/>
          </a:ln>
          <a:effectLst>
            <a:softEdge rad="112500"/>
          </a:effectLst>
        </p:spPr>
      </p:pic>
      <p:sp>
        <p:nvSpPr>
          <p:cNvPr id="4" name="مربع نص 3"/>
          <p:cNvSpPr txBox="1"/>
          <p:nvPr/>
        </p:nvSpPr>
        <p:spPr>
          <a:xfrm>
            <a:off x="343477" y="1620982"/>
            <a:ext cx="11481377" cy="4508927"/>
          </a:xfrm>
          <a:prstGeom prst="rect">
            <a:avLst/>
          </a:prstGeom>
          <a:noFill/>
        </p:spPr>
        <p:txBody>
          <a:bodyPr wrap="square" rtlCol="1">
            <a:spAutoFit/>
          </a:bodyPr>
          <a:lstStyle/>
          <a:p>
            <a:pPr algn="ctr"/>
            <a:r>
              <a:rPr lang="x-none" sz="287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وشكرا . </a:t>
            </a:r>
            <a:endParaRPr lang="x-none" sz="28700" b="1" dirty="0">
              <a:solidFill>
                <a:srgbClr val="5C504B"/>
              </a:solidFill>
              <a:effectLst>
                <a:outerShdw blurRad="50800" dist="76200" dir="2700000" algn="tl" rotWithShape="0">
                  <a:prstClr val="black">
                    <a:alpha val="40000"/>
                  </a:prstClr>
                </a:outerShdw>
              </a:effectLst>
              <a:latin typeface="Arial Rounded MT Bold" charset="0"/>
              <a:ea typeface="Arial Rounded MT Bold" charset="0"/>
            </a:endParaRPr>
          </a:p>
        </p:txBody>
      </p:sp>
    </p:spTree>
    <p:extLst>
      <p:ext uri="{BB962C8B-B14F-4D97-AF65-F5344CB8AC3E}">
        <p14:creationId xmlns:p14="http://schemas.microsoft.com/office/powerpoint/2010/main" val="41654197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AE4E8"/>
        </a:solidFill>
        <a:effectLst/>
      </p:bgPr>
    </p:bg>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2542503" cy="976745"/>
          </a:xfrm>
          <a:prstGeom prst="rect">
            <a:avLst/>
          </a:prstGeom>
        </p:spPr>
      </p:pic>
      <p:pic>
        <p:nvPicPr>
          <p:cNvPr id="5" name="صورة 4"/>
          <p:cNvPicPr>
            <a:picLocks noChangeAspect="1"/>
          </p:cNvPicPr>
          <p:nvPr/>
        </p:nvPicPr>
        <p:blipFill rotWithShape="1">
          <a:blip r:embed="rId3">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rcRect t="-1245" r="30532"/>
          <a:stretch/>
        </p:blipFill>
        <p:spPr>
          <a:xfrm>
            <a:off x="9187277" y="488372"/>
            <a:ext cx="3004723" cy="5913646"/>
          </a:xfrm>
          <a:prstGeom prst="rect">
            <a:avLst/>
          </a:prstGeom>
          <a:ln>
            <a:noFill/>
          </a:ln>
          <a:effectLst>
            <a:softEdge rad="112500"/>
          </a:effectLst>
        </p:spPr>
      </p:pic>
      <p:sp>
        <p:nvSpPr>
          <p:cNvPr id="7" name="مربع نص 6"/>
          <p:cNvSpPr txBox="1"/>
          <p:nvPr/>
        </p:nvSpPr>
        <p:spPr>
          <a:xfrm>
            <a:off x="1" y="1471712"/>
            <a:ext cx="9521370" cy="4585871"/>
          </a:xfrm>
          <a:prstGeom prst="rect">
            <a:avLst/>
          </a:prstGeom>
          <a:noFill/>
        </p:spPr>
        <p:txBody>
          <a:bodyPr wrap="square" rtlCol="1">
            <a:spAutoFit/>
          </a:bodyPr>
          <a:lstStyle/>
          <a:p>
            <a:pPr algn="ctr"/>
            <a:r>
              <a:rPr lang="x-none" sz="32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يعتبر مص الاصبع سلوك عادي في مرحلة </a:t>
            </a:r>
            <a:r>
              <a:rPr lang="x-none" sz="3200" b="1" dirty="0" err="1"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الطفوله</a:t>
            </a:r>
            <a:r>
              <a:rPr lang="x-none" sz="32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 المبكرة ويمكن اعتباره من العادات الأكثر شيوعاً وانتشارا . </a:t>
            </a:r>
          </a:p>
          <a:p>
            <a:pPr algn="ctr"/>
            <a:r>
              <a:rPr lang="x-none" sz="32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ويعتبر من السلوكيات التي يمارسها الإحساس </a:t>
            </a:r>
            <a:r>
              <a:rPr lang="x-none" sz="3200" b="1" dirty="0" err="1"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بالسكينه</a:t>
            </a:r>
            <a:r>
              <a:rPr lang="x-none" sz="32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 عند ممارستها</a:t>
            </a:r>
            <a:r>
              <a:rPr lang="x-none" sz="36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a:t>
            </a:r>
            <a:r>
              <a:rPr lang="x-none" sz="3200" b="1" dirty="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 فسلوك مص الاصبع يبدأ منذ الأسابيع الأولى للميلاد وفي حدود الستة اشهر الأولى يلاحظ على جميع الأطفال ممارسات مص اصبع اليد او الارجل وتكثر هذه </a:t>
            </a:r>
            <a:r>
              <a:rPr lang="x-none" sz="3200" b="1" dirty="0" err="1">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العاده</a:t>
            </a:r>
            <a:r>
              <a:rPr lang="x-none" sz="3200" b="1" dirty="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 في السنة الأولى والثانية وبعض الأطفال يقلعون عن هذه </a:t>
            </a:r>
            <a:r>
              <a:rPr lang="x-none" sz="3200" b="1" dirty="0" err="1">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العاده</a:t>
            </a:r>
            <a:r>
              <a:rPr lang="x-none" sz="3200" b="1" dirty="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 في </a:t>
            </a:r>
            <a:r>
              <a:rPr lang="x-none" sz="3200" b="1" dirty="0" err="1">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الثالثه</a:t>
            </a:r>
            <a:r>
              <a:rPr lang="x-none" sz="3200" b="1" dirty="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 من العمر والبعض يتسمر الى خمس سنوات . </a:t>
            </a:r>
          </a:p>
          <a:p>
            <a:pPr algn="ctr"/>
            <a:endParaRPr lang="x-none" sz="32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endParaRPr>
          </a:p>
        </p:txBody>
      </p:sp>
    </p:spTree>
    <p:extLst>
      <p:ext uri="{BB962C8B-B14F-4D97-AF65-F5344CB8AC3E}">
        <p14:creationId xmlns:p14="http://schemas.microsoft.com/office/powerpoint/2010/main" val="382827277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p:tgtEl>
                                          <p:spTgt spid="7">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7">
                                            <p:txEl>
                                              <p:pRg st="0" end="0"/>
                                            </p:txEl>
                                          </p:spTgt>
                                        </p:tgtEl>
                                      </p:cBhvr>
                                    </p:animEffect>
                                  </p:childTnLst>
                                </p:cTn>
                              </p:par>
                              <p:par>
                                <p:cTn id="9" presetID="12" presetClass="entr" presetSubtype="4" fill="hold"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p:tgtEl>
                                          <p:spTgt spid="7">
                                            <p:txEl>
                                              <p:pRg st="1" end="1"/>
                                            </p:txEl>
                                          </p:spTgt>
                                        </p:tgtEl>
                                        <p:attrNameLst>
                                          <p:attrName>ppt_y</p:attrName>
                                        </p:attrNameLst>
                                      </p:cBhvr>
                                      <p:tavLst>
                                        <p:tav tm="0">
                                          <p:val>
                                            <p:strVal val="#ppt_y+#ppt_h*1.125000"/>
                                          </p:val>
                                        </p:tav>
                                        <p:tav tm="100000">
                                          <p:val>
                                            <p:strVal val="#ppt_y"/>
                                          </p:val>
                                        </p:tav>
                                      </p:tavLst>
                                    </p:anim>
                                    <p:animEffect transition="in" filter="wipe(up)">
                                      <p:cBhvr>
                                        <p:cTn id="1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AE4E8"/>
        </a:solidFill>
        <a:effectLst/>
      </p:bgPr>
    </p:bg>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2542503" cy="976745"/>
          </a:xfrm>
          <a:prstGeom prst="rect">
            <a:avLst/>
          </a:prstGeom>
        </p:spPr>
      </p:pic>
      <p:pic>
        <p:nvPicPr>
          <p:cNvPr id="5" name="صورة 4"/>
          <p:cNvPicPr>
            <a:picLocks noChangeAspect="1"/>
          </p:cNvPicPr>
          <p:nvPr/>
        </p:nvPicPr>
        <p:blipFill rotWithShape="1">
          <a:blip r:embed="rId3">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rcRect t="-1245" r="30532"/>
          <a:stretch/>
        </p:blipFill>
        <p:spPr>
          <a:xfrm>
            <a:off x="9677400" y="-207817"/>
            <a:ext cx="3435928" cy="7065818"/>
          </a:xfrm>
          <a:prstGeom prst="rect">
            <a:avLst/>
          </a:prstGeom>
          <a:ln>
            <a:noFill/>
          </a:ln>
          <a:effectLst>
            <a:softEdge rad="112500"/>
          </a:effectLst>
        </p:spPr>
      </p:pic>
      <p:sp>
        <p:nvSpPr>
          <p:cNvPr id="6" name="مربع نص 5"/>
          <p:cNvSpPr txBox="1"/>
          <p:nvPr/>
        </p:nvSpPr>
        <p:spPr>
          <a:xfrm>
            <a:off x="0" y="1903658"/>
            <a:ext cx="9829798" cy="2800767"/>
          </a:xfrm>
          <a:prstGeom prst="rect">
            <a:avLst/>
          </a:prstGeom>
          <a:noFill/>
        </p:spPr>
        <p:txBody>
          <a:bodyPr wrap="square" rtlCol="1">
            <a:spAutoFit/>
          </a:bodyPr>
          <a:lstStyle/>
          <a:p>
            <a:pPr algn="ctr"/>
            <a:r>
              <a:rPr lang="x-none" sz="36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واذا استمر مص الأصابع الى </a:t>
            </a:r>
            <a:r>
              <a:rPr lang="x-none" sz="3600" b="1" dirty="0" err="1"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مابعد</a:t>
            </a:r>
            <a:r>
              <a:rPr lang="x-none" sz="36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 </a:t>
            </a:r>
            <a:r>
              <a:rPr lang="x-none" sz="3600" b="1" dirty="0" err="1"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السادسه</a:t>
            </a:r>
            <a:r>
              <a:rPr lang="x-none" sz="36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 من العمر ينبغي البحث عن أسبابها واستخدام طرق لعلاجها ولذلك لان مثل هذه العادات تتنافي مع </a:t>
            </a:r>
            <a:r>
              <a:rPr lang="x-none" sz="3600" b="1" dirty="0" err="1"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اداب</a:t>
            </a:r>
            <a:r>
              <a:rPr lang="x-none" sz="36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 السلوك ، فضلا ان الاستمرار عليه يؤدي الى تشوهه بالفك او بروز الاسنان وغيرها . </a:t>
            </a:r>
          </a:p>
          <a:p>
            <a:pPr algn="ctr"/>
            <a:endParaRPr lang="x-none" sz="32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endParaRPr>
          </a:p>
        </p:txBody>
      </p:sp>
    </p:spTree>
    <p:extLst>
      <p:ext uri="{BB962C8B-B14F-4D97-AF65-F5344CB8AC3E}">
        <p14:creationId xmlns:p14="http://schemas.microsoft.com/office/powerpoint/2010/main" val="111543816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AE4E8"/>
        </a:solidFill>
        <a:effectLst/>
      </p:bgPr>
    </p:bg>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2542503" cy="976745"/>
          </a:xfrm>
          <a:prstGeom prst="rect">
            <a:avLst/>
          </a:prstGeom>
        </p:spPr>
      </p:pic>
      <p:pic>
        <p:nvPicPr>
          <p:cNvPr id="5" name="صورة 4"/>
          <p:cNvPicPr>
            <a:picLocks noChangeAspect="1"/>
          </p:cNvPicPr>
          <p:nvPr/>
        </p:nvPicPr>
        <p:blipFill rotWithShape="1">
          <a:blip r:embed="rId3">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rcRect t="-1245" r="30532"/>
          <a:stretch/>
        </p:blipFill>
        <p:spPr>
          <a:xfrm>
            <a:off x="9524999" y="-131251"/>
            <a:ext cx="3435928" cy="6989251"/>
          </a:xfrm>
          <a:prstGeom prst="rect">
            <a:avLst/>
          </a:prstGeom>
          <a:ln>
            <a:noFill/>
          </a:ln>
          <a:effectLst>
            <a:softEdge rad="112500"/>
          </a:effectLst>
        </p:spPr>
      </p:pic>
      <p:sp>
        <p:nvSpPr>
          <p:cNvPr id="2" name="مستطيل 1"/>
          <p:cNvSpPr/>
          <p:nvPr/>
        </p:nvSpPr>
        <p:spPr>
          <a:xfrm>
            <a:off x="277090" y="1219567"/>
            <a:ext cx="9247909" cy="1569660"/>
          </a:xfrm>
          <a:prstGeom prst="rect">
            <a:avLst/>
          </a:prstGeom>
        </p:spPr>
        <p:txBody>
          <a:bodyPr wrap="square">
            <a:spAutoFit/>
          </a:bodyPr>
          <a:lstStyle/>
          <a:p>
            <a:pPr algn="ctr"/>
            <a:r>
              <a:rPr lang="x-none" sz="4800" b="1" dirty="0" smtClean="0">
                <a:solidFill>
                  <a:schemeClr val="accent5">
                    <a:lumMod val="75000"/>
                  </a:schemeClr>
                </a:solidFill>
                <a:effectLst>
                  <a:outerShdw blurRad="50800" dist="76200" dir="2700000" algn="tl" rotWithShape="0">
                    <a:prstClr val="black">
                      <a:alpha val="40000"/>
                    </a:prstClr>
                  </a:outerShdw>
                </a:effectLst>
                <a:latin typeface="Arial Rounded MT Bold" charset="0"/>
                <a:ea typeface="Arial Rounded MT Bold" charset="0"/>
                <a:cs typeface="+mj-cs"/>
              </a:rPr>
              <a:t>عادة مص الأصابع </a:t>
            </a:r>
            <a:r>
              <a:rPr lang="x-none" sz="4800" b="1" dirty="0" err="1" smtClean="0">
                <a:solidFill>
                  <a:schemeClr val="accent5">
                    <a:lumMod val="75000"/>
                  </a:schemeClr>
                </a:solidFill>
                <a:effectLst>
                  <a:outerShdw blurRad="50800" dist="76200" dir="2700000" algn="tl" rotWithShape="0">
                    <a:prstClr val="black">
                      <a:alpha val="40000"/>
                    </a:prstClr>
                  </a:outerShdw>
                </a:effectLst>
                <a:latin typeface="Arial Rounded MT Bold" charset="0"/>
                <a:ea typeface="Arial Rounded MT Bold" charset="0"/>
                <a:cs typeface="+mj-cs"/>
              </a:rPr>
              <a:t>منتشره</a:t>
            </a:r>
            <a:r>
              <a:rPr lang="x-none" sz="4800" b="1" dirty="0" smtClean="0">
                <a:solidFill>
                  <a:schemeClr val="accent5">
                    <a:lumMod val="75000"/>
                  </a:schemeClr>
                </a:solidFill>
                <a:effectLst>
                  <a:outerShdw blurRad="50800" dist="76200" dir="2700000" algn="tl" rotWithShape="0">
                    <a:prstClr val="black">
                      <a:alpha val="40000"/>
                    </a:prstClr>
                  </a:outerShdw>
                </a:effectLst>
                <a:latin typeface="Arial Rounded MT Bold" charset="0"/>
                <a:ea typeface="Arial Rounded MT Bold" charset="0"/>
                <a:cs typeface="+mj-cs"/>
              </a:rPr>
              <a:t> اكثر لدى الاناث ام الذكور ؟ </a:t>
            </a:r>
            <a:endParaRPr lang="x-none" sz="4800" b="1" dirty="0">
              <a:solidFill>
                <a:schemeClr val="accent5">
                  <a:lumMod val="75000"/>
                </a:schemeClr>
              </a:solidFill>
              <a:effectLst>
                <a:outerShdw blurRad="50800" dist="76200" dir="2700000" algn="tl" rotWithShape="0">
                  <a:prstClr val="black">
                    <a:alpha val="40000"/>
                  </a:prstClr>
                </a:outerShdw>
              </a:effectLst>
              <a:latin typeface="Arial Rounded MT Bold" charset="0"/>
              <a:ea typeface="Arial Rounded MT Bold" charset="0"/>
              <a:cs typeface="+mj-cs"/>
            </a:endParaRPr>
          </a:p>
        </p:txBody>
      </p:sp>
      <p:sp>
        <p:nvSpPr>
          <p:cNvPr id="6" name="مربع نص 5"/>
          <p:cNvSpPr txBox="1"/>
          <p:nvPr/>
        </p:nvSpPr>
        <p:spPr>
          <a:xfrm>
            <a:off x="-13855" y="3032049"/>
            <a:ext cx="9829798" cy="1692771"/>
          </a:xfrm>
          <a:prstGeom prst="rect">
            <a:avLst/>
          </a:prstGeom>
          <a:noFill/>
        </p:spPr>
        <p:txBody>
          <a:bodyPr wrap="square" rtlCol="1">
            <a:spAutoFit/>
          </a:bodyPr>
          <a:lstStyle/>
          <a:p>
            <a:pPr algn="ctr"/>
            <a:r>
              <a:rPr lang="x-none" sz="36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تنتشر بين الاناث اكثر من الذكور فيما قبل </a:t>
            </a:r>
            <a:r>
              <a:rPr lang="x-none" sz="3600" b="1" dirty="0" err="1"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المراهقه</a:t>
            </a:r>
            <a:r>
              <a:rPr lang="x-none" sz="36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 وتصبح النسبة اقل لدى الاناث اذا استمرت بعد </a:t>
            </a:r>
            <a:r>
              <a:rPr lang="x-none" sz="3600" b="1" dirty="0" err="1"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المراهقه</a:t>
            </a:r>
            <a:r>
              <a:rPr lang="x-none" sz="36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 . </a:t>
            </a:r>
          </a:p>
          <a:p>
            <a:pPr algn="ctr"/>
            <a:endParaRPr lang="x-none" sz="32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endParaRPr>
          </a:p>
        </p:txBody>
      </p:sp>
    </p:spTree>
    <p:extLst>
      <p:ext uri="{BB962C8B-B14F-4D97-AF65-F5344CB8AC3E}">
        <p14:creationId xmlns:p14="http://schemas.microsoft.com/office/powerpoint/2010/main" val="17844844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AE4E8"/>
        </a:solidFill>
        <a:effectLst/>
      </p:bgPr>
    </p:bg>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2542503" cy="976745"/>
          </a:xfrm>
          <a:prstGeom prst="rect">
            <a:avLst/>
          </a:prstGeom>
        </p:spPr>
      </p:pic>
      <p:pic>
        <p:nvPicPr>
          <p:cNvPr id="5" name="صورة 4"/>
          <p:cNvPicPr>
            <a:picLocks noChangeAspect="1"/>
          </p:cNvPicPr>
          <p:nvPr/>
        </p:nvPicPr>
        <p:blipFill rotWithShape="1">
          <a:blip r:embed="rId3">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rcRect t="-1245" r="30532"/>
          <a:stretch/>
        </p:blipFill>
        <p:spPr>
          <a:xfrm>
            <a:off x="9220202" y="-207817"/>
            <a:ext cx="3435928" cy="7065818"/>
          </a:xfrm>
          <a:prstGeom prst="rect">
            <a:avLst/>
          </a:prstGeom>
          <a:ln>
            <a:noFill/>
          </a:ln>
          <a:effectLst>
            <a:softEdge rad="112500"/>
          </a:effectLst>
        </p:spPr>
      </p:pic>
      <p:sp>
        <p:nvSpPr>
          <p:cNvPr id="6" name="مستطيل 5"/>
          <p:cNvSpPr/>
          <p:nvPr/>
        </p:nvSpPr>
        <p:spPr>
          <a:xfrm>
            <a:off x="124691" y="1145416"/>
            <a:ext cx="9247909" cy="923330"/>
          </a:xfrm>
          <a:prstGeom prst="rect">
            <a:avLst/>
          </a:prstGeom>
        </p:spPr>
        <p:txBody>
          <a:bodyPr wrap="square">
            <a:spAutoFit/>
          </a:bodyPr>
          <a:lstStyle/>
          <a:p>
            <a:pPr algn="ctr"/>
            <a:r>
              <a:rPr lang="x-none" sz="5400" b="1" dirty="0" smtClean="0">
                <a:solidFill>
                  <a:schemeClr val="accent5">
                    <a:lumMod val="75000"/>
                  </a:schemeClr>
                </a:solidFill>
                <a:effectLst>
                  <a:outerShdw blurRad="50800" dist="76200" dir="2700000" algn="tl" rotWithShape="0">
                    <a:prstClr val="black">
                      <a:alpha val="40000"/>
                    </a:prstClr>
                  </a:outerShdw>
                </a:effectLst>
                <a:latin typeface="Arial Rounded MT Bold" charset="0"/>
                <a:ea typeface="Arial Rounded MT Bold" charset="0"/>
                <a:cs typeface="+mj-cs"/>
              </a:rPr>
              <a:t>ماهي النتائج السلبية لعادة مص الاصبع ؟ </a:t>
            </a:r>
            <a:endParaRPr lang="x-none" sz="5400" b="1" dirty="0">
              <a:solidFill>
                <a:schemeClr val="accent5">
                  <a:lumMod val="75000"/>
                </a:schemeClr>
              </a:solidFill>
              <a:effectLst>
                <a:outerShdw blurRad="50800" dist="76200" dir="2700000" algn="tl" rotWithShape="0">
                  <a:prstClr val="black">
                    <a:alpha val="40000"/>
                  </a:prstClr>
                </a:outerShdw>
              </a:effectLst>
              <a:latin typeface="Arial Rounded MT Bold" charset="0"/>
              <a:ea typeface="Arial Rounded MT Bold" charset="0"/>
              <a:cs typeface="+mj-cs"/>
            </a:endParaRPr>
          </a:p>
        </p:txBody>
      </p:sp>
      <p:sp>
        <p:nvSpPr>
          <p:cNvPr id="7" name="مربع نص 6"/>
          <p:cNvSpPr txBox="1"/>
          <p:nvPr/>
        </p:nvSpPr>
        <p:spPr>
          <a:xfrm>
            <a:off x="561111" y="2404129"/>
            <a:ext cx="8375071" cy="4770537"/>
          </a:xfrm>
          <a:prstGeom prst="rect">
            <a:avLst/>
          </a:prstGeom>
          <a:noFill/>
        </p:spPr>
        <p:txBody>
          <a:bodyPr wrap="square" rtlCol="1">
            <a:spAutoFit/>
          </a:bodyPr>
          <a:lstStyle/>
          <a:p>
            <a:pPr algn="ctr"/>
            <a:r>
              <a:rPr lang="x-none" sz="44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تؤدي الى صعوبات المضغ والتنفس </a:t>
            </a:r>
            <a:r>
              <a:rPr lang="x-none" sz="4400" b="1" dirty="0" err="1"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بالاضافه</a:t>
            </a:r>
            <a:r>
              <a:rPr lang="x-none" sz="44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 الى ضعف نمو عظام الفكين او تشويه الاسنان . </a:t>
            </a:r>
          </a:p>
          <a:p>
            <a:pPr algn="ctr"/>
            <a:r>
              <a:rPr lang="x-none" sz="44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كما ان الطفل الذي لديه هذه </a:t>
            </a:r>
            <a:r>
              <a:rPr lang="x-none" sz="4400" b="1" dirty="0" err="1"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العاده</a:t>
            </a:r>
            <a:r>
              <a:rPr lang="x-none" sz="44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 اقل تفاعلا من الأطفال العاديين بسبب انشغاله </a:t>
            </a:r>
            <a:r>
              <a:rPr lang="x-none" sz="4400" b="1" dirty="0" err="1"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ببمارسه</a:t>
            </a:r>
            <a:r>
              <a:rPr lang="x-none" sz="44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 هوايته . </a:t>
            </a:r>
          </a:p>
          <a:p>
            <a:pPr algn="ctr"/>
            <a:endPar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endParaRPr>
          </a:p>
        </p:txBody>
      </p:sp>
    </p:spTree>
    <p:extLst>
      <p:ext uri="{BB962C8B-B14F-4D97-AF65-F5344CB8AC3E}">
        <p14:creationId xmlns:p14="http://schemas.microsoft.com/office/powerpoint/2010/main" val="742430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randombar(horizontal)">
                                      <p:cBhvr>
                                        <p:cTn id="7" dur="500"/>
                                        <p:tgtEl>
                                          <p:spTgt spid="7">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randombar(horizontal)">
                                      <p:cBhvr>
                                        <p:cTn id="10"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AE4E8"/>
        </a:solidFill>
        <a:effectLst/>
      </p:bgPr>
    </p:bg>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2542503" cy="976745"/>
          </a:xfrm>
          <a:prstGeom prst="rect">
            <a:avLst/>
          </a:prstGeom>
        </p:spPr>
      </p:pic>
      <p:pic>
        <p:nvPicPr>
          <p:cNvPr id="5" name="صورة 4"/>
          <p:cNvPicPr>
            <a:picLocks noChangeAspect="1"/>
          </p:cNvPicPr>
          <p:nvPr/>
        </p:nvPicPr>
        <p:blipFill>
          <a:blip r:embed="rId3">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tretch>
            <a:fillRect/>
          </a:stretch>
        </p:blipFill>
        <p:spPr>
          <a:xfrm>
            <a:off x="9303330" y="-436416"/>
            <a:ext cx="4946073" cy="7564582"/>
          </a:xfrm>
          <a:prstGeom prst="rect">
            <a:avLst/>
          </a:prstGeom>
          <a:ln>
            <a:noFill/>
          </a:ln>
          <a:effectLst>
            <a:softEdge rad="112500"/>
          </a:effectLst>
        </p:spPr>
      </p:pic>
      <p:sp>
        <p:nvSpPr>
          <p:cNvPr id="4" name="مستطيل 3"/>
          <p:cNvSpPr/>
          <p:nvPr/>
        </p:nvSpPr>
        <p:spPr>
          <a:xfrm>
            <a:off x="1271252" y="-173348"/>
            <a:ext cx="9247909" cy="1323439"/>
          </a:xfrm>
          <a:prstGeom prst="rect">
            <a:avLst/>
          </a:prstGeom>
        </p:spPr>
        <p:txBody>
          <a:bodyPr wrap="square">
            <a:spAutoFit/>
          </a:bodyPr>
          <a:lstStyle/>
          <a:p>
            <a:pPr algn="ctr"/>
            <a:r>
              <a:rPr lang="x-none" sz="8000" b="1" dirty="0" smtClean="0">
                <a:solidFill>
                  <a:schemeClr val="accent5">
                    <a:lumMod val="75000"/>
                  </a:schemeClr>
                </a:solidFill>
                <a:effectLst>
                  <a:outerShdw blurRad="50800" dist="76200" dir="2700000" algn="tl" rotWithShape="0">
                    <a:prstClr val="black">
                      <a:alpha val="40000"/>
                    </a:prstClr>
                  </a:outerShdw>
                </a:effectLst>
                <a:latin typeface="Arial Rounded MT Bold" charset="0"/>
                <a:ea typeface="Arial Rounded MT Bold" charset="0"/>
                <a:cs typeface="+mj-cs"/>
              </a:rPr>
              <a:t>اشكال مص الاصبع  </a:t>
            </a:r>
            <a:endParaRPr lang="x-none" sz="8000" b="1" dirty="0">
              <a:solidFill>
                <a:schemeClr val="accent5">
                  <a:lumMod val="75000"/>
                </a:schemeClr>
              </a:solidFill>
              <a:effectLst>
                <a:outerShdw blurRad="50800" dist="76200" dir="2700000" algn="tl" rotWithShape="0">
                  <a:prstClr val="black">
                    <a:alpha val="40000"/>
                  </a:prstClr>
                </a:outerShdw>
              </a:effectLst>
              <a:latin typeface="Arial Rounded MT Bold" charset="0"/>
              <a:ea typeface="Arial Rounded MT Bold" charset="0"/>
              <a:cs typeface="+mj-cs"/>
            </a:endParaRPr>
          </a:p>
        </p:txBody>
      </p:sp>
      <p:sp>
        <p:nvSpPr>
          <p:cNvPr id="6" name="مربع نص 5"/>
          <p:cNvSpPr txBox="1"/>
          <p:nvPr/>
        </p:nvSpPr>
        <p:spPr>
          <a:xfrm>
            <a:off x="-401943" y="1413159"/>
            <a:ext cx="9829798" cy="5016758"/>
          </a:xfrm>
          <a:prstGeom prst="rect">
            <a:avLst/>
          </a:prstGeom>
          <a:noFill/>
        </p:spPr>
        <p:txBody>
          <a:bodyPr wrap="square" rtlCol="1">
            <a:spAutoFit/>
          </a:bodyPr>
          <a:lstStyle/>
          <a:p>
            <a:r>
              <a:rPr lang="x-none" sz="48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١- مص الابهام . </a:t>
            </a:r>
          </a:p>
          <a:p>
            <a:r>
              <a:rPr lang="x-none" sz="48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٢- مص السبابة .</a:t>
            </a:r>
          </a:p>
          <a:p>
            <a:r>
              <a:rPr lang="x-none" sz="48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٣- مص مقدمة او اطراف الأصابع الأطول من اليد . </a:t>
            </a:r>
          </a:p>
          <a:p>
            <a:r>
              <a:rPr lang="x-none" sz="48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٤- المص الدائم للأصابع . </a:t>
            </a:r>
          </a:p>
          <a:p>
            <a:r>
              <a:rPr lang="x-none" sz="48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٥- المص الموقوت . </a:t>
            </a:r>
          </a:p>
          <a:p>
            <a:pPr algn="ctr"/>
            <a:endParaRPr lang="x-none" sz="32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endParaRPr>
          </a:p>
        </p:txBody>
      </p:sp>
    </p:spTree>
    <p:extLst>
      <p:ext uri="{BB962C8B-B14F-4D97-AF65-F5344CB8AC3E}">
        <p14:creationId xmlns:p14="http://schemas.microsoft.com/office/powerpoint/2010/main" val="2824752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 calcmode="lin" valueType="num">
                                      <p:cBhvr additive="base">
                                        <p:cTn id="12"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
                                            <p:txEl>
                                              <p:pRg st="2" end="2"/>
                                            </p:txEl>
                                          </p:spTgt>
                                        </p:tgtEl>
                                        <p:attrNameLst>
                                          <p:attrName>style.visibility</p:attrName>
                                        </p:attrNameLst>
                                      </p:cBhvr>
                                      <p:to>
                                        <p:strVal val="visible"/>
                                      </p:to>
                                    </p:set>
                                    <p:anim calcmode="lin" valueType="num">
                                      <p:cBhvr additive="base">
                                        <p:cTn id="18"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6">
                                            <p:txEl>
                                              <p:pRg st="3" end="3"/>
                                            </p:txEl>
                                          </p:spTgt>
                                        </p:tgtEl>
                                        <p:attrNameLst>
                                          <p:attrName>style.visibility</p:attrName>
                                        </p:attrNameLst>
                                      </p:cBhvr>
                                      <p:to>
                                        <p:strVal val="visible"/>
                                      </p:to>
                                    </p:set>
                                    <p:anim calcmode="lin" valueType="num">
                                      <p:cBhvr additive="base">
                                        <p:cTn id="24"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6">
                                            <p:txEl>
                                              <p:pRg st="4" end="4"/>
                                            </p:txEl>
                                          </p:spTgt>
                                        </p:tgtEl>
                                        <p:attrNameLst>
                                          <p:attrName>style.visibility</p:attrName>
                                        </p:attrNameLst>
                                      </p:cBhvr>
                                      <p:to>
                                        <p:strVal val="visible"/>
                                      </p:to>
                                    </p:set>
                                    <p:anim calcmode="lin" valueType="num">
                                      <p:cBhvr additive="base">
                                        <p:cTn id="30"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AE4E8"/>
        </a:solidFill>
        <a:effectLst/>
      </p:bgPr>
    </p:bg>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2542503" cy="976745"/>
          </a:xfrm>
          <a:prstGeom prst="rect">
            <a:avLst/>
          </a:prstGeom>
        </p:spPr>
      </p:pic>
      <p:pic>
        <p:nvPicPr>
          <p:cNvPr id="5" name="صورة 4"/>
          <p:cNvPicPr>
            <a:picLocks noChangeAspect="1"/>
          </p:cNvPicPr>
          <p:nvPr/>
        </p:nvPicPr>
        <p:blipFill>
          <a:blip r:embed="rId3">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tretch>
            <a:fillRect/>
          </a:stretch>
        </p:blipFill>
        <p:spPr>
          <a:xfrm>
            <a:off x="9303330" y="-436416"/>
            <a:ext cx="4946073" cy="7564582"/>
          </a:xfrm>
          <a:prstGeom prst="rect">
            <a:avLst/>
          </a:prstGeom>
          <a:ln>
            <a:noFill/>
          </a:ln>
          <a:effectLst>
            <a:softEdge rad="112500"/>
          </a:effectLst>
        </p:spPr>
      </p:pic>
      <p:sp>
        <p:nvSpPr>
          <p:cNvPr id="4" name="مستطيل 3"/>
          <p:cNvSpPr/>
          <p:nvPr/>
        </p:nvSpPr>
        <p:spPr>
          <a:xfrm>
            <a:off x="1298963" y="0"/>
            <a:ext cx="9247909" cy="1323439"/>
          </a:xfrm>
          <a:prstGeom prst="rect">
            <a:avLst/>
          </a:prstGeom>
        </p:spPr>
        <p:txBody>
          <a:bodyPr wrap="square">
            <a:spAutoFit/>
          </a:bodyPr>
          <a:lstStyle/>
          <a:p>
            <a:pPr algn="ctr"/>
            <a:r>
              <a:rPr lang="x-none" sz="8000" b="1" dirty="0" smtClean="0">
                <a:solidFill>
                  <a:schemeClr val="accent5">
                    <a:lumMod val="75000"/>
                  </a:schemeClr>
                </a:solidFill>
                <a:effectLst>
                  <a:outerShdw blurRad="50800" dist="76200" dir="2700000" algn="tl" rotWithShape="0">
                    <a:prstClr val="black">
                      <a:alpha val="40000"/>
                    </a:prstClr>
                  </a:outerShdw>
                </a:effectLst>
                <a:latin typeface="Arial Rounded MT Bold" charset="0"/>
                <a:ea typeface="Arial Rounded MT Bold" charset="0"/>
                <a:cs typeface="+mj-cs"/>
              </a:rPr>
              <a:t>أسباب مص الاصابع</a:t>
            </a:r>
            <a:endParaRPr lang="x-none" sz="8000" b="1" dirty="0">
              <a:solidFill>
                <a:schemeClr val="accent5">
                  <a:lumMod val="75000"/>
                </a:schemeClr>
              </a:solidFill>
              <a:effectLst>
                <a:outerShdw blurRad="50800" dist="76200" dir="2700000" algn="tl" rotWithShape="0">
                  <a:prstClr val="black">
                    <a:alpha val="40000"/>
                  </a:prstClr>
                </a:outerShdw>
              </a:effectLst>
              <a:latin typeface="Arial Rounded MT Bold" charset="0"/>
              <a:ea typeface="Arial Rounded MT Bold" charset="0"/>
              <a:cs typeface="+mj-cs"/>
            </a:endParaRPr>
          </a:p>
        </p:txBody>
      </p:sp>
      <p:sp>
        <p:nvSpPr>
          <p:cNvPr id="6" name="مربع نص 5"/>
          <p:cNvSpPr txBox="1"/>
          <p:nvPr/>
        </p:nvSpPr>
        <p:spPr>
          <a:xfrm>
            <a:off x="-526468" y="1163426"/>
            <a:ext cx="9829798" cy="6124754"/>
          </a:xfrm>
          <a:prstGeom prst="rect">
            <a:avLst/>
          </a:prstGeom>
          <a:noFill/>
        </p:spPr>
        <p:txBody>
          <a:bodyPr wrap="square" rtlCol="1">
            <a:spAutoFit/>
          </a:bodyPr>
          <a:lstStyle/>
          <a:p>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١- المتعة والراحة . </a:t>
            </a:r>
          </a:p>
          <a:p>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٢- نظام التغذية . </a:t>
            </a:r>
          </a:p>
          <a:p>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٣- عدم اشباع الحاجات النفسية . </a:t>
            </a:r>
          </a:p>
          <a:p>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٤- المرور بأوقات الضيق والعناء</a:t>
            </a:r>
            <a:r>
              <a:rPr lang="en-US"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 . </a:t>
            </a:r>
          </a:p>
          <a:p>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٥- انخفاض مستوى التوافق . </a:t>
            </a:r>
          </a:p>
          <a:p>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٦- </a:t>
            </a:r>
            <a:r>
              <a:rPr lang="x-none" sz="4000" b="1" dirty="0" err="1"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التنفيث</a:t>
            </a:r>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 عن </a:t>
            </a:r>
            <a:r>
              <a:rPr lang="x-none" sz="4000" b="1" dirty="0" err="1"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الطاقه</a:t>
            </a:r>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 الزائدة .</a:t>
            </a:r>
          </a:p>
          <a:p>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٧- قصر فترة </a:t>
            </a:r>
            <a:r>
              <a:rPr lang="x-none" sz="4000" b="1" dirty="0" err="1"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الرضاعه</a:t>
            </a:r>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 . </a:t>
            </a:r>
          </a:p>
          <a:p>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٨- افتقاد الطفل </a:t>
            </a:r>
            <a:r>
              <a:rPr lang="x-none" sz="4000" b="1" dirty="0" err="1"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للهاية</a:t>
            </a:r>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 . </a:t>
            </a:r>
          </a:p>
          <a:p>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٩- التوتر الاسري .  </a:t>
            </a:r>
          </a:p>
          <a:p>
            <a:pPr algn="ctr"/>
            <a:endParaRPr lang="x-none" sz="32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endParaRPr>
          </a:p>
        </p:txBody>
      </p:sp>
    </p:spTree>
    <p:extLst>
      <p:ext uri="{BB962C8B-B14F-4D97-AF65-F5344CB8AC3E}">
        <p14:creationId xmlns:p14="http://schemas.microsoft.com/office/powerpoint/2010/main" val="20007555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 calcmode="lin" valueType="num">
                                      <p:cBhvr additive="base">
                                        <p:cTn id="4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AE4E8"/>
        </a:solidFill>
        <a:effectLst/>
      </p:bgPr>
    </p:bg>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2542503" cy="976745"/>
          </a:xfrm>
          <a:prstGeom prst="rect">
            <a:avLst/>
          </a:prstGeom>
        </p:spPr>
      </p:pic>
      <p:pic>
        <p:nvPicPr>
          <p:cNvPr id="5" name="صورة 4"/>
          <p:cNvPicPr>
            <a:picLocks noChangeAspect="1"/>
          </p:cNvPicPr>
          <p:nvPr/>
        </p:nvPicPr>
        <p:blipFill>
          <a:blip r:embed="rId3">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tretch>
            <a:fillRect/>
          </a:stretch>
        </p:blipFill>
        <p:spPr>
          <a:xfrm>
            <a:off x="9303330" y="-436416"/>
            <a:ext cx="4946073" cy="7564582"/>
          </a:xfrm>
          <a:prstGeom prst="rect">
            <a:avLst/>
          </a:prstGeom>
          <a:ln>
            <a:noFill/>
          </a:ln>
          <a:effectLst>
            <a:softEdge rad="112500"/>
          </a:effectLst>
        </p:spPr>
      </p:pic>
      <p:sp>
        <p:nvSpPr>
          <p:cNvPr id="4" name="مستطيل 3"/>
          <p:cNvSpPr/>
          <p:nvPr/>
        </p:nvSpPr>
        <p:spPr>
          <a:xfrm>
            <a:off x="1298963" y="147763"/>
            <a:ext cx="9247909" cy="1015663"/>
          </a:xfrm>
          <a:prstGeom prst="rect">
            <a:avLst/>
          </a:prstGeom>
        </p:spPr>
        <p:txBody>
          <a:bodyPr wrap="square">
            <a:spAutoFit/>
          </a:bodyPr>
          <a:lstStyle/>
          <a:p>
            <a:pPr algn="ctr"/>
            <a:r>
              <a:rPr lang="x-none" sz="6000" b="1" dirty="0" smtClean="0">
                <a:solidFill>
                  <a:schemeClr val="accent5">
                    <a:lumMod val="75000"/>
                  </a:schemeClr>
                </a:solidFill>
                <a:effectLst>
                  <a:outerShdw blurRad="50800" dist="76200" dir="2700000" algn="tl" rotWithShape="0">
                    <a:prstClr val="black">
                      <a:alpha val="40000"/>
                    </a:prstClr>
                  </a:outerShdw>
                </a:effectLst>
                <a:latin typeface="Arial Rounded MT Bold" charset="0"/>
                <a:ea typeface="Arial Rounded MT Bold" charset="0"/>
                <a:cs typeface="+mj-cs"/>
              </a:rPr>
              <a:t>أساليب التغلب على المشكلة </a:t>
            </a:r>
            <a:endParaRPr lang="x-none" sz="6000" b="1" dirty="0">
              <a:solidFill>
                <a:schemeClr val="accent5">
                  <a:lumMod val="75000"/>
                </a:schemeClr>
              </a:solidFill>
              <a:effectLst>
                <a:outerShdw blurRad="50800" dist="76200" dir="2700000" algn="tl" rotWithShape="0">
                  <a:prstClr val="black">
                    <a:alpha val="40000"/>
                  </a:prstClr>
                </a:outerShdw>
              </a:effectLst>
              <a:latin typeface="Arial Rounded MT Bold" charset="0"/>
              <a:ea typeface="Arial Rounded MT Bold" charset="0"/>
              <a:cs typeface="+mj-cs"/>
            </a:endParaRPr>
          </a:p>
        </p:txBody>
      </p:sp>
      <p:sp>
        <p:nvSpPr>
          <p:cNvPr id="6" name="مربع نص 5"/>
          <p:cNvSpPr txBox="1"/>
          <p:nvPr/>
        </p:nvSpPr>
        <p:spPr>
          <a:xfrm>
            <a:off x="-526468" y="1142958"/>
            <a:ext cx="9829798" cy="5632311"/>
          </a:xfrm>
          <a:prstGeom prst="rect">
            <a:avLst/>
          </a:prstGeom>
          <a:noFill/>
        </p:spPr>
        <p:txBody>
          <a:bodyPr wrap="square" rtlCol="1">
            <a:spAutoFit/>
          </a:bodyPr>
          <a:lstStyle/>
          <a:p>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١- التجاهل . </a:t>
            </a:r>
          </a:p>
          <a:p>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٢- </a:t>
            </a:r>
            <a:r>
              <a:rPr lang="x-none" sz="4000" b="1" dirty="0" err="1"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توجية</a:t>
            </a:r>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 الطفل بحب . </a:t>
            </a:r>
          </a:p>
          <a:p>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٣- ابعاد المثيرات الشرطية . </a:t>
            </a:r>
          </a:p>
          <a:p>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٤- توفير بدائل للمص . </a:t>
            </a:r>
          </a:p>
          <a:p>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٥- استخدام القيود . </a:t>
            </a:r>
          </a:p>
          <a:p>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٦- السماح للطفل بالاختلاط . </a:t>
            </a:r>
          </a:p>
          <a:p>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٧- المكافآت والتعزيز . </a:t>
            </a:r>
          </a:p>
          <a:p>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٨- ايهام الطفل . </a:t>
            </a:r>
          </a:p>
          <a:p>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٩- الاستشارة الطبية والنفسية . </a:t>
            </a:r>
          </a:p>
        </p:txBody>
      </p:sp>
    </p:spTree>
    <p:extLst>
      <p:ext uri="{BB962C8B-B14F-4D97-AF65-F5344CB8AC3E}">
        <p14:creationId xmlns:p14="http://schemas.microsoft.com/office/powerpoint/2010/main" val="19684563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dissolv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dissolv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dissolv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dissolv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dissolve">
                                      <p:cBhvr>
                                        <p:cTn id="32" dur="500"/>
                                        <p:tgtEl>
                                          <p:spTgt spid="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dissolve">
                                      <p:cBhvr>
                                        <p:cTn id="37" dur="500"/>
                                        <p:tgtEl>
                                          <p:spTgt spid="6">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6">
                                            <p:txEl>
                                              <p:pRg st="7" end="7"/>
                                            </p:txEl>
                                          </p:spTgt>
                                        </p:tgtEl>
                                        <p:attrNameLst>
                                          <p:attrName>style.visibility</p:attrName>
                                        </p:attrNameLst>
                                      </p:cBhvr>
                                      <p:to>
                                        <p:strVal val="visible"/>
                                      </p:to>
                                    </p:set>
                                    <p:anim calcmode="lin" valueType="num">
                                      <p:cBhvr additive="base">
                                        <p:cTn id="42"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6">
                                            <p:txEl>
                                              <p:pRg st="8" end="8"/>
                                            </p:txEl>
                                          </p:spTgt>
                                        </p:tgtEl>
                                        <p:attrNameLst>
                                          <p:attrName>style.visibility</p:attrName>
                                        </p:attrNameLst>
                                      </p:cBhvr>
                                      <p:to>
                                        <p:strVal val="visible"/>
                                      </p:to>
                                    </p:set>
                                    <p:anim calcmode="lin" valueType="num">
                                      <p:cBhvr additive="base">
                                        <p:cTn id="48"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AE4E8"/>
        </a:solidFill>
        <a:effectLst/>
      </p:bgPr>
    </p:bg>
    <p:spTree>
      <p:nvGrpSpPr>
        <p:cNvPr id="1" name=""/>
        <p:cNvGrpSpPr/>
        <p:nvPr/>
      </p:nvGrpSpPr>
      <p:grpSpPr>
        <a:xfrm>
          <a:off x="0" y="0"/>
          <a:ext cx="0" cy="0"/>
          <a:chOff x="0" y="0"/>
          <a:chExt cx="0" cy="0"/>
        </a:xfrm>
      </p:grpSpPr>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2542503" cy="976745"/>
          </a:xfrm>
          <a:prstGeom prst="rect">
            <a:avLst/>
          </a:prstGeom>
        </p:spPr>
      </p:pic>
      <p:pic>
        <p:nvPicPr>
          <p:cNvPr id="5" name="صورة 4"/>
          <p:cNvPicPr>
            <a:picLocks noChangeAspect="1"/>
          </p:cNvPicPr>
          <p:nvPr/>
        </p:nvPicPr>
        <p:blipFill>
          <a:blip r:embed="rId3">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tretch>
            <a:fillRect/>
          </a:stretch>
        </p:blipFill>
        <p:spPr>
          <a:xfrm>
            <a:off x="9388550" y="9959"/>
            <a:ext cx="4446184" cy="6800046"/>
          </a:xfrm>
          <a:prstGeom prst="rect">
            <a:avLst/>
          </a:prstGeom>
          <a:ln>
            <a:noFill/>
          </a:ln>
          <a:effectLst>
            <a:softEdge rad="112500"/>
          </a:effectLst>
        </p:spPr>
      </p:pic>
      <p:sp>
        <p:nvSpPr>
          <p:cNvPr id="4" name="مستطيل 3"/>
          <p:cNvSpPr/>
          <p:nvPr/>
        </p:nvSpPr>
        <p:spPr>
          <a:xfrm>
            <a:off x="1298963" y="147763"/>
            <a:ext cx="9247909" cy="1015663"/>
          </a:xfrm>
          <a:prstGeom prst="rect">
            <a:avLst/>
          </a:prstGeom>
        </p:spPr>
        <p:txBody>
          <a:bodyPr wrap="square">
            <a:spAutoFit/>
          </a:bodyPr>
          <a:lstStyle/>
          <a:p>
            <a:r>
              <a:rPr lang="x-none" sz="6000" b="1" dirty="0" smtClean="0">
                <a:solidFill>
                  <a:schemeClr val="accent5">
                    <a:lumMod val="75000"/>
                  </a:schemeClr>
                </a:solidFill>
                <a:effectLst>
                  <a:outerShdw blurRad="50800" dist="76200" dir="2700000" algn="tl" rotWithShape="0">
                    <a:prstClr val="black">
                      <a:alpha val="40000"/>
                    </a:prstClr>
                  </a:outerShdw>
                </a:effectLst>
                <a:latin typeface="Arial Rounded MT Bold" charset="0"/>
                <a:ea typeface="Arial Rounded MT Bold" charset="0"/>
                <a:cs typeface="+mj-cs"/>
              </a:rPr>
              <a:t>       طرق الوقاية :</a:t>
            </a:r>
            <a:endParaRPr lang="x-none" sz="6000" b="1" dirty="0">
              <a:solidFill>
                <a:schemeClr val="accent5">
                  <a:lumMod val="75000"/>
                </a:schemeClr>
              </a:solidFill>
              <a:effectLst>
                <a:outerShdw blurRad="50800" dist="76200" dir="2700000" algn="tl" rotWithShape="0">
                  <a:prstClr val="black">
                    <a:alpha val="40000"/>
                  </a:prstClr>
                </a:outerShdw>
              </a:effectLst>
              <a:latin typeface="Arial Rounded MT Bold" charset="0"/>
              <a:ea typeface="Arial Rounded MT Bold" charset="0"/>
              <a:cs typeface="+mj-cs"/>
            </a:endParaRPr>
          </a:p>
        </p:txBody>
      </p:sp>
      <p:sp>
        <p:nvSpPr>
          <p:cNvPr id="6" name="مربع نص 5"/>
          <p:cNvSpPr txBox="1"/>
          <p:nvPr/>
        </p:nvSpPr>
        <p:spPr>
          <a:xfrm>
            <a:off x="-1" y="1584252"/>
            <a:ext cx="9473451" cy="4401205"/>
          </a:xfrm>
          <a:prstGeom prst="rect">
            <a:avLst/>
          </a:prstGeom>
          <a:noFill/>
        </p:spPr>
        <p:txBody>
          <a:bodyPr wrap="square" rtlCol="1">
            <a:spAutoFit/>
          </a:bodyPr>
          <a:lstStyle/>
          <a:p>
            <a:r>
              <a:rPr lang="x-none" sz="4000" b="1" dirty="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1- .إعطاء مصاصة كبديل : وهذه تستخدم كبديل نـاجح، وعـادة يقلـع الأطفال عنها ببلوغهم سن الثالثة</a:t>
            </a:r>
            <a:r>
              <a:rPr lang="x-none" sz="4000" b="1" dirty="0" smtClean="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a:t>
            </a:r>
          </a:p>
          <a:p>
            <a:endParaRPr lang="x-none" sz="4000" b="1" dirty="0">
              <a:solidFill>
                <a:srgbClr val="5C504B"/>
              </a:solidFill>
              <a:effectLst>
                <a:outerShdw blurRad="50800" dist="76200" dir="2700000" algn="tl" rotWithShape="0">
                  <a:prstClr val="black">
                    <a:alpha val="40000"/>
                  </a:prstClr>
                </a:outerShdw>
              </a:effectLst>
              <a:latin typeface="Arial Rounded MT Bold" charset="0"/>
              <a:ea typeface="Arial Rounded MT Bold" charset="0"/>
            </a:endParaRPr>
          </a:p>
          <a:p>
            <a:r>
              <a:rPr lang="x-none" sz="4000" b="1" dirty="0">
                <a:solidFill>
                  <a:srgbClr val="5C504B"/>
                </a:solidFill>
                <a:effectLst>
                  <a:outerShdw blurRad="50800" dist="76200" dir="2700000" algn="tl" rotWithShape="0">
                    <a:prstClr val="black">
                      <a:alpha val="40000"/>
                    </a:prstClr>
                  </a:outerShdw>
                </a:effectLst>
                <a:latin typeface="Arial Rounded MT Bold" charset="0"/>
                <a:ea typeface="Arial Rounded MT Bold" charset="0"/>
              </a:rPr>
              <a:t>2-التسامح : فلا يحدث الأبوان ضجة في حالة مص الطفل لإبهامه وهو صغير دون الرابعة، لأنه عادة يقلع عنها بعد هذا السن. </a:t>
            </a:r>
          </a:p>
          <a:p>
            <a:endParaRPr lang="x-none" sz="4000" b="1" dirty="0">
              <a:solidFill>
                <a:srgbClr val="5C504B"/>
              </a:solidFill>
              <a:effectLst>
                <a:outerShdw blurRad="50800" dist="76200" dir="2700000" algn="tl" rotWithShape="0">
                  <a:prstClr val="black">
                    <a:alpha val="40000"/>
                  </a:prstClr>
                </a:outerShdw>
              </a:effectLst>
              <a:latin typeface="Arial Rounded MT Bold" charset="0"/>
              <a:ea typeface="Arial Rounded MT Bold" charset="0"/>
            </a:endParaRPr>
          </a:p>
        </p:txBody>
      </p:sp>
    </p:spTree>
    <p:extLst>
      <p:ext uri="{BB962C8B-B14F-4D97-AF65-F5344CB8AC3E}">
        <p14:creationId xmlns:p14="http://schemas.microsoft.com/office/powerpoint/2010/main" val="14492024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dissolve">
                                      <p:cBhvr>
                                        <p:cTn id="1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نسق Office">
  <a:themeElements>
    <a:clrScheme name="مكتب">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مكتب">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مكتب">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175</TotalTime>
  <Words>446</Words>
  <Application>Microsoft Macintosh PowerPoint</Application>
  <PresentationFormat>Custom</PresentationFormat>
  <Paragraphs>49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نسق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غاده</dc:creator>
  <cp:lastModifiedBy>lubna</cp:lastModifiedBy>
  <cp:revision>23</cp:revision>
  <dcterms:created xsi:type="dcterms:W3CDTF">2017-11-27T21:12:39Z</dcterms:created>
  <dcterms:modified xsi:type="dcterms:W3CDTF">2017-12-19T21:46:39Z</dcterms:modified>
</cp:coreProperties>
</file>