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59" r:id="rId4"/>
    <p:sldId id="263" r:id="rId5"/>
    <p:sldId id="260" r:id="rId6"/>
    <p:sldId id="262" r:id="rId7"/>
    <p:sldId id="261"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09" autoAdjust="0"/>
    <p:restoredTop sz="94622" autoAdjust="0"/>
  </p:normalViewPr>
  <p:slideViewPr>
    <p:cSldViewPr>
      <p:cViewPr varScale="1">
        <p:scale>
          <a:sx n="74" d="100"/>
          <a:sy n="74" d="100"/>
        </p:scale>
        <p:origin x="-1038" y="-90"/>
      </p:cViewPr>
      <p:guideLst>
        <p:guide orient="horz" pos="2160"/>
        <p:guide pos="2880"/>
      </p:guideLst>
    </p:cSldViewPr>
  </p:slideViewPr>
  <p:outlineViewPr>
    <p:cViewPr>
      <p:scale>
        <a:sx n="33" d="100"/>
        <a:sy n="33" d="100"/>
      </p:scale>
      <p:origin x="6"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17" name="Footer Placeholder 16"/>
          <p:cNvSpPr>
            <a:spLocks noGrp="1"/>
          </p:cNvSpPr>
          <p:nvPr>
            <p:ph type="ftr" sz="quarter" idx="11"/>
          </p:nvPr>
        </p:nvSpPr>
        <p:spPr/>
        <p:txBody>
          <a:bodyPr/>
          <a:lstStyle>
            <a:extLst/>
          </a:lstStyle>
          <a:p>
            <a:endParaRPr lang="ar-SA"/>
          </a:p>
        </p:txBody>
      </p:sp>
      <p:sp>
        <p:nvSpPr>
          <p:cNvPr id="29" name="Slide Number Placeholder 28"/>
          <p:cNvSpPr>
            <a:spLocks noGrp="1"/>
          </p:cNvSpPr>
          <p:nvPr>
            <p:ph type="sldNum" sz="quarter" idx="12"/>
          </p:nvPr>
        </p:nvSpPr>
        <p:spPr/>
        <p:txBody>
          <a:bodyPr/>
          <a:lstStyle>
            <a:extLst/>
          </a:lstStyle>
          <a:p>
            <a:fld id="{C4212BDA-9749-4EB7-A8B6-DFF751C47544}" type="slidenum">
              <a:rPr lang="ar-SA" smtClean="0"/>
              <a:t>‹#›</a:t>
            </a:fld>
            <a:endParaRPr lang="ar-SA"/>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4212BDA-9749-4EB7-A8B6-DFF751C47544}"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4212BDA-9749-4EB7-A8B6-DFF751C47544}"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4212BDA-9749-4EB7-A8B6-DFF751C47544}"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4212BDA-9749-4EB7-A8B6-DFF751C47544}" type="slidenum">
              <a:rPr lang="ar-SA" smtClean="0"/>
              <a:t>‹#›</a:t>
            </a:fld>
            <a:endParaRPr lang="ar-SA"/>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C4212BDA-9749-4EB7-A8B6-DFF751C47544}"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C4212BDA-9749-4EB7-A8B6-DFF751C47544}" type="slidenum">
              <a:rPr lang="ar-SA" smtClean="0"/>
              <a:t>‹#›</a:t>
            </a:fld>
            <a:endParaRPr lang="ar-SA"/>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C4212BDA-9749-4EB7-A8B6-DFF751C47544}"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C4212BDA-9749-4EB7-A8B6-DFF751C47544}"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DFD8114-245A-4F4B-AB2D-232598FA69CA}" type="datetimeFigureOut">
              <a:rPr lang="ar-SA" smtClean="0"/>
              <a:t>08/11/33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C4212BDA-9749-4EB7-A8B6-DFF751C47544}"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9DFD8114-245A-4F4B-AB2D-232598FA69CA}" type="datetimeFigureOut">
              <a:rPr lang="ar-SA" smtClean="0"/>
              <a:t>08/11/33</a:t>
            </a:fld>
            <a:endParaRPr lang="ar-SA"/>
          </a:p>
        </p:txBody>
      </p:sp>
      <p:sp>
        <p:nvSpPr>
          <p:cNvPr id="6" name="Footer Placeholder 5"/>
          <p:cNvSpPr>
            <a:spLocks noGrp="1"/>
          </p:cNvSpPr>
          <p:nvPr>
            <p:ph type="ftr" sz="quarter" idx="11"/>
          </p:nvPr>
        </p:nvSpPr>
        <p:spPr>
          <a:xfrm>
            <a:off x="914400" y="55499"/>
            <a:ext cx="5562600" cy="365125"/>
          </a:xfrm>
        </p:spPr>
        <p:txBody>
          <a:bodyPr/>
          <a:lstStyle>
            <a:extLst/>
          </a:lstStyle>
          <a:p>
            <a:endParaRPr lang="ar-SA"/>
          </a:p>
        </p:txBody>
      </p:sp>
      <p:sp>
        <p:nvSpPr>
          <p:cNvPr id="7" name="Slide Number Placeholder 6"/>
          <p:cNvSpPr>
            <a:spLocks noGrp="1"/>
          </p:cNvSpPr>
          <p:nvPr>
            <p:ph type="sldNum" sz="quarter" idx="12"/>
          </p:nvPr>
        </p:nvSpPr>
        <p:spPr>
          <a:xfrm>
            <a:off x="8610600" y="55499"/>
            <a:ext cx="457200" cy="365125"/>
          </a:xfrm>
        </p:spPr>
        <p:txBody>
          <a:bodyPr/>
          <a:lstStyle>
            <a:extLst/>
          </a:lstStyle>
          <a:p>
            <a:fld id="{C4212BDA-9749-4EB7-A8B6-DFF751C47544}"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9DFD8114-245A-4F4B-AB2D-232598FA69CA}" type="datetimeFigureOut">
              <a:rPr lang="ar-SA" smtClean="0"/>
              <a:t>08/11/33</a:t>
            </a:fld>
            <a:endParaRPr lang="ar-SA"/>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4212BDA-9749-4EB7-A8B6-DFF751C47544}"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1124744"/>
            <a:ext cx="7772400" cy="5256584"/>
          </a:xfrm>
        </p:spPr>
        <p:txBody>
          <a:bodyPr/>
          <a:lstStyle/>
          <a:p>
            <a:pPr rtl="0"/>
            <a:r>
              <a:rPr lang="en-US" sz="2800" dirty="0" smtClean="0">
                <a:solidFill>
                  <a:schemeClr val="accent6">
                    <a:lumMod val="75000"/>
                  </a:schemeClr>
                </a:solidFill>
              </a:rPr>
              <a:t/>
            </a:r>
            <a:br>
              <a:rPr lang="en-US" sz="2800" dirty="0" smtClean="0">
                <a:solidFill>
                  <a:schemeClr val="accent6">
                    <a:lumMod val="75000"/>
                  </a:schemeClr>
                </a:solidFill>
              </a:rPr>
            </a:br>
            <a:r>
              <a:rPr lang="en-US" sz="2800" dirty="0" smtClean="0">
                <a:solidFill>
                  <a:schemeClr val="accent6">
                    <a:lumMod val="75000"/>
                  </a:schemeClr>
                </a:solidFill>
              </a:rPr>
              <a:t>*To write a good conclusion you have to:</a:t>
            </a:r>
            <a:r>
              <a:rPr lang="en-US" dirty="0" smtClean="0"/>
              <a:t/>
            </a:r>
            <a:br>
              <a:rPr lang="en-US" dirty="0" smtClean="0"/>
            </a:br>
            <a:r>
              <a:rPr lang="en-US" sz="2000" dirty="0" smtClean="0"/>
              <a:t>1- </a:t>
            </a:r>
            <a:r>
              <a:rPr lang="en-US" sz="2400" dirty="0" smtClean="0">
                <a:effectLst/>
              </a:rPr>
              <a:t>paraphrase </a:t>
            </a:r>
            <a:r>
              <a:rPr lang="en-US" sz="2400" dirty="0">
                <a:effectLst/>
              </a:rPr>
              <a:t>your thesis </a:t>
            </a:r>
            <a:r>
              <a:rPr lang="en-US" sz="2400" dirty="0" smtClean="0">
                <a:effectLst/>
              </a:rPr>
              <a:t>statement and</a:t>
            </a:r>
            <a:br>
              <a:rPr lang="en-US" sz="2400" dirty="0" smtClean="0">
                <a:effectLst/>
              </a:rPr>
            </a:br>
            <a:r>
              <a:rPr lang="en-US" sz="2400" dirty="0" smtClean="0">
                <a:effectLst/>
              </a:rPr>
              <a:t>2- Do not </a:t>
            </a:r>
            <a:r>
              <a:rPr lang="en-US" sz="2400" dirty="0">
                <a:effectLst/>
              </a:rPr>
              <a:t>bring up a new </a:t>
            </a:r>
            <a:r>
              <a:rPr lang="en-US" sz="2400" dirty="0" smtClean="0">
                <a:effectLst/>
              </a:rPr>
              <a:t>topic.</a:t>
            </a:r>
            <a:br>
              <a:rPr lang="en-US" sz="2400" dirty="0" smtClean="0">
                <a:effectLst/>
              </a:rPr>
            </a:br>
            <a:r>
              <a:rPr lang="en-US" sz="2400" u="sng" dirty="0" smtClean="0">
                <a:solidFill>
                  <a:srgbClr val="FF0000"/>
                </a:solidFill>
                <a:latin typeface="+mn-lt"/>
                <a:ea typeface="+mn-ea"/>
                <a:cs typeface="+mn-cs"/>
              </a:rPr>
              <a:t>Example:  </a:t>
            </a:r>
            <a:r>
              <a:rPr lang="en-US" sz="2400" dirty="0" smtClean="0">
                <a:effectLst/>
              </a:rPr>
              <a:t/>
            </a:r>
            <a:br>
              <a:rPr lang="en-US" sz="2400" dirty="0" smtClean="0">
                <a:effectLst/>
              </a:rPr>
            </a:br>
            <a:r>
              <a:rPr lang="en-US" sz="2400" dirty="0" smtClean="0">
                <a:effectLst/>
              </a:rPr>
              <a:t> </a:t>
            </a:r>
            <a:r>
              <a:rPr lang="en-US" sz="2400" dirty="0">
                <a:effectLst/>
                <a:latin typeface="Gisha" pitchFamily="34" charset="-79"/>
                <a:cs typeface="Gisha" pitchFamily="34" charset="-79"/>
              </a:rPr>
              <a:t>There are, of course, many more things to visit while you are in Mexico, but the beach at </a:t>
            </a:r>
            <a:r>
              <a:rPr lang="en-US" sz="2400" dirty="0" smtClean="0">
                <a:effectLst/>
                <a:latin typeface="Gisha" pitchFamily="34" charset="-79"/>
                <a:cs typeface="Gisha" pitchFamily="34" charset="-79"/>
              </a:rPr>
              <a:t>Progresso, </a:t>
            </a:r>
            <a:r>
              <a:rPr lang="en-US" sz="2400" dirty="0">
                <a:effectLst/>
                <a:latin typeface="Gisha" pitchFamily="34" charset="-79"/>
                <a:cs typeface="Gisha" pitchFamily="34" charset="-79"/>
              </a:rPr>
              <a:t>the Aztec ruin, and the famous monument represent some of the more significant and beautiful sights to see. When you go to Mexico, visit these sights and you will be guaranteed a fond memory after you go home.</a:t>
            </a:r>
            <a:br>
              <a:rPr lang="en-US" sz="2400" dirty="0">
                <a:effectLst/>
                <a:latin typeface="Gisha" pitchFamily="34" charset="-79"/>
                <a:cs typeface="Gisha" pitchFamily="34" charset="-79"/>
              </a:rPr>
            </a:br>
            <a:endParaRPr lang="ar-SA" sz="2400" dirty="0">
              <a:effectLst/>
              <a:latin typeface="Gisha" pitchFamily="34" charset="-79"/>
            </a:endParaRPr>
          </a:p>
        </p:txBody>
      </p:sp>
      <p:sp>
        <p:nvSpPr>
          <p:cNvPr id="3" name="Subtitle 2"/>
          <p:cNvSpPr>
            <a:spLocks noGrp="1"/>
          </p:cNvSpPr>
          <p:nvPr>
            <p:ph type="subTitle" idx="1"/>
          </p:nvPr>
        </p:nvSpPr>
        <p:spPr>
          <a:xfrm>
            <a:off x="1043608" y="332656"/>
            <a:ext cx="7556376" cy="1152128"/>
          </a:xfrm>
        </p:spPr>
        <p:txBody>
          <a:bodyPr>
            <a:normAutofit/>
          </a:bodyPr>
          <a:lstStyle/>
          <a:p>
            <a:pPr algn="ctr"/>
            <a:r>
              <a:rPr lang="en-US" sz="2400" b="1" u="sng" dirty="0">
                <a:solidFill>
                  <a:srgbClr val="FF0000"/>
                </a:solidFill>
                <a:sym typeface="Wingdings"/>
              </a:rPr>
              <a:t></a:t>
            </a:r>
            <a:r>
              <a:rPr lang="en-US" sz="2400" b="1" u="sng" dirty="0">
                <a:solidFill>
                  <a:srgbClr val="FF0000"/>
                </a:solidFill>
              </a:rPr>
              <a:t> Techniques Used to Write Memorable Conclusions </a:t>
            </a:r>
            <a:r>
              <a:rPr lang="en-US" sz="2400" b="1" u="sng" dirty="0">
                <a:solidFill>
                  <a:srgbClr val="FF0000"/>
                </a:solidFill>
                <a:sym typeface="Wingdings"/>
              </a:rPr>
              <a:t></a:t>
            </a:r>
            <a:endParaRPr lang="en-US" sz="2400" dirty="0">
              <a:solidFill>
                <a:srgbClr val="FF0000"/>
              </a:solidFill>
            </a:endParaRPr>
          </a:p>
          <a:p>
            <a:pPr algn="ctr"/>
            <a:endParaRPr lang="ar-SA" sz="2400" dirty="0"/>
          </a:p>
        </p:txBody>
      </p:sp>
    </p:spTree>
    <p:extLst>
      <p:ext uri="{BB962C8B-B14F-4D97-AF65-F5344CB8AC3E}">
        <p14:creationId xmlns:p14="http://schemas.microsoft.com/office/powerpoint/2010/main" val="2006966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04664"/>
            <a:ext cx="8064896" cy="3970318"/>
          </a:xfrm>
          <a:prstGeom prst="rect">
            <a:avLst/>
          </a:prstGeom>
        </p:spPr>
        <p:txBody>
          <a:bodyPr wrap="square">
            <a:spAutoFit/>
          </a:bodyPr>
          <a:lstStyle/>
          <a:p>
            <a:pPr algn="l" rtl="0"/>
            <a:r>
              <a:rPr lang="en-US" sz="2800" u="sng" dirty="0" smtClean="0">
                <a:solidFill>
                  <a:srgbClr val="FF0000"/>
                </a:solidFill>
              </a:rPr>
              <a:t>Example:</a:t>
            </a:r>
          </a:p>
          <a:p>
            <a:pPr algn="l" rtl="0"/>
            <a:endParaRPr lang="en-US" sz="2800" u="sng" dirty="0" smtClean="0">
              <a:solidFill>
                <a:srgbClr val="FF0000"/>
              </a:solidFill>
            </a:endParaRPr>
          </a:p>
          <a:p>
            <a:pPr algn="l" rtl="0"/>
            <a:r>
              <a:rPr lang="en-US" sz="2800" dirty="0" smtClean="0"/>
              <a:t>Providing </a:t>
            </a:r>
            <a:r>
              <a:rPr lang="en-US" sz="2800" dirty="0"/>
              <a:t>jobs for students, jobs that would help cut the cost of managing the bookstore and providing on-the-job experience – which can only enhance the university’s reputation for graduating knowledgeable students – are excellent reasons for allowing students to manage the bookstore. In fact, it is amazing that such a system is not in practice now.</a:t>
            </a:r>
          </a:p>
        </p:txBody>
      </p:sp>
    </p:spTree>
    <p:extLst>
      <p:ext uri="{BB962C8B-B14F-4D97-AF65-F5344CB8AC3E}">
        <p14:creationId xmlns:p14="http://schemas.microsoft.com/office/powerpoint/2010/main" val="982137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Types of conclusions:</a:t>
            </a:r>
            <a:endParaRPr lang="ar-SA" dirty="0">
              <a:effectLst>
                <a:outerShdw blurRad="38100" dist="38100" dir="2700000" algn="tl">
                  <a:srgbClr val="000000">
                    <a:alpha val="43137"/>
                  </a:srgbClr>
                </a:outerShdw>
              </a:effectLst>
            </a:endParaRPr>
          </a:p>
        </p:txBody>
      </p:sp>
      <p:sp>
        <p:nvSpPr>
          <p:cNvPr id="3" name="TextBox 2"/>
          <p:cNvSpPr txBox="1"/>
          <p:nvPr/>
        </p:nvSpPr>
        <p:spPr>
          <a:xfrm>
            <a:off x="611560" y="1144670"/>
            <a:ext cx="8352928" cy="5201424"/>
          </a:xfrm>
          <a:prstGeom prst="rect">
            <a:avLst/>
          </a:prstGeom>
          <a:noFill/>
        </p:spPr>
        <p:txBody>
          <a:bodyPr wrap="square" rtlCol="1">
            <a:spAutoFit/>
          </a:bodyPr>
          <a:lstStyle/>
          <a:p>
            <a:pPr lvl="0" algn="l" rtl="0"/>
            <a:endParaRPr lang="en-US" sz="2400" b="1" dirty="0" smtClean="0">
              <a:solidFill>
                <a:srgbClr val="FF0000"/>
              </a:solidFill>
            </a:endParaRPr>
          </a:p>
          <a:p>
            <a:pPr lvl="0" algn="l" rtl="0"/>
            <a:r>
              <a:rPr lang="en-US" sz="3200" b="1" dirty="0" smtClean="0">
                <a:solidFill>
                  <a:srgbClr val="FF0000"/>
                </a:solidFill>
              </a:rPr>
              <a:t>1-Make </a:t>
            </a:r>
            <a:r>
              <a:rPr lang="en-US" sz="3200" b="1" dirty="0">
                <a:solidFill>
                  <a:srgbClr val="FF0000"/>
                </a:solidFill>
              </a:rPr>
              <a:t>a prediction.</a:t>
            </a:r>
            <a:r>
              <a:rPr lang="en-US" sz="3200" dirty="0">
                <a:solidFill>
                  <a:srgbClr val="FF0000"/>
                </a:solidFill>
              </a:rPr>
              <a:t> </a:t>
            </a:r>
            <a:endParaRPr lang="en-US" sz="3200" dirty="0" smtClean="0">
              <a:solidFill>
                <a:srgbClr val="FF0000"/>
              </a:solidFill>
            </a:endParaRPr>
          </a:p>
          <a:p>
            <a:pPr lvl="0" algn="l" rtl="0"/>
            <a:r>
              <a:rPr lang="en-US" sz="3200" b="1" u="sng" dirty="0" smtClean="0"/>
              <a:t>Examples:</a:t>
            </a:r>
          </a:p>
          <a:p>
            <a:pPr lvl="0" algn="l" rtl="0"/>
            <a:endParaRPr lang="en-US" sz="3200" dirty="0"/>
          </a:p>
          <a:p>
            <a:pPr algn="l" rtl="0"/>
            <a:r>
              <a:rPr lang="en-US" sz="3200" dirty="0"/>
              <a:t>We have seen how the costs of attending college have been rising while, at the same time, sources of financial aid for students have been disappearing. If this trend continues, fewer and fewer families will be able to send their children through four years of college</a:t>
            </a:r>
            <a:r>
              <a:rPr lang="en-US" sz="2400" dirty="0" smtClean="0"/>
              <a:t>.</a:t>
            </a:r>
          </a:p>
          <a:p>
            <a:pPr algn="l" rtl="0"/>
            <a:endParaRPr lang="en-US" sz="2000" dirty="0"/>
          </a:p>
        </p:txBody>
      </p:sp>
    </p:spTree>
    <p:extLst>
      <p:ext uri="{BB962C8B-B14F-4D97-AF65-F5344CB8AC3E}">
        <p14:creationId xmlns:p14="http://schemas.microsoft.com/office/powerpoint/2010/main" val="3291031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476672"/>
            <a:ext cx="8136904" cy="4832092"/>
          </a:xfrm>
          <a:prstGeom prst="rect">
            <a:avLst/>
          </a:prstGeom>
          <a:noFill/>
        </p:spPr>
        <p:txBody>
          <a:bodyPr wrap="square" rtlCol="1">
            <a:spAutoFit/>
          </a:bodyPr>
          <a:lstStyle/>
          <a:p>
            <a:pPr lvl="0" algn="l" rtl="0"/>
            <a:r>
              <a:rPr lang="en-US" sz="2800" dirty="0" smtClean="0">
                <a:solidFill>
                  <a:srgbClr val="FF0000"/>
                </a:solidFill>
              </a:rPr>
              <a:t>2-</a:t>
            </a:r>
            <a:r>
              <a:rPr lang="en-US" sz="2800" b="1" dirty="0" smtClean="0">
                <a:solidFill>
                  <a:srgbClr val="FF0000"/>
                </a:solidFill>
              </a:rPr>
              <a:t>Suggest results or consequences.</a:t>
            </a:r>
          </a:p>
          <a:p>
            <a:pPr lvl="0" algn="l" rtl="0"/>
            <a:endParaRPr lang="en-US" sz="2800" b="1" dirty="0" smtClean="0">
              <a:solidFill>
                <a:srgbClr val="FF0000"/>
              </a:solidFill>
            </a:endParaRPr>
          </a:p>
          <a:p>
            <a:pPr lvl="0" algn="l" rtl="0"/>
            <a:r>
              <a:rPr lang="en-US" sz="2800" dirty="0" smtClean="0"/>
              <a:t> </a:t>
            </a:r>
            <a:r>
              <a:rPr lang="en-US" sz="2800" b="1" u="sng" dirty="0" smtClean="0"/>
              <a:t>Example:</a:t>
            </a:r>
          </a:p>
          <a:p>
            <a:pPr lvl="0" algn="l" rtl="0"/>
            <a:endParaRPr lang="en-US" sz="2800" dirty="0" smtClean="0"/>
          </a:p>
          <a:p>
            <a:pPr algn="l"/>
            <a:r>
              <a:rPr lang="en-US" sz="2800" dirty="0" smtClean="0"/>
              <a:t>To sum up, the costs of attending college are up and financial aid for students is down. Fewer and fewer future members of the workforce are able to educate themselves beyond high school. As a result, the nation will waste the intelligence, imagination, and energy of a large segment of the present college-age generation. </a:t>
            </a:r>
            <a:endParaRPr lang="ar-SA" sz="2800" dirty="0"/>
          </a:p>
        </p:txBody>
      </p:sp>
    </p:spTree>
    <p:extLst>
      <p:ext uri="{BB962C8B-B14F-4D97-AF65-F5344CB8AC3E}">
        <p14:creationId xmlns:p14="http://schemas.microsoft.com/office/powerpoint/2010/main" val="40357471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16632"/>
            <a:ext cx="8208912" cy="5632311"/>
          </a:xfrm>
          <a:prstGeom prst="rect">
            <a:avLst/>
          </a:prstGeom>
          <a:noFill/>
        </p:spPr>
        <p:txBody>
          <a:bodyPr wrap="square" rtlCol="1">
            <a:spAutoFit/>
          </a:bodyPr>
          <a:lstStyle/>
          <a:p>
            <a:pPr rtl="0"/>
            <a:r>
              <a:rPr lang="en-US" sz="2400" dirty="0"/>
              <a:t> </a:t>
            </a:r>
          </a:p>
          <a:p>
            <a:pPr lvl="0" algn="l" rtl="0"/>
            <a:r>
              <a:rPr lang="en-US" sz="2400" b="1" dirty="0" smtClean="0">
                <a:solidFill>
                  <a:srgbClr val="FF0000"/>
                </a:solidFill>
              </a:rPr>
              <a:t>3-Suggest </a:t>
            </a:r>
            <a:r>
              <a:rPr lang="en-US" sz="2400" b="1" dirty="0">
                <a:solidFill>
                  <a:srgbClr val="FF0000"/>
                </a:solidFill>
              </a:rPr>
              <a:t>a solution, make a recommendation, or call for action</a:t>
            </a:r>
            <a:r>
              <a:rPr lang="en-US" sz="2400" b="1" dirty="0" smtClean="0">
                <a:solidFill>
                  <a:srgbClr val="FF0000"/>
                </a:solidFill>
              </a:rPr>
              <a:t>.</a:t>
            </a:r>
          </a:p>
          <a:p>
            <a:pPr lvl="0" algn="l" rtl="0"/>
            <a:endParaRPr lang="en-US" sz="2400" b="1" dirty="0" smtClean="0">
              <a:solidFill>
                <a:srgbClr val="FF0000"/>
              </a:solidFill>
            </a:endParaRPr>
          </a:p>
          <a:p>
            <a:pPr lvl="0" algn="l" rtl="0"/>
            <a:r>
              <a:rPr lang="en-US" sz="2400" dirty="0" smtClean="0"/>
              <a:t> </a:t>
            </a:r>
            <a:r>
              <a:rPr lang="en-US" sz="2400" u="sng" dirty="0"/>
              <a:t>Example:</a:t>
            </a:r>
          </a:p>
          <a:p>
            <a:pPr algn="l" rtl="0"/>
            <a:r>
              <a:rPr lang="en-US" sz="2400" dirty="0"/>
              <a:t>In conclusion, nearly everyone moving a new country feels some degree of culture shock. Symptoms may vary, and not all people experience all five stages. Newcomers with a strong support group may feel at home immediately in the new culture, while others may take months to feel comfortable. Staying in touch with friends and family, keeping a positive attitude, and above all, learning the language as soon as possible are ways to overcome the difficulties and frustrations of adapting to life in a new land.</a:t>
            </a:r>
          </a:p>
          <a:p>
            <a:pPr algn="l" rtl="0"/>
            <a:endParaRPr lang="en-US" sz="2400" dirty="0"/>
          </a:p>
        </p:txBody>
      </p:sp>
    </p:spTree>
    <p:extLst>
      <p:ext uri="{BB962C8B-B14F-4D97-AF65-F5344CB8AC3E}">
        <p14:creationId xmlns:p14="http://schemas.microsoft.com/office/powerpoint/2010/main" val="38441964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04664"/>
            <a:ext cx="8136904" cy="4585871"/>
          </a:xfrm>
          <a:prstGeom prst="rect">
            <a:avLst/>
          </a:prstGeom>
          <a:noFill/>
        </p:spPr>
        <p:txBody>
          <a:bodyPr wrap="square" rtlCol="1">
            <a:spAutoFit/>
          </a:bodyPr>
          <a:lstStyle/>
          <a:p>
            <a:pPr lvl="0" algn="l" rtl="0"/>
            <a:r>
              <a:rPr lang="en-US" sz="2800" b="1" dirty="0">
                <a:solidFill>
                  <a:srgbClr val="FF0000"/>
                </a:solidFill>
              </a:rPr>
              <a:t>4-Quote an authority on the topic. </a:t>
            </a:r>
            <a:endParaRPr lang="en-US" sz="2800" b="1" dirty="0" smtClean="0">
              <a:solidFill>
                <a:srgbClr val="FF0000"/>
              </a:solidFill>
            </a:endParaRPr>
          </a:p>
          <a:p>
            <a:pPr lvl="0" algn="l" rtl="0"/>
            <a:endParaRPr lang="en-US" sz="2400" b="1" dirty="0">
              <a:solidFill>
                <a:srgbClr val="FF0000"/>
              </a:solidFill>
            </a:endParaRPr>
          </a:p>
          <a:p>
            <a:pPr lvl="0" algn="l" rtl="0"/>
            <a:r>
              <a:rPr lang="en-US" sz="2400" b="1" u="sng" dirty="0">
                <a:solidFill>
                  <a:schemeClr val="tx1">
                    <a:lumMod val="85000"/>
                  </a:schemeClr>
                </a:solidFill>
              </a:rPr>
              <a:t>Example</a:t>
            </a:r>
            <a:r>
              <a:rPr lang="en-US" sz="2400" b="1" u="sng" dirty="0" smtClean="0">
                <a:solidFill>
                  <a:schemeClr val="tx1">
                    <a:lumMod val="85000"/>
                  </a:schemeClr>
                </a:solidFill>
              </a:rPr>
              <a:t>:</a:t>
            </a:r>
          </a:p>
          <a:p>
            <a:pPr lvl="0" algn="l" rtl="0"/>
            <a:endParaRPr lang="en-US" sz="2400" b="1" dirty="0">
              <a:solidFill>
                <a:schemeClr val="tx1">
                  <a:lumMod val="85000"/>
                </a:schemeClr>
              </a:solidFill>
            </a:endParaRPr>
          </a:p>
          <a:p>
            <a:pPr algn="l" rtl="0"/>
            <a:r>
              <a:rPr lang="en-US" sz="2400" b="1" dirty="0">
                <a:solidFill>
                  <a:schemeClr val="tx1">
                    <a:lumMod val="85000"/>
                  </a:schemeClr>
                </a:solidFill>
              </a:rPr>
              <a:t>In conclusion, costs are rising and financial aid is declining, with the result that many can no longer afford to go to college. If our nation is to prosper, increased government funding for education is essential, even if it requires higher taxes. As Horace Mann argued in his Fifth Annual Report, a nation’s economic wealth will increase through an educated public. It is therefore in the self-interest of business to pay the taxation for public education</a:t>
            </a:r>
            <a:r>
              <a:rPr lang="en-US" dirty="0" smtClean="0">
                <a:solidFill>
                  <a:schemeClr val="tx1">
                    <a:lumMod val="85000"/>
                  </a:schemeClr>
                </a:solidFill>
              </a:rPr>
              <a:t>.</a:t>
            </a:r>
            <a:endParaRPr lang="en-US" dirty="0">
              <a:solidFill>
                <a:schemeClr val="tx1">
                  <a:lumMod val="85000"/>
                </a:schemeClr>
              </a:solidFill>
            </a:endParaRPr>
          </a:p>
        </p:txBody>
      </p:sp>
    </p:spTree>
    <p:extLst>
      <p:ext uri="{BB962C8B-B14F-4D97-AF65-F5344CB8AC3E}">
        <p14:creationId xmlns:p14="http://schemas.microsoft.com/office/powerpoint/2010/main" val="11330922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8640960" cy="4585871"/>
          </a:xfrm>
          <a:prstGeom prst="rect">
            <a:avLst/>
          </a:prstGeom>
          <a:noFill/>
        </p:spPr>
        <p:txBody>
          <a:bodyPr wrap="square" rtlCol="1">
            <a:spAutoFit/>
          </a:bodyPr>
          <a:lstStyle/>
          <a:p>
            <a:pPr lvl="0" algn="l" rtl="0"/>
            <a:r>
              <a:rPr lang="en-US" sz="2800" b="1" dirty="0" smtClean="0">
                <a:solidFill>
                  <a:srgbClr val="FF0000"/>
                </a:solidFill>
              </a:rPr>
              <a:t>5-Ending </a:t>
            </a:r>
            <a:r>
              <a:rPr lang="en-US" sz="2800" b="1" dirty="0">
                <a:solidFill>
                  <a:srgbClr val="FF0000"/>
                </a:solidFill>
              </a:rPr>
              <a:t>with a question(s</a:t>
            </a:r>
            <a:r>
              <a:rPr lang="en-US" sz="2800" b="1" dirty="0" smtClean="0">
                <a:solidFill>
                  <a:srgbClr val="FF0000"/>
                </a:solidFill>
              </a:rPr>
              <a:t>).</a:t>
            </a:r>
          </a:p>
          <a:p>
            <a:pPr lvl="0" algn="l" rtl="0"/>
            <a:endParaRPr lang="en-US" sz="2400" b="1" dirty="0" smtClean="0"/>
          </a:p>
          <a:p>
            <a:pPr lvl="0" algn="l" rtl="0"/>
            <a:r>
              <a:rPr lang="en-US" sz="2400" dirty="0" smtClean="0"/>
              <a:t> </a:t>
            </a:r>
            <a:r>
              <a:rPr lang="en-US" sz="2400" b="1" u="sng" dirty="0"/>
              <a:t>Example</a:t>
            </a:r>
            <a:r>
              <a:rPr lang="en-US" sz="2400" b="1" u="sng" dirty="0" smtClean="0"/>
              <a:t>:</a:t>
            </a:r>
          </a:p>
          <a:p>
            <a:pPr lvl="0" algn="l" rtl="0"/>
            <a:endParaRPr lang="en-US" sz="2400" dirty="0"/>
          </a:p>
          <a:p>
            <a:pPr algn="l" rtl="0"/>
            <a:r>
              <a:rPr lang="en-US" sz="2400" dirty="0"/>
              <a:t>The fast demanding life has worked an unpleasant alchemy on our health. As changes in our diets and lifestyles became a must, people were launched into a new reality where fast -and to some degree- harmful solutions rule. Fast food and lack of exercise have made their way into our lives, weaving a sinister web of maladies, and worse, threatening of an epidemic deterioration in public health. And so it goes on; an endless cycle of turmoil. The real question is: When will it stop?</a:t>
            </a:r>
          </a:p>
        </p:txBody>
      </p:sp>
    </p:spTree>
    <p:extLst>
      <p:ext uri="{BB962C8B-B14F-4D97-AF65-F5344CB8AC3E}">
        <p14:creationId xmlns:p14="http://schemas.microsoft.com/office/powerpoint/2010/main" val="5434351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46</TotalTime>
  <Words>399</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Metro</vt:lpstr>
      <vt:lpstr> *To write a good conclusion you have to: 1- paraphrase your thesis statement and 2- Do not bring up a new topic. Example:    There are, of course, many more things to visit while you are in Mexico, but the beach at Progresso, the Aztec ruin, and the famous monument represent some of the more significant and beautiful sights to see. When you go to Mexico, visit these sights and you will be guaranteed a fond memory after you go home. </vt:lpstr>
      <vt:lpstr>PowerPoint Presentation</vt:lpstr>
      <vt:lpstr>Types of conclusions: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write a good conclusion you have to: 1- paraphrase your thesis statement and 2- Do not bring up a new topic.  Examples:   There are, of course, many more things to visit while you are in Mexico, but the beach at Progreso, the Aztec ruin, and the famous monument represent some of the more significant and beautiful sights to see. When you go to Mexico, visit these sights and you will be guaranteed a fond memory after you go home.</dc:title>
  <dc:creator>user</dc:creator>
  <cp:lastModifiedBy>user</cp:lastModifiedBy>
  <cp:revision>6</cp:revision>
  <dcterms:created xsi:type="dcterms:W3CDTF">2012-09-23T16:42:32Z</dcterms:created>
  <dcterms:modified xsi:type="dcterms:W3CDTF">2012-09-23T17:28:53Z</dcterms:modified>
</cp:coreProperties>
</file>