
<file path=[Content_Types].xml><?xml version="1.0" encoding="utf-8"?>
<Types xmlns="http://schemas.openxmlformats.org/package/2006/content-types">
  <Override PartName="/ppt/slideLayouts/slideLayout4.xml" ContentType="application/vnd.openxmlformats-officedocument.presentationml.slideLayout+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1"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0" d="100"/>
          <a:sy n="90" d="100"/>
        </p:scale>
        <p:origin x="-8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4B06F60-F75E-EC41-B179-1654134B34AE}" type="datetimeFigureOut">
              <a:rPr lang="en-US" smtClean="0"/>
              <a:pPr/>
              <a:t>10/18/11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39216254-662C-774A-9E59-674409D4AE51}"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B06F60-F75E-EC41-B179-1654134B34AE}"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216254-662C-774A-9E59-674409D4AE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B06F60-F75E-EC41-B179-1654134B34AE}"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216254-662C-774A-9E59-674409D4AE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4B06F60-F75E-EC41-B179-1654134B34AE}"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216254-662C-774A-9E59-674409D4AE51}"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4B06F60-F75E-EC41-B179-1654134B34AE}" type="datetimeFigureOut">
              <a:rPr lang="en-US" smtClean="0"/>
              <a:pPr/>
              <a:t>10/18/11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39216254-662C-774A-9E59-674409D4AE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4B06F60-F75E-EC41-B179-1654134B34AE}" type="datetimeFigureOut">
              <a:rPr lang="en-US" smtClean="0"/>
              <a:pPr/>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216254-662C-774A-9E59-674409D4AE51}"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4B06F60-F75E-EC41-B179-1654134B34AE}" type="datetimeFigureOut">
              <a:rPr lang="en-US" smtClean="0"/>
              <a:pPr/>
              <a:t>10/18/11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216254-662C-774A-9E59-674409D4AE51}"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4B06F60-F75E-EC41-B179-1654134B34AE}" type="datetimeFigureOut">
              <a:rPr lang="en-US" smtClean="0"/>
              <a:pPr/>
              <a:t>10/18/11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216254-662C-774A-9E59-674409D4AE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B06F60-F75E-EC41-B179-1654134B34AE}" type="datetimeFigureOut">
              <a:rPr lang="en-US" smtClean="0"/>
              <a:pPr/>
              <a:t>10/18/11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216254-662C-774A-9E59-674409D4AE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4B06F60-F75E-EC41-B179-1654134B34AE}" type="datetimeFigureOut">
              <a:rPr lang="en-US" smtClean="0"/>
              <a:pPr/>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216254-662C-774A-9E59-674409D4AE51}"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4B06F60-F75E-EC41-B179-1654134B34AE}" type="datetimeFigureOut">
              <a:rPr lang="en-US" smtClean="0"/>
              <a:pPr/>
              <a:t>10/18/11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39216254-662C-774A-9E59-674409D4AE51}"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4B06F60-F75E-EC41-B179-1654134B34AE}" type="datetimeFigureOut">
              <a:rPr lang="en-US" smtClean="0"/>
              <a:pPr/>
              <a:t>10/18/11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9216254-662C-774A-9E59-674409D4AE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Part 3-4</a:t>
            </a:r>
            <a:endParaRPr lang="en-US" dirty="0"/>
          </a:p>
        </p:txBody>
      </p:sp>
      <p:sp>
        <p:nvSpPr>
          <p:cNvPr id="2" name="Title 1"/>
          <p:cNvSpPr>
            <a:spLocks noGrp="1"/>
          </p:cNvSpPr>
          <p:nvPr>
            <p:ph type="ctrTitle"/>
          </p:nvPr>
        </p:nvSpPr>
        <p:spPr/>
        <p:txBody>
          <a:bodyPr/>
          <a:lstStyle/>
          <a:p>
            <a:r>
              <a:rPr lang="en-US" dirty="0" smtClean="0"/>
              <a:t>Chapter 3</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 </a:t>
            </a:r>
            <a:r>
              <a:rPr lang="en-US" b="1" dirty="0" smtClean="0"/>
              <a:t>Date</a:t>
            </a:r>
          </a:p>
          <a:p>
            <a:r>
              <a:rPr lang="en-US" dirty="0" smtClean="0"/>
              <a:t>Be </a:t>
            </a:r>
            <a:r>
              <a:rPr lang="en-US" dirty="0"/>
              <a:t>careful when writing the date. All-number dates are written differently in British English (31/12/00) and American English (12/31/00). This can lead to confusion. It may be better to write the date in full (31 December 2000 or December 31st, 2000). This can also look less "official" and therefore more polite</a:t>
            </a:r>
            <a:r>
              <a:rPr lang="en-US" dirty="0" smtClean="0"/>
              <a:t>.</a:t>
            </a:r>
          </a:p>
          <a:p>
            <a:r>
              <a:rPr lang="en-US" b="1" dirty="0" smtClean="0"/>
              <a:t> </a:t>
            </a:r>
            <a:r>
              <a:rPr lang="en-US" b="1" dirty="0"/>
              <a:t>Destination name and </a:t>
            </a:r>
            <a:r>
              <a:rPr lang="en-US" b="1" dirty="0" smtClean="0"/>
              <a:t>address</a:t>
            </a:r>
          </a:p>
          <a:p>
            <a:r>
              <a:rPr lang="en-US" dirty="0" smtClean="0"/>
              <a:t>This </a:t>
            </a:r>
            <a:r>
              <a:rPr lang="en-US" dirty="0"/>
              <a:t>is the name of the person to whom you are writing, his/her job title, the company name and address. This should be the same as on the envelope</a:t>
            </a:r>
            <a:r>
              <a:rPr lang="en-US" dirty="0" smtClean="0"/>
              <a:t>.</a:t>
            </a:r>
          </a:p>
          <a:p>
            <a:r>
              <a:rPr lang="en-US" b="1" dirty="0" smtClean="0"/>
              <a:t>Salutation </a:t>
            </a:r>
            <a:r>
              <a:rPr lang="en-US" b="1" dirty="0"/>
              <a:t>(Dear...</a:t>
            </a:r>
            <a:r>
              <a:rPr lang="en-US" b="1" dirty="0" smtClean="0"/>
              <a:t>)</a:t>
            </a:r>
          </a:p>
          <a:p>
            <a:r>
              <a:rPr lang="en-US" dirty="0" smtClean="0"/>
              <a:t>A </a:t>
            </a:r>
            <a:r>
              <a:rPr lang="en-US" dirty="0"/>
              <a:t>letter in English almost always begins with 'Dear...', even if you do not know the person. There are several possibilities</a:t>
            </a:r>
            <a:r>
              <a:rPr lang="en-US" dirty="0" smtClean="0"/>
              <a:t>:</a:t>
            </a:r>
          </a:p>
          <a:p>
            <a:r>
              <a:rPr lang="en-US" i="1" dirty="0" smtClean="0"/>
              <a:t>Dear </a:t>
            </a:r>
            <a:r>
              <a:rPr lang="en-US" i="1" dirty="0" err="1"/>
              <a:t>Mr</a:t>
            </a:r>
            <a:r>
              <a:rPr lang="en-US" i="1" dirty="0"/>
              <a:t> </a:t>
            </a:r>
            <a:r>
              <a:rPr lang="en-US" i="1" dirty="0" smtClean="0"/>
              <a:t>Smith</a:t>
            </a:r>
          </a:p>
          <a:p>
            <a:r>
              <a:rPr lang="en-US" i="1" dirty="0" smtClean="0"/>
              <a:t>Dear </a:t>
            </a:r>
            <a:r>
              <a:rPr lang="en-US" i="1" dirty="0" err="1"/>
              <a:t>Mrs</a:t>
            </a:r>
            <a:r>
              <a:rPr lang="en-US" i="1" dirty="0"/>
              <a:t> </a:t>
            </a:r>
            <a:r>
              <a:rPr lang="en-US" i="1" dirty="0" smtClean="0"/>
              <a:t>Smith</a:t>
            </a:r>
          </a:p>
          <a:p>
            <a:r>
              <a:rPr lang="en-US" i="1" dirty="0" smtClean="0"/>
              <a:t>Dear </a:t>
            </a:r>
            <a:r>
              <a:rPr lang="en-US" i="1" dirty="0"/>
              <a:t>Miss Smith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Body</a:t>
            </a:r>
          </a:p>
          <a:p>
            <a:r>
              <a:rPr lang="en-US" dirty="0" smtClean="0"/>
              <a:t>The </a:t>
            </a:r>
            <a:r>
              <a:rPr lang="en-US" dirty="0"/>
              <a:t>letter itself, in well-structured paragraphs</a:t>
            </a:r>
            <a:r>
              <a:rPr lang="en-US" dirty="0" smtClean="0"/>
              <a:t>.</a:t>
            </a:r>
          </a:p>
          <a:p>
            <a:r>
              <a:rPr lang="en-US" b="1" dirty="0" smtClean="0"/>
              <a:t> Ending</a:t>
            </a:r>
          </a:p>
          <a:p>
            <a:r>
              <a:rPr lang="en-US" dirty="0" smtClean="0"/>
              <a:t> </a:t>
            </a:r>
            <a:r>
              <a:rPr lang="en-US" i="1" dirty="0"/>
              <a:t>(Yours...)Yours </a:t>
            </a:r>
            <a:r>
              <a:rPr lang="en-US" i="1" dirty="0" smtClean="0"/>
              <a:t>sincerely</a:t>
            </a:r>
          </a:p>
          <a:p>
            <a:r>
              <a:rPr lang="en-US" i="1" dirty="0" smtClean="0"/>
              <a:t> </a:t>
            </a:r>
            <a:r>
              <a:rPr lang="en-US" i="1" dirty="0"/>
              <a:t>Yours </a:t>
            </a:r>
            <a:r>
              <a:rPr lang="en-US" i="1" dirty="0" smtClean="0"/>
              <a:t>faithfully</a:t>
            </a:r>
          </a:p>
          <a:p>
            <a:r>
              <a:rPr lang="en-US" i="1" dirty="0" smtClean="0"/>
              <a:t> </a:t>
            </a:r>
            <a:r>
              <a:rPr lang="en-US" i="1" dirty="0"/>
              <a:t>Yours truly	</a:t>
            </a:r>
            <a:endParaRPr lang="en-US" i="1" dirty="0" smtClean="0"/>
          </a:p>
          <a:p>
            <a:r>
              <a:rPr lang="en-US" b="1" dirty="0"/>
              <a:t>Your </a:t>
            </a:r>
            <a:r>
              <a:rPr lang="en-US" b="1" dirty="0" smtClean="0"/>
              <a:t>name</a:t>
            </a:r>
          </a:p>
          <a:p>
            <a:r>
              <a:rPr lang="en-US" dirty="0" smtClean="0"/>
              <a:t>Your </a:t>
            </a:r>
            <a:r>
              <a:rPr lang="en-US" dirty="0"/>
              <a:t>first name and surname, for example</a:t>
            </a:r>
            <a:r>
              <a:rPr lang="en-US" dirty="0" smtClean="0"/>
              <a:t>: </a:t>
            </a:r>
          </a:p>
          <a:p>
            <a:r>
              <a:rPr lang="en-US" i="1" dirty="0" smtClean="0"/>
              <a:t>Mary Bond</a:t>
            </a:r>
          </a:p>
          <a:p>
            <a:r>
              <a:rPr lang="en-US" i="1" dirty="0" smtClean="0"/>
              <a:t>James </a:t>
            </a:r>
            <a:r>
              <a:rPr lang="en-US" i="1" dirty="0"/>
              <a:t>Smith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Addressing an envelope</a:t>
            </a:r>
            <a:endParaRPr lang="en-US" dirty="0"/>
          </a:p>
        </p:txBody>
      </p:sp>
      <p:sp>
        <p:nvSpPr>
          <p:cNvPr id="3" name="Content Placeholder 2"/>
          <p:cNvSpPr>
            <a:spLocks noGrp="1"/>
          </p:cNvSpPr>
          <p:nvPr>
            <p:ph sz="quarter" idx="1"/>
          </p:nvPr>
        </p:nvSpPr>
        <p:spPr/>
        <p:txBody>
          <a:bodyPr>
            <a:normAutofit fontScale="70000" lnSpcReduction="20000"/>
          </a:bodyPr>
          <a:lstStyle/>
          <a:p>
            <a:r>
              <a:rPr lang="en-US" b="1" dirty="0"/>
              <a:t>ADDRESS</a:t>
            </a:r>
            <a:r>
              <a:rPr lang="en-US" b="1" dirty="0" smtClean="0"/>
              <a:t>:</a:t>
            </a:r>
          </a:p>
          <a:p>
            <a:r>
              <a:rPr lang="en-US" b="1" dirty="0" smtClean="0"/>
              <a:t> </a:t>
            </a:r>
            <a:r>
              <a:rPr lang="en-US" dirty="0"/>
              <a:t>This is the name and address of the person (recipient) you are sending the letter to.  On separate lines write</a:t>
            </a:r>
            <a:r>
              <a:rPr lang="en-US" dirty="0" smtClean="0"/>
              <a:t>:</a:t>
            </a:r>
          </a:p>
          <a:p>
            <a:r>
              <a:rPr lang="en-US" i="1" dirty="0" smtClean="0">
                <a:solidFill>
                  <a:srgbClr val="FF0000"/>
                </a:solidFill>
              </a:rPr>
              <a:t>Recipient's </a:t>
            </a:r>
            <a:r>
              <a:rPr lang="en-US" i="1" dirty="0">
                <a:solidFill>
                  <a:srgbClr val="FF0000"/>
                </a:solidFill>
              </a:rPr>
              <a:t>Full </a:t>
            </a:r>
            <a:r>
              <a:rPr lang="en-US" i="1" dirty="0" smtClean="0">
                <a:solidFill>
                  <a:srgbClr val="FF0000"/>
                </a:solidFill>
              </a:rPr>
              <a:t>Name</a:t>
            </a:r>
          </a:p>
          <a:p>
            <a:r>
              <a:rPr lang="en-US" i="1" dirty="0" smtClean="0">
                <a:solidFill>
                  <a:srgbClr val="FF0000"/>
                </a:solidFill>
              </a:rPr>
              <a:t>Street Address</a:t>
            </a:r>
          </a:p>
          <a:p>
            <a:r>
              <a:rPr lang="en-US" i="1" dirty="0" smtClean="0">
                <a:solidFill>
                  <a:srgbClr val="FF0000"/>
                </a:solidFill>
              </a:rPr>
              <a:t>City</a:t>
            </a:r>
            <a:r>
              <a:rPr lang="en-US" i="1" dirty="0">
                <a:solidFill>
                  <a:srgbClr val="FF0000"/>
                </a:solidFill>
              </a:rPr>
              <a:t>, State and Zip Code</a:t>
            </a:r>
            <a:r>
              <a:rPr lang="en-US" dirty="0" smtClean="0">
                <a:solidFill>
                  <a:srgbClr val="FF0000"/>
                </a:solidFill>
              </a:rPr>
              <a:t>	</a:t>
            </a:r>
          </a:p>
          <a:p>
            <a:r>
              <a:rPr lang="en-US" b="1" dirty="0"/>
              <a:t>RETURN ADDRESS</a:t>
            </a:r>
            <a:r>
              <a:rPr lang="en-US" b="1" dirty="0" smtClean="0"/>
              <a:t>:</a:t>
            </a:r>
          </a:p>
          <a:p>
            <a:r>
              <a:rPr lang="en-US" dirty="0" smtClean="0"/>
              <a:t> </a:t>
            </a:r>
            <a:r>
              <a:rPr lang="en-US" dirty="0"/>
              <a:t>This is the information about the sender of the letter. In the top left corner on separate lines write</a:t>
            </a:r>
            <a:r>
              <a:rPr lang="en-US" dirty="0" smtClean="0"/>
              <a:t>:</a:t>
            </a:r>
          </a:p>
          <a:p>
            <a:r>
              <a:rPr lang="en-US" i="1" dirty="0" smtClean="0">
                <a:solidFill>
                  <a:srgbClr val="FF0000"/>
                </a:solidFill>
              </a:rPr>
              <a:t>Your </a:t>
            </a:r>
            <a:r>
              <a:rPr lang="en-US" i="1" dirty="0">
                <a:solidFill>
                  <a:srgbClr val="FF0000"/>
                </a:solidFill>
              </a:rPr>
              <a:t>full </a:t>
            </a:r>
            <a:r>
              <a:rPr lang="en-US" i="1" dirty="0" err="1">
                <a:solidFill>
                  <a:srgbClr val="FF0000"/>
                </a:solidFill>
              </a:rPr>
              <a:t>name Your</a:t>
            </a:r>
            <a:r>
              <a:rPr lang="en-US" i="1" dirty="0">
                <a:solidFill>
                  <a:srgbClr val="FF0000"/>
                </a:solidFill>
              </a:rPr>
              <a:t> Street </a:t>
            </a:r>
            <a:r>
              <a:rPr lang="en-US" i="1" dirty="0" err="1">
                <a:solidFill>
                  <a:srgbClr val="FF0000"/>
                </a:solidFill>
              </a:rPr>
              <a:t>Address Your</a:t>
            </a:r>
            <a:r>
              <a:rPr lang="en-US" i="1" dirty="0">
                <a:solidFill>
                  <a:srgbClr val="FF0000"/>
                </a:solidFill>
              </a:rPr>
              <a:t> City, State and Zip </a:t>
            </a:r>
            <a:r>
              <a:rPr lang="en-US" i="1" dirty="0" smtClean="0">
                <a:solidFill>
                  <a:srgbClr val="FF0000"/>
                </a:solidFill>
              </a:rPr>
              <a:t>Code</a:t>
            </a:r>
          </a:p>
          <a:p>
            <a:r>
              <a:rPr lang="en-US" b="1" dirty="0"/>
              <a:t>STAMP</a:t>
            </a:r>
            <a:r>
              <a:rPr lang="en-US" b="1" dirty="0" smtClean="0"/>
              <a:t>:</a:t>
            </a:r>
          </a:p>
          <a:p>
            <a:r>
              <a:rPr lang="en-US" dirty="0" smtClean="0"/>
              <a:t> </a:t>
            </a:r>
            <a:r>
              <a:rPr lang="en-US" dirty="0"/>
              <a:t>In the top right corner of the envelope you place a postage stamp. This pays for the delivery of the letter.  </a:t>
            </a:r>
            <a:endParaRPr lang="en-US" i="1" dirty="0" smtClean="0">
              <a:solidFill>
                <a:srgbClr val="FF0000"/>
              </a:solidFill>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Addressing an envelope</a:t>
            </a:r>
            <a:endParaRPr lang="en-US" dirty="0"/>
          </a:p>
        </p:txBody>
      </p:sp>
      <p:pic>
        <p:nvPicPr>
          <p:cNvPr id="4" name="Content Placeholder 3" descr="Screen shot 2011-10-17 at 23.10.14.png"/>
          <p:cNvPicPr>
            <a:picLocks noGrp="1" noChangeAspect="1"/>
          </p:cNvPicPr>
          <p:nvPr>
            <p:ph sz="quarter" idx="1"/>
          </p:nvPr>
        </p:nvPicPr>
        <p:blipFill>
          <a:blip r:embed="rId2"/>
          <a:srcRect t="-7297" b="-7297"/>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a:t>
            </a:r>
            <a:endParaRPr lang="en-US" dirty="0"/>
          </a:p>
        </p:txBody>
      </p:sp>
      <p:pic>
        <p:nvPicPr>
          <p:cNvPr id="4" name="Content Placeholder 3" descr="sa_coatofarms.jpg"/>
          <p:cNvPicPr>
            <a:picLocks noGrp="1" noChangeAspect="1"/>
          </p:cNvPicPr>
          <p:nvPr>
            <p:ph sz="quarter" idx="1"/>
          </p:nvPr>
        </p:nvPicPr>
        <p:blipFill>
          <a:blip r:embed="rId2"/>
          <a:srcRect l="-10638" r="-10638"/>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creen shot 2011-10-15 at 14.21.21.png"/>
          <p:cNvPicPr>
            <a:picLocks noGrp="1" noChangeAspect="1"/>
          </p:cNvPicPr>
          <p:nvPr>
            <p:ph idx="1"/>
          </p:nvPr>
        </p:nvPicPr>
        <p:blipFill>
          <a:blip r:embed="rId2"/>
          <a:srcRect l="-53144" r="-53144"/>
          <a:stretch>
            <a:fillRect/>
          </a:stretch>
        </p:blipFill>
        <p:spPr>
          <a:xfrm>
            <a:off x="-4975380" y="274638"/>
            <a:ext cx="19936311" cy="5851525"/>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36</TotalTime>
  <Words>331</Words>
  <Application>Microsoft Macintosh PowerPoint</Application>
  <PresentationFormat>On-screen Show (4:3)</PresentationFormat>
  <Paragraphs>36</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Equity</vt:lpstr>
      <vt:lpstr>Chapter 3</vt:lpstr>
      <vt:lpstr>Letter</vt:lpstr>
      <vt:lpstr>Letter</vt:lpstr>
      <vt:lpstr>Addressing an envelope</vt:lpstr>
      <vt:lpstr>Addressing an envelope</vt:lpstr>
      <vt:lpstr>sample</vt:lpstr>
      <vt:lpstr>Slide 7</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maitha al-husseini</dc:creator>
  <cp:lastModifiedBy>maitha al-husseini</cp:lastModifiedBy>
  <cp:revision>2</cp:revision>
  <dcterms:created xsi:type="dcterms:W3CDTF">2011-10-18T09:07:26Z</dcterms:created>
  <dcterms:modified xsi:type="dcterms:W3CDTF">2011-10-18T09:09:55Z</dcterms:modified>
</cp:coreProperties>
</file>