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slides/slide6.xml" ContentType="application/vnd.openxmlformats-officedocument.presentationml.slide+xml"/>
  <Override PartName="/ppt/slideLayouts/slideLayout7.xml" ContentType="application/vnd.openxmlformats-officedocument.presentationml.slideLayout+xml"/>
  <Override PartName="/ppt/theme/theme3.xml" ContentType="application/vnd.openxmlformats-officedocument.theme+xml"/>
  <Override PartName="/ppt/notesMasters/notesMaster1.xml" ContentType="application/vnd.openxmlformats-officedocument.presentationml.notesMaster+xml"/>
  <Default Extension="pdf" ContentType="application/pd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media/audio1.bin" ContentType="audio/unknown"/>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18"/>
  </p:notesMasterIdLst>
  <p:handoutMasterIdLst>
    <p:handoutMasterId r:id="rId19"/>
  </p:handoutMasterIdLst>
  <p:sldIdLst>
    <p:sldId id="256" r:id="rId2"/>
    <p:sldId id="257" r:id="rId3"/>
    <p:sldId id="258" r:id="rId4"/>
    <p:sldId id="259" r:id="rId5"/>
    <p:sldId id="262" r:id="rId6"/>
    <p:sldId id="260" r:id="rId7"/>
    <p:sldId id="261" r:id="rId8"/>
    <p:sldId id="263" r:id="rId9"/>
    <p:sldId id="266" r:id="rId10"/>
    <p:sldId id="264" r:id="rId11"/>
    <p:sldId id="265" r:id="rId12"/>
    <p:sldId id="268" r:id="rId13"/>
    <p:sldId id="269" r:id="rId14"/>
    <p:sldId id="270" r:id="rId15"/>
    <p:sldId id="271" r:id="rId16"/>
    <p:sldId id="267"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2" hiddenSlides="1"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6" d="100"/>
          <a:sy n="76" d="100"/>
        </p:scale>
        <p:origin x="-128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3AA2EC-D7F8-0E4A-8220-36C2FE00E294}" type="datetimeFigureOut">
              <a:rPr lang="en-US" smtClean="0"/>
              <a:t>10/21/11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98C189-AE79-F044-9FEF-FEABE30C798C}"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ED42E4-60F4-964A-9F18-C794628F0DE9}" type="datetimeFigureOut">
              <a:rPr lang="en-US" smtClean="0"/>
              <a:t>10/21/11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B1CF69-5BF4-5C48-A14B-6A800AA13A8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38C987-D572-3847-8AAA-19F33B05433A}" type="slidenum">
              <a:rPr lang="en-US"/>
              <a:pPr/>
              <a:t>14</a:t>
            </a:fld>
            <a:endParaRPr lang="en-US"/>
          </a:p>
        </p:txBody>
      </p:sp>
      <p:sp>
        <p:nvSpPr>
          <p:cNvPr id="139266" name="Rectangle 2"/>
          <p:cNvSpPr>
            <a:spLocks noRo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43D883-59BC-1A43-B63E-3310694A2FF4}" type="slidenum">
              <a:rPr lang="en-US"/>
              <a:pPr/>
              <a:t>15</a:t>
            </a:fld>
            <a:endParaRPr lang="en-US"/>
          </a:p>
        </p:txBody>
      </p:sp>
      <p:sp>
        <p:nvSpPr>
          <p:cNvPr id="141314" name="Rectangle 2"/>
          <p:cNvSpPr>
            <a:spLocks noRot="1" noChangeArrowheads="1" noTextEdit="1"/>
          </p:cNvSpPr>
          <p:nvPr>
            <p:ph type="sldImg"/>
          </p:nvPr>
        </p:nvSpPr>
        <p:spPr>
          <a:ln/>
        </p:spPr>
      </p:sp>
      <p:sp>
        <p:nvSpPr>
          <p:cNvPr id="14131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7814C496-9279-1C49-8238-CAAA2661F98E}" type="datetimeFigureOut">
              <a:rPr lang="en-US" smtClean="0"/>
              <a:t>10/21/11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B503B-8017-004C-90D4-31E24A2A80C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14C496-9279-1C49-8238-CAAA2661F98E}" type="datetimeFigureOut">
              <a:rPr lang="en-US" smtClean="0"/>
              <a:t>10/21/11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B503B-8017-004C-90D4-31E24A2A80CA}"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814C496-9279-1C49-8238-CAAA2661F98E}" type="datetimeFigureOut">
              <a:rPr lang="en-US" smtClean="0"/>
              <a:t>10/21/11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B503B-8017-004C-90D4-31E24A2A80C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814C496-9279-1C49-8238-CAAA2661F98E}" type="datetimeFigureOut">
              <a:rPr lang="en-US" smtClean="0"/>
              <a:t>10/21/11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B503B-8017-004C-90D4-31E24A2A80C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814C496-9279-1C49-8238-CAAA2661F98E}" type="datetimeFigureOut">
              <a:rPr lang="en-US" smtClean="0"/>
              <a:t>10/21/11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B503B-8017-004C-90D4-31E24A2A80C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7814C496-9279-1C49-8238-CAAA2661F98E}" type="datetimeFigureOut">
              <a:rPr lang="en-US" smtClean="0"/>
              <a:t>10/21/11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B503B-8017-004C-90D4-31E24A2A80CA}"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14C496-9279-1C49-8238-CAAA2661F98E}" type="datetimeFigureOut">
              <a:rPr lang="en-US" smtClean="0"/>
              <a:t>10/21/11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B503B-8017-004C-90D4-31E24A2A80C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814C496-9279-1C49-8238-CAAA2661F98E}" type="datetimeFigureOut">
              <a:rPr lang="en-US" smtClean="0"/>
              <a:t>10/21/11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B503B-8017-004C-90D4-31E24A2A80C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814C496-9279-1C49-8238-CAAA2661F98E}" type="datetimeFigureOut">
              <a:rPr lang="en-US" smtClean="0"/>
              <a:t>10/21/11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EB503B-8017-004C-90D4-31E24A2A80C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814C496-9279-1C49-8238-CAAA2661F98E}" type="datetimeFigureOut">
              <a:rPr lang="en-US" smtClean="0"/>
              <a:t>10/21/11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EB503B-8017-004C-90D4-31E24A2A80C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14C496-9279-1C49-8238-CAAA2661F98E}" type="datetimeFigureOut">
              <a:rPr lang="en-US" smtClean="0"/>
              <a:t>10/21/11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EB503B-8017-004C-90D4-31E24A2A80C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14C496-9279-1C49-8238-CAAA2661F98E}" type="datetimeFigureOut">
              <a:rPr lang="en-US" smtClean="0"/>
              <a:t>10/21/11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B503B-8017-004C-90D4-31E24A2A80C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7814C496-9279-1C49-8238-CAAA2661F98E}" type="datetimeFigureOut">
              <a:rPr lang="en-US" smtClean="0"/>
              <a:t>10/21/11</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BEEB503B-8017-004C-90D4-31E24A2A80C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df"/><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Home</a:t>
            </a:r>
            <a:endParaRPr lang="en-US" dirty="0"/>
          </a:p>
        </p:txBody>
      </p:sp>
      <p:sp>
        <p:nvSpPr>
          <p:cNvPr id="3" name="Subtitle 2"/>
          <p:cNvSpPr>
            <a:spLocks noGrp="1"/>
          </p:cNvSpPr>
          <p:nvPr>
            <p:ph type="subTitle" idx="1"/>
          </p:nvPr>
        </p:nvSpPr>
        <p:spPr/>
        <p:txBody>
          <a:bodyPr/>
          <a:lstStyle/>
          <a:p>
            <a:r>
              <a:rPr lang="en-US" dirty="0" smtClean="0"/>
              <a:t>Chapter 5</a:t>
            </a:r>
          </a:p>
          <a:p>
            <a:r>
              <a:rPr lang="en-US" dirty="0" smtClean="0"/>
              <a:t>Part 1-2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Sentence</a:t>
            </a:r>
            <a:endParaRPr lang="en-US" dirty="0"/>
          </a:p>
        </p:txBody>
      </p:sp>
      <p:sp>
        <p:nvSpPr>
          <p:cNvPr id="3" name="Content Placeholder 2"/>
          <p:cNvSpPr>
            <a:spLocks noGrp="1"/>
          </p:cNvSpPr>
          <p:nvPr>
            <p:ph idx="1"/>
          </p:nvPr>
        </p:nvSpPr>
        <p:spPr/>
        <p:txBody>
          <a:bodyPr>
            <a:normAutofit fontScale="70000" lnSpcReduction="20000"/>
          </a:bodyPr>
          <a:lstStyle/>
          <a:p>
            <a:r>
              <a:rPr lang="en-US" b="1" dirty="0"/>
              <a:t>The topic sentences above are all</a:t>
            </a:r>
            <a:r>
              <a:rPr lang="en-US" b="1" i="1" dirty="0"/>
              <a:t> </a:t>
            </a:r>
            <a:r>
              <a:rPr lang="en-US" b="1" i="1" u="sng" dirty="0"/>
              <a:t>interesting, and they make the reader want to keep reading</a:t>
            </a:r>
            <a:r>
              <a:rPr lang="en-US" b="1" i="1" u="sng" dirty="0" smtClean="0"/>
              <a:t>.</a:t>
            </a:r>
          </a:p>
          <a:p>
            <a:r>
              <a:rPr lang="en-US" i="1" dirty="0"/>
              <a:t>When I was a child, I thought my grandfather was superman</a:t>
            </a:r>
            <a:r>
              <a:rPr lang="en-US" i="1" dirty="0" smtClean="0"/>
              <a:t>.</a:t>
            </a:r>
          </a:p>
          <a:p>
            <a:r>
              <a:rPr lang="en-US" i="1" dirty="0" smtClean="0"/>
              <a:t>I </a:t>
            </a:r>
            <a:r>
              <a:rPr lang="en-US" i="1" dirty="0"/>
              <a:t>have always looked forward to seeing my </a:t>
            </a:r>
            <a:r>
              <a:rPr lang="en-US" i="1" dirty="0" smtClean="0"/>
              <a:t>grandfather.</a:t>
            </a:r>
          </a:p>
          <a:p>
            <a:r>
              <a:rPr lang="en-US" i="1" dirty="0" smtClean="0"/>
              <a:t> </a:t>
            </a:r>
            <a:r>
              <a:rPr lang="en-US" i="1" dirty="0"/>
              <a:t>My grandfather had more stories than a children’s library.</a:t>
            </a:r>
            <a:r>
              <a:rPr lang="en-US" i="1" dirty="0" smtClean="0"/>
              <a:t>	</a:t>
            </a:r>
            <a:endParaRPr lang="en-US" i="1" dirty="0"/>
          </a:p>
          <a:p>
            <a:r>
              <a:rPr lang="en-US" b="1" i="1" u="sng" dirty="0" smtClean="0"/>
              <a:t> </a:t>
            </a:r>
            <a:r>
              <a:rPr lang="en-US" b="1" i="1" u="sng" dirty="0"/>
              <a:t>However, the topic </a:t>
            </a:r>
            <a:r>
              <a:rPr lang="en-US" b="1" i="1" u="sng" dirty="0" smtClean="0"/>
              <a:t>sentences </a:t>
            </a:r>
            <a:r>
              <a:rPr lang="en-US" b="1" i="1" u="sng" dirty="0"/>
              <a:t>below are too boring</a:t>
            </a:r>
            <a:r>
              <a:rPr lang="en-US" b="1" i="1" u="sng" dirty="0" smtClean="0"/>
              <a:t>:</a:t>
            </a:r>
          </a:p>
          <a:p>
            <a:r>
              <a:rPr lang="en-US" i="1" dirty="0"/>
              <a:t>My grandfather is a nice man</a:t>
            </a:r>
            <a:r>
              <a:rPr lang="en-US" i="1" dirty="0" smtClean="0"/>
              <a:t>.</a:t>
            </a:r>
          </a:p>
          <a:p>
            <a:r>
              <a:rPr lang="en-US" i="1" dirty="0" smtClean="0"/>
              <a:t>I </a:t>
            </a:r>
            <a:r>
              <a:rPr lang="en-US" i="1" dirty="0"/>
              <a:t>love my grandfather</a:t>
            </a:r>
            <a:r>
              <a:rPr lang="en-US" i="1" dirty="0" smtClean="0"/>
              <a:t>.</a:t>
            </a:r>
          </a:p>
          <a:p>
            <a:r>
              <a:rPr lang="en-US" i="1" dirty="0" smtClean="0"/>
              <a:t>My </a:t>
            </a:r>
            <a:r>
              <a:rPr lang="en-US" i="1" dirty="0"/>
              <a:t>grandfather makes me very happy</a:t>
            </a:r>
            <a:r>
              <a:rPr lang="en-US" i="1" dirty="0" smtClean="0"/>
              <a:t>.</a:t>
            </a:r>
          </a:p>
          <a:p>
            <a:r>
              <a:rPr lang="en-US" i="1" dirty="0" smtClean="0"/>
              <a:t>	</a:t>
            </a:r>
            <a:endParaRPr lang="en-US" i="1" dirty="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a:t>
            </a:r>
            <a:endParaRPr lang="en-US" dirty="0"/>
          </a:p>
        </p:txBody>
      </p:sp>
      <p:sp>
        <p:nvSpPr>
          <p:cNvPr id="3" name="Content Placeholder 2"/>
          <p:cNvSpPr>
            <a:spLocks noGrp="1"/>
          </p:cNvSpPr>
          <p:nvPr>
            <p:ph idx="1"/>
          </p:nvPr>
        </p:nvSpPr>
        <p:spPr/>
        <p:txBody>
          <a:bodyPr/>
          <a:lstStyle/>
          <a:p>
            <a:r>
              <a:rPr lang="en-US" dirty="0" smtClean="0"/>
              <a:t>Should capture the main idea</a:t>
            </a:r>
          </a:p>
          <a:p>
            <a:r>
              <a:rPr lang="en-US" dirty="0" smtClean="0"/>
              <a:t>Should want to make someone read you paragraph (make it interesting).</a:t>
            </a:r>
          </a:p>
          <a:p>
            <a:r>
              <a:rPr lang="en-US" dirty="0" smtClean="0"/>
              <a:t>It is not a complete sentence.</a:t>
            </a:r>
          </a:p>
          <a:p>
            <a:r>
              <a:rPr lang="en-US" dirty="0" smtClean="0"/>
              <a:t>Goes in the middle top line of the paper.</a:t>
            </a:r>
          </a:p>
          <a:p>
            <a:r>
              <a:rPr lang="en-US" dirty="0" smtClean="0"/>
              <a:t>Capitalize the first word and the important words.  Don’t capitalize [conjunctions, articles, prepositions].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152400" y="76200"/>
            <a:ext cx="88392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Simple Past</a:t>
            </a:r>
          </a:p>
        </p:txBody>
      </p:sp>
      <p:sp>
        <p:nvSpPr>
          <p:cNvPr id="10243"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244"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0245"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We use the simple past to indicate exactly when an action or event took place in the past.</a:t>
            </a:r>
          </a:p>
          <a:p>
            <a:pPr marL="342900" indent="-342900">
              <a:spcBef>
                <a:spcPct val="20000"/>
              </a:spcBef>
              <a:buClr>
                <a:schemeClr val="folHlink"/>
              </a:buClr>
              <a:buSzPct val="75000"/>
              <a:buFont typeface="Wingdings" charset="2"/>
              <a:buNone/>
            </a:pPr>
            <a:endParaRPr lang="en-US" b="1">
              <a:solidFill>
                <a:schemeClr val="folHlink"/>
              </a:solidFill>
            </a:endParaRPr>
          </a:p>
        </p:txBody>
      </p:sp>
      <p:sp>
        <p:nvSpPr>
          <p:cNvPr id="10246" name="Rectangle 6"/>
          <p:cNvSpPr>
            <a:spLocks noChangeArrowheads="1"/>
          </p:cNvSpPr>
          <p:nvPr/>
        </p:nvSpPr>
        <p:spPr bwMode="auto">
          <a:xfrm>
            <a:off x="1828800" y="4800600"/>
            <a:ext cx="6172200" cy="9144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b="1">
                <a:solidFill>
                  <a:schemeClr val="hlink"/>
                </a:solidFill>
              </a:rPr>
              <a:t>I </a:t>
            </a:r>
            <a:r>
              <a:rPr lang="en-US" b="1" u="sng">
                <a:solidFill>
                  <a:schemeClr val="folHlink"/>
                </a:solidFill>
              </a:rPr>
              <a:t>visited</a:t>
            </a:r>
            <a:r>
              <a:rPr lang="en-US" b="1">
                <a:solidFill>
                  <a:schemeClr val="hlink"/>
                </a:solidFill>
              </a:rPr>
              <a:t> my sister </a:t>
            </a:r>
            <a:r>
              <a:rPr lang="en-US" b="1" u="sng">
                <a:solidFill>
                  <a:schemeClr val="hlink"/>
                </a:solidFill>
              </a:rPr>
              <a:t>yesterday</a:t>
            </a:r>
            <a:r>
              <a:rPr lang="en-US" b="1">
                <a:solidFill>
                  <a:schemeClr val="hlink"/>
                </a:solidFill>
              </a:rPr>
              <a:t>.</a:t>
            </a:r>
          </a:p>
          <a:p>
            <a:pPr marL="342900" indent="-342900">
              <a:spcBef>
                <a:spcPct val="20000"/>
              </a:spcBef>
              <a:buClr>
                <a:schemeClr val="folHlink"/>
              </a:buClr>
              <a:buSzPct val="75000"/>
              <a:buFont typeface="Wingdings" charset="2"/>
              <a:buNone/>
            </a:pPr>
            <a:r>
              <a:rPr lang="en-US" b="1">
                <a:solidFill>
                  <a:schemeClr val="hlink"/>
                </a:solidFill>
              </a:rPr>
              <a:t>We </a:t>
            </a:r>
            <a:r>
              <a:rPr lang="en-US" b="1" u="sng">
                <a:solidFill>
                  <a:schemeClr val="folHlink"/>
                </a:solidFill>
              </a:rPr>
              <a:t>went</a:t>
            </a:r>
            <a:r>
              <a:rPr lang="en-US" b="1">
                <a:solidFill>
                  <a:schemeClr val="hlink"/>
                </a:solidFill>
              </a:rPr>
              <a:t> out to dinner </a:t>
            </a:r>
            <a:r>
              <a:rPr lang="en-US" b="1" u="sng">
                <a:solidFill>
                  <a:schemeClr val="hlink"/>
                </a:solidFill>
              </a:rPr>
              <a:t>last night</a:t>
            </a:r>
            <a:r>
              <a:rPr lang="en-US" b="1">
                <a:solidFill>
                  <a:schemeClr val="hlink"/>
                </a:solidFill>
              </a:rPr>
              <a:t>.</a:t>
            </a:r>
          </a:p>
        </p:txBody>
      </p:sp>
      <p:grpSp>
        <p:nvGrpSpPr>
          <p:cNvPr id="2" name="Group 7"/>
          <p:cNvGrpSpPr>
            <a:grpSpLocks/>
          </p:cNvGrpSpPr>
          <p:nvPr/>
        </p:nvGrpSpPr>
        <p:grpSpPr bwMode="auto">
          <a:xfrm>
            <a:off x="2362200" y="3200400"/>
            <a:ext cx="533400" cy="685800"/>
            <a:chOff x="768" y="2592"/>
            <a:chExt cx="336" cy="432"/>
          </a:xfrm>
        </p:grpSpPr>
        <p:sp>
          <p:nvSpPr>
            <p:cNvPr id="10248" name="Line 8"/>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0249" name="Line 9"/>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3" name="Group 13"/>
          <p:cNvGrpSpPr>
            <a:grpSpLocks/>
          </p:cNvGrpSpPr>
          <p:nvPr/>
        </p:nvGrpSpPr>
        <p:grpSpPr bwMode="auto">
          <a:xfrm>
            <a:off x="381000" y="2362200"/>
            <a:ext cx="8077200" cy="2133600"/>
            <a:chOff x="288" y="1824"/>
            <a:chExt cx="5088" cy="1344"/>
          </a:xfrm>
        </p:grpSpPr>
        <p:sp>
          <p:nvSpPr>
            <p:cNvPr id="10254" name="Line 14"/>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10255" name="Line 15"/>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0245"/>
                                        </p:tgtEl>
                                        <p:attrNameLst>
                                          <p:attrName>style.visibility</p:attrName>
                                        </p:attrNameLst>
                                      </p:cBhvr>
                                      <p:to>
                                        <p:strVal val="visible"/>
                                      </p:to>
                                    </p:set>
                                    <p:anim calcmode="lin" valueType="num">
                                      <p:cBhvr>
                                        <p:cTn id="7" dur="500" fill="hold"/>
                                        <p:tgtEl>
                                          <p:spTgt spid="10245"/>
                                        </p:tgtEl>
                                        <p:attrNameLst>
                                          <p:attrName>ppt_w</p:attrName>
                                        </p:attrNameLst>
                                      </p:cBhvr>
                                      <p:tavLst>
                                        <p:tav tm="0">
                                          <p:val>
                                            <p:fltVal val="0"/>
                                          </p:val>
                                        </p:tav>
                                        <p:tav tm="100000">
                                          <p:val>
                                            <p:strVal val="#ppt_w"/>
                                          </p:val>
                                        </p:tav>
                                      </p:tavLst>
                                    </p:anim>
                                    <p:anim calcmode="lin" valueType="num">
                                      <p:cBhvr>
                                        <p:cTn id="8" dur="500" fill="hold"/>
                                        <p:tgtEl>
                                          <p:spTgt spid="1024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11000"/>
                                  </p:stCondLst>
                                  <p:childTnLst>
                                    <p:set>
                                      <p:cBhvr>
                                        <p:cTn id="11" dur="1" fill="hold">
                                          <p:stCondLst>
                                            <p:cond delay="0"/>
                                          </p:stCondLst>
                                        </p:cTn>
                                        <p:tgtEl>
                                          <p:spTgt spid="10246"/>
                                        </p:tgtEl>
                                        <p:attrNameLst>
                                          <p:attrName>style.visibility</p:attrName>
                                        </p:attrNameLst>
                                      </p:cBhvr>
                                      <p:to>
                                        <p:strVal val="visible"/>
                                      </p:to>
                                    </p:set>
                                    <p:anim calcmode="lin" valueType="num">
                                      <p:cBhvr>
                                        <p:cTn id="12" dur="500" fill="hold"/>
                                        <p:tgtEl>
                                          <p:spTgt spid="10246"/>
                                        </p:tgtEl>
                                        <p:attrNameLst>
                                          <p:attrName>ppt_w</p:attrName>
                                        </p:attrNameLst>
                                      </p:cBhvr>
                                      <p:tavLst>
                                        <p:tav tm="0">
                                          <p:val>
                                            <p:fltVal val="0"/>
                                          </p:val>
                                        </p:tav>
                                        <p:tav tm="100000">
                                          <p:val>
                                            <p:strVal val="#ppt_w"/>
                                          </p:val>
                                        </p:tav>
                                      </p:tavLst>
                                    </p:anim>
                                    <p:anim calcmode="lin" valueType="num">
                                      <p:cBhvr>
                                        <p:cTn id="13" dur="500" fill="hold"/>
                                        <p:tgtEl>
                                          <p:spTgt spid="10246"/>
                                        </p:tgtEl>
                                        <p:attrNameLst>
                                          <p:attrName>ppt_h</p:attrName>
                                        </p:attrNameLst>
                                      </p:cBhvr>
                                      <p:tavLst>
                                        <p:tav tm="0">
                                          <p:val>
                                            <p:fltVal val="0"/>
                                          </p:val>
                                        </p:tav>
                                        <p:tav tm="100000">
                                          <p:val>
                                            <p:strVal val="#ppt_h"/>
                                          </p:val>
                                        </p:tav>
                                      </p:tavLst>
                                    </p:anim>
                                  </p:childTnLst>
                                </p:cTn>
                              </p:par>
                            </p:childTnLst>
                          </p:cTn>
                        </p:par>
                        <p:par>
                          <p:cTn id="14" fill="hold">
                            <p:stCondLst>
                              <p:cond delay="12000"/>
                            </p:stCondLst>
                            <p:childTnLst>
                              <p:par>
                                <p:cTn id="15" presetID="3" presetClass="entr" presetSubtype="10" fill="hold" nodeType="after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par>
                          <p:cTn id="18" fill="hold">
                            <p:stCondLst>
                              <p:cond delay="13500"/>
                            </p:stCondLst>
                            <p:childTnLst>
                              <p:par>
                                <p:cTn id="19" presetID="9" presetClass="entr" presetSubtype="0" fill="hold" nodeType="afterEffect">
                                  <p:stCondLst>
                                    <p:cond delay="1000"/>
                                  </p:stCondLst>
                                  <p:childTnLst>
                                    <p:set>
                                      <p:cBhvr>
                                        <p:cTn id="20" dur="1" fill="hold">
                                          <p:stCondLst>
                                            <p:cond delay="0"/>
                                          </p:stCondLst>
                                        </p:cTn>
                                        <p:tgtEl>
                                          <p:spTgt spid="3"/>
                                        </p:tgtEl>
                                        <p:attrNameLst>
                                          <p:attrName>style.visibility</p:attrName>
                                        </p:attrNameLst>
                                      </p:cBhvr>
                                      <p:to>
                                        <p:strVal val="visible"/>
                                      </p:to>
                                    </p:set>
                                    <p:animEffect transition="in" filter="dissolve">
                                      <p:cBhvr>
                                        <p:cTn id="21" dur="500"/>
                                        <p:tgtEl>
                                          <p:spTgt spid="3"/>
                                        </p:tgtEl>
                                      </p:cBhvr>
                                    </p:animEffect>
                                  </p:childTnLst>
                                </p:cTn>
                              </p:par>
                            </p:childTnLst>
                          </p:cTn>
                        </p:par>
                        <p:par>
                          <p:cTn id="22" fill="hold">
                            <p:stCondLst>
                              <p:cond delay="15000"/>
                            </p:stCondLst>
                            <p:childTnLst>
                              <p:par>
                                <p:cTn id="23" presetID="9" presetClass="entr" presetSubtype="0" fill="hold" grpId="0" nodeType="afterEffect">
                                  <p:stCondLst>
                                    <p:cond delay="1000"/>
                                  </p:stCondLst>
                                  <p:childTnLst>
                                    <p:set>
                                      <p:cBhvr>
                                        <p:cTn id="24" dur="1" fill="hold">
                                          <p:stCondLst>
                                            <p:cond delay="0"/>
                                          </p:stCondLst>
                                        </p:cTn>
                                        <p:tgtEl>
                                          <p:spTgt spid="10244"/>
                                        </p:tgtEl>
                                        <p:attrNameLst>
                                          <p:attrName>style.visibility</p:attrName>
                                        </p:attrNameLst>
                                      </p:cBhvr>
                                      <p:to>
                                        <p:strVal val="visible"/>
                                      </p:to>
                                    </p:set>
                                    <p:animEffect transition="in" filter="dissolve">
                                      <p:cBhvr>
                                        <p:cTn id="25"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10245" grpId="0" autoUpdateAnimBg="0"/>
      <p:bldP spid="10246" grpId="0" autoUpdateAnimBg="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152400" y="76200"/>
            <a:ext cx="8839200" cy="762000"/>
          </a:xfrm>
          <a:prstGeom prst="rect">
            <a:avLst/>
          </a:prstGeom>
          <a:noFill/>
          <a:ln w="9525">
            <a:noFill/>
            <a:miter lim="800000"/>
            <a:headEnd/>
            <a:tailEnd/>
          </a:ln>
          <a:effectLst/>
        </p:spPr>
        <p:txBody>
          <a:bodyPr anchor="b">
            <a:prstTxWarp prst="textNoShape">
              <a:avLst/>
            </a:prstTxWarp>
            <a:spAutoFit/>
          </a:bodyPr>
          <a:lstStyle/>
          <a:p>
            <a:pPr algn="ctr"/>
            <a:r>
              <a:rPr lang="en-US" sz="4400" b="1" u="sng">
                <a:solidFill>
                  <a:schemeClr val="tx2"/>
                </a:solidFill>
                <a:effectLst>
                  <a:outerShdw blurRad="38100" dist="38100" dir="2700000" algn="tl">
                    <a:srgbClr val="DDDDDD"/>
                  </a:outerShdw>
                </a:effectLst>
              </a:rPr>
              <a:t>The Simple Past</a:t>
            </a:r>
          </a:p>
        </p:txBody>
      </p:sp>
      <p:sp>
        <p:nvSpPr>
          <p:cNvPr id="11267" name="AutoShape 3">
            <a:hlinkClick r:id="" action="ppaction://hlinkshowjump?jump=previousslide" highlightClick="1">
              <a:snd r:embed="rId2" name="type.wav"/>
            </a:hlinkClick>
          </p:cNvPr>
          <p:cNvSpPr>
            <a:spLocks noChangeArrowheads="1"/>
          </p:cNvSpPr>
          <p:nvPr/>
        </p:nvSpPr>
        <p:spPr bwMode="auto">
          <a:xfrm>
            <a:off x="304800" y="6172200"/>
            <a:ext cx="914400" cy="457200"/>
          </a:xfrm>
          <a:prstGeom prst="actionButtonBackPrevious">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268" name="AutoShape 4">
            <a:hlinkClick r:id="" action="ppaction://hlinkshowjump?jump=nextslide" highlightClick="1">
              <a:snd r:embed="rId2" name="type.wav"/>
            </a:hlinkClick>
          </p:cNvPr>
          <p:cNvSpPr>
            <a:spLocks noChangeArrowheads="1"/>
          </p:cNvSpPr>
          <p:nvPr/>
        </p:nvSpPr>
        <p:spPr bwMode="auto">
          <a:xfrm>
            <a:off x="7924800" y="6172200"/>
            <a:ext cx="914400" cy="457200"/>
          </a:xfrm>
          <a:prstGeom prst="actionButtonForwardNext">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11269" name="Rectangle 5"/>
          <p:cNvSpPr>
            <a:spLocks noChangeArrowheads="1"/>
          </p:cNvSpPr>
          <p:nvPr/>
        </p:nvSpPr>
        <p:spPr bwMode="auto">
          <a:xfrm>
            <a:off x="152400" y="914400"/>
            <a:ext cx="8686800" cy="16002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sz="2000">
                <a:solidFill>
                  <a:schemeClr val="hlink"/>
                </a:solidFill>
              </a:rPr>
              <a:t>    	</a:t>
            </a:r>
            <a:r>
              <a:rPr lang="en-US" b="1">
                <a:solidFill>
                  <a:schemeClr val="folHlink"/>
                </a:solidFill>
              </a:rPr>
              <a:t>The simple past is used to describe actions and/or events that are now completed and no longer true in the present.</a:t>
            </a:r>
          </a:p>
          <a:p>
            <a:pPr marL="342900" indent="-342900">
              <a:spcBef>
                <a:spcPct val="20000"/>
              </a:spcBef>
              <a:buClr>
                <a:schemeClr val="folHlink"/>
              </a:buClr>
              <a:buSzPct val="75000"/>
              <a:buFont typeface="Wingdings" charset="2"/>
              <a:buNone/>
            </a:pPr>
            <a:endParaRPr lang="en-US" b="1">
              <a:solidFill>
                <a:schemeClr val="folHlink"/>
              </a:solidFill>
            </a:endParaRPr>
          </a:p>
        </p:txBody>
      </p:sp>
      <p:sp>
        <p:nvSpPr>
          <p:cNvPr id="11270" name="Rectangle 6"/>
          <p:cNvSpPr>
            <a:spLocks noChangeArrowheads="1"/>
          </p:cNvSpPr>
          <p:nvPr/>
        </p:nvSpPr>
        <p:spPr bwMode="auto">
          <a:xfrm>
            <a:off x="304800" y="4419600"/>
            <a:ext cx="9144000" cy="9144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folHlink"/>
              </a:buClr>
              <a:buSzPct val="75000"/>
              <a:buFont typeface="Wingdings" charset="2"/>
              <a:buNone/>
            </a:pPr>
            <a:r>
              <a:rPr lang="en-US" b="1">
                <a:solidFill>
                  <a:schemeClr val="hlink"/>
                </a:solidFill>
              </a:rPr>
              <a:t>I </a:t>
            </a:r>
            <a:r>
              <a:rPr lang="en-US" b="1" u="sng">
                <a:solidFill>
                  <a:schemeClr val="folHlink"/>
                </a:solidFill>
              </a:rPr>
              <a:t>attended</a:t>
            </a:r>
            <a:r>
              <a:rPr lang="en-US" b="1">
                <a:solidFill>
                  <a:schemeClr val="hlink"/>
                </a:solidFill>
              </a:rPr>
              <a:t> MIT in 1998.  (I no longer attend MIT.)</a:t>
            </a:r>
          </a:p>
          <a:p>
            <a:pPr marL="342900" indent="-342900">
              <a:spcBef>
                <a:spcPct val="20000"/>
              </a:spcBef>
              <a:buClr>
                <a:schemeClr val="folHlink"/>
              </a:buClr>
              <a:buSzPct val="75000"/>
              <a:buFont typeface="Wingdings" charset="2"/>
              <a:buNone/>
            </a:pPr>
            <a:r>
              <a:rPr lang="en-US" b="1">
                <a:solidFill>
                  <a:schemeClr val="hlink"/>
                </a:solidFill>
              </a:rPr>
              <a:t>I </a:t>
            </a:r>
            <a:r>
              <a:rPr lang="en-US" b="1" u="sng">
                <a:solidFill>
                  <a:schemeClr val="folHlink"/>
                </a:solidFill>
              </a:rPr>
              <a:t>lived</a:t>
            </a:r>
            <a:r>
              <a:rPr lang="en-US" b="1">
                <a:solidFill>
                  <a:schemeClr val="hlink"/>
                </a:solidFill>
              </a:rPr>
              <a:t> in Toronto for five years.  (Now I live in Thailand.)</a:t>
            </a:r>
          </a:p>
        </p:txBody>
      </p:sp>
      <p:grpSp>
        <p:nvGrpSpPr>
          <p:cNvPr id="2" name="Group 7"/>
          <p:cNvGrpSpPr>
            <a:grpSpLocks/>
          </p:cNvGrpSpPr>
          <p:nvPr/>
        </p:nvGrpSpPr>
        <p:grpSpPr bwMode="auto">
          <a:xfrm>
            <a:off x="2362200" y="3048000"/>
            <a:ext cx="533400" cy="685800"/>
            <a:chOff x="768" y="2592"/>
            <a:chExt cx="336" cy="432"/>
          </a:xfrm>
        </p:grpSpPr>
        <p:sp>
          <p:nvSpPr>
            <p:cNvPr id="11272" name="Line 8"/>
            <p:cNvSpPr>
              <a:spLocks noChangeShapeType="1"/>
            </p:cNvSpPr>
            <p:nvPr/>
          </p:nvSpPr>
          <p:spPr bwMode="auto">
            <a:xfrm>
              <a:off x="768" y="2592"/>
              <a:ext cx="336" cy="384"/>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sp>
          <p:nvSpPr>
            <p:cNvPr id="11273" name="Line 9"/>
            <p:cNvSpPr>
              <a:spLocks noChangeShapeType="1"/>
            </p:cNvSpPr>
            <p:nvPr/>
          </p:nvSpPr>
          <p:spPr bwMode="auto">
            <a:xfrm flipH="1">
              <a:off x="768" y="2592"/>
              <a:ext cx="336" cy="432"/>
            </a:xfrm>
            <a:prstGeom prst="line">
              <a:avLst/>
            </a:prstGeom>
            <a:noFill/>
            <a:ln w="57150">
              <a:solidFill>
                <a:schemeClr val="folHlink"/>
              </a:solidFill>
              <a:miter lim="800000"/>
              <a:headEnd/>
              <a:tailEnd/>
            </a:ln>
            <a:effectLst/>
          </p:spPr>
          <p:txBody>
            <a:bodyPr wrap="none">
              <a:prstTxWarp prst="textNoShape">
                <a:avLst/>
              </a:prstTxWarp>
            </a:bodyPr>
            <a:lstStyle/>
            <a:p>
              <a:endParaRPr lang="en-US"/>
            </a:p>
          </p:txBody>
        </p:sp>
      </p:grpSp>
      <p:grpSp>
        <p:nvGrpSpPr>
          <p:cNvPr id="3" name="Group 10"/>
          <p:cNvGrpSpPr>
            <a:grpSpLocks/>
          </p:cNvGrpSpPr>
          <p:nvPr/>
        </p:nvGrpSpPr>
        <p:grpSpPr bwMode="auto">
          <a:xfrm>
            <a:off x="381000" y="2209800"/>
            <a:ext cx="8077200" cy="2133600"/>
            <a:chOff x="288" y="1824"/>
            <a:chExt cx="5088" cy="1344"/>
          </a:xfrm>
        </p:grpSpPr>
        <p:sp>
          <p:nvSpPr>
            <p:cNvPr id="11275" name="Line 11"/>
            <p:cNvSpPr>
              <a:spLocks noChangeShapeType="1"/>
            </p:cNvSpPr>
            <p:nvPr/>
          </p:nvSpPr>
          <p:spPr bwMode="auto">
            <a:xfrm>
              <a:off x="288" y="2592"/>
              <a:ext cx="5088" cy="0"/>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sp>
          <p:nvSpPr>
            <p:cNvPr id="11276" name="Line 12"/>
            <p:cNvSpPr>
              <a:spLocks noChangeShapeType="1"/>
            </p:cNvSpPr>
            <p:nvPr/>
          </p:nvSpPr>
          <p:spPr bwMode="auto">
            <a:xfrm>
              <a:off x="2832" y="1824"/>
              <a:ext cx="0" cy="1344"/>
            </a:xfrm>
            <a:prstGeom prst="line">
              <a:avLst/>
            </a:prstGeom>
            <a:noFill/>
            <a:ln w="57150">
              <a:solidFill>
                <a:schemeClr val="tx1"/>
              </a:solidFill>
              <a:miter lim="800000"/>
              <a:headEnd/>
              <a:tailEnd/>
            </a:ln>
            <a:effectLst/>
          </p:spPr>
          <p:txBody>
            <a:bodyPr wrap="none">
              <a:prstTxWarp prst="textNoShape">
                <a:avLst/>
              </a:prstTxWarp>
            </a:bodyPr>
            <a:lstStyle/>
            <a:p>
              <a:endParaRPr lang="en-US"/>
            </a:p>
          </p:txBody>
        </p:sp>
      </p:gr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269"/>
                                        </p:tgtEl>
                                        <p:attrNameLst>
                                          <p:attrName>style.visibility</p:attrName>
                                        </p:attrNameLst>
                                      </p:cBhvr>
                                      <p:to>
                                        <p:strVal val="visible"/>
                                      </p:to>
                                    </p:set>
                                    <p:anim calcmode="lin" valueType="num">
                                      <p:cBhvr>
                                        <p:cTn id="7" dur="500" fill="hold"/>
                                        <p:tgtEl>
                                          <p:spTgt spid="11269"/>
                                        </p:tgtEl>
                                        <p:attrNameLst>
                                          <p:attrName>ppt_w</p:attrName>
                                        </p:attrNameLst>
                                      </p:cBhvr>
                                      <p:tavLst>
                                        <p:tav tm="0">
                                          <p:val>
                                            <p:fltVal val="0"/>
                                          </p:val>
                                        </p:tav>
                                        <p:tav tm="100000">
                                          <p:val>
                                            <p:strVal val="#ppt_w"/>
                                          </p:val>
                                        </p:tav>
                                      </p:tavLst>
                                    </p:anim>
                                    <p:anim calcmode="lin" valueType="num">
                                      <p:cBhvr>
                                        <p:cTn id="8" dur="500" fill="hold"/>
                                        <p:tgtEl>
                                          <p:spTgt spid="1126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3" presetClass="entr" presetSubtype="10" fill="hold" grpId="0" nodeType="afterEffect">
                                  <p:stCondLst>
                                    <p:cond delay="11000"/>
                                  </p:stCondLst>
                                  <p:childTnLst>
                                    <p:set>
                                      <p:cBhvr>
                                        <p:cTn id="11" dur="1" fill="hold">
                                          <p:stCondLst>
                                            <p:cond delay="0"/>
                                          </p:stCondLst>
                                        </p:cTn>
                                        <p:tgtEl>
                                          <p:spTgt spid="11270"/>
                                        </p:tgtEl>
                                        <p:attrNameLst>
                                          <p:attrName>style.visibility</p:attrName>
                                        </p:attrNameLst>
                                      </p:cBhvr>
                                      <p:to>
                                        <p:strVal val="visible"/>
                                      </p:to>
                                    </p:set>
                                    <p:animEffect transition="in" filter="blinds(horizontal)">
                                      <p:cBhvr>
                                        <p:cTn id="12" dur="500"/>
                                        <p:tgtEl>
                                          <p:spTgt spid="11270"/>
                                        </p:tgtEl>
                                      </p:cBhvr>
                                    </p:animEffect>
                                  </p:childTnLst>
                                </p:cTn>
                              </p:par>
                            </p:childTnLst>
                          </p:cTn>
                        </p:par>
                        <p:par>
                          <p:cTn id="13" fill="hold">
                            <p:stCondLst>
                              <p:cond delay="12000"/>
                            </p:stCondLst>
                            <p:childTnLst>
                              <p:par>
                                <p:cTn id="14" presetID="9" presetClass="entr" presetSubtype="0" fill="hold" nodeType="afterEffect">
                                  <p:stCondLst>
                                    <p:cond delay="3000"/>
                                  </p:stCondLst>
                                  <p:childTnLst>
                                    <p:set>
                                      <p:cBhvr>
                                        <p:cTn id="15" dur="1" fill="hold">
                                          <p:stCondLst>
                                            <p:cond delay="0"/>
                                          </p:stCondLst>
                                        </p:cTn>
                                        <p:tgtEl>
                                          <p:spTgt spid="3"/>
                                        </p:tgtEl>
                                        <p:attrNameLst>
                                          <p:attrName>style.visibility</p:attrName>
                                        </p:attrNameLst>
                                      </p:cBhvr>
                                      <p:to>
                                        <p:strVal val="visible"/>
                                      </p:to>
                                    </p:set>
                                    <p:animEffect transition="in" filter="dissolve">
                                      <p:cBhvr>
                                        <p:cTn id="16" dur="500"/>
                                        <p:tgtEl>
                                          <p:spTgt spid="3"/>
                                        </p:tgtEl>
                                      </p:cBhvr>
                                    </p:animEffect>
                                  </p:childTnLst>
                                </p:cTn>
                              </p:par>
                            </p:childTnLst>
                          </p:cTn>
                        </p:par>
                        <p:par>
                          <p:cTn id="17" fill="hold">
                            <p:stCondLst>
                              <p:cond delay="15500"/>
                            </p:stCondLst>
                            <p:childTnLst>
                              <p:par>
                                <p:cTn id="18" presetID="3" presetClass="entr" presetSubtype="10" fill="hold" nodeType="afterEffect">
                                  <p:stCondLst>
                                    <p:cond delay="3000"/>
                                  </p:stCondLst>
                                  <p:childTnLst>
                                    <p:set>
                                      <p:cBhvr>
                                        <p:cTn id="19" dur="1" fill="hold">
                                          <p:stCondLst>
                                            <p:cond delay="0"/>
                                          </p:stCondLst>
                                        </p:cTn>
                                        <p:tgtEl>
                                          <p:spTgt spid="2"/>
                                        </p:tgtEl>
                                        <p:attrNameLst>
                                          <p:attrName>style.visibility</p:attrName>
                                        </p:attrNameLst>
                                      </p:cBhvr>
                                      <p:to>
                                        <p:strVal val="visible"/>
                                      </p:to>
                                    </p:set>
                                    <p:animEffect transition="in" filter="blinds(horizontal)">
                                      <p:cBhvr>
                                        <p:cTn id="20" dur="500"/>
                                        <p:tgtEl>
                                          <p:spTgt spid="2"/>
                                        </p:tgtEl>
                                      </p:cBhvr>
                                    </p:animEffect>
                                  </p:childTnLst>
                                </p:cTn>
                              </p:par>
                            </p:childTnLst>
                          </p:cTn>
                        </p:par>
                        <p:par>
                          <p:cTn id="21" fill="hold">
                            <p:stCondLst>
                              <p:cond delay="19000"/>
                            </p:stCondLst>
                            <p:childTnLst>
                              <p:par>
                                <p:cTn id="22" presetID="9" presetClass="entr" presetSubtype="0" fill="hold" grpId="0" nodeType="afterEffect">
                                  <p:stCondLst>
                                    <p:cond delay="1000"/>
                                  </p:stCondLst>
                                  <p:childTnLst>
                                    <p:set>
                                      <p:cBhvr>
                                        <p:cTn id="23" dur="1" fill="hold">
                                          <p:stCondLst>
                                            <p:cond delay="0"/>
                                          </p:stCondLst>
                                        </p:cTn>
                                        <p:tgtEl>
                                          <p:spTgt spid="11268"/>
                                        </p:tgtEl>
                                        <p:attrNameLst>
                                          <p:attrName>style.visibility</p:attrName>
                                        </p:attrNameLst>
                                      </p:cBhvr>
                                      <p:to>
                                        <p:strVal val="visible"/>
                                      </p:to>
                                    </p:set>
                                    <p:animEffect transition="in" filter="dissolve">
                                      <p:cBhvr>
                                        <p:cTn id="24"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p:bldP spid="11269" grpId="0" autoUpdateAnimBg="0"/>
      <p:bldP spid="11270" grpId="0" autoUpdateAnimBg="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normAutofit fontScale="90000"/>
          </a:bodyPr>
          <a:lstStyle/>
          <a:p>
            <a:r>
              <a:rPr lang="en-US">
                <a:solidFill>
                  <a:schemeClr val="hlink"/>
                </a:solidFill>
              </a:rPr>
              <a:t>How to combine sentences</a:t>
            </a:r>
            <a:r>
              <a:rPr lang="en-US" b="0">
                <a:solidFill>
                  <a:schemeClr val="hlink"/>
                </a:solidFill>
              </a:rPr>
              <a:t> </a:t>
            </a:r>
            <a:r>
              <a:rPr lang="en-US"/>
              <a:t/>
            </a:r>
            <a:br>
              <a:rPr lang="en-US"/>
            </a:br>
            <a:r>
              <a:rPr lang="en-US" sz="3800"/>
              <a:t>Creating complex sentences</a:t>
            </a:r>
          </a:p>
        </p:txBody>
      </p:sp>
      <p:sp>
        <p:nvSpPr>
          <p:cNvPr id="16" name="Date Placeholder 2"/>
          <p:cNvSpPr>
            <a:spLocks noGrp="1"/>
          </p:cNvSpPr>
          <p:nvPr>
            <p:ph type="dt" sz="half" idx="10"/>
          </p:nvPr>
        </p:nvSpPr>
        <p:spPr/>
        <p:txBody>
          <a:bodyPr/>
          <a:lstStyle/>
          <a:p>
            <a:r>
              <a:rPr lang="en-US"/>
              <a:t>Combining Sentences</a:t>
            </a:r>
            <a:endParaRPr lang="en-US"/>
          </a:p>
        </p:txBody>
      </p:sp>
      <p:sp>
        <p:nvSpPr>
          <p:cNvPr id="18" name="Slide Number Placeholder 4"/>
          <p:cNvSpPr>
            <a:spLocks noGrp="1"/>
          </p:cNvSpPr>
          <p:nvPr>
            <p:ph type="sldNum" sz="quarter" idx="12"/>
          </p:nvPr>
        </p:nvSpPr>
        <p:spPr/>
        <p:txBody>
          <a:bodyPr/>
          <a:lstStyle/>
          <a:p>
            <a:fld id="{45F6EEA5-C667-C844-BF49-F555A4F6375C}" type="slidenum">
              <a:rPr lang="en-US"/>
              <a:pPr/>
              <a:t>14</a:t>
            </a:fld>
            <a:endParaRPr lang="en-US"/>
          </a:p>
        </p:txBody>
      </p:sp>
      <p:pic>
        <p:nvPicPr>
          <p:cNvPr id="138252" name="Picture 12"/>
          <p:cNvPicPr preferRelativeResize="0">
            <a:picLocks noChangeAspect="1" noChangeArrowheads="1"/>
          </p:cNvPicPr>
          <p:nvPr/>
        </p:nvPicPr>
        <p:blipFill>
          <a:blip r:embed="rId3"/>
          <a:srcRect/>
          <a:stretch>
            <a:fillRect/>
          </a:stretch>
        </p:blipFill>
        <p:spPr bwMode="auto">
          <a:xfrm>
            <a:off x="6108700" y="2968625"/>
            <a:ext cx="133350" cy="88900"/>
          </a:xfrm>
          <a:prstGeom prst="rect">
            <a:avLst/>
          </a:prstGeom>
          <a:noFill/>
        </p:spPr>
      </p:pic>
      <p:pic>
        <p:nvPicPr>
          <p:cNvPr id="138257" name="Picture 17"/>
          <p:cNvPicPr>
            <a:picLocks noChangeAspect="1" noChangeArrowheads="1"/>
          </p:cNvPicPr>
          <p:nvPr/>
        </p:nvPicPr>
        <p:blipFill>
          <a:blip r:embed="rId3"/>
          <a:srcRect/>
          <a:stretch>
            <a:fillRect/>
          </a:stretch>
        </p:blipFill>
        <p:spPr bwMode="auto">
          <a:xfrm>
            <a:off x="6851650" y="3005138"/>
            <a:ext cx="133350" cy="88900"/>
          </a:xfrm>
          <a:prstGeom prst="rect">
            <a:avLst/>
          </a:prstGeom>
          <a:noFill/>
        </p:spPr>
      </p:pic>
      <p:sp>
        <p:nvSpPr>
          <p:cNvPr id="138243" name="Text Box 3"/>
          <p:cNvSpPr txBox="1">
            <a:spLocks noChangeArrowheads="1"/>
          </p:cNvSpPr>
          <p:nvPr/>
        </p:nvSpPr>
        <p:spPr bwMode="auto">
          <a:xfrm>
            <a:off x="533400" y="1296988"/>
            <a:ext cx="7886700" cy="1187450"/>
          </a:xfrm>
          <a:prstGeom prst="rect">
            <a:avLst/>
          </a:prstGeom>
          <a:noFill/>
          <a:ln w="9525">
            <a:noFill/>
            <a:miter lim="800000"/>
            <a:headEnd/>
            <a:tailEnd/>
          </a:ln>
          <a:effectLst/>
        </p:spPr>
        <p:txBody>
          <a:bodyPr>
            <a:prstTxWarp prst="textNoShape">
              <a:avLst/>
            </a:prstTxWarp>
            <a:spAutoFit/>
          </a:bodyPr>
          <a:lstStyle/>
          <a:p>
            <a:r>
              <a:rPr lang="en-US" sz="2400">
                <a:solidFill>
                  <a:schemeClr val="hlink"/>
                </a:solidFill>
              </a:rPr>
              <a:t>Turn one sentence into an </a:t>
            </a:r>
            <a:r>
              <a:rPr lang="en-US" sz="2400" b="1">
                <a:solidFill>
                  <a:srgbClr val="FF9900"/>
                </a:solidFill>
              </a:rPr>
              <a:t>adverb clause</a:t>
            </a:r>
            <a:r>
              <a:rPr lang="en-US" sz="2400" b="1">
                <a:solidFill>
                  <a:srgbClr val="FF9933"/>
                </a:solidFill>
              </a:rPr>
              <a:t> </a:t>
            </a:r>
            <a:r>
              <a:rPr lang="en-US" sz="2400">
                <a:solidFill>
                  <a:schemeClr val="hlink"/>
                </a:solidFill>
              </a:rPr>
              <a:t>by adding a </a:t>
            </a:r>
            <a:r>
              <a:rPr lang="en-US" sz="2400">
                <a:solidFill>
                  <a:schemeClr val="hlink"/>
                </a:solidFill>
                <a:hlinkClick r:id="" action="ppaction://noaction"/>
              </a:rPr>
              <a:t>subordinating conjunction</a:t>
            </a:r>
            <a:r>
              <a:rPr lang="en-US" sz="2400">
                <a:solidFill>
                  <a:schemeClr val="hlink"/>
                </a:solidFill>
              </a:rPr>
              <a:t> such as </a:t>
            </a:r>
            <a:r>
              <a:rPr lang="en-US" sz="2400" i="1">
                <a:solidFill>
                  <a:schemeClr val="hlink"/>
                </a:solidFill>
              </a:rPr>
              <a:t>after, although, because, if, when, </a:t>
            </a:r>
            <a:r>
              <a:rPr lang="en-US" sz="2400">
                <a:solidFill>
                  <a:schemeClr val="hlink"/>
                </a:solidFill>
              </a:rPr>
              <a:t>or </a:t>
            </a:r>
            <a:r>
              <a:rPr lang="en-US" sz="2400" i="1">
                <a:solidFill>
                  <a:schemeClr val="hlink"/>
                </a:solidFill>
              </a:rPr>
              <a:t>where.</a:t>
            </a:r>
            <a:endParaRPr lang="en-US" sz="2400">
              <a:solidFill>
                <a:schemeClr val="hlink"/>
              </a:solidFill>
            </a:endParaRPr>
          </a:p>
        </p:txBody>
      </p:sp>
      <p:pic>
        <p:nvPicPr>
          <p:cNvPr id="138244" name="Picture 4"/>
          <p:cNvPicPr>
            <a:picLocks noChangeAspect="1" noChangeArrowheads="1"/>
          </p:cNvPicPr>
          <p:nvPr/>
        </p:nvPicPr>
        <p:blipFill>
          <a:blip r:embed="rId3"/>
          <a:srcRect/>
          <a:stretch>
            <a:fillRect/>
          </a:stretch>
        </p:blipFill>
        <p:spPr bwMode="auto">
          <a:xfrm>
            <a:off x="6664325" y="2289175"/>
            <a:ext cx="133350" cy="88900"/>
          </a:xfrm>
          <a:prstGeom prst="rect">
            <a:avLst/>
          </a:prstGeom>
          <a:noFill/>
        </p:spPr>
      </p:pic>
      <p:sp>
        <p:nvSpPr>
          <p:cNvPr id="138245" name="Text Box 5"/>
          <p:cNvSpPr txBox="1">
            <a:spLocks noChangeArrowheads="1"/>
          </p:cNvSpPr>
          <p:nvPr/>
        </p:nvSpPr>
        <p:spPr bwMode="auto">
          <a:xfrm>
            <a:off x="622300" y="3455988"/>
            <a:ext cx="6381750" cy="822325"/>
          </a:xfrm>
          <a:prstGeom prst="rect">
            <a:avLst/>
          </a:prstGeom>
          <a:noFill/>
          <a:ln w="9525">
            <a:noFill/>
            <a:miter lim="800000"/>
            <a:headEnd/>
            <a:tailEnd/>
          </a:ln>
          <a:effectLst/>
        </p:spPr>
        <p:txBody>
          <a:bodyPr>
            <a:prstTxWarp prst="textNoShape">
              <a:avLst/>
            </a:prstTxWarp>
            <a:spAutoFit/>
          </a:bodyPr>
          <a:lstStyle/>
          <a:p>
            <a:r>
              <a:rPr lang="en-US" sz="2400">
                <a:solidFill>
                  <a:schemeClr val="hlink"/>
                </a:solidFill>
              </a:rPr>
              <a:t>If the adverb clause begins a sentence, follow the clause with a comma.</a:t>
            </a:r>
          </a:p>
        </p:txBody>
      </p:sp>
      <p:pic>
        <p:nvPicPr>
          <p:cNvPr id="138246" name="Picture 6"/>
          <p:cNvPicPr>
            <a:picLocks noChangeAspect="1" noChangeArrowheads="1"/>
          </p:cNvPicPr>
          <p:nvPr/>
        </p:nvPicPr>
        <p:blipFill>
          <a:blip r:embed="rId3"/>
          <a:srcRect/>
          <a:stretch>
            <a:fillRect/>
          </a:stretch>
        </p:blipFill>
        <p:spPr bwMode="auto">
          <a:xfrm>
            <a:off x="5734050" y="4048125"/>
            <a:ext cx="133350" cy="88900"/>
          </a:xfrm>
          <a:prstGeom prst="rect">
            <a:avLst/>
          </a:prstGeom>
          <a:noFill/>
        </p:spPr>
      </p:pic>
      <p:sp>
        <p:nvSpPr>
          <p:cNvPr id="138247" name="Text Box 7"/>
          <p:cNvSpPr txBox="1">
            <a:spLocks noChangeArrowheads="1"/>
          </p:cNvSpPr>
          <p:nvPr/>
        </p:nvSpPr>
        <p:spPr bwMode="auto">
          <a:xfrm>
            <a:off x="620713" y="2668588"/>
            <a:ext cx="1349375" cy="427037"/>
          </a:xfrm>
          <a:prstGeom prst="rect">
            <a:avLst/>
          </a:prstGeom>
          <a:solidFill>
            <a:srgbClr val="FFFF99"/>
          </a:solidFill>
          <a:ln w="9525">
            <a:noFill/>
            <a:miter lim="800000"/>
            <a:headEnd/>
            <a:tailEnd/>
          </a:ln>
          <a:effectLst/>
        </p:spPr>
        <p:txBody>
          <a:bodyPr>
            <a:prstTxWarp prst="textNoShape">
              <a:avLst/>
            </a:prstTxWarp>
            <a:spAutoFit/>
          </a:bodyPr>
          <a:lstStyle/>
          <a:p>
            <a:r>
              <a:rPr lang="en-US" sz="2200">
                <a:solidFill>
                  <a:srgbClr val="330066"/>
                </a:solidFill>
              </a:rPr>
              <a:t>I called.</a:t>
            </a:r>
          </a:p>
        </p:txBody>
      </p:sp>
      <p:sp>
        <p:nvSpPr>
          <p:cNvPr id="138248" name="Text Box 8"/>
          <p:cNvSpPr txBox="1">
            <a:spLocks noChangeArrowheads="1"/>
          </p:cNvSpPr>
          <p:nvPr/>
        </p:nvSpPr>
        <p:spPr bwMode="auto">
          <a:xfrm>
            <a:off x="2066925" y="2668588"/>
            <a:ext cx="3863975" cy="427037"/>
          </a:xfrm>
          <a:prstGeom prst="rect">
            <a:avLst/>
          </a:prstGeom>
          <a:solidFill>
            <a:srgbClr val="FFFF99"/>
          </a:solidFill>
          <a:ln w="9525">
            <a:noFill/>
            <a:miter lim="800000"/>
            <a:headEnd/>
            <a:tailEnd/>
          </a:ln>
          <a:effectLst/>
        </p:spPr>
        <p:txBody>
          <a:bodyPr>
            <a:prstTxWarp prst="textNoShape">
              <a:avLst/>
            </a:prstTxWarp>
            <a:spAutoFit/>
          </a:bodyPr>
          <a:lstStyle/>
          <a:p>
            <a:r>
              <a:rPr lang="en-US" sz="2200">
                <a:solidFill>
                  <a:srgbClr val="330066"/>
                </a:solidFill>
              </a:rPr>
              <a:t>I received your message.</a:t>
            </a:r>
          </a:p>
        </p:txBody>
      </p:sp>
      <p:sp>
        <p:nvSpPr>
          <p:cNvPr id="138253" name="Text Box 13"/>
          <p:cNvSpPr txBox="1">
            <a:spLocks noChangeArrowheads="1"/>
          </p:cNvSpPr>
          <p:nvPr/>
        </p:nvSpPr>
        <p:spPr bwMode="auto">
          <a:xfrm>
            <a:off x="620713" y="4483100"/>
            <a:ext cx="6045200" cy="762000"/>
          </a:xfrm>
          <a:prstGeom prst="rect">
            <a:avLst/>
          </a:prstGeom>
          <a:solidFill>
            <a:srgbClr val="FFFF99"/>
          </a:solidFill>
          <a:ln w="9525">
            <a:noFill/>
            <a:miter lim="800000"/>
            <a:headEnd/>
            <a:tailEnd/>
          </a:ln>
          <a:effectLst/>
        </p:spPr>
        <p:txBody>
          <a:bodyPr>
            <a:prstTxWarp prst="textNoShape">
              <a:avLst/>
            </a:prstTxWarp>
            <a:spAutoFit/>
          </a:bodyPr>
          <a:lstStyle/>
          <a:p>
            <a:r>
              <a:rPr lang="en-US" sz="2200" b="1">
                <a:solidFill>
                  <a:srgbClr val="FF9900"/>
                </a:solidFill>
              </a:rPr>
              <a:t>Before I received your message,</a:t>
            </a:r>
            <a:r>
              <a:rPr lang="en-US" sz="2200" b="1">
                <a:solidFill>
                  <a:srgbClr val="000066"/>
                </a:solidFill>
              </a:rPr>
              <a:t> </a:t>
            </a:r>
            <a:r>
              <a:rPr lang="en-US" sz="2200">
                <a:solidFill>
                  <a:srgbClr val="330066"/>
                </a:solidFill>
              </a:rPr>
              <a:t>I called.</a:t>
            </a:r>
          </a:p>
        </p:txBody>
      </p:sp>
      <p:sp>
        <p:nvSpPr>
          <p:cNvPr id="138256" name="Text Box 16"/>
          <p:cNvSpPr txBox="1">
            <a:spLocks noChangeArrowheads="1"/>
          </p:cNvSpPr>
          <p:nvPr/>
        </p:nvSpPr>
        <p:spPr bwMode="auto">
          <a:xfrm>
            <a:off x="620713" y="2668588"/>
            <a:ext cx="6035675" cy="427037"/>
          </a:xfrm>
          <a:prstGeom prst="rect">
            <a:avLst/>
          </a:prstGeom>
          <a:solidFill>
            <a:srgbClr val="FFFF99"/>
          </a:solidFill>
          <a:ln w="9525">
            <a:noFill/>
            <a:miter lim="800000"/>
            <a:headEnd/>
            <a:tailEnd/>
          </a:ln>
          <a:effectLst/>
        </p:spPr>
        <p:txBody>
          <a:bodyPr>
            <a:prstTxWarp prst="textNoShape">
              <a:avLst/>
            </a:prstTxWarp>
            <a:spAutoFit/>
          </a:bodyPr>
          <a:lstStyle/>
          <a:p>
            <a:r>
              <a:rPr lang="en-US" sz="2200">
                <a:solidFill>
                  <a:srgbClr val="330066"/>
                </a:solidFill>
              </a:rPr>
              <a:t>I called</a:t>
            </a:r>
            <a:r>
              <a:rPr lang="en-US" sz="2200">
                <a:solidFill>
                  <a:srgbClr val="000066"/>
                </a:solidFill>
              </a:rPr>
              <a:t> </a:t>
            </a:r>
            <a:r>
              <a:rPr lang="en-US" sz="2200" b="1">
                <a:solidFill>
                  <a:srgbClr val="FF9900"/>
                </a:solidFill>
              </a:rPr>
              <a:t>before</a:t>
            </a:r>
            <a:r>
              <a:rPr lang="en-US" sz="2200">
                <a:solidFill>
                  <a:srgbClr val="000066"/>
                </a:solidFill>
              </a:rPr>
              <a:t> </a:t>
            </a:r>
            <a:r>
              <a:rPr lang="en-US" sz="2200">
                <a:solidFill>
                  <a:srgbClr val="330066"/>
                </a:solidFill>
              </a:rPr>
              <a:t>I received your message.</a:t>
            </a:r>
          </a:p>
        </p:txBody>
      </p:sp>
      <p:pic>
        <p:nvPicPr>
          <p:cNvPr id="138262" name="Picture 22" descr="wr?wodata=1_310071067_vx"/>
          <p:cNvPicPr>
            <a:picLocks noChangeAspect="1" noChangeArrowheads="1"/>
          </p:cNvPicPr>
          <p:nvPr/>
        </p:nvPicPr>
        <p:blipFill>
          <a:blip r:embed="rId4"/>
          <a:srcRect l="12434" r="16402" b="11264"/>
          <a:stretch>
            <a:fillRect/>
          </a:stretch>
        </p:blipFill>
        <p:spPr bwMode="auto">
          <a:xfrm>
            <a:off x="7104063" y="3346450"/>
            <a:ext cx="1506537" cy="1878013"/>
          </a:xfrm>
          <a:prstGeom prst="rect">
            <a:avLst/>
          </a:prstGeom>
          <a:noFill/>
        </p:spPr>
      </p:pic>
      <p:sp>
        <p:nvSpPr>
          <p:cNvPr id="138265" name="Rectangle 25">
            <a:hlinkClick r:id="" action="ppaction://noaction"/>
          </p:cNvPr>
          <p:cNvSpPr>
            <a:spLocks noChangeArrowheads="1"/>
          </p:cNvSpPr>
          <p:nvPr/>
        </p:nvSpPr>
        <p:spPr bwMode="auto">
          <a:xfrm>
            <a:off x="3197225" y="6121400"/>
            <a:ext cx="1250950" cy="346075"/>
          </a:xfrm>
          <a:prstGeom prst="rect">
            <a:avLst/>
          </a:prstGeom>
          <a:noFill/>
          <a:ln w="9525">
            <a:noFill/>
            <a:miter lim="800000"/>
            <a:headEnd/>
            <a:tailEnd/>
          </a:ln>
          <a:effectLst/>
        </p:spPr>
        <p:txBody>
          <a:bodyPr wrap="none" anchor="ctr">
            <a:prstTxWarp prst="textNoShape">
              <a:avLst/>
            </a:prstTxWarp>
          </a:bodyPr>
          <a:lstStyle/>
          <a:p>
            <a:endParaRPr lang="en-US"/>
          </a:p>
        </p:txBody>
      </p:sp>
      <p:sp>
        <p:nvSpPr>
          <p:cNvPr id="138266" name="Rectangle 26">
            <a:hlinkClick r:id="" action="ppaction://noaction"/>
          </p:cNvPr>
          <p:cNvSpPr>
            <a:spLocks noChangeArrowheads="1"/>
          </p:cNvSpPr>
          <p:nvPr/>
        </p:nvSpPr>
        <p:spPr bwMode="auto">
          <a:xfrm>
            <a:off x="4511675" y="6108700"/>
            <a:ext cx="1181100" cy="371475"/>
          </a:xfrm>
          <a:prstGeom prst="rect">
            <a:avLst/>
          </a:prstGeom>
          <a:noFill/>
          <a:ln w="9525">
            <a:noFill/>
            <a:miter lim="800000"/>
            <a:headEnd/>
            <a:tailEnd/>
          </a:ln>
          <a:effectLst/>
        </p:spPr>
        <p:txBody>
          <a:bodyPr wrap="none" anchor="ctr">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138244"/>
                                        </p:tgtEl>
                                        <p:attrNameLst>
                                          <p:attrName>style.visibility</p:attrName>
                                        </p:attrNameLst>
                                      </p:cBhvr>
                                      <p:to>
                                        <p:strVal val="visible"/>
                                      </p:to>
                                    </p:set>
                                  </p:childTnLst>
                                  <p:subTnLst>
                                    <p:set>
                                      <p:cBhvr override="childStyle">
                                        <p:cTn dur="1" fill="hold" display="0" masterRel="nextClick" afterEffect="1"/>
                                        <p:tgtEl>
                                          <p:spTgt spid="13824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38247"/>
                                        </p:tgtEl>
                                        <p:attrNameLst>
                                          <p:attrName>style.visibility</p:attrName>
                                        </p:attrNameLst>
                                      </p:cBhvr>
                                      <p:to>
                                        <p:strVal val="visible"/>
                                      </p:to>
                                    </p:set>
                                    <p:animEffect transition="in" filter="wipe(left)">
                                      <p:cBhvr>
                                        <p:cTn id="11" dur="500"/>
                                        <p:tgtEl>
                                          <p:spTgt spid="138247"/>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38248"/>
                                        </p:tgtEl>
                                        <p:attrNameLst>
                                          <p:attrName>style.visibility</p:attrName>
                                        </p:attrNameLst>
                                      </p:cBhvr>
                                      <p:to>
                                        <p:strVal val="visible"/>
                                      </p:to>
                                    </p:set>
                                    <p:animEffect transition="in" filter="wipe(left)">
                                      <p:cBhvr>
                                        <p:cTn id="15" dur="500"/>
                                        <p:tgtEl>
                                          <p:spTgt spid="138248"/>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138262"/>
                                        </p:tgtEl>
                                        <p:attrNameLst>
                                          <p:attrName>style.visibility</p:attrName>
                                        </p:attrNameLst>
                                      </p:cBhvr>
                                      <p:to>
                                        <p:strVal val="visible"/>
                                      </p:to>
                                    </p:set>
                                    <p:animEffect transition="in" filter="wipe(up)">
                                      <p:cBhvr>
                                        <p:cTn id="19" dur="500"/>
                                        <p:tgtEl>
                                          <p:spTgt spid="138262"/>
                                        </p:tgtEl>
                                      </p:cBhvr>
                                    </p:animEffect>
                                  </p:childTnLst>
                                </p:cTn>
                              </p:par>
                            </p:childTnLst>
                          </p:cTn>
                        </p:par>
                        <p:par>
                          <p:cTn id="20" fill="hold">
                            <p:stCondLst>
                              <p:cond delay="1500"/>
                            </p:stCondLst>
                            <p:childTnLst>
                              <p:par>
                                <p:cTn id="21" presetID="1" presetClass="entr" presetSubtype="0" fill="hold" nodeType="afterEffect">
                                  <p:stCondLst>
                                    <p:cond delay="0"/>
                                  </p:stCondLst>
                                  <p:childTnLst>
                                    <p:set>
                                      <p:cBhvr>
                                        <p:cTn id="22" dur="1" fill="hold">
                                          <p:stCondLst>
                                            <p:cond delay="499"/>
                                          </p:stCondLst>
                                        </p:cTn>
                                        <p:tgtEl>
                                          <p:spTgt spid="138252"/>
                                        </p:tgtEl>
                                        <p:attrNameLst>
                                          <p:attrName>style.visibility</p:attrName>
                                        </p:attrNameLst>
                                      </p:cBhvr>
                                      <p:to>
                                        <p:strVal val="visible"/>
                                      </p:to>
                                    </p:set>
                                  </p:childTnLst>
                                  <p:subTnLst>
                                    <p:set>
                                      <p:cBhvr override="childStyle">
                                        <p:cTn dur="1" fill="hold" display="0" masterRel="nextClick" afterEffect="1"/>
                                        <p:tgtEl>
                                          <p:spTgt spid="138252"/>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8256"/>
                                        </p:tgtEl>
                                        <p:attrNameLst>
                                          <p:attrName>style.visibility</p:attrName>
                                        </p:attrNameLst>
                                      </p:cBhvr>
                                      <p:to>
                                        <p:strVal val="visible"/>
                                      </p:to>
                                    </p:set>
                                    <p:animEffect transition="in" filter="fade">
                                      <p:cBhvr>
                                        <p:cTn id="27" dur="2000"/>
                                        <p:tgtEl>
                                          <p:spTgt spid="138256"/>
                                        </p:tgtEl>
                                      </p:cBhvr>
                                    </p:animEffect>
                                  </p:childTnLst>
                                </p:cTn>
                              </p:par>
                              <p:par>
                                <p:cTn id="28" presetID="1" presetClass="exit" presetSubtype="0" fill="hold" nodeType="withEffect">
                                  <p:stCondLst>
                                    <p:cond delay="0"/>
                                  </p:stCondLst>
                                  <p:childTnLst>
                                    <p:set>
                                      <p:cBhvr>
                                        <p:cTn id="29" dur="1" fill="hold">
                                          <p:stCondLst>
                                            <p:cond delay="0"/>
                                          </p:stCondLst>
                                        </p:cTn>
                                        <p:tgtEl>
                                          <p:spTgt spid="138252"/>
                                        </p:tgtEl>
                                        <p:attrNameLst>
                                          <p:attrName>style.visibility</p:attrName>
                                        </p:attrNameLst>
                                      </p:cBhvr>
                                      <p:to>
                                        <p:strVal val="hidden"/>
                                      </p:to>
                                    </p:set>
                                  </p:childTnLst>
                                </p:cTn>
                              </p:par>
                            </p:childTnLst>
                          </p:cTn>
                        </p:par>
                        <p:par>
                          <p:cTn id="30" fill="hold">
                            <p:stCondLst>
                              <p:cond delay="2000"/>
                            </p:stCondLst>
                            <p:childTnLst>
                              <p:par>
                                <p:cTn id="31" presetID="1" presetClass="entr" presetSubtype="0" fill="hold" nodeType="afterEffect">
                                  <p:stCondLst>
                                    <p:cond delay="0"/>
                                  </p:stCondLst>
                                  <p:childTnLst>
                                    <p:set>
                                      <p:cBhvr>
                                        <p:cTn id="32" dur="1" fill="hold">
                                          <p:stCondLst>
                                            <p:cond delay="499"/>
                                          </p:stCondLst>
                                        </p:cTn>
                                        <p:tgtEl>
                                          <p:spTgt spid="138257"/>
                                        </p:tgtEl>
                                        <p:attrNameLst>
                                          <p:attrName>style.visibility</p:attrName>
                                        </p:attrNameLst>
                                      </p:cBhvr>
                                      <p:to>
                                        <p:strVal val="visible"/>
                                      </p:to>
                                    </p:set>
                                  </p:childTnLst>
                                  <p:subTnLst>
                                    <p:set>
                                      <p:cBhvr override="childStyle">
                                        <p:cTn dur="1" fill="hold" display="0" masterRel="nextClick" afterEffect="1"/>
                                        <p:tgtEl>
                                          <p:spTgt spid="138257"/>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38245"/>
                                        </p:tgtEl>
                                        <p:attrNameLst>
                                          <p:attrName>style.visibility</p:attrName>
                                        </p:attrNameLst>
                                      </p:cBhvr>
                                      <p:to>
                                        <p:strVal val="visible"/>
                                      </p:to>
                                    </p:set>
                                    <p:animEffect transition="in" filter="wipe(left)">
                                      <p:cBhvr>
                                        <p:cTn id="37" dur="500"/>
                                        <p:tgtEl>
                                          <p:spTgt spid="138245"/>
                                        </p:tgtEl>
                                      </p:cBhvr>
                                    </p:animEffect>
                                  </p:childTnLst>
                                </p:cTn>
                              </p:par>
                            </p:childTnLst>
                          </p:cTn>
                        </p:par>
                        <p:par>
                          <p:cTn id="38" fill="hold">
                            <p:stCondLst>
                              <p:cond delay="500"/>
                            </p:stCondLst>
                            <p:childTnLst>
                              <p:par>
                                <p:cTn id="39" presetID="1" presetClass="entr" presetSubtype="0" fill="hold" nodeType="afterEffect">
                                  <p:stCondLst>
                                    <p:cond delay="0"/>
                                  </p:stCondLst>
                                  <p:childTnLst>
                                    <p:set>
                                      <p:cBhvr>
                                        <p:cTn id="40" dur="1" fill="hold">
                                          <p:stCondLst>
                                            <p:cond delay="499"/>
                                          </p:stCondLst>
                                        </p:cTn>
                                        <p:tgtEl>
                                          <p:spTgt spid="138246"/>
                                        </p:tgtEl>
                                        <p:attrNameLst>
                                          <p:attrName>style.visibility</p:attrName>
                                        </p:attrNameLst>
                                      </p:cBhvr>
                                      <p:to>
                                        <p:strVal val="visible"/>
                                      </p:to>
                                    </p:set>
                                  </p:childTnLst>
                                  <p:subTnLst>
                                    <p:set>
                                      <p:cBhvr override="childStyle">
                                        <p:cTn dur="1" fill="hold" display="0" masterRel="nextClick" afterEffect="1"/>
                                        <p:tgtEl>
                                          <p:spTgt spid="138246"/>
                                        </p:tgtEl>
                                        <p:attrNameLst>
                                          <p:attrName>style.visibility</p:attrName>
                                        </p:attrNameLst>
                                      </p:cBhvr>
                                      <p:to>
                                        <p:strVal val="hidden"/>
                                      </p:to>
                                    </p:set>
                                  </p:sub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38253"/>
                                        </p:tgtEl>
                                        <p:attrNameLst>
                                          <p:attrName>style.visibility</p:attrName>
                                        </p:attrNameLst>
                                      </p:cBhvr>
                                      <p:to>
                                        <p:strVal val="visible"/>
                                      </p:to>
                                    </p:set>
                                    <p:animEffect transition="in" filter="wipe(left)">
                                      <p:cBhvr>
                                        <p:cTn id="45" dur="500"/>
                                        <p:tgtEl>
                                          <p:spTgt spid="138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5" grpId="0"/>
      <p:bldP spid="138247" grpId="0" animBg="1"/>
      <p:bldP spid="138248" grpId="0" animBg="1"/>
      <p:bldP spid="138253" grpId="0" animBg="1"/>
      <p:bldP spid="138256" grpId="0" animBg="1"/>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normAutofit fontScale="90000"/>
          </a:bodyPr>
          <a:lstStyle/>
          <a:p>
            <a:r>
              <a:rPr lang="en-US">
                <a:solidFill>
                  <a:schemeClr val="hlink"/>
                </a:solidFill>
              </a:rPr>
              <a:t>How to combine sentences</a:t>
            </a:r>
            <a:r>
              <a:rPr lang="en-US" b="0">
                <a:solidFill>
                  <a:schemeClr val="hlink"/>
                </a:solidFill>
              </a:rPr>
              <a:t> </a:t>
            </a:r>
            <a:r>
              <a:rPr lang="en-US"/>
              <a:t/>
            </a:r>
            <a:br>
              <a:rPr lang="en-US"/>
            </a:br>
            <a:r>
              <a:rPr lang="en-US" sz="3800"/>
              <a:t>Subordinating conjunction</a:t>
            </a:r>
          </a:p>
        </p:txBody>
      </p:sp>
      <p:sp>
        <p:nvSpPr>
          <p:cNvPr id="23" name="Date Placeholder 2"/>
          <p:cNvSpPr>
            <a:spLocks noGrp="1"/>
          </p:cNvSpPr>
          <p:nvPr>
            <p:ph type="dt" sz="half" idx="10"/>
          </p:nvPr>
        </p:nvSpPr>
        <p:spPr/>
        <p:txBody>
          <a:bodyPr/>
          <a:lstStyle/>
          <a:p>
            <a:r>
              <a:rPr lang="en-US"/>
              <a:t>Combining Sentences</a:t>
            </a:r>
            <a:endParaRPr lang="en-US"/>
          </a:p>
        </p:txBody>
      </p:sp>
      <p:sp>
        <p:nvSpPr>
          <p:cNvPr id="25" name="Slide Number Placeholder 4"/>
          <p:cNvSpPr>
            <a:spLocks noGrp="1"/>
          </p:cNvSpPr>
          <p:nvPr>
            <p:ph type="sldNum" sz="quarter" idx="12"/>
          </p:nvPr>
        </p:nvSpPr>
        <p:spPr/>
        <p:txBody>
          <a:bodyPr/>
          <a:lstStyle/>
          <a:p>
            <a:fld id="{1DA150EF-3FE4-2349-BEE6-6F23730DE710}" type="slidenum">
              <a:rPr lang="en-US"/>
              <a:pPr/>
              <a:t>15</a:t>
            </a:fld>
            <a:endParaRPr lang="en-US"/>
          </a:p>
        </p:txBody>
      </p:sp>
      <p:sp>
        <p:nvSpPr>
          <p:cNvPr id="140291" name="Text Box 3"/>
          <p:cNvSpPr txBox="1">
            <a:spLocks noChangeArrowheads="1"/>
          </p:cNvSpPr>
          <p:nvPr/>
        </p:nvSpPr>
        <p:spPr bwMode="auto">
          <a:xfrm>
            <a:off x="622300" y="3838575"/>
            <a:ext cx="7894638" cy="1552575"/>
          </a:xfrm>
          <a:prstGeom prst="rect">
            <a:avLst/>
          </a:prstGeom>
          <a:noFill/>
          <a:ln w="9525">
            <a:noFill/>
            <a:miter lim="800000"/>
            <a:headEnd/>
            <a:tailEnd/>
          </a:ln>
          <a:effectLst/>
        </p:spPr>
        <p:txBody>
          <a:bodyPr>
            <a:prstTxWarp prst="textNoShape">
              <a:avLst/>
            </a:prstTxWarp>
            <a:spAutoFit/>
          </a:bodyPr>
          <a:lstStyle/>
          <a:p>
            <a:r>
              <a:rPr lang="en-US" sz="2400">
                <a:solidFill>
                  <a:schemeClr val="hlink"/>
                </a:solidFill>
              </a:rPr>
              <a:t>A </a:t>
            </a:r>
            <a:r>
              <a:rPr lang="en-US" sz="2400" b="1">
                <a:solidFill>
                  <a:srgbClr val="FF9900"/>
                </a:solidFill>
              </a:rPr>
              <a:t>subordinating conjunction</a:t>
            </a:r>
            <a:r>
              <a:rPr lang="en-US" sz="2400">
                <a:solidFill>
                  <a:schemeClr val="hlink"/>
                </a:solidFill>
              </a:rPr>
              <a:t> shows a relationship between an adverb clause and the word(s) that it modifies. For example, </a:t>
            </a:r>
            <a:r>
              <a:rPr lang="en-US" sz="2400" i="1">
                <a:solidFill>
                  <a:schemeClr val="hlink"/>
                </a:solidFill>
              </a:rPr>
              <a:t>before, once, since, when, </a:t>
            </a:r>
            <a:r>
              <a:rPr lang="en-US" sz="2400">
                <a:solidFill>
                  <a:schemeClr val="hlink"/>
                </a:solidFill>
              </a:rPr>
              <a:t>and </a:t>
            </a:r>
            <a:r>
              <a:rPr lang="en-US" sz="2400" i="1">
                <a:solidFill>
                  <a:schemeClr val="hlink"/>
                </a:solidFill>
              </a:rPr>
              <a:t>while</a:t>
            </a:r>
            <a:r>
              <a:rPr lang="en-US" sz="2400">
                <a:solidFill>
                  <a:schemeClr val="hlink"/>
                </a:solidFill>
              </a:rPr>
              <a:t> indicate time.</a:t>
            </a:r>
          </a:p>
        </p:txBody>
      </p:sp>
      <p:graphicFrame>
        <p:nvGraphicFramePr>
          <p:cNvPr id="140323" name="Group 35"/>
          <p:cNvGraphicFramePr>
            <a:graphicFrameLocks noGrp="1"/>
          </p:cNvGraphicFramePr>
          <p:nvPr/>
        </p:nvGraphicFramePr>
        <p:xfrm>
          <a:off x="822325" y="1371600"/>
          <a:ext cx="7318375" cy="2405064"/>
        </p:xfrm>
        <a:graphic>
          <a:graphicData uri="http://schemas.openxmlformats.org/drawingml/2006/table">
            <a:tbl>
              <a:tblPr/>
              <a:tblGrid>
                <a:gridCol w="1920875"/>
                <a:gridCol w="1565275"/>
                <a:gridCol w="1744663"/>
                <a:gridCol w="2087562"/>
              </a:tblGrid>
              <a:tr h="554038">
                <a:tc gridSpan="4">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1" i="0" u="none" strike="noStrike" cap="none" normalizeH="0" baseline="0">
                          <a:ln>
                            <a:noFill/>
                          </a:ln>
                          <a:solidFill>
                            <a:srgbClr val="FF9900"/>
                          </a:solidFill>
                          <a:effectLst>
                            <a:outerShdw blurRad="38100" dist="38100" dir="2700000" algn="tl">
                              <a:srgbClr val="000000"/>
                            </a:outerShdw>
                          </a:effectLst>
                          <a:latin typeface="Times New Roman" charset="0"/>
                        </a:rPr>
                        <a:t>Common Subordinating Conjunctions</a:t>
                      </a:r>
                    </a:p>
                  </a:txBody>
                  <a:tcPr horzOverflow="overflow">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6159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0" i="0" u="none" strike="noStrike" cap="none" normalizeH="0" baseline="0">
                          <a:ln>
                            <a:noFill/>
                          </a:ln>
                          <a:solidFill>
                            <a:srgbClr val="FFFF99"/>
                          </a:solidFill>
                          <a:effectLst>
                            <a:outerShdw blurRad="38100" dist="38100" dir="2700000" algn="tl">
                              <a:srgbClr val="000000"/>
                            </a:outerShdw>
                          </a:effectLst>
                          <a:latin typeface="Times New Roman" charset="0"/>
                        </a:rPr>
                        <a:t>as</a:t>
                      </a:r>
                    </a:p>
                  </a:txBody>
                  <a:tcPr horzOverflow="overflow">
                    <a:lnL w="12700" cap="flat" cmpd="sng" algn="ctr">
                      <a:solidFill>
                        <a:srgbClr val="FF99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0" i="0" u="none" strike="noStrike" cap="none" normalizeH="0" baseline="0">
                          <a:ln>
                            <a:noFill/>
                          </a:ln>
                          <a:solidFill>
                            <a:srgbClr val="FFFF99"/>
                          </a:solidFill>
                          <a:effectLst>
                            <a:outerShdw blurRad="38100" dist="38100" dir="2700000" algn="tl">
                              <a:srgbClr val="000000"/>
                            </a:outerShdw>
                          </a:effectLst>
                          <a:latin typeface="Times New Roman" charset="0"/>
                        </a:rPr>
                        <a:t>before</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0" i="0" u="none" strike="noStrike" cap="none" normalizeH="0" baseline="0">
                          <a:ln>
                            <a:noFill/>
                          </a:ln>
                          <a:solidFill>
                            <a:srgbClr val="FFFF99"/>
                          </a:solidFill>
                          <a:effectLst>
                            <a:outerShdw blurRad="38100" dist="38100" dir="2700000" algn="tl">
                              <a:srgbClr val="000000"/>
                            </a:outerShdw>
                          </a:effectLst>
                          <a:latin typeface="Times New Roman" charset="0"/>
                        </a:rPr>
                        <a:t>since</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0" i="0" u="none" strike="noStrike" cap="none" normalizeH="0" baseline="0">
                          <a:ln>
                            <a:noFill/>
                          </a:ln>
                          <a:solidFill>
                            <a:srgbClr val="FFFF99"/>
                          </a:solidFill>
                          <a:effectLst>
                            <a:outerShdw blurRad="38100" dist="38100" dir="2700000" algn="tl">
                              <a:srgbClr val="000000"/>
                            </a:outerShdw>
                          </a:effectLst>
                          <a:latin typeface="Times New Roman" charset="0"/>
                        </a:rPr>
                        <a:t>when</a:t>
                      </a:r>
                    </a:p>
                  </a:txBody>
                  <a:tcPr horzOverflow="overflow">
                    <a:lnL>
                      <a:noFill/>
                    </a:lnL>
                    <a:lnR w="12700" cap="flat" cmpd="sng" algn="ctr">
                      <a:solidFill>
                        <a:srgbClr val="FF9900"/>
                      </a:solidFill>
                      <a:prstDash val="solid"/>
                      <a:round/>
                      <a:headEnd type="none" w="med" len="med"/>
                      <a:tailEnd type="none" w="med" len="med"/>
                    </a:lnR>
                    <a:lnT>
                      <a:noFill/>
                    </a:lnT>
                    <a:lnB>
                      <a:noFill/>
                    </a:lnB>
                    <a:lnTlToBr>
                      <a:noFill/>
                    </a:lnTlToBr>
                    <a:lnBlToTr>
                      <a:noFill/>
                    </a:lnBlToTr>
                    <a:noFill/>
                  </a:tcPr>
                </a:tc>
              </a:tr>
              <a:tr h="6175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0" i="0" u="none" strike="noStrike" cap="none" normalizeH="0" baseline="0">
                          <a:ln>
                            <a:noFill/>
                          </a:ln>
                          <a:solidFill>
                            <a:srgbClr val="FFFF99"/>
                          </a:solidFill>
                          <a:effectLst>
                            <a:outerShdw blurRad="38100" dist="38100" dir="2700000" algn="tl">
                              <a:srgbClr val="000000"/>
                            </a:outerShdw>
                          </a:effectLst>
                          <a:latin typeface="Times New Roman" charset="0"/>
                        </a:rPr>
                        <a:t>as if</a:t>
                      </a:r>
                    </a:p>
                  </a:txBody>
                  <a:tcPr horzOverflow="overflow">
                    <a:lnL w="12700" cap="flat" cmpd="sng" algn="ctr">
                      <a:solidFill>
                        <a:srgbClr val="FF99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0" i="0" u="none" strike="noStrike" cap="none" normalizeH="0" baseline="0">
                          <a:ln>
                            <a:noFill/>
                          </a:ln>
                          <a:solidFill>
                            <a:srgbClr val="FFFF99"/>
                          </a:solidFill>
                          <a:effectLst>
                            <a:outerShdw blurRad="38100" dist="38100" dir="2700000" algn="tl">
                              <a:srgbClr val="000000"/>
                            </a:outerShdw>
                          </a:effectLst>
                          <a:latin typeface="Times New Roman" charset="0"/>
                        </a:rPr>
                        <a:t>if</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0" i="0" u="none" strike="noStrike" cap="none" normalizeH="0" baseline="0">
                          <a:ln>
                            <a:noFill/>
                          </a:ln>
                          <a:solidFill>
                            <a:srgbClr val="FFFF99"/>
                          </a:solidFill>
                          <a:effectLst>
                            <a:outerShdw blurRad="38100" dist="38100" dir="2700000" algn="tl">
                              <a:srgbClr val="000000"/>
                            </a:outerShdw>
                          </a:effectLst>
                          <a:latin typeface="Times New Roman" charset="0"/>
                        </a:rPr>
                        <a:t>so that</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0" i="0" u="none" strike="noStrike" cap="none" normalizeH="0" baseline="0">
                          <a:ln>
                            <a:noFill/>
                          </a:ln>
                          <a:solidFill>
                            <a:srgbClr val="FFFF99"/>
                          </a:solidFill>
                          <a:effectLst>
                            <a:outerShdw blurRad="38100" dist="38100" dir="2700000" algn="tl">
                              <a:srgbClr val="000000"/>
                            </a:outerShdw>
                          </a:effectLst>
                          <a:latin typeface="Times New Roman" charset="0"/>
                        </a:rPr>
                        <a:t>whenever</a:t>
                      </a:r>
                    </a:p>
                  </a:txBody>
                  <a:tcPr horzOverflow="overflow">
                    <a:lnL>
                      <a:noFill/>
                    </a:lnL>
                    <a:lnR w="12700" cap="flat" cmpd="sng" algn="ctr">
                      <a:solidFill>
                        <a:srgbClr val="FF9900"/>
                      </a:solidFill>
                      <a:prstDash val="solid"/>
                      <a:round/>
                      <a:headEnd type="none" w="med" len="med"/>
                      <a:tailEnd type="none" w="med" len="med"/>
                    </a:lnR>
                    <a:lnT>
                      <a:noFill/>
                    </a:lnT>
                    <a:lnB>
                      <a:noFill/>
                    </a:lnB>
                    <a:lnTlToBr>
                      <a:noFill/>
                    </a:lnTlToBr>
                    <a:lnBlToTr>
                      <a:noFill/>
                    </a:lnBlToTr>
                    <a:noFill/>
                  </a:tcPr>
                </a:tc>
              </a:tr>
              <a:tr h="6175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0" i="0" u="none" strike="noStrike" cap="none" normalizeH="0" baseline="0">
                          <a:ln>
                            <a:noFill/>
                          </a:ln>
                          <a:solidFill>
                            <a:srgbClr val="FFFF99"/>
                          </a:solidFill>
                          <a:effectLst>
                            <a:outerShdw blurRad="38100" dist="38100" dir="2700000" algn="tl">
                              <a:srgbClr val="000000"/>
                            </a:outerShdw>
                          </a:effectLst>
                          <a:latin typeface="Times New Roman" charset="0"/>
                        </a:rPr>
                        <a:t>as long as</a:t>
                      </a:r>
                    </a:p>
                  </a:txBody>
                  <a:tcPr horzOverflow="overflow">
                    <a:lnL w="12700" cap="flat" cmpd="sng" algn="ctr">
                      <a:solidFill>
                        <a:srgbClr val="FF9900"/>
                      </a:solidFill>
                      <a:prstDash val="solid"/>
                      <a:round/>
                      <a:headEnd type="none" w="med" len="med"/>
                      <a:tailEnd type="none" w="med" len="med"/>
                    </a:lnL>
                    <a:lnR>
                      <a:noFill/>
                    </a:lnR>
                    <a:lnT>
                      <a:noFill/>
                    </a:lnT>
                    <a:lnB w="12700" cap="flat" cmpd="sng" algn="ctr">
                      <a:solidFill>
                        <a:srgbClr val="FF99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0" i="0" u="none" strike="noStrike" cap="none" normalizeH="0" baseline="0">
                          <a:ln>
                            <a:noFill/>
                          </a:ln>
                          <a:solidFill>
                            <a:srgbClr val="FFFF99"/>
                          </a:solidFill>
                          <a:effectLst>
                            <a:outerShdw blurRad="38100" dist="38100" dir="2700000" algn="tl">
                              <a:srgbClr val="000000"/>
                            </a:outerShdw>
                          </a:effectLst>
                          <a:latin typeface="Times New Roman" charset="0"/>
                        </a:rPr>
                        <a:t>once</a:t>
                      </a:r>
                    </a:p>
                  </a:txBody>
                  <a:tcPr horzOverflow="overflow">
                    <a:lnL>
                      <a:noFill/>
                    </a:lnL>
                    <a:lnR>
                      <a:noFill/>
                    </a:lnR>
                    <a:lnT>
                      <a:noFill/>
                    </a:lnT>
                    <a:lnB w="12700" cap="flat" cmpd="sng" algn="ctr">
                      <a:solidFill>
                        <a:srgbClr val="FF99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0" i="0" u="none" strike="noStrike" cap="none" normalizeH="0" baseline="0">
                          <a:ln>
                            <a:noFill/>
                          </a:ln>
                          <a:solidFill>
                            <a:srgbClr val="FFFF99"/>
                          </a:solidFill>
                          <a:effectLst>
                            <a:outerShdw blurRad="38100" dist="38100" dir="2700000" algn="tl">
                              <a:srgbClr val="000000"/>
                            </a:outerShdw>
                          </a:effectLst>
                          <a:latin typeface="Times New Roman" charset="0"/>
                        </a:rPr>
                        <a:t>unless</a:t>
                      </a:r>
                    </a:p>
                  </a:txBody>
                  <a:tcPr horzOverflow="overflow">
                    <a:lnL>
                      <a:noFill/>
                    </a:lnL>
                    <a:lnR>
                      <a:noFill/>
                    </a:lnR>
                    <a:lnT>
                      <a:noFill/>
                    </a:lnT>
                    <a:lnB w="12700" cap="flat" cmpd="sng" algn="ctr">
                      <a:solidFill>
                        <a:srgbClr val="FF99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2"/>
                        <a:buNone/>
                        <a:tabLst/>
                      </a:pPr>
                      <a:r>
                        <a:rPr kumimoji="0" lang="en-US" sz="2400" b="0" i="0" u="none" strike="noStrike" cap="none" normalizeH="0" baseline="0">
                          <a:ln>
                            <a:noFill/>
                          </a:ln>
                          <a:solidFill>
                            <a:srgbClr val="FFFF99"/>
                          </a:solidFill>
                          <a:effectLst>
                            <a:outerShdw blurRad="38100" dist="38100" dir="2700000" algn="tl">
                              <a:srgbClr val="000000"/>
                            </a:outerShdw>
                          </a:effectLst>
                          <a:latin typeface="Times New Roman" charset="0"/>
                        </a:rPr>
                        <a:t>while</a:t>
                      </a:r>
                    </a:p>
                  </a:txBody>
                  <a:tcPr horzOverflow="overflow">
                    <a:lnL>
                      <a:noFill/>
                    </a:lnL>
                    <a:lnR w="12700" cap="flat" cmpd="sng" algn="ctr">
                      <a:solidFill>
                        <a:srgbClr val="FF9900"/>
                      </a:solidFill>
                      <a:prstDash val="solid"/>
                      <a:round/>
                      <a:headEnd type="none" w="med" len="med"/>
                      <a:tailEnd type="none" w="med" len="med"/>
                    </a:lnR>
                    <a:lnT>
                      <a:noFill/>
                    </a:lnT>
                    <a:lnB w="12700" cap="flat" cmpd="sng" algn="ctr">
                      <a:solidFill>
                        <a:srgbClr val="FF9900"/>
                      </a:solidFill>
                      <a:prstDash val="solid"/>
                      <a:round/>
                      <a:headEnd type="none" w="med" len="med"/>
                      <a:tailEnd type="none" w="med" len="med"/>
                    </a:lnB>
                    <a:lnTlToBr>
                      <a:noFill/>
                    </a:lnTlToBr>
                    <a:lnBlToTr>
                      <a:noFill/>
                    </a:lnBlToTr>
                    <a:noFill/>
                  </a:tcPr>
                </a:tc>
              </a:tr>
            </a:tbl>
          </a:graphicData>
        </a:graphic>
      </p:graphicFrame>
      <p:pic>
        <p:nvPicPr>
          <p:cNvPr id="140306" name="Picture 18">
            <a:hlinkClick r:id="" action="ppaction://noaction"/>
          </p:cNvPr>
          <p:cNvPicPr>
            <a:picLocks noChangeAspect="1" noChangeArrowheads="1"/>
          </p:cNvPicPr>
          <p:nvPr/>
        </p:nvPicPr>
        <p:blipFill>
          <a:blip r:embed="rId3"/>
          <a:srcRect/>
          <a:stretch>
            <a:fillRect/>
          </a:stretch>
        </p:blipFill>
        <p:spPr bwMode="auto">
          <a:xfrm>
            <a:off x="7985125" y="5553075"/>
            <a:ext cx="796925" cy="420688"/>
          </a:xfrm>
          <a:prstGeom prst="rect">
            <a:avLst/>
          </a:prstGeom>
          <a:noFill/>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lstStyle/>
          <a:p>
            <a:r>
              <a:rPr lang="en-US" dirty="0" smtClean="0"/>
              <a:t>Draw a lifeline of an important time in your life.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lifeline</a:t>
            </a:r>
            <a:endParaRPr lang="en-US" dirty="0"/>
          </a:p>
        </p:txBody>
      </p:sp>
      <p:sp>
        <p:nvSpPr>
          <p:cNvPr id="3" name="Content Placeholder 2"/>
          <p:cNvSpPr>
            <a:spLocks noGrp="1"/>
          </p:cNvSpPr>
          <p:nvPr>
            <p:ph idx="1"/>
          </p:nvPr>
        </p:nvSpPr>
        <p:spPr/>
        <p:txBody>
          <a:bodyPr/>
          <a:lstStyle/>
          <a:p>
            <a:r>
              <a:rPr lang="en-US" dirty="0" smtClean="0"/>
              <a:t>1. Choose </a:t>
            </a:r>
            <a:r>
              <a:rPr lang="en-US" dirty="0"/>
              <a:t>the subject of your life line. The subject can be a person, like George Washington, or a group, such as a company. If you are making a life line about yourself, then you would be the</a:t>
            </a:r>
            <a:r>
              <a:rPr lang="en-US" dirty="0" smtClean="0"/>
              <a:t> subject.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2. Write </a:t>
            </a:r>
            <a:r>
              <a:rPr lang="en-US" dirty="0"/>
              <a:t>the name of the subject on the top of the piece of paper</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3. Write </a:t>
            </a:r>
            <a:r>
              <a:rPr lang="en-US" dirty="0"/>
              <a:t>down the birth date of your subject on the bottom half of the paper, along with a clarifying phrase such as "The subject was born." Make sure to write this date on the far left side of your paper. If your subject is a group, like a company, you would write down the date the company </a:t>
            </a:r>
            <a:r>
              <a:rPr lang="en-US" dirty="0" smtClean="0"/>
              <a:t>started.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4. </a:t>
            </a:r>
            <a:r>
              <a:rPr lang="en-US" dirty="0"/>
              <a:t>Draw a dot just below the birth date. You will draw a dot under each event you write down</a:t>
            </a:r>
            <a:r>
              <a:rPr lang="en-US" dirty="0" smtClean="0"/>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5. </a:t>
            </a:r>
            <a:r>
              <a:rPr lang="en-US" dirty="0"/>
              <a:t>List all of the major events of your subject's life in chronological order. The events should appear in a horizontal line next to the birth date. Major life events are any events that had a deep and meaningful impact on the subject's life</a:t>
            </a:r>
            <a:r>
              <a:rPr lang="en-US" dirty="0" smtClean="0"/>
              <a:t>.</a:t>
            </a:r>
          </a:p>
          <a:p>
            <a:r>
              <a:rPr lang="en-US" dirty="0" smtClean="0"/>
              <a:t>Then, write your feelings about the events.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6. </a:t>
            </a:r>
            <a:r>
              <a:rPr lang="en-US" dirty="0"/>
              <a:t>Draw a </a:t>
            </a:r>
            <a:r>
              <a:rPr lang="en-US" dirty="0" smtClean="0"/>
              <a:t>line connecting all the dots and add </a:t>
            </a:r>
            <a:r>
              <a:rPr lang="en-US" dirty="0"/>
              <a:t>illustrations or pictures, if you have them, that will add to the lifeline. For example, if "Gave birth to first daughter" is listed on the life line, then put a picture of the daughter next to it. </a:t>
            </a:r>
            <a:r>
              <a:rPr lang="en-US" dirty="0" smtClean="0"/>
              <a: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_pdfsam_17_pdfsam_132_pdfsam_lifeline.pdf"/>
          <p:cNvPicPr>
            <a:picLocks noGrp="1" noChangeAspect="1"/>
          </p:cNvPicPr>
          <p:nvPr>
            <p:ph idx="1"/>
          </p:nvPr>
        </p:nvPicPr>
        <mc:AlternateContent>
          <mc:Choice xmlns:ma="http://schemas.microsoft.com/office/mac/drawingml/2008/main" Requires="ma">
            <p:blipFill>
              <a:blip r:embed="rId2"/>
              <a:srcRect l="-67655" r="-67655"/>
              <a:stretch>
                <a:fillRect/>
              </a:stretch>
            </p:blipFill>
          </mc:Choice>
          <mc:Fallback>
            <p:blipFill>
              <a:blip r:embed="rId3"/>
              <a:srcRect l="-67655" r="-67655"/>
              <a:stretch>
                <a:fillRect/>
              </a:stretch>
            </p:blipFill>
          </mc:Fallback>
        </mc:AlternateContent>
        <p:spPr>
          <a:xfrm rot="16200000">
            <a:off x="-2525899" y="-1065917"/>
            <a:ext cx="14451103" cy="8888695"/>
          </a:xfr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Sentence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It should capture the main idea.</a:t>
            </a:r>
          </a:p>
          <a:p>
            <a:r>
              <a:rPr lang="en-US" i="1" dirty="0">
                <a:solidFill>
                  <a:srgbClr val="FF0000"/>
                </a:solidFill>
              </a:rPr>
              <a:t>Palindromes are words, numbers, and phrases that can be read the same backwards and forwards. Names such as Bob, Eve, and Anna are palindromes because they can be reversed to spell the same word. In the book Holes everyone in the </a:t>
            </a:r>
            <a:r>
              <a:rPr lang="en-US" i="1" dirty="0" err="1">
                <a:solidFill>
                  <a:srgbClr val="FF0000"/>
                </a:solidFill>
              </a:rPr>
              <a:t>Yelnats</a:t>
            </a:r>
            <a:r>
              <a:rPr lang="en-US" i="1" dirty="0">
                <a:solidFill>
                  <a:srgbClr val="FF0000"/>
                </a:solidFill>
              </a:rPr>
              <a:t> family named their first son Stanley because it was a palindrome for </a:t>
            </a:r>
            <a:r>
              <a:rPr lang="en-US" i="1" dirty="0" err="1">
                <a:solidFill>
                  <a:srgbClr val="FF0000"/>
                </a:solidFill>
              </a:rPr>
              <a:t>Yelnats</a:t>
            </a:r>
            <a:r>
              <a:rPr lang="en-US" i="1" dirty="0">
                <a:solidFill>
                  <a:srgbClr val="FF0000"/>
                </a:solidFill>
              </a:rPr>
              <a:t>.  "Madam, I'm Adam.", "Marge lets Norah see Sharon's telegram.", and "Lee had a heel." are examples of phrase palindromes.  One example of a number palindrome is at 8:02 on the 20th of February 2002 it was 20:02 02/20 2002. Can you come up with a palindrome of your own</a:t>
            </a:r>
            <a:r>
              <a:rPr lang="en-US" i="1" dirty="0" smtClean="0">
                <a:solidFill>
                  <a:srgbClr val="FF0000"/>
                </a:solidFill>
              </a:rPr>
              <a:t>?</a:t>
            </a:r>
          </a:p>
          <a:p>
            <a:r>
              <a:rPr lang="en-US" i="1" dirty="0" smtClean="0"/>
              <a:t>What </a:t>
            </a:r>
            <a:r>
              <a:rPr lang="en-US" i="1" dirty="0"/>
              <a:t>is the main idea of this paragraph?</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95</TotalTime>
  <Words>828</Words>
  <Application>Microsoft Macintosh PowerPoint</Application>
  <PresentationFormat>On-screen Show (4:3)</PresentationFormat>
  <Paragraphs>69</Paragraphs>
  <Slides>16</Slides>
  <Notes>2</Notes>
  <HiddenSlides>1</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Breeze</vt:lpstr>
      <vt:lpstr>Home</vt:lpstr>
      <vt:lpstr>lifeline</vt:lpstr>
      <vt:lpstr>Slide 3</vt:lpstr>
      <vt:lpstr>Slide 4</vt:lpstr>
      <vt:lpstr>Slide 5</vt:lpstr>
      <vt:lpstr>Slide 6</vt:lpstr>
      <vt:lpstr>Slide 7</vt:lpstr>
      <vt:lpstr>Slide 8</vt:lpstr>
      <vt:lpstr>Topic Sentence</vt:lpstr>
      <vt:lpstr>Topic Sentence</vt:lpstr>
      <vt:lpstr>Title</vt:lpstr>
      <vt:lpstr>Slide 12</vt:lpstr>
      <vt:lpstr>Slide 13</vt:lpstr>
      <vt:lpstr>How to combine sentences  Creating complex sentences</vt:lpstr>
      <vt:lpstr>How to combine sentences  Subordinating conjunction</vt:lpstr>
      <vt:lpstr>Homework</vt:lpstr>
    </vt:vector>
  </TitlesOfParts>
  <Company>university college london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dc:title>
  <dc:creator>maitha al-husseini</dc:creator>
  <cp:lastModifiedBy>maitha al-husseini</cp:lastModifiedBy>
  <cp:revision>1</cp:revision>
  <cp:lastPrinted>2011-10-21T13:57:45Z</cp:lastPrinted>
  <dcterms:created xsi:type="dcterms:W3CDTF">2011-10-21T12:22:38Z</dcterms:created>
  <dcterms:modified xsi:type="dcterms:W3CDTF">2011-10-21T13:57:58Z</dcterms:modified>
</cp:coreProperties>
</file>