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Default Extension="wmf" ContentType="image/x-wmf"/>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ppt/media/audio2.bin" ContentType="audio/unknown"/>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media/audio3.bin" ContentType="audio/unknown"/>
  <Override PartName="/ppt/slideLayouts/slideLayout3.xml" ContentType="application/vnd.openxmlformats-officedocument.presentationml.slideLayout+xml"/>
  <Override PartName="/ppt/slides/slide2.xml" ContentType="application/vnd.openxmlformats-officedocument.presentationml.slide+xml"/>
  <Override PartName="/ppt/media/audio1.bin" ContentType="audio/unknown"/>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63" r:id="rId15"/>
    <p:sldId id="270" r:id="rId16"/>
    <p:sldId id="271" r:id="rId17"/>
    <p:sldId id="272" r:id="rId18"/>
    <p:sldId id="274" r:id="rId19"/>
    <p:sldId id="275"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2" d="100"/>
          <a:sy n="92" d="100"/>
        </p:scale>
        <p:origin x="-816"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DCFC83-7807-6D41-828B-44127E83AC7F}"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A9D25-4EBB-3047-B6E2-82BC4960183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DCFC83-7807-6D41-828B-44127E83AC7F}"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A9D25-4EBB-3047-B6E2-82BC496018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DCFC83-7807-6D41-828B-44127E83AC7F}"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A9D25-4EBB-3047-B6E2-82BC496018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DCFC83-7807-6D41-828B-44127E83AC7F}"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A9D25-4EBB-3047-B6E2-82BC496018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DCFC83-7807-6D41-828B-44127E83AC7F}"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A9D25-4EBB-3047-B6E2-82BC496018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8DCFC83-7807-6D41-828B-44127E83AC7F}" type="datetimeFigureOut">
              <a:rPr lang="en-US" smtClean="0"/>
              <a:pPr/>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FA9D25-4EBB-3047-B6E2-82BC496018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8DCFC83-7807-6D41-828B-44127E83AC7F}" type="datetimeFigureOut">
              <a:rPr lang="en-US" smtClean="0"/>
              <a:pPr/>
              <a:t>11/21/11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FA9D25-4EBB-3047-B6E2-82BC4960183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DCFC83-7807-6D41-828B-44127E83AC7F}" type="datetimeFigureOut">
              <a:rPr lang="en-US" smtClean="0"/>
              <a:pPr/>
              <a:t>11/21/11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FA9D25-4EBB-3047-B6E2-82BC496018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DCFC83-7807-6D41-828B-44127E83AC7F}" type="datetimeFigureOut">
              <a:rPr lang="en-US" smtClean="0"/>
              <a:pPr/>
              <a:t>11/21/11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FA9D25-4EBB-3047-B6E2-82BC496018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DCFC83-7807-6D41-828B-44127E83AC7F}" type="datetimeFigureOut">
              <a:rPr lang="en-US" smtClean="0"/>
              <a:pPr/>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FA9D25-4EBB-3047-B6E2-82BC496018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DCFC83-7807-6D41-828B-44127E83AC7F}" type="datetimeFigureOut">
              <a:rPr lang="en-US" smtClean="0"/>
              <a:pPr/>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FA9D25-4EBB-3047-B6E2-82BC496018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DCFC83-7807-6D41-828B-44127E83AC7F}" type="datetimeFigureOut">
              <a:rPr lang="en-US" smtClean="0"/>
              <a:pPr/>
              <a:t>11/21/11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FA9D25-4EBB-3047-B6E2-82BC4960183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wmf"/><Relationship Id="rId4" Type="http://schemas.openxmlformats.org/officeDocument/2006/relationships/image" Target="../media/image4.wmf"/><Relationship Id="rId5" Type="http://schemas.openxmlformats.org/officeDocument/2006/relationships/image" Target="../media/image5.wmf"/><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audio" Target="../media/audio2.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3.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Health</a:t>
            </a:r>
            <a:endParaRPr lang="en-US" dirty="0"/>
          </a:p>
        </p:txBody>
      </p:sp>
      <p:sp>
        <p:nvSpPr>
          <p:cNvPr id="3" name="Subtitle 2"/>
          <p:cNvSpPr>
            <a:spLocks noGrp="1"/>
          </p:cNvSpPr>
          <p:nvPr>
            <p:ph type="subTitle" idx="1"/>
          </p:nvPr>
        </p:nvSpPr>
        <p:spPr/>
        <p:txBody>
          <a:bodyPr/>
          <a:lstStyle/>
          <a:p>
            <a:r>
              <a:rPr lang="en-US" dirty="0" smtClean="0"/>
              <a:t>Chapter 7</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pPr eaLnBrk="1" hangingPunct="1"/>
            <a:r>
              <a:rPr lang="en-US" sz="4000"/>
              <a:t>A topic sentence </a:t>
            </a:r>
            <a:br>
              <a:rPr lang="en-US" sz="4000"/>
            </a:br>
            <a:r>
              <a:rPr lang="en-US" sz="4000"/>
              <a:t>CANNOT BE</a:t>
            </a:r>
          </a:p>
        </p:txBody>
      </p:sp>
      <p:sp>
        <p:nvSpPr>
          <p:cNvPr id="14339" name="Rectangle 3"/>
          <p:cNvSpPr>
            <a:spLocks noGrp="1" noChangeArrowheads="1"/>
          </p:cNvSpPr>
          <p:nvPr>
            <p:ph type="body" idx="1"/>
          </p:nvPr>
        </p:nvSpPr>
        <p:spPr>
          <a:xfrm>
            <a:off x="152400" y="4038600"/>
            <a:ext cx="8229600" cy="2316163"/>
          </a:xfrm>
        </p:spPr>
        <p:txBody>
          <a:bodyPr/>
          <a:lstStyle/>
          <a:p>
            <a:pPr algn="ctr" eaLnBrk="1" hangingPunct="1">
              <a:lnSpc>
                <a:spcPct val="80000"/>
              </a:lnSpc>
              <a:buFontTx/>
              <a:buNone/>
            </a:pPr>
            <a:r>
              <a:rPr lang="en-US" sz="2800"/>
              <a:t>      The best coffee.</a:t>
            </a:r>
          </a:p>
          <a:p>
            <a:pPr algn="ctr" eaLnBrk="1" hangingPunct="1">
              <a:lnSpc>
                <a:spcPct val="80000"/>
              </a:lnSpc>
              <a:buFontTx/>
              <a:buNone/>
            </a:pPr>
            <a:r>
              <a:rPr lang="en-US" sz="2800"/>
              <a:t>       Cell phones for emergencies.</a:t>
            </a:r>
          </a:p>
          <a:p>
            <a:pPr algn="ctr" eaLnBrk="1" hangingPunct="1">
              <a:lnSpc>
                <a:spcPct val="80000"/>
              </a:lnSpc>
              <a:buFontTx/>
              <a:buNone/>
            </a:pPr>
            <a:endParaRPr lang="en-US" sz="2800"/>
          </a:p>
          <a:p>
            <a:pPr eaLnBrk="1" hangingPunct="1">
              <a:lnSpc>
                <a:spcPct val="80000"/>
              </a:lnSpc>
              <a:buFontTx/>
              <a:buNone/>
            </a:pPr>
            <a:r>
              <a:rPr lang="en-US" sz="2800"/>
              <a:t>	</a:t>
            </a:r>
          </a:p>
        </p:txBody>
      </p:sp>
      <p:sp>
        <p:nvSpPr>
          <p:cNvPr id="14341" name="Oval 5"/>
          <p:cNvSpPr>
            <a:spLocks noChangeArrowheads="1"/>
          </p:cNvSpPr>
          <p:nvPr/>
        </p:nvSpPr>
        <p:spPr bwMode="auto">
          <a:xfrm>
            <a:off x="3200400" y="1600200"/>
            <a:ext cx="2667000" cy="2209800"/>
          </a:xfrm>
          <a:prstGeom prst="ellipse">
            <a:avLst/>
          </a:prstGeom>
          <a:solidFill>
            <a:srgbClr val="FFFFFF"/>
          </a:solidFill>
          <a:ln w="9525">
            <a:solidFill>
              <a:schemeClr val="tx1"/>
            </a:solidFill>
            <a:round/>
            <a:headEnd/>
            <a:tailEnd/>
          </a:ln>
        </p:spPr>
        <p:txBody>
          <a:bodyPr wrap="none" anchor="ctr">
            <a:prstTxWarp prst="textNoShape">
              <a:avLst/>
            </a:prstTxWarp>
          </a:bodyPr>
          <a:lstStyle/>
          <a:p>
            <a:pPr algn="ctr"/>
            <a:r>
              <a:rPr lang="en-US" sz="2800">
                <a:solidFill>
                  <a:srgbClr val="663300"/>
                </a:solidFill>
              </a:rPr>
              <a:t>AN </a:t>
            </a:r>
          </a:p>
          <a:p>
            <a:pPr algn="ctr"/>
            <a:r>
              <a:rPr lang="en-US" sz="2800">
                <a:solidFill>
                  <a:srgbClr val="663300"/>
                </a:solidFill>
              </a:rPr>
              <a:t>INCOMPLETE </a:t>
            </a:r>
          </a:p>
          <a:p>
            <a:pPr algn="ctr"/>
            <a:r>
              <a:rPr lang="en-US" sz="2800">
                <a:solidFill>
                  <a:srgbClr val="663300"/>
                </a:solidFill>
              </a:rPr>
              <a:t>SENTENCE</a:t>
            </a:r>
          </a:p>
        </p:txBody>
      </p:sp>
      <p:sp>
        <p:nvSpPr>
          <p:cNvPr id="6149" name="Line 7"/>
          <p:cNvSpPr>
            <a:spLocks noChangeShapeType="1"/>
          </p:cNvSpPr>
          <p:nvPr/>
        </p:nvSpPr>
        <p:spPr bwMode="auto">
          <a:xfrm>
            <a:off x="3733800" y="1828800"/>
            <a:ext cx="1676400" cy="1676400"/>
          </a:xfrm>
          <a:prstGeom prst="line">
            <a:avLst/>
          </a:prstGeom>
          <a:noFill/>
          <a:ln w="76200">
            <a:solidFill>
              <a:srgbClr val="FF0000"/>
            </a:solidFill>
            <a:round/>
            <a:headEnd/>
            <a:tailEnd/>
          </a:ln>
        </p:spPr>
        <p:txBody>
          <a:bodyPr>
            <a:prstTxWarp prst="textNoShape">
              <a:avLst/>
            </a:prstTxWarp>
          </a:bodyPr>
          <a:lstStyle/>
          <a:p>
            <a:endParaRPr lang="en-US"/>
          </a:p>
        </p:txBody>
      </p:sp>
      <p:sp>
        <p:nvSpPr>
          <p:cNvPr id="6150" name="Line 8"/>
          <p:cNvSpPr>
            <a:spLocks noChangeShapeType="1"/>
          </p:cNvSpPr>
          <p:nvPr/>
        </p:nvSpPr>
        <p:spPr bwMode="auto">
          <a:xfrm flipH="1">
            <a:off x="3810000" y="1752600"/>
            <a:ext cx="1447800" cy="1905000"/>
          </a:xfrm>
          <a:prstGeom prst="line">
            <a:avLst/>
          </a:prstGeom>
          <a:noFill/>
          <a:ln w="76200">
            <a:solidFill>
              <a:srgbClr val="FF0000"/>
            </a:solidFill>
            <a:round/>
            <a:headEnd/>
            <a:tailEnd/>
          </a:ln>
        </p:spPr>
        <p:txBody>
          <a:bodyP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2000" fill="hold"/>
                                        <p:tgtEl>
                                          <p:spTgt spid="14338"/>
                                        </p:tgtEl>
                                        <p:attrNameLst>
                                          <p:attrName>ppt_w</p:attrName>
                                        </p:attrNameLst>
                                      </p:cBhvr>
                                      <p:tavLst>
                                        <p:tav tm="0">
                                          <p:val>
                                            <p:fltVal val="0"/>
                                          </p:val>
                                        </p:tav>
                                        <p:tav tm="100000">
                                          <p:val>
                                            <p:strVal val="#ppt_w"/>
                                          </p:val>
                                        </p:tav>
                                      </p:tavLst>
                                    </p:anim>
                                    <p:anim calcmode="lin" valueType="num">
                                      <p:cBhvr>
                                        <p:cTn id="8" dur="2000" fill="hold"/>
                                        <p:tgtEl>
                                          <p:spTgt spid="1433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4341"/>
                                        </p:tgtEl>
                                        <p:attrNameLst>
                                          <p:attrName>style.visibility</p:attrName>
                                        </p:attrNameLst>
                                      </p:cBhvr>
                                      <p:to>
                                        <p:strVal val="visible"/>
                                      </p:to>
                                    </p:set>
                                    <p:animEffect transition="in" filter="dissolve">
                                      <p:cBhvr>
                                        <p:cTn id="13" dur="500"/>
                                        <p:tgtEl>
                                          <p:spTgt spid="1434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14339">
                                            <p:txEl>
                                              <p:pRg st="0" end="0"/>
                                            </p:txEl>
                                          </p:spTgt>
                                        </p:tgtEl>
                                        <p:attrNameLst>
                                          <p:attrName>style.visibility</p:attrName>
                                        </p:attrNameLst>
                                      </p:cBhvr>
                                      <p:to>
                                        <p:strVal val="visible"/>
                                      </p:to>
                                    </p:set>
                                    <p:anim calcmode="lin" valueType="num">
                                      <p:cBhvr additive="base">
                                        <p:cTn id="18" dur="1000" fill="hold"/>
                                        <p:tgtEl>
                                          <p:spTgt spid="14339">
                                            <p:txEl>
                                              <p:pRg st="0" end="0"/>
                                            </p:txEl>
                                          </p:spTgt>
                                        </p:tgtEl>
                                        <p:attrNameLst>
                                          <p:attrName>ppt_x</p:attrName>
                                        </p:attrNameLst>
                                      </p:cBhvr>
                                      <p:tavLst>
                                        <p:tav tm="0">
                                          <p:val>
                                            <p:strVal val="1+#ppt_w/2"/>
                                          </p:val>
                                        </p:tav>
                                        <p:tav tm="100000">
                                          <p:val>
                                            <p:strVal val="#ppt_x"/>
                                          </p:val>
                                        </p:tav>
                                      </p:tavLst>
                                    </p:anim>
                                    <p:anim calcmode="lin" valueType="num">
                                      <p:cBhvr additive="base">
                                        <p:cTn id="19" dur="1000" fill="hold"/>
                                        <p:tgtEl>
                                          <p:spTgt spid="14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12" fill="hold" nodeType="clickEffect">
                                  <p:stCondLst>
                                    <p:cond delay="0"/>
                                  </p:stCondLst>
                                  <p:childTnLst>
                                    <p:set>
                                      <p:cBhvr>
                                        <p:cTn id="23" dur="1" fill="hold">
                                          <p:stCondLst>
                                            <p:cond delay="0"/>
                                          </p:stCondLst>
                                        </p:cTn>
                                        <p:tgtEl>
                                          <p:spTgt spid="14339">
                                            <p:txEl>
                                              <p:pRg st="1" end="1"/>
                                            </p:txEl>
                                          </p:spTgt>
                                        </p:tgtEl>
                                        <p:attrNameLst>
                                          <p:attrName>style.visibility</p:attrName>
                                        </p:attrNameLst>
                                      </p:cBhvr>
                                      <p:to>
                                        <p:strVal val="visible"/>
                                      </p:to>
                                    </p:set>
                                    <p:anim calcmode="lin" valueType="num">
                                      <p:cBhvr additive="base">
                                        <p:cTn id="24" dur="1000" fill="hold"/>
                                        <p:tgtEl>
                                          <p:spTgt spid="14339">
                                            <p:txEl>
                                              <p:pRg st="1" end="1"/>
                                            </p:txEl>
                                          </p:spTgt>
                                        </p:tgtEl>
                                        <p:attrNameLst>
                                          <p:attrName>ppt_x</p:attrName>
                                        </p:attrNameLst>
                                      </p:cBhvr>
                                      <p:tavLst>
                                        <p:tav tm="0">
                                          <p:val>
                                            <p:strVal val="0-#ppt_w/2"/>
                                          </p:val>
                                        </p:tav>
                                        <p:tav tm="100000">
                                          <p:val>
                                            <p:strVal val="#ppt_x"/>
                                          </p:val>
                                        </p:tav>
                                      </p:tavLst>
                                    </p:anim>
                                    <p:anim calcmode="lin" valueType="num">
                                      <p:cBhvr additive="base">
                                        <p:cTn id="25" dur="1000" fill="hold"/>
                                        <p:tgtEl>
                                          <p:spTgt spid="1433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41" grpId="0" animBg="1"/>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pPr eaLnBrk="1" hangingPunct="1"/>
            <a:r>
              <a:rPr lang="en-US" sz="4000"/>
              <a:t>A topic sentence</a:t>
            </a:r>
            <a:br>
              <a:rPr lang="en-US" sz="4000"/>
            </a:br>
            <a:r>
              <a:rPr lang="en-US" sz="4000"/>
              <a:t>CANNOT BE</a:t>
            </a:r>
          </a:p>
        </p:txBody>
      </p:sp>
      <p:sp>
        <p:nvSpPr>
          <p:cNvPr id="15363" name="Rectangle 3"/>
          <p:cNvSpPr>
            <a:spLocks noGrp="1" noChangeArrowheads="1"/>
          </p:cNvSpPr>
          <p:nvPr>
            <p:ph type="body" idx="1"/>
          </p:nvPr>
        </p:nvSpPr>
        <p:spPr>
          <a:xfrm>
            <a:off x="457200" y="4191000"/>
            <a:ext cx="8229600" cy="1782763"/>
          </a:xfrm>
        </p:spPr>
        <p:txBody>
          <a:bodyPr/>
          <a:lstStyle/>
          <a:p>
            <a:pPr algn="ctr" eaLnBrk="1" hangingPunct="1">
              <a:lnSpc>
                <a:spcPct val="80000"/>
              </a:lnSpc>
              <a:buFontTx/>
              <a:buNone/>
            </a:pPr>
            <a:r>
              <a:rPr lang="en-US" sz="2800"/>
              <a:t>The U.S. imports coffee from Columbia.</a:t>
            </a:r>
          </a:p>
          <a:p>
            <a:pPr algn="ctr" eaLnBrk="1" hangingPunct="1">
              <a:lnSpc>
                <a:spcPct val="80000"/>
              </a:lnSpc>
              <a:buFontTx/>
              <a:buNone/>
            </a:pPr>
            <a:r>
              <a:rPr lang="en-US" sz="2800"/>
              <a:t>California is located on the West Coast.</a:t>
            </a:r>
          </a:p>
          <a:p>
            <a:pPr algn="ctr" eaLnBrk="1" hangingPunct="1">
              <a:lnSpc>
                <a:spcPct val="80000"/>
              </a:lnSpc>
              <a:buFontTx/>
              <a:buNone/>
            </a:pPr>
            <a:r>
              <a:rPr lang="en-US" sz="2800"/>
              <a:t>Abraham Lincoln was the 16</a:t>
            </a:r>
            <a:r>
              <a:rPr lang="en-US" sz="2800" baseline="30000"/>
              <a:t>th</a:t>
            </a:r>
            <a:r>
              <a:rPr lang="en-US" sz="2800"/>
              <a:t> president of the United States.</a:t>
            </a:r>
          </a:p>
          <a:p>
            <a:pPr algn="ctr" eaLnBrk="1" hangingPunct="1">
              <a:lnSpc>
                <a:spcPct val="80000"/>
              </a:lnSpc>
              <a:buFontTx/>
              <a:buNone/>
            </a:pPr>
            <a:endParaRPr lang="en-US" sz="2800"/>
          </a:p>
        </p:txBody>
      </p:sp>
      <p:sp>
        <p:nvSpPr>
          <p:cNvPr id="15364" name="Oval 4"/>
          <p:cNvSpPr>
            <a:spLocks noChangeArrowheads="1"/>
          </p:cNvSpPr>
          <p:nvPr/>
        </p:nvSpPr>
        <p:spPr bwMode="auto">
          <a:xfrm>
            <a:off x="3200400" y="1676400"/>
            <a:ext cx="2590800" cy="2438400"/>
          </a:xfrm>
          <a:prstGeom prst="ellipse">
            <a:avLst/>
          </a:prstGeom>
          <a:solidFill>
            <a:srgbClr val="FFFFFF"/>
          </a:solidFill>
          <a:ln w="9525">
            <a:solidFill>
              <a:schemeClr val="tx1"/>
            </a:solidFill>
            <a:round/>
            <a:headEnd/>
            <a:tailEnd/>
          </a:ln>
        </p:spPr>
        <p:txBody>
          <a:bodyPr wrap="none" anchor="ctr">
            <a:prstTxWarp prst="textNoShape">
              <a:avLst/>
            </a:prstTxWarp>
          </a:bodyPr>
          <a:lstStyle/>
          <a:p>
            <a:pPr algn="ctr"/>
            <a:r>
              <a:rPr lang="en-US" sz="4000"/>
              <a:t>A </a:t>
            </a:r>
          </a:p>
          <a:p>
            <a:pPr algn="ctr"/>
            <a:r>
              <a:rPr lang="en-US" sz="4000"/>
              <a:t>FACT</a:t>
            </a:r>
          </a:p>
        </p:txBody>
      </p:sp>
      <p:sp>
        <p:nvSpPr>
          <p:cNvPr id="7173" name="Line 6"/>
          <p:cNvSpPr>
            <a:spLocks noChangeShapeType="1"/>
          </p:cNvSpPr>
          <p:nvPr/>
        </p:nvSpPr>
        <p:spPr bwMode="auto">
          <a:xfrm>
            <a:off x="3733800" y="1905000"/>
            <a:ext cx="1676400" cy="1905000"/>
          </a:xfrm>
          <a:prstGeom prst="line">
            <a:avLst/>
          </a:prstGeom>
          <a:noFill/>
          <a:ln w="76200">
            <a:solidFill>
              <a:srgbClr val="FF0000"/>
            </a:solidFill>
            <a:round/>
            <a:headEnd/>
            <a:tailEnd/>
          </a:ln>
        </p:spPr>
        <p:txBody>
          <a:bodyPr>
            <a:prstTxWarp prst="textNoShape">
              <a:avLst/>
            </a:prstTxWarp>
          </a:bodyPr>
          <a:lstStyle/>
          <a:p>
            <a:endParaRPr lang="en-US"/>
          </a:p>
        </p:txBody>
      </p:sp>
      <p:sp>
        <p:nvSpPr>
          <p:cNvPr id="7174" name="Line 7"/>
          <p:cNvSpPr>
            <a:spLocks noChangeShapeType="1"/>
          </p:cNvSpPr>
          <p:nvPr/>
        </p:nvSpPr>
        <p:spPr bwMode="auto">
          <a:xfrm flipH="1">
            <a:off x="3581400" y="1981200"/>
            <a:ext cx="1752600" cy="1752600"/>
          </a:xfrm>
          <a:prstGeom prst="line">
            <a:avLst/>
          </a:prstGeom>
          <a:noFill/>
          <a:ln w="76200">
            <a:solidFill>
              <a:srgbClr val="FF0000"/>
            </a:solidFill>
            <a:round/>
            <a:headEnd/>
            <a:tailEnd/>
          </a:ln>
        </p:spPr>
        <p:txBody>
          <a:bodyP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p:cTn id="7" dur="1000" fill="hold"/>
                                        <p:tgtEl>
                                          <p:spTgt spid="15362"/>
                                        </p:tgtEl>
                                        <p:attrNameLst>
                                          <p:attrName>ppt_w</p:attrName>
                                        </p:attrNameLst>
                                      </p:cBhvr>
                                      <p:tavLst>
                                        <p:tav tm="0">
                                          <p:val>
                                            <p:fltVal val="0"/>
                                          </p:val>
                                        </p:tav>
                                        <p:tav tm="100000">
                                          <p:val>
                                            <p:strVal val="#ppt_w"/>
                                          </p:val>
                                        </p:tav>
                                      </p:tavLst>
                                    </p:anim>
                                    <p:anim calcmode="lin" valueType="num">
                                      <p:cBhvr>
                                        <p:cTn id="8" dur="1000" fill="hold"/>
                                        <p:tgtEl>
                                          <p:spTgt spid="1536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5364"/>
                                        </p:tgtEl>
                                        <p:attrNameLst>
                                          <p:attrName>style.visibility</p:attrName>
                                        </p:attrNameLst>
                                      </p:cBhvr>
                                      <p:to>
                                        <p:strVal val="visible"/>
                                      </p:to>
                                    </p:set>
                                    <p:animEffect transition="in" filter="dissolve">
                                      <p:cBhvr>
                                        <p:cTn id="13" dur="500"/>
                                        <p:tgtEl>
                                          <p:spTgt spid="1536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15363">
                                            <p:txEl>
                                              <p:pRg st="0" end="0"/>
                                            </p:txEl>
                                          </p:spTgt>
                                        </p:tgtEl>
                                        <p:attrNameLst>
                                          <p:attrName>style.visibility</p:attrName>
                                        </p:attrNameLst>
                                      </p:cBhvr>
                                      <p:to>
                                        <p:strVal val="visible"/>
                                      </p:to>
                                    </p:set>
                                    <p:anim calcmode="lin" valueType="num">
                                      <p:cBhvr additive="base">
                                        <p:cTn id="18" dur="1000" fill="hold"/>
                                        <p:tgtEl>
                                          <p:spTgt spid="15363">
                                            <p:txEl>
                                              <p:pRg st="0" end="0"/>
                                            </p:txEl>
                                          </p:spTgt>
                                        </p:tgtEl>
                                        <p:attrNameLst>
                                          <p:attrName>ppt_x</p:attrName>
                                        </p:attrNameLst>
                                      </p:cBhvr>
                                      <p:tavLst>
                                        <p:tav tm="0">
                                          <p:val>
                                            <p:strVal val="1+#ppt_w/2"/>
                                          </p:val>
                                        </p:tav>
                                        <p:tav tm="100000">
                                          <p:val>
                                            <p:strVal val="#ppt_x"/>
                                          </p:val>
                                        </p:tav>
                                      </p:tavLst>
                                    </p:anim>
                                    <p:anim calcmode="lin" valueType="num">
                                      <p:cBhvr additive="base">
                                        <p:cTn id="19" dur="1000" fill="hold"/>
                                        <p:tgtEl>
                                          <p:spTgt spid="153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15363">
                                            <p:txEl>
                                              <p:pRg st="1" end="1"/>
                                            </p:txEl>
                                          </p:spTgt>
                                        </p:tgtEl>
                                        <p:attrNameLst>
                                          <p:attrName>style.visibility</p:attrName>
                                        </p:attrNameLst>
                                      </p:cBhvr>
                                      <p:to>
                                        <p:strVal val="visible"/>
                                      </p:to>
                                    </p:set>
                                    <p:anim calcmode="lin" valueType="num">
                                      <p:cBhvr additive="base">
                                        <p:cTn id="24" dur="1000" fill="hold"/>
                                        <p:tgtEl>
                                          <p:spTgt spid="15363">
                                            <p:txEl>
                                              <p:pRg st="1" end="1"/>
                                            </p:txEl>
                                          </p:spTgt>
                                        </p:tgtEl>
                                        <p:attrNameLst>
                                          <p:attrName>ppt_x</p:attrName>
                                        </p:attrNameLst>
                                      </p:cBhvr>
                                      <p:tavLst>
                                        <p:tav tm="0">
                                          <p:val>
                                            <p:strVal val="1+#ppt_w/2"/>
                                          </p:val>
                                        </p:tav>
                                        <p:tav tm="100000">
                                          <p:val>
                                            <p:strVal val="#ppt_x"/>
                                          </p:val>
                                        </p:tav>
                                      </p:tavLst>
                                    </p:anim>
                                    <p:anim calcmode="lin" valueType="num">
                                      <p:cBhvr additive="base">
                                        <p:cTn id="25" dur="1000" fill="hold"/>
                                        <p:tgtEl>
                                          <p:spTgt spid="153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15363">
                                            <p:txEl>
                                              <p:pRg st="2" end="2"/>
                                            </p:txEl>
                                          </p:spTgt>
                                        </p:tgtEl>
                                        <p:attrNameLst>
                                          <p:attrName>style.visibility</p:attrName>
                                        </p:attrNameLst>
                                      </p:cBhvr>
                                      <p:to>
                                        <p:strVal val="visible"/>
                                      </p:to>
                                    </p:set>
                                    <p:anim calcmode="lin" valueType="num">
                                      <p:cBhvr additive="base">
                                        <p:cTn id="30" dur="1000" fill="hold"/>
                                        <p:tgtEl>
                                          <p:spTgt spid="15363">
                                            <p:txEl>
                                              <p:pRg st="2" end="2"/>
                                            </p:txEl>
                                          </p:spTgt>
                                        </p:tgtEl>
                                        <p:attrNameLst>
                                          <p:attrName>ppt_x</p:attrName>
                                        </p:attrNameLst>
                                      </p:cBhvr>
                                      <p:tavLst>
                                        <p:tav tm="0">
                                          <p:val>
                                            <p:strVal val="1+#ppt_w/2"/>
                                          </p:val>
                                        </p:tav>
                                        <p:tav tm="100000">
                                          <p:val>
                                            <p:strVal val="#ppt_x"/>
                                          </p:val>
                                        </p:tav>
                                      </p:tavLst>
                                    </p:anim>
                                    <p:anim calcmode="lin" valueType="num">
                                      <p:cBhvr additive="base">
                                        <p:cTn id="31" dur="1000" fill="hold"/>
                                        <p:tgtEl>
                                          <p:spTgt spid="1536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4" grpId="0" animBg="1"/>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pPr eaLnBrk="1" hangingPunct="1"/>
            <a:r>
              <a:rPr lang="en-US" sz="4000"/>
              <a:t>A topic sentence </a:t>
            </a:r>
            <a:br>
              <a:rPr lang="en-US" sz="4000"/>
            </a:br>
            <a:r>
              <a:rPr lang="en-US" sz="4000"/>
              <a:t>CANNOT BE</a:t>
            </a:r>
          </a:p>
        </p:txBody>
      </p:sp>
      <p:sp>
        <p:nvSpPr>
          <p:cNvPr id="16387" name="Rectangle 3"/>
          <p:cNvSpPr>
            <a:spLocks noGrp="1" noChangeArrowheads="1"/>
          </p:cNvSpPr>
          <p:nvPr>
            <p:ph type="body" idx="1"/>
          </p:nvPr>
        </p:nvSpPr>
        <p:spPr>
          <a:xfrm>
            <a:off x="228600" y="4038600"/>
            <a:ext cx="8763000" cy="1630363"/>
          </a:xfrm>
        </p:spPr>
        <p:txBody>
          <a:bodyPr/>
          <a:lstStyle/>
          <a:p>
            <a:pPr eaLnBrk="1" hangingPunct="1">
              <a:lnSpc>
                <a:spcPct val="90000"/>
              </a:lnSpc>
              <a:buFontTx/>
              <a:buNone/>
            </a:pPr>
            <a:r>
              <a:rPr lang="en-US"/>
              <a:t>                   </a:t>
            </a:r>
            <a:r>
              <a:rPr lang="en-US" sz="2400"/>
              <a:t>Why do people drink coffee?</a:t>
            </a:r>
          </a:p>
          <a:p>
            <a:pPr algn="ctr" eaLnBrk="1" hangingPunct="1">
              <a:lnSpc>
                <a:spcPct val="90000"/>
              </a:lnSpc>
              <a:buFontTx/>
              <a:buNone/>
            </a:pPr>
            <a:r>
              <a:rPr lang="en-US" sz="2400"/>
              <a:t>Why do people choose Southern California as a place to live?</a:t>
            </a:r>
          </a:p>
          <a:p>
            <a:pPr eaLnBrk="1" hangingPunct="1">
              <a:lnSpc>
                <a:spcPct val="90000"/>
              </a:lnSpc>
              <a:buFontTx/>
              <a:buNone/>
            </a:pPr>
            <a:r>
              <a:rPr lang="en-US" sz="2400"/>
              <a:t>            Why do Americans celebrate Lincoln’s birthday?</a:t>
            </a:r>
          </a:p>
          <a:p>
            <a:pPr algn="ctr" eaLnBrk="1" hangingPunct="1">
              <a:lnSpc>
                <a:spcPct val="90000"/>
              </a:lnSpc>
              <a:buFontTx/>
              <a:buNone/>
            </a:pPr>
            <a:endParaRPr lang="en-US" sz="2400"/>
          </a:p>
          <a:p>
            <a:pPr eaLnBrk="1" hangingPunct="1">
              <a:lnSpc>
                <a:spcPct val="90000"/>
              </a:lnSpc>
              <a:buFontTx/>
              <a:buNone/>
            </a:pPr>
            <a:endParaRPr lang="en-US" sz="2400"/>
          </a:p>
        </p:txBody>
      </p:sp>
      <p:sp>
        <p:nvSpPr>
          <p:cNvPr id="16388" name="Oval 4"/>
          <p:cNvSpPr>
            <a:spLocks noChangeArrowheads="1"/>
          </p:cNvSpPr>
          <p:nvPr/>
        </p:nvSpPr>
        <p:spPr bwMode="auto">
          <a:xfrm>
            <a:off x="3124200" y="1524000"/>
            <a:ext cx="2667000" cy="2362200"/>
          </a:xfrm>
          <a:prstGeom prst="ellipse">
            <a:avLst/>
          </a:prstGeom>
          <a:solidFill>
            <a:srgbClr val="FFFFFF"/>
          </a:solidFill>
          <a:ln w="9525">
            <a:solidFill>
              <a:schemeClr val="tx1"/>
            </a:solidFill>
            <a:round/>
            <a:headEnd/>
            <a:tailEnd/>
          </a:ln>
        </p:spPr>
        <p:txBody>
          <a:bodyPr wrap="none" anchor="ctr">
            <a:prstTxWarp prst="textNoShape">
              <a:avLst/>
            </a:prstTxWarp>
          </a:bodyPr>
          <a:lstStyle/>
          <a:p>
            <a:pPr algn="ctr"/>
            <a:r>
              <a:rPr lang="en-US" sz="3600"/>
              <a:t>A </a:t>
            </a:r>
          </a:p>
          <a:p>
            <a:pPr algn="ctr"/>
            <a:r>
              <a:rPr lang="en-US" sz="3600"/>
              <a:t>QUESTION</a:t>
            </a:r>
          </a:p>
        </p:txBody>
      </p:sp>
      <p:sp>
        <p:nvSpPr>
          <p:cNvPr id="8197" name="Line 6"/>
          <p:cNvSpPr>
            <a:spLocks noChangeShapeType="1"/>
          </p:cNvSpPr>
          <p:nvPr/>
        </p:nvSpPr>
        <p:spPr bwMode="auto">
          <a:xfrm>
            <a:off x="3581400" y="1752600"/>
            <a:ext cx="1752600" cy="1828800"/>
          </a:xfrm>
          <a:prstGeom prst="line">
            <a:avLst/>
          </a:prstGeom>
          <a:noFill/>
          <a:ln w="76200">
            <a:solidFill>
              <a:srgbClr val="FF0000"/>
            </a:solidFill>
            <a:round/>
            <a:headEnd/>
            <a:tailEnd/>
          </a:ln>
        </p:spPr>
        <p:txBody>
          <a:bodyPr>
            <a:prstTxWarp prst="textNoShape">
              <a:avLst/>
            </a:prstTxWarp>
          </a:bodyPr>
          <a:lstStyle/>
          <a:p>
            <a:endParaRPr lang="en-US"/>
          </a:p>
        </p:txBody>
      </p:sp>
      <p:sp>
        <p:nvSpPr>
          <p:cNvPr id="8198" name="Line 7"/>
          <p:cNvSpPr>
            <a:spLocks noChangeShapeType="1"/>
          </p:cNvSpPr>
          <p:nvPr/>
        </p:nvSpPr>
        <p:spPr bwMode="auto">
          <a:xfrm flipH="1">
            <a:off x="3505200" y="1752600"/>
            <a:ext cx="1752600" cy="1828800"/>
          </a:xfrm>
          <a:prstGeom prst="line">
            <a:avLst/>
          </a:prstGeom>
          <a:noFill/>
          <a:ln w="76200">
            <a:solidFill>
              <a:srgbClr val="FF0000"/>
            </a:solidFill>
            <a:round/>
            <a:headEnd/>
            <a:tailEnd/>
          </a:ln>
        </p:spPr>
        <p:txBody>
          <a:bodyP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1000" fill="hold"/>
                                        <p:tgtEl>
                                          <p:spTgt spid="16386"/>
                                        </p:tgtEl>
                                        <p:attrNameLst>
                                          <p:attrName>ppt_w</p:attrName>
                                        </p:attrNameLst>
                                      </p:cBhvr>
                                      <p:tavLst>
                                        <p:tav tm="0">
                                          <p:val>
                                            <p:fltVal val="0"/>
                                          </p:val>
                                        </p:tav>
                                        <p:tav tm="100000">
                                          <p:val>
                                            <p:strVal val="#ppt_w"/>
                                          </p:val>
                                        </p:tav>
                                      </p:tavLst>
                                    </p:anim>
                                    <p:anim calcmode="lin" valueType="num">
                                      <p:cBhvr>
                                        <p:cTn id="8" dur="1000" fill="hold"/>
                                        <p:tgtEl>
                                          <p:spTgt spid="1638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6388"/>
                                        </p:tgtEl>
                                        <p:attrNameLst>
                                          <p:attrName>style.visibility</p:attrName>
                                        </p:attrNameLst>
                                      </p:cBhvr>
                                      <p:to>
                                        <p:strVal val="visible"/>
                                      </p:to>
                                    </p:set>
                                    <p:animEffect transition="in" filter="dissolve">
                                      <p:cBhvr>
                                        <p:cTn id="13" dur="1000"/>
                                        <p:tgtEl>
                                          <p:spTgt spid="1638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16387">
                                            <p:txEl>
                                              <p:pRg st="0" end="0"/>
                                            </p:txEl>
                                          </p:spTgt>
                                        </p:tgtEl>
                                        <p:attrNameLst>
                                          <p:attrName>style.visibility</p:attrName>
                                        </p:attrNameLst>
                                      </p:cBhvr>
                                      <p:to>
                                        <p:strVal val="visible"/>
                                      </p:to>
                                    </p:set>
                                    <p:anim calcmode="lin" valueType="num">
                                      <p:cBhvr additive="base">
                                        <p:cTn id="18" dur="1000" fill="hold"/>
                                        <p:tgtEl>
                                          <p:spTgt spid="16387">
                                            <p:txEl>
                                              <p:pRg st="0" end="0"/>
                                            </p:txEl>
                                          </p:spTgt>
                                        </p:tgtEl>
                                        <p:attrNameLst>
                                          <p:attrName>ppt_x</p:attrName>
                                        </p:attrNameLst>
                                      </p:cBhvr>
                                      <p:tavLst>
                                        <p:tav tm="0">
                                          <p:val>
                                            <p:strVal val="0-#ppt_w/2"/>
                                          </p:val>
                                        </p:tav>
                                        <p:tav tm="100000">
                                          <p:val>
                                            <p:strVal val="#ppt_x"/>
                                          </p:val>
                                        </p:tav>
                                      </p:tavLst>
                                    </p:anim>
                                    <p:anim calcmode="lin" valueType="num">
                                      <p:cBhvr additive="base">
                                        <p:cTn id="19" dur="1000" fill="hold"/>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16387">
                                            <p:txEl>
                                              <p:pRg st="1" end="1"/>
                                            </p:txEl>
                                          </p:spTgt>
                                        </p:tgtEl>
                                        <p:attrNameLst>
                                          <p:attrName>style.visibility</p:attrName>
                                        </p:attrNameLst>
                                      </p:cBhvr>
                                      <p:to>
                                        <p:strVal val="visible"/>
                                      </p:to>
                                    </p:set>
                                    <p:anim calcmode="lin" valueType="num">
                                      <p:cBhvr additive="base">
                                        <p:cTn id="24" dur="1000" fill="hold"/>
                                        <p:tgtEl>
                                          <p:spTgt spid="16387">
                                            <p:txEl>
                                              <p:pRg st="1" end="1"/>
                                            </p:txEl>
                                          </p:spTgt>
                                        </p:tgtEl>
                                        <p:attrNameLst>
                                          <p:attrName>ppt_x</p:attrName>
                                        </p:attrNameLst>
                                      </p:cBhvr>
                                      <p:tavLst>
                                        <p:tav tm="0">
                                          <p:val>
                                            <p:strVal val="0-#ppt_w/2"/>
                                          </p:val>
                                        </p:tav>
                                        <p:tav tm="100000">
                                          <p:val>
                                            <p:strVal val="#ppt_x"/>
                                          </p:val>
                                        </p:tav>
                                      </p:tavLst>
                                    </p:anim>
                                    <p:anim calcmode="lin" valueType="num">
                                      <p:cBhvr additive="base">
                                        <p:cTn id="25" dur="1000" fill="hold"/>
                                        <p:tgtEl>
                                          <p:spTgt spid="163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16387">
                                            <p:txEl>
                                              <p:pRg st="2" end="2"/>
                                            </p:txEl>
                                          </p:spTgt>
                                        </p:tgtEl>
                                        <p:attrNameLst>
                                          <p:attrName>style.visibility</p:attrName>
                                        </p:attrNameLst>
                                      </p:cBhvr>
                                      <p:to>
                                        <p:strVal val="visible"/>
                                      </p:to>
                                    </p:set>
                                    <p:anim calcmode="lin" valueType="num">
                                      <p:cBhvr additive="base">
                                        <p:cTn id="30" dur="1000" fill="hold"/>
                                        <p:tgtEl>
                                          <p:spTgt spid="16387">
                                            <p:txEl>
                                              <p:pRg st="2" end="2"/>
                                            </p:txEl>
                                          </p:spTgt>
                                        </p:tgtEl>
                                        <p:attrNameLst>
                                          <p:attrName>ppt_x</p:attrName>
                                        </p:attrNameLst>
                                      </p:cBhvr>
                                      <p:tavLst>
                                        <p:tav tm="0">
                                          <p:val>
                                            <p:strVal val="1+#ppt_w/2"/>
                                          </p:val>
                                        </p:tav>
                                        <p:tav tm="100000">
                                          <p:val>
                                            <p:strVal val="#ppt_x"/>
                                          </p:val>
                                        </p:tav>
                                      </p:tavLst>
                                    </p:anim>
                                    <p:anim calcmode="lin" valueType="num">
                                      <p:cBhvr additive="base">
                                        <p:cTn id="31" dur="1000" fill="hold"/>
                                        <p:tgtEl>
                                          <p:spTgt spid="1638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8" grpId="0" animBg="1"/>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t>The Topic</a:t>
            </a:r>
          </a:p>
        </p:txBody>
      </p:sp>
      <p:sp>
        <p:nvSpPr>
          <p:cNvPr id="9219" name="Rectangle 3"/>
          <p:cNvSpPr>
            <a:spLocks noGrp="1" noChangeArrowheads="1"/>
          </p:cNvSpPr>
          <p:nvPr>
            <p:ph type="body" idx="1"/>
          </p:nvPr>
        </p:nvSpPr>
        <p:spPr>
          <a:xfrm>
            <a:off x="304800" y="1676400"/>
            <a:ext cx="8839200" cy="4525963"/>
          </a:xfrm>
        </p:spPr>
        <p:txBody>
          <a:bodyPr/>
          <a:lstStyle/>
          <a:p>
            <a:pPr eaLnBrk="1" hangingPunct="1">
              <a:buFontTx/>
              <a:buNone/>
            </a:pPr>
            <a:r>
              <a:rPr lang="en-US" sz="2800"/>
              <a:t>A topic tells the reader the </a:t>
            </a:r>
            <a:r>
              <a:rPr lang="en-US" sz="2800" b="1"/>
              <a:t>subject </a:t>
            </a:r>
            <a:r>
              <a:rPr lang="en-US" sz="2800"/>
              <a:t>of the paragraph.  </a:t>
            </a:r>
          </a:p>
          <a:p>
            <a:pPr eaLnBrk="1" hangingPunct="1">
              <a:buFontTx/>
              <a:buNone/>
            </a:pPr>
            <a:r>
              <a:rPr lang="en-US" sz="2800"/>
              <a:t>Examples of topics for a paragraph…. </a:t>
            </a:r>
          </a:p>
          <a:p>
            <a:pPr eaLnBrk="1" hangingPunct="1">
              <a:buFontTx/>
              <a:buNone/>
            </a:pPr>
            <a:r>
              <a:rPr lang="en-US" sz="2800" i="1"/>
              <a:t> </a:t>
            </a:r>
            <a:endParaRPr lang="en-US" sz="2800"/>
          </a:p>
          <a:p>
            <a:pPr eaLnBrk="1" hangingPunct="1">
              <a:buFontTx/>
              <a:buNone/>
            </a:pPr>
            <a:endParaRPr lang="en-US" sz="4000"/>
          </a:p>
        </p:txBody>
      </p:sp>
      <p:pic>
        <p:nvPicPr>
          <p:cNvPr id="6148" name="Picture 4" descr="C:\Users\sportman\AppData\Local\Microsoft\Windows\Temporary Internet Files\Content.IE5\NAASWK07\MCj04338850000[1].png"/>
          <p:cNvPicPr>
            <a:picLocks noChangeAspect="1" noChangeArrowheads="1"/>
          </p:cNvPicPr>
          <p:nvPr/>
        </p:nvPicPr>
        <p:blipFill>
          <a:blip r:embed="rId2"/>
          <a:srcRect/>
          <a:stretch>
            <a:fillRect/>
          </a:stretch>
        </p:blipFill>
        <p:spPr bwMode="auto">
          <a:xfrm rot="-343933">
            <a:off x="1724025" y="3248025"/>
            <a:ext cx="990600" cy="990600"/>
          </a:xfrm>
          <a:prstGeom prst="rect">
            <a:avLst/>
          </a:prstGeom>
          <a:noFill/>
          <a:ln w="9525">
            <a:noFill/>
            <a:miter lim="800000"/>
            <a:headEnd/>
            <a:tailEnd/>
          </a:ln>
        </p:spPr>
      </p:pic>
      <p:pic>
        <p:nvPicPr>
          <p:cNvPr id="6152" name="Picture 8" descr="C:\Users\sportman\AppData\Local\Microsoft\Windows\Temporary Internet Files\Content.IE5\NAASWK07\MCj02515490000[1].wmf"/>
          <p:cNvPicPr>
            <a:picLocks noChangeAspect="1" noChangeArrowheads="1"/>
          </p:cNvPicPr>
          <p:nvPr/>
        </p:nvPicPr>
        <p:blipFill>
          <a:blip r:embed="rId3"/>
          <a:srcRect/>
          <a:stretch>
            <a:fillRect/>
          </a:stretch>
        </p:blipFill>
        <p:spPr bwMode="auto">
          <a:xfrm rot="-577261">
            <a:off x="3810000" y="3657600"/>
            <a:ext cx="2057400" cy="2087563"/>
          </a:xfrm>
          <a:prstGeom prst="rect">
            <a:avLst/>
          </a:prstGeom>
          <a:noFill/>
          <a:ln w="9525">
            <a:noFill/>
            <a:miter lim="800000"/>
            <a:headEnd/>
            <a:tailEnd/>
          </a:ln>
        </p:spPr>
      </p:pic>
      <p:pic>
        <p:nvPicPr>
          <p:cNvPr id="6155" name="Picture 11" descr="C:\Users\sportman\AppData\Local\Microsoft\Windows\Temporary Internet Files\Content.IE5\NAASWK07\MCj04242280000[1].wmf"/>
          <p:cNvPicPr>
            <a:picLocks noChangeAspect="1" noChangeArrowheads="1"/>
          </p:cNvPicPr>
          <p:nvPr/>
        </p:nvPicPr>
        <p:blipFill>
          <a:blip r:embed="rId4"/>
          <a:srcRect/>
          <a:stretch>
            <a:fillRect/>
          </a:stretch>
        </p:blipFill>
        <p:spPr bwMode="auto">
          <a:xfrm rot="1508494">
            <a:off x="6826250" y="2111375"/>
            <a:ext cx="1111250" cy="2247900"/>
          </a:xfrm>
          <a:prstGeom prst="rect">
            <a:avLst/>
          </a:prstGeom>
          <a:noFill/>
          <a:ln w="9525">
            <a:noFill/>
            <a:miter lim="800000"/>
            <a:headEnd/>
            <a:tailEnd/>
          </a:ln>
        </p:spPr>
      </p:pic>
      <p:pic>
        <p:nvPicPr>
          <p:cNvPr id="6156" name="Picture 12" descr="C:\Users\sportman\AppData\Local\Microsoft\Windows\Temporary Internet Files\Content.IE5\UELS11BL\MCBD06926_0000[1].wmf"/>
          <p:cNvPicPr>
            <a:picLocks noChangeAspect="1" noChangeArrowheads="1"/>
          </p:cNvPicPr>
          <p:nvPr/>
        </p:nvPicPr>
        <p:blipFill>
          <a:blip r:embed="rId5"/>
          <a:srcRect/>
          <a:stretch>
            <a:fillRect/>
          </a:stretch>
        </p:blipFill>
        <p:spPr bwMode="auto">
          <a:xfrm>
            <a:off x="457200" y="4876800"/>
            <a:ext cx="1879600" cy="919163"/>
          </a:xfrm>
          <a:prstGeom prst="rect">
            <a:avLst/>
          </a:prstGeom>
          <a:noFill/>
          <a:ln w="9525">
            <a:noFill/>
            <a:miter lim="800000"/>
            <a:headEnd/>
            <a:tailEnd/>
          </a:ln>
        </p:spPr>
      </p:pic>
      <p:sp>
        <p:nvSpPr>
          <p:cNvPr id="13" name="TextBox 12"/>
          <p:cNvSpPr txBox="1">
            <a:spLocks noChangeArrowheads="1"/>
          </p:cNvSpPr>
          <p:nvPr/>
        </p:nvSpPr>
        <p:spPr bwMode="auto">
          <a:xfrm>
            <a:off x="1676400" y="4191000"/>
            <a:ext cx="788988" cy="369888"/>
          </a:xfrm>
          <a:prstGeom prst="rect">
            <a:avLst/>
          </a:prstGeom>
          <a:noFill/>
          <a:ln w="9525">
            <a:noFill/>
            <a:miter lim="800000"/>
            <a:headEnd/>
            <a:tailEnd/>
          </a:ln>
        </p:spPr>
        <p:txBody>
          <a:bodyPr wrap="none">
            <a:prstTxWarp prst="textNoShape">
              <a:avLst/>
            </a:prstTxWarp>
            <a:spAutoFit/>
          </a:bodyPr>
          <a:lstStyle/>
          <a:p>
            <a:r>
              <a:rPr lang="en-US"/>
              <a:t>coffee</a:t>
            </a:r>
          </a:p>
        </p:txBody>
      </p:sp>
      <p:sp>
        <p:nvSpPr>
          <p:cNvPr id="14" name="TextBox 13"/>
          <p:cNvSpPr txBox="1">
            <a:spLocks noChangeArrowheads="1"/>
          </p:cNvSpPr>
          <p:nvPr/>
        </p:nvSpPr>
        <p:spPr bwMode="auto">
          <a:xfrm>
            <a:off x="4724400" y="5715000"/>
            <a:ext cx="1730375" cy="369888"/>
          </a:xfrm>
          <a:prstGeom prst="rect">
            <a:avLst/>
          </a:prstGeom>
          <a:noFill/>
          <a:ln w="9525">
            <a:noFill/>
            <a:miter lim="800000"/>
            <a:headEnd/>
            <a:tailEnd/>
          </a:ln>
        </p:spPr>
        <p:txBody>
          <a:bodyPr wrap="none">
            <a:prstTxWarp prst="textNoShape">
              <a:avLst/>
            </a:prstTxWarp>
            <a:spAutoFit/>
          </a:bodyPr>
          <a:lstStyle/>
          <a:p>
            <a:r>
              <a:rPr lang="en-US"/>
              <a:t>getting a tattoo</a:t>
            </a:r>
          </a:p>
        </p:txBody>
      </p:sp>
      <p:sp>
        <p:nvSpPr>
          <p:cNvPr id="15" name="TextBox 14"/>
          <p:cNvSpPr txBox="1">
            <a:spLocks noChangeArrowheads="1"/>
          </p:cNvSpPr>
          <p:nvPr/>
        </p:nvSpPr>
        <p:spPr bwMode="auto">
          <a:xfrm>
            <a:off x="533400" y="5943600"/>
            <a:ext cx="1957388" cy="369888"/>
          </a:xfrm>
          <a:prstGeom prst="rect">
            <a:avLst/>
          </a:prstGeom>
          <a:noFill/>
          <a:ln w="9525">
            <a:noFill/>
            <a:miter lim="800000"/>
            <a:headEnd/>
            <a:tailEnd/>
          </a:ln>
        </p:spPr>
        <p:txBody>
          <a:bodyPr wrap="none">
            <a:prstTxWarp prst="textNoShape">
              <a:avLst/>
            </a:prstTxWarp>
            <a:spAutoFit/>
          </a:bodyPr>
          <a:lstStyle/>
          <a:p>
            <a:r>
              <a:rPr lang="en-US"/>
              <a:t>Fullerton College</a:t>
            </a:r>
          </a:p>
        </p:txBody>
      </p:sp>
      <p:sp>
        <p:nvSpPr>
          <p:cNvPr id="16" name="TextBox 15"/>
          <p:cNvSpPr txBox="1">
            <a:spLocks noChangeArrowheads="1"/>
          </p:cNvSpPr>
          <p:nvPr/>
        </p:nvSpPr>
        <p:spPr bwMode="auto">
          <a:xfrm>
            <a:off x="7010400" y="4419600"/>
            <a:ext cx="1333500" cy="369888"/>
          </a:xfrm>
          <a:prstGeom prst="rect">
            <a:avLst/>
          </a:prstGeom>
          <a:noFill/>
          <a:ln w="9525">
            <a:noFill/>
            <a:miter lim="800000"/>
            <a:headEnd/>
            <a:tailEnd/>
          </a:ln>
        </p:spPr>
        <p:txBody>
          <a:bodyPr wrap="none">
            <a:prstTxWarp prst="textNoShape">
              <a:avLst/>
            </a:prstTxWarp>
            <a:spAutoFit/>
          </a:bodyPr>
          <a:lstStyle/>
          <a:p>
            <a:r>
              <a:rPr lang="en-US"/>
              <a:t>cell phones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500" fill="hold"/>
                                        <p:tgtEl>
                                          <p:spTgt spid="9218"/>
                                        </p:tgtEl>
                                        <p:attrNameLst>
                                          <p:attrName>ppt_w</p:attrName>
                                        </p:attrNameLst>
                                      </p:cBhvr>
                                      <p:tavLst>
                                        <p:tav tm="0">
                                          <p:val>
                                            <p:fltVal val="0"/>
                                          </p:val>
                                        </p:tav>
                                        <p:tav tm="100000">
                                          <p:val>
                                            <p:strVal val="#ppt_w"/>
                                          </p:val>
                                        </p:tav>
                                      </p:tavLst>
                                    </p:anim>
                                    <p:anim calcmode="lin" valueType="num">
                                      <p:cBhvr>
                                        <p:cTn id="8" dur="500" fill="hold"/>
                                        <p:tgtEl>
                                          <p:spTgt spid="9218"/>
                                        </p:tgtEl>
                                        <p:attrNameLst>
                                          <p:attrName>ppt_h</p:attrName>
                                        </p:attrNameLst>
                                      </p:cBhvr>
                                      <p:tavLst>
                                        <p:tav tm="0">
                                          <p:val>
                                            <p:fltVal val="0"/>
                                          </p:val>
                                        </p:tav>
                                        <p:tav tm="100000">
                                          <p:val>
                                            <p:strVal val="#ppt_h"/>
                                          </p:val>
                                        </p:tav>
                                      </p:tavLst>
                                    </p:anim>
                                    <p:animEffect transition="in" filter="fade">
                                      <p:cBhvr>
                                        <p:cTn id="9" dur="500"/>
                                        <p:tgtEl>
                                          <p:spTgt spid="9218"/>
                                        </p:tgtEl>
                                      </p:cBhvr>
                                    </p:animEffect>
                                  </p:childTnLst>
                                </p:cTn>
                              </p:par>
                            </p:childTnLst>
                          </p:cTn>
                        </p:par>
                      </p:childTnLst>
                    </p:cTn>
                  </p:par>
                  <p:par>
                    <p:cTn id="10" fill="hold">
                      <p:stCondLst>
                        <p:cond delay="indefinite"/>
                      </p:stCondLst>
                      <p:childTnLst>
                        <p:par>
                          <p:cTn id="11" fill="hold">
                            <p:stCondLst>
                              <p:cond delay="0"/>
                            </p:stCondLst>
                            <p:childTnLst>
                              <p:par>
                                <p:cTn id="12" presetID="18" presetClass="entr" presetSubtype="6" fill="hold" nodeType="clickEffect">
                                  <p:stCondLst>
                                    <p:cond delay="0"/>
                                  </p:stCondLst>
                                  <p:childTnLst>
                                    <p:set>
                                      <p:cBhvr>
                                        <p:cTn id="13" dur="1" fill="hold">
                                          <p:stCondLst>
                                            <p:cond delay="0"/>
                                          </p:stCondLst>
                                        </p:cTn>
                                        <p:tgtEl>
                                          <p:spTgt spid="9219">
                                            <p:txEl>
                                              <p:pRg st="0" end="0"/>
                                            </p:txEl>
                                          </p:spTgt>
                                        </p:tgtEl>
                                        <p:attrNameLst>
                                          <p:attrName>style.visibility</p:attrName>
                                        </p:attrNameLst>
                                      </p:cBhvr>
                                      <p:to>
                                        <p:strVal val="visible"/>
                                      </p:to>
                                    </p:set>
                                    <p:animEffect transition="in" filter="strips(downRight)">
                                      <p:cBhvr>
                                        <p:cTn id="14" dur="1000"/>
                                        <p:tgtEl>
                                          <p:spTgt spid="9219">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3" fill="hold" nodeType="clickEffect">
                                  <p:stCondLst>
                                    <p:cond delay="0"/>
                                  </p:stCondLst>
                                  <p:childTnLst>
                                    <p:set>
                                      <p:cBhvr>
                                        <p:cTn id="18" dur="1" fill="hold">
                                          <p:stCondLst>
                                            <p:cond delay="0"/>
                                          </p:stCondLst>
                                        </p:cTn>
                                        <p:tgtEl>
                                          <p:spTgt spid="9219">
                                            <p:txEl>
                                              <p:pRg st="1" end="1"/>
                                            </p:txEl>
                                          </p:spTgt>
                                        </p:tgtEl>
                                        <p:attrNameLst>
                                          <p:attrName>style.visibility</p:attrName>
                                        </p:attrNameLst>
                                      </p:cBhvr>
                                      <p:to>
                                        <p:strVal val="visible"/>
                                      </p:to>
                                    </p:set>
                                    <p:animEffect transition="in" filter="strips(upRight)">
                                      <p:cBhvr>
                                        <p:cTn id="19" dur="1000"/>
                                        <p:tgtEl>
                                          <p:spTgt spid="9219">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9" presetClass="entr" presetSubtype="0" accel="100000" fill="hold" nodeType="clickEffect">
                                  <p:stCondLst>
                                    <p:cond delay="0"/>
                                  </p:stCondLst>
                                  <p:childTnLst>
                                    <p:set>
                                      <p:cBhvr>
                                        <p:cTn id="23" dur="1" fill="hold">
                                          <p:stCondLst>
                                            <p:cond delay="0"/>
                                          </p:stCondLst>
                                        </p:cTn>
                                        <p:tgtEl>
                                          <p:spTgt spid="9219">
                                            <p:txEl>
                                              <p:pRg st="2" end="2"/>
                                            </p:txEl>
                                          </p:spTgt>
                                        </p:tgtEl>
                                        <p:attrNameLst>
                                          <p:attrName>style.visibility</p:attrName>
                                        </p:attrNameLst>
                                      </p:cBhvr>
                                      <p:to>
                                        <p:strVal val="visible"/>
                                      </p:to>
                                    </p:set>
                                    <p:anim calcmode="lin" valueType="num">
                                      <p:cBhvr>
                                        <p:cTn id="24" dur="1000" fill="hold"/>
                                        <p:tgtEl>
                                          <p:spTgt spid="9219">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5" dur="1000" fill="hold"/>
                                        <p:tgtEl>
                                          <p:spTgt spid="9219">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 dur="1000" fill="hold"/>
                                        <p:tgtEl>
                                          <p:spTgt spid="9219">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 dur="1000" fill="hold"/>
                                        <p:tgtEl>
                                          <p:spTgt spid="92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5" presetClass="entr" presetSubtype="0" fill="hold" nodeType="clickEffect">
                                  <p:stCondLst>
                                    <p:cond delay="0"/>
                                  </p:stCondLst>
                                  <p:childTnLst>
                                    <p:set>
                                      <p:cBhvr>
                                        <p:cTn id="31" dur="1" fill="hold">
                                          <p:stCondLst>
                                            <p:cond delay="0"/>
                                          </p:stCondLst>
                                        </p:cTn>
                                        <p:tgtEl>
                                          <p:spTgt spid="6148"/>
                                        </p:tgtEl>
                                        <p:attrNameLst>
                                          <p:attrName>style.visibility</p:attrName>
                                        </p:attrNameLst>
                                      </p:cBhvr>
                                      <p:to>
                                        <p:strVal val="visible"/>
                                      </p:to>
                                    </p:set>
                                    <p:anim calcmode="lin" valueType="num">
                                      <p:cBhvr>
                                        <p:cTn id="32" dur="2000" fill="hold"/>
                                        <p:tgtEl>
                                          <p:spTgt spid="6148"/>
                                        </p:tgtEl>
                                        <p:attrNameLst>
                                          <p:attrName>ppt_w</p:attrName>
                                        </p:attrNameLst>
                                      </p:cBhvr>
                                      <p:tavLst>
                                        <p:tav tm="0">
                                          <p:val>
                                            <p:fltVal val="0"/>
                                          </p:val>
                                        </p:tav>
                                        <p:tav tm="100000">
                                          <p:val>
                                            <p:strVal val="#ppt_w"/>
                                          </p:val>
                                        </p:tav>
                                      </p:tavLst>
                                    </p:anim>
                                    <p:anim calcmode="lin" valueType="num">
                                      <p:cBhvr>
                                        <p:cTn id="33" dur="2000" fill="hold"/>
                                        <p:tgtEl>
                                          <p:spTgt spid="6148"/>
                                        </p:tgtEl>
                                        <p:attrNameLst>
                                          <p:attrName>ppt_h</p:attrName>
                                        </p:attrNameLst>
                                      </p:cBhvr>
                                      <p:tavLst>
                                        <p:tav tm="0">
                                          <p:val>
                                            <p:fltVal val="0"/>
                                          </p:val>
                                        </p:tav>
                                        <p:tav tm="100000">
                                          <p:val>
                                            <p:strVal val="#ppt_h"/>
                                          </p:val>
                                        </p:tav>
                                      </p:tavLst>
                                    </p:anim>
                                    <p:anim calcmode="lin" valueType="num">
                                      <p:cBhvr>
                                        <p:cTn id="34" dur="2000" fill="hold"/>
                                        <p:tgtEl>
                                          <p:spTgt spid="6148"/>
                                        </p:tgtEl>
                                        <p:attrNameLst>
                                          <p:attrName>ppt_x</p:attrName>
                                        </p:attrNameLst>
                                      </p:cBhvr>
                                      <p:tavLst>
                                        <p:tav tm="0" fmla="#ppt_x+(cos(-2*pi*(1-$))*-#ppt_x-sin(-2*pi*(1-$))*(1-#ppt_y))*(1-$)">
                                          <p:val>
                                            <p:fltVal val="0"/>
                                          </p:val>
                                        </p:tav>
                                        <p:tav tm="100000">
                                          <p:val>
                                            <p:fltVal val="1"/>
                                          </p:val>
                                        </p:tav>
                                      </p:tavLst>
                                    </p:anim>
                                    <p:anim calcmode="lin" valueType="num">
                                      <p:cBhvr>
                                        <p:cTn id="35" dur="2000" fill="hold"/>
                                        <p:tgtEl>
                                          <p:spTgt spid="614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6" fill="hold">
                      <p:stCondLst>
                        <p:cond delay="indefinite"/>
                      </p:stCondLst>
                      <p:childTnLst>
                        <p:par>
                          <p:cTn id="37" fill="hold">
                            <p:stCondLst>
                              <p:cond delay="0"/>
                            </p:stCondLst>
                            <p:childTnLst>
                              <p:par>
                                <p:cTn id="38" presetID="15"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1000" fill="hold"/>
                                        <p:tgtEl>
                                          <p:spTgt spid="13"/>
                                        </p:tgtEl>
                                        <p:attrNameLst>
                                          <p:attrName>ppt_w</p:attrName>
                                        </p:attrNameLst>
                                      </p:cBhvr>
                                      <p:tavLst>
                                        <p:tav tm="0">
                                          <p:val>
                                            <p:fltVal val="0"/>
                                          </p:val>
                                        </p:tav>
                                        <p:tav tm="100000">
                                          <p:val>
                                            <p:strVal val="#ppt_w"/>
                                          </p:val>
                                        </p:tav>
                                      </p:tavLst>
                                    </p:anim>
                                    <p:anim calcmode="lin" valueType="num">
                                      <p:cBhvr>
                                        <p:cTn id="41" dur="1000" fill="hold"/>
                                        <p:tgtEl>
                                          <p:spTgt spid="13"/>
                                        </p:tgtEl>
                                        <p:attrNameLst>
                                          <p:attrName>ppt_h</p:attrName>
                                        </p:attrNameLst>
                                      </p:cBhvr>
                                      <p:tavLst>
                                        <p:tav tm="0">
                                          <p:val>
                                            <p:fltVal val="0"/>
                                          </p:val>
                                        </p:tav>
                                        <p:tav tm="100000">
                                          <p:val>
                                            <p:strVal val="#ppt_h"/>
                                          </p:val>
                                        </p:tav>
                                      </p:tavLst>
                                    </p:anim>
                                    <p:anim calcmode="lin" valueType="num">
                                      <p:cBhvr>
                                        <p:cTn id="42"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nodeType="clickEffect">
                                  <p:stCondLst>
                                    <p:cond delay="0"/>
                                  </p:stCondLst>
                                  <p:childTnLst>
                                    <p:set>
                                      <p:cBhvr>
                                        <p:cTn id="47" dur="1" fill="hold">
                                          <p:stCondLst>
                                            <p:cond delay="0"/>
                                          </p:stCondLst>
                                        </p:cTn>
                                        <p:tgtEl>
                                          <p:spTgt spid="6152"/>
                                        </p:tgtEl>
                                        <p:attrNameLst>
                                          <p:attrName>style.visibility</p:attrName>
                                        </p:attrNameLst>
                                      </p:cBhvr>
                                      <p:to>
                                        <p:strVal val="visible"/>
                                      </p:to>
                                    </p:set>
                                    <p:animEffect transition="in" filter="dissolve">
                                      <p:cBhvr>
                                        <p:cTn id="48" dur="500"/>
                                        <p:tgtEl>
                                          <p:spTgt spid="6152"/>
                                        </p:tgtEl>
                                      </p:cBhvr>
                                    </p:animEffect>
                                  </p:childTnLst>
                                </p:cTn>
                              </p:par>
                            </p:childTnLst>
                          </p:cTn>
                        </p:par>
                      </p:childTnLst>
                    </p:cTn>
                  </p:par>
                  <p:par>
                    <p:cTn id="49" fill="hold">
                      <p:stCondLst>
                        <p:cond delay="indefinite"/>
                      </p:stCondLst>
                      <p:childTnLst>
                        <p:par>
                          <p:cTn id="50" fill="hold">
                            <p:stCondLst>
                              <p:cond delay="0"/>
                            </p:stCondLst>
                            <p:childTnLst>
                              <p:par>
                                <p:cTn id="51" presetID="15" presetClass="entr" presetSubtype="0"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1000" fill="hold"/>
                                        <p:tgtEl>
                                          <p:spTgt spid="14"/>
                                        </p:tgtEl>
                                        <p:attrNameLst>
                                          <p:attrName>ppt_w</p:attrName>
                                        </p:attrNameLst>
                                      </p:cBhvr>
                                      <p:tavLst>
                                        <p:tav tm="0">
                                          <p:val>
                                            <p:fltVal val="0"/>
                                          </p:val>
                                        </p:tav>
                                        <p:tav tm="100000">
                                          <p:val>
                                            <p:strVal val="#ppt_w"/>
                                          </p:val>
                                        </p:tav>
                                      </p:tavLst>
                                    </p:anim>
                                    <p:anim calcmode="lin" valueType="num">
                                      <p:cBhvr>
                                        <p:cTn id="54" dur="1000" fill="hold"/>
                                        <p:tgtEl>
                                          <p:spTgt spid="14"/>
                                        </p:tgtEl>
                                        <p:attrNameLst>
                                          <p:attrName>ppt_h</p:attrName>
                                        </p:attrNameLst>
                                      </p:cBhvr>
                                      <p:tavLst>
                                        <p:tav tm="0">
                                          <p:val>
                                            <p:fltVal val="0"/>
                                          </p:val>
                                        </p:tav>
                                        <p:tav tm="100000">
                                          <p:val>
                                            <p:strVal val="#ppt_h"/>
                                          </p:val>
                                        </p:tav>
                                      </p:tavLst>
                                    </p:anim>
                                    <p:anim calcmode="lin" valueType="num">
                                      <p:cBhvr>
                                        <p:cTn id="55"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7" fill="hold">
                      <p:stCondLst>
                        <p:cond delay="indefinite"/>
                      </p:stCondLst>
                      <p:childTnLst>
                        <p:par>
                          <p:cTn id="58" fill="hold">
                            <p:stCondLst>
                              <p:cond delay="0"/>
                            </p:stCondLst>
                            <p:childTnLst>
                              <p:par>
                                <p:cTn id="59" presetID="53" presetClass="entr" presetSubtype="0" fill="hold" nodeType="clickEffect">
                                  <p:stCondLst>
                                    <p:cond delay="0"/>
                                  </p:stCondLst>
                                  <p:childTnLst>
                                    <p:set>
                                      <p:cBhvr>
                                        <p:cTn id="60" dur="1" fill="hold">
                                          <p:stCondLst>
                                            <p:cond delay="0"/>
                                          </p:stCondLst>
                                        </p:cTn>
                                        <p:tgtEl>
                                          <p:spTgt spid="6156"/>
                                        </p:tgtEl>
                                        <p:attrNameLst>
                                          <p:attrName>style.visibility</p:attrName>
                                        </p:attrNameLst>
                                      </p:cBhvr>
                                      <p:to>
                                        <p:strVal val="visible"/>
                                      </p:to>
                                    </p:set>
                                    <p:anim calcmode="lin" valueType="num">
                                      <p:cBhvr>
                                        <p:cTn id="61" dur="1000" fill="hold"/>
                                        <p:tgtEl>
                                          <p:spTgt spid="6156"/>
                                        </p:tgtEl>
                                        <p:attrNameLst>
                                          <p:attrName>ppt_w</p:attrName>
                                        </p:attrNameLst>
                                      </p:cBhvr>
                                      <p:tavLst>
                                        <p:tav tm="0">
                                          <p:val>
                                            <p:fltVal val="0"/>
                                          </p:val>
                                        </p:tav>
                                        <p:tav tm="100000">
                                          <p:val>
                                            <p:strVal val="#ppt_w"/>
                                          </p:val>
                                        </p:tav>
                                      </p:tavLst>
                                    </p:anim>
                                    <p:anim calcmode="lin" valueType="num">
                                      <p:cBhvr>
                                        <p:cTn id="62" dur="1000" fill="hold"/>
                                        <p:tgtEl>
                                          <p:spTgt spid="6156"/>
                                        </p:tgtEl>
                                        <p:attrNameLst>
                                          <p:attrName>ppt_h</p:attrName>
                                        </p:attrNameLst>
                                      </p:cBhvr>
                                      <p:tavLst>
                                        <p:tav tm="0">
                                          <p:val>
                                            <p:fltVal val="0"/>
                                          </p:val>
                                        </p:tav>
                                        <p:tav tm="100000">
                                          <p:val>
                                            <p:strVal val="#ppt_h"/>
                                          </p:val>
                                        </p:tav>
                                      </p:tavLst>
                                    </p:anim>
                                    <p:animEffect transition="in" filter="fade">
                                      <p:cBhvr>
                                        <p:cTn id="63" dur="1000"/>
                                        <p:tgtEl>
                                          <p:spTgt spid="6156"/>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12" fill="hold" grpId="0" nodeType="clickEffect">
                                  <p:stCondLst>
                                    <p:cond delay="0"/>
                                  </p:stCondLst>
                                  <p:childTnLst>
                                    <p:set>
                                      <p:cBhvr>
                                        <p:cTn id="67" dur="1" fill="hold">
                                          <p:stCondLst>
                                            <p:cond delay="0"/>
                                          </p:stCondLst>
                                        </p:cTn>
                                        <p:tgtEl>
                                          <p:spTgt spid="15"/>
                                        </p:tgtEl>
                                        <p:attrNameLst>
                                          <p:attrName>style.visibility</p:attrName>
                                        </p:attrNameLst>
                                      </p:cBhvr>
                                      <p:to>
                                        <p:strVal val="visible"/>
                                      </p:to>
                                    </p:set>
                                    <p:anim calcmode="lin" valueType="num">
                                      <p:cBhvr additive="base">
                                        <p:cTn id="68" dur="1000" fill="hold"/>
                                        <p:tgtEl>
                                          <p:spTgt spid="15"/>
                                        </p:tgtEl>
                                        <p:attrNameLst>
                                          <p:attrName>ppt_x</p:attrName>
                                        </p:attrNameLst>
                                      </p:cBhvr>
                                      <p:tavLst>
                                        <p:tav tm="0">
                                          <p:val>
                                            <p:strVal val="0-#ppt_w/2"/>
                                          </p:val>
                                        </p:tav>
                                        <p:tav tm="100000">
                                          <p:val>
                                            <p:strVal val="#ppt_x"/>
                                          </p:val>
                                        </p:tav>
                                      </p:tavLst>
                                    </p:anim>
                                    <p:anim calcmode="lin" valueType="num">
                                      <p:cBhvr additive="base">
                                        <p:cTn id="69"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52" presetClass="entr" presetSubtype="0" fill="hold" nodeType="clickEffect">
                                  <p:stCondLst>
                                    <p:cond delay="0"/>
                                  </p:stCondLst>
                                  <p:childTnLst>
                                    <p:set>
                                      <p:cBhvr>
                                        <p:cTn id="73" dur="1" fill="hold">
                                          <p:stCondLst>
                                            <p:cond delay="0"/>
                                          </p:stCondLst>
                                        </p:cTn>
                                        <p:tgtEl>
                                          <p:spTgt spid="6155"/>
                                        </p:tgtEl>
                                        <p:attrNameLst>
                                          <p:attrName>style.visibility</p:attrName>
                                        </p:attrNameLst>
                                      </p:cBhvr>
                                      <p:to>
                                        <p:strVal val="visible"/>
                                      </p:to>
                                    </p:set>
                                    <p:animScale>
                                      <p:cBhvr>
                                        <p:cTn id="74" dur="1000" decel="50000" fill="hold">
                                          <p:stCondLst>
                                            <p:cond delay="0"/>
                                          </p:stCondLst>
                                        </p:cTn>
                                        <p:tgtEl>
                                          <p:spTgt spid="61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5" dur="1000" decel="50000" fill="hold">
                                          <p:stCondLst>
                                            <p:cond delay="0"/>
                                          </p:stCondLst>
                                        </p:cTn>
                                        <p:tgtEl>
                                          <p:spTgt spid="6155"/>
                                        </p:tgtEl>
                                        <p:attrNameLst>
                                          <p:attrName>ppt_x</p:attrName>
                                          <p:attrName>ppt_y</p:attrName>
                                        </p:attrNameLst>
                                      </p:cBhvr>
                                    </p:animMotion>
                                    <p:animEffect transition="in" filter="fade">
                                      <p:cBhvr>
                                        <p:cTn id="76" dur="1000"/>
                                        <p:tgtEl>
                                          <p:spTgt spid="6155"/>
                                        </p:tgtEl>
                                      </p:cBhvr>
                                    </p:animEffect>
                                  </p:childTnLst>
                                </p:cTn>
                              </p:par>
                            </p:childTnLst>
                          </p:cTn>
                        </p:par>
                      </p:childTnLst>
                    </p:cTn>
                  </p:par>
                  <p:par>
                    <p:cTn id="77" fill="hold">
                      <p:stCondLst>
                        <p:cond delay="indefinite"/>
                      </p:stCondLst>
                      <p:childTnLst>
                        <p:par>
                          <p:cTn id="78" fill="hold">
                            <p:stCondLst>
                              <p:cond delay="0"/>
                            </p:stCondLst>
                            <p:childTnLst>
                              <p:par>
                                <p:cTn id="79" presetID="15" presetClass="entr" presetSubtype="0" fill="hold" grpId="0" nodeType="clickEffect">
                                  <p:stCondLst>
                                    <p:cond delay="0"/>
                                  </p:stCondLst>
                                  <p:childTnLst>
                                    <p:set>
                                      <p:cBhvr>
                                        <p:cTn id="80" dur="1" fill="hold">
                                          <p:stCondLst>
                                            <p:cond delay="0"/>
                                          </p:stCondLst>
                                        </p:cTn>
                                        <p:tgtEl>
                                          <p:spTgt spid="16"/>
                                        </p:tgtEl>
                                        <p:attrNameLst>
                                          <p:attrName>style.visibility</p:attrName>
                                        </p:attrNameLst>
                                      </p:cBhvr>
                                      <p:to>
                                        <p:strVal val="visible"/>
                                      </p:to>
                                    </p:set>
                                    <p:anim calcmode="lin" valueType="num">
                                      <p:cBhvr>
                                        <p:cTn id="81" dur="2000" fill="hold"/>
                                        <p:tgtEl>
                                          <p:spTgt spid="16"/>
                                        </p:tgtEl>
                                        <p:attrNameLst>
                                          <p:attrName>ppt_w</p:attrName>
                                        </p:attrNameLst>
                                      </p:cBhvr>
                                      <p:tavLst>
                                        <p:tav tm="0">
                                          <p:val>
                                            <p:fltVal val="0"/>
                                          </p:val>
                                        </p:tav>
                                        <p:tav tm="100000">
                                          <p:val>
                                            <p:strVal val="#ppt_w"/>
                                          </p:val>
                                        </p:tav>
                                      </p:tavLst>
                                    </p:anim>
                                    <p:anim calcmode="lin" valueType="num">
                                      <p:cBhvr>
                                        <p:cTn id="82" dur="2000" fill="hold"/>
                                        <p:tgtEl>
                                          <p:spTgt spid="16"/>
                                        </p:tgtEl>
                                        <p:attrNameLst>
                                          <p:attrName>ppt_h</p:attrName>
                                        </p:attrNameLst>
                                      </p:cBhvr>
                                      <p:tavLst>
                                        <p:tav tm="0">
                                          <p:val>
                                            <p:fltVal val="0"/>
                                          </p:val>
                                        </p:tav>
                                        <p:tav tm="100000">
                                          <p:val>
                                            <p:strVal val="#ppt_h"/>
                                          </p:val>
                                        </p:tav>
                                      </p:tavLst>
                                    </p:anim>
                                    <p:anim calcmode="lin" valueType="num">
                                      <p:cBhvr>
                                        <p:cTn id="83" dur="2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84" dur="2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Writing paragraph</a:t>
            </a:r>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4213" y="260350"/>
            <a:ext cx="7772400" cy="1203325"/>
          </a:xfrm>
        </p:spPr>
        <p:txBody>
          <a:bodyPr/>
          <a:lstStyle/>
          <a:p>
            <a:r>
              <a:rPr lang="en-US" altLang="zh-CN"/>
              <a:t>Relative clause:</a:t>
            </a:r>
          </a:p>
        </p:txBody>
      </p:sp>
      <p:sp>
        <p:nvSpPr>
          <p:cNvPr id="6147" name="Rectangle 3"/>
          <p:cNvSpPr>
            <a:spLocks noGrp="1" noChangeArrowheads="1"/>
          </p:cNvSpPr>
          <p:nvPr>
            <p:ph type="body" idx="1"/>
          </p:nvPr>
        </p:nvSpPr>
        <p:spPr>
          <a:xfrm>
            <a:off x="0" y="1341438"/>
            <a:ext cx="9144000" cy="4754562"/>
          </a:xfrm>
        </p:spPr>
        <p:txBody>
          <a:bodyPr/>
          <a:lstStyle/>
          <a:p>
            <a:r>
              <a:rPr lang="en-US" altLang="zh-CN" sz="2800"/>
              <a:t>a clause that is introduced by a relative word </a:t>
            </a:r>
          </a:p>
          <a:p>
            <a:r>
              <a:rPr lang="en-US" altLang="zh-CN" sz="2800"/>
              <a:t>A subordinate clause refers to the noun of the main clause</a:t>
            </a:r>
          </a:p>
          <a:p>
            <a:r>
              <a:rPr lang="en-US" altLang="zh-CN" sz="2800"/>
              <a:t>A clausal modifier identifying it or adding extra information</a:t>
            </a:r>
          </a:p>
          <a:p>
            <a:r>
              <a:rPr lang="en-US" altLang="zh-CN" sz="2800"/>
              <a:t>Attributive clause</a:t>
            </a:r>
          </a:p>
          <a:p>
            <a:pPr>
              <a:buFontTx/>
              <a:buNone/>
            </a:pPr>
            <a:endParaRPr lang="en-US" altLang="zh-CN" sz="2800" i="1"/>
          </a:p>
          <a:p>
            <a:r>
              <a:rPr lang="en-US" altLang="zh-CN" sz="2800" i="1"/>
              <a:t>Harry was clever, diligent and willing to help others, for which he was often praised by the teacher.</a:t>
            </a:r>
          </a:p>
          <a:p>
            <a:r>
              <a:rPr lang="en-US" altLang="zh-CN" sz="2800" i="1"/>
              <a:t>The Prime Minister, who has been in office for three terms, is running for another term in the forthcoming election.</a:t>
            </a:r>
          </a:p>
          <a:p>
            <a:pPr>
              <a:buFontTx/>
              <a:buNone/>
            </a:pPr>
            <a:endParaRPr lang="en-US" altLang="zh-CN" sz="2800" i="1"/>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79388" y="0"/>
            <a:ext cx="8964612" cy="1143000"/>
          </a:xfrm>
        </p:spPr>
        <p:txBody>
          <a:bodyPr/>
          <a:lstStyle/>
          <a:p>
            <a:pPr algn="l"/>
            <a:r>
              <a:rPr lang="en-US" altLang="zh-CN" sz="2800"/>
              <a:t>1.</a:t>
            </a:r>
            <a:r>
              <a:rPr lang="en-US" altLang="zh-CN" sz="4000"/>
              <a:t> </a:t>
            </a:r>
            <a:r>
              <a:rPr lang="en-US" altLang="zh-CN" sz="3200"/>
              <a:t>Restrictive and non-restrictive relative clauses</a:t>
            </a:r>
          </a:p>
        </p:txBody>
      </p:sp>
      <p:sp>
        <p:nvSpPr>
          <p:cNvPr id="7171" name="Rectangle 3"/>
          <p:cNvSpPr>
            <a:spLocks noGrp="1" noChangeArrowheads="1"/>
          </p:cNvSpPr>
          <p:nvPr>
            <p:ph type="body" idx="1"/>
          </p:nvPr>
        </p:nvSpPr>
        <p:spPr>
          <a:xfrm>
            <a:off x="0" y="1125538"/>
            <a:ext cx="9144000" cy="4970462"/>
          </a:xfrm>
        </p:spPr>
        <p:txBody>
          <a:bodyPr/>
          <a:lstStyle/>
          <a:p>
            <a:r>
              <a:rPr lang="en-US" altLang="zh-CN" b="1"/>
              <a:t>A restrictive Relative clause:</a:t>
            </a:r>
            <a:r>
              <a:rPr lang="en-US" altLang="zh-CN"/>
              <a:t> </a:t>
            </a:r>
          </a:p>
          <a:p>
            <a:r>
              <a:rPr lang="en-US" altLang="zh-CN"/>
              <a:t>gives essential information about the meaning of the antecedent</a:t>
            </a:r>
          </a:p>
          <a:p>
            <a:r>
              <a:rPr lang="en-US" altLang="zh-CN"/>
              <a:t>forms an integral part of the noun phrase.</a:t>
            </a:r>
          </a:p>
          <a:p>
            <a:r>
              <a:rPr lang="en-US" altLang="zh-CN"/>
              <a:t>is closely attached to the head. </a:t>
            </a:r>
          </a:p>
          <a:p>
            <a:r>
              <a:rPr lang="en-US" altLang="zh-CN"/>
              <a:t>is not separated from the head by a break in intonation, or by a comma in writing. </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Aspirin is a very common medicine.</a:t>
            </a:r>
          </a:p>
          <a:p>
            <a:r>
              <a:rPr lang="en-US" dirty="0" smtClean="0"/>
              <a:t>Aspirin is used to treat headaches and cold.</a:t>
            </a:r>
          </a:p>
          <a:p>
            <a:r>
              <a:rPr lang="en-US" i="1" dirty="0" smtClean="0"/>
              <a:t>Aspirin is a very common </a:t>
            </a:r>
            <a:r>
              <a:rPr lang="en-US" i="1" dirty="0" smtClean="0"/>
              <a:t>medicine </a:t>
            </a:r>
            <a:r>
              <a:rPr lang="en-US" i="1" u="sng" dirty="0" smtClean="0"/>
              <a:t>that</a:t>
            </a:r>
            <a:r>
              <a:rPr lang="en-US" i="1" dirty="0" smtClean="0"/>
              <a:t> is used </a:t>
            </a:r>
            <a:r>
              <a:rPr lang="en-US" i="1" dirty="0" smtClean="0"/>
              <a:t>to treat headaches and cold.</a:t>
            </a:r>
            <a:r>
              <a:rPr lang="en-US" i="1" dirty="0" smtClean="0"/>
              <a:t>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          </a:t>
            </a:r>
            <a:r>
              <a:rPr lang="en-US" sz="6600">
                <a:solidFill>
                  <a:srgbClr val="460702"/>
                </a:solidFill>
                <a:latin typeface="Felix Titling" pitchFamily="82" charset="0"/>
              </a:rPr>
              <a:t>Definition</a:t>
            </a:r>
          </a:p>
        </p:txBody>
      </p:sp>
      <p:sp>
        <p:nvSpPr>
          <p:cNvPr id="6147" name="Rectangle 3"/>
          <p:cNvSpPr>
            <a:spLocks noGrp="1" noChangeArrowheads="1"/>
          </p:cNvSpPr>
          <p:nvPr>
            <p:ph type="body" idx="1"/>
          </p:nvPr>
        </p:nvSpPr>
        <p:spPr/>
        <p:txBody>
          <a:bodyPr/>
          <a:lstStyle/>
          <a:p>
            <a:pPr>
              <a:lnSpc>
                <a:spcPct val="90000"/>
              </a:lnSpc>
            </a:pPr>
            <a:r>
              <a:rPr lang="en-US" sz="2800">
                <a:latin typeface="Matura MT Script Capitals" charset="0"/>
              </a:rPr>
              <a:t>Transitional words and phrases provide the glue that holds ideas together in writing. They provide coherence by helping the reader to understand the relationship between ideas, and they act as signposts that help the reader follow the movement of the discussion. Transitional expressions, thus, can be used between sentences, between paragraphs, or between entire sections of a work. The two kinds of transitions are those of logic and those of thought. Each of these kinds are discussed.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linds(horizontal)">
                                      <p:cBhvr>
                                        <p:cTn id="7" dur="500"/>
                                        <p:tgtEl>
                                          <p:spTgt spid="6146"/>
                                        </p:tgtEl>
                                      </p:cBhvr>
                                    </p:animEffect>
                                  </p:childTnLst>
                                  <p:subTnLst>
                                    <p:audio>
                                      <p:cMediaNode>
                                        <p:cTn display="0" masterRel="sameClick">
                                          <p:stCondLst>
                                            <p:cond evt="begin" delay="0">
                                              <p:tn val="5"/>
                                            </p:cond>
                                          </p:stCondLst>
                                          <p:endCondLst>
                                            <p:cond evt="onStopAudio" delay="0">
                                              <p:tgtEl>
                                                <p:sldTgt/>
                                              </p:tgtEl>
                                            </p:cond>
                                          </p:endCondLst>
                                        </p:cTn>
                                        <p:tgtEl>
                                          <p:sndTgt r:embed="rId2" name="carbrake.wav"/>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6147">
                                            <p:txEl>
                                              <p:pRg st="0" end="0"/>
                                            </p:txEl>
                                          </p:spTgt>
                                        </p:tgtEl>
                                        <p:attrNameLst>
                                          <p:attrName>style.visibility</p:attrName>
                                        </p:attrNameLst>
                                      </p:cBhvr>
                                      <p:to>
                                        <p:strVal val="visible"/>
                                      </p:to>
                                    </p:set>
                                    <p:animEffect transition="in" filter="blinds(vertical)">
                                      <p:cBhvr>
                                        <p:cTn id="12" dur="500"/>
                                        <p:tgtEl>
                                          <p:spTgt spid="614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glas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7" grpId="0" build="p" autoUpdateAnimBg="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 </a:t>
            </a:r>
            <a:r>
              <a:rPr lang="en-US" sz="3600">
                <a:latin typeface="Felix Titling" pitchFamily="82" charset="0"/>
              </a:rPr>
              <a:t>Hints For Using Transition</a:t>
            </a:r>
            <a:r>
              <a:rPr lang="en-US" sz="3600"/>
              <a:t>	</a:t>
            </a:r>
          </a:p>
        </p:txBody>
      </p:sp>
      <p:sp>
        <p:nvSpPr>
          <p:cNvPr id="7171" name="Rectangle 3"/>
          <p:cNvSpPr>
            <a:spLocks noGrp="1" noChangeArrowheads="1"/>
          </p:cNvSpPr>
          <p:nvPr>
            <p:ph type="body" idx="1"/>
          </p:nvPr>
        </p:nvSpPr>
        <p:spPr/>
        <p:txBody>
          <a:bodyPr/>
          <a:lstStyle/>
          <a:p>
            <a:pPr>
              <a:lnSpc>
                <a:spcPct val="90000"/>
              </a:lnSpc>
            </a:pPr>
            <a:endParaRPr lang="en-US" sz="2800"/>
          </a:p>
          <a:p>
            <a:pPr>
              <a:lnSpc>
                <a:spcPct val="90000"/>
              </a:lnSpc>
            </a:pPr>
            <a:r>
              <a:rPr lang="en-US">
                <a:latin typeface="Matura MT Script Capitals" charset="0"/>
              </a:rPr>
              <a:t>Be careful not to use too many strong transitions.</a:t>
            </a:r>
          </a:p>
          <a:p>
            <a:pPr>
              <a:lnSpc>
                <a:spcPct val="90000"/>
              </a:lnSpc>
            </a:pPr>
            <a:r>
              <a:rPr lang="en-US">
                <a:latin typeface="Matura MT Script Capitals" charset="0"/>
              </a:rPr>
              <a:t>Transitions become stronger when they are the first word in a sentence, milder when they are moved a few words into the sentence.</a:t>
            </a:r>
          </a:p>
          <a:p>
            <a:pPr>
              <a:lnSpc>
                <a:spcPct val="90000"/>
              </a:lnSpc>
            </a:pPr>
            <a:r>
              <a:rPr lang="en-US">
                <a:latin typeface="Matura MT Script Capitals" charset="0"/>
              </a:rPr>
              <a:t>Keep the list handy while you write, until the words come automatically.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vertical)">
                                      <p:cBhvr>
                                        <p:cTn id="7" dur="500"/>
                                        <p:tgtEl>
                                          <p:spTgt spid="7170"/>
                                        </p:tgtEl>
                                      </p:cBhvr>
                                    </p:animEffect>
                                  </p:childTnLst>
                                  <p:subTnLst>
                                    <p:audio>
                                      <p:cMediaNode>
                                        <p:cTn display="0" masterRel="sameClick">
                                          <p:stCondLst>
                                            <p:cond evt="begin" delay="0">
                                              <p:tn val="5"/>
                                            </p:cond>
                                          </p:stCondLst>
                                          <p:endCondLst>
                                            <p:cond evt="onStopAudio" delay="0">
                                              <p:tgtEl>
                                                <p:sldTgt/>
                                              </p:tgtEl>
                                            </p:cond>
                                          </p:endCondLst>
                                        </p:cTn>
                                        <p:tgtEl>
                                          <p:sndTgt r:embed="rId2" name="driveby.wav"/>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blinds(vertical)">
                                      <p:cBhvr>
                                        <p:cTn id="12" dur="500"/>
                                        <p:tgtEl>
                                          <p:spTgt spid="7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Effect transition="in" filter="blinds(vertical)">
                                      <p:cBhvr>
                                        <p:cTn id="17" dur="500"/>
                                        <p:tgtEl>
                                          <p:spTgt spid="71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7171">
                                            <p:txEl>
                                              <p:pRg st="3" end="3"/>
                                            </p:txEl>
                                          </p:spTgt>
                                        </p:tgtEl>
                                        <p:attrNameLst>
                                          <p:attrName>style.visibility</p:attrName>
                                        </p:attrNameLst>
                                      </p:cBhvr>
                                      <p:to>
                                        <p:strVal val="visible"/>
                                      </p:to>
                                    </p:set>
                                    <p:animEffect transition="in" filter="blinds(vertical)">
                                      <p:cBhvr>
                                        <p:cTn id="22" dur="500"/>
                                        <p:tgtEl>
                                          <p:spTgt spid="71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build="p" autoUpdateAnimBg="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457200" y="1600200"/>
          <a:ext cx="8229600" cy="3964745"/>
        </p:xfrm>
        <a:graphic>
          <a:graphicData uri="http://schemas.openxmlformats.org/drawingml/2006/table">
            <a:tbl>
              <a:tblPr firstRow="1" bandRow="1">
                <a:tableStyleId>{5C22544A-7EE6-4342-B048-85BDC9FD1C3A}</a:tableStyleId>
              </a:tblPr>
              <a:tblGrid>
                <a:gridCol w="2057400"/>
                <a:gridCol w="2057400"/>
                <a:gridCol w="2057400"/>
                <a:gridCol w="2057400"/>
              </a:tblGrid>
              <a:tr h="792949">
                <a:tc>
                  <a:txBody>
                    <a:bodyPr/>
                    <a:lstStyle/>
                    <a:p>
                      <a:r>
                        <a:rPr lang="en-US" dirty="0" smtClean="0"/>
                        <a:t>nouns</a:t>
                      </a:r>
                      <a:endParaRPr lang="en-US" dirty="0"/>
                    </a:p>
                  </a:txBody>
                  <a:tcPr/>
                </a:tc>
                <a:tc>
                  <a:txBody>
                    <a:bodyPr/>
                    <a:lstStyle/>
                    <a:p>
                      <a:r>
                        <a:rPr lang="en-US" dirty="0" smtClean="0"/>
                        <a:t>verbs</a:t>
                      </a:r>
                      <a:endParaRPr lang="en-US" dirty="0"/>
                    </a:p>
                  </a:txBody>
                  <a:tcPr/>
                </a:tc>
                <a:tc>
                  <a:txBody>
                    <a:bodyPr/>
                    <a:lstStyle/>
                    <a:p>
                      <a:r>
                        <a:rPr lang="en-US" dirty="0" smtClean="0"/>
                        <a:t>adjectives</a:t>
                      </a:r>
                      <a:endParaRPr lang="en-US" dirty="0"/>
                    </a:p>
                  </a:txBody>
                  <a:tcPr/>
                </a:tc>
                <a:tc>
                  <a:txBody>
                    <a:bodyPr/>
                    <a:lstStyle/>
                    <a:p>
                      <a:r>
                        <a:rPr lang="en-US" dirty="0" smtClean="0"/>
                        <a:t>adverbs</a:t>
                      </a:r>
                      <a:endParaRPr lang="en-US" dirty="0"/>
                    </a:p>
                  </a:txBody>
                  <a:tcPr/>
                </a:tc>
              </a:tr>
              <a:tr h="792949">
                <a:tc>
                  <a:txBody>
                    <a:bodyPr/>
                    <a:lstStyle/>
                    <a:p>
                      <a:r>
                        <a:rPr lang="en-US" dirty="0" smtClean="0"/>
                        <a:t>symptoms</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79294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79294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79294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533400" y="1447800"/>
            <a:ext cx="7924800" cy="311150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6600" i="0">
                <a:solidFill>
                  <a:schemeClr val="accent2"/>
                </a:solidFill>
                <a:latin typeface="Arial Rounded MT Bold" charset="0"/>
              </a:rPr>
              <a:t>A </a:t>
            </a:r>
            <a:r>
              <a:rPr lang="en-US" sz="6600" i="0">
                <a:solidFill>
                  <a:srgbClr val="FF6600"/>
                </a:solidFill>
                <a:latin typeface="Arial Rounded MT Bold" charset="0"/>
              </a:rPr>
              <a:t>suffix</a:t>
            </a:r>
            <a:r>
              <a:rPr lang="en-US" sz="6600" i="0">
                <a:solidFill>
                  <a:schemeClr val="accent2"/>
                </a:solidFill>
                <a:latin typeface="Arial Rounded MT Bold" charset="0"/>
              </a:rPr>
              <a:t> is a word part added to the end of a root word.</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609600" y="1524000"/>
            <a:ext cx="7924800" cy="4117975"/>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6600" i="0">
                <a:solidFill>
                  <a:schemeClr val="accent2"/>
                </a:solidFill>
                <a:latin typeface="Arial Rounded MT Bold" charset="0"/>
              </a:rPr>
              <a:t>A </a:t>
            </a:r>
            <a:r>
              <a:rPr lang="en-US" sz="6600" i="0">
                <a:solidFill>
                  <a:srgbClr val="FF6600"/>
                </a:solidFill>
                <a:latin typeface="Arial Rounded MT Bold" charset="0"/>
              </a:rPr>
              <a:t>suffix</a:t>
            </a:r>
            <a:r>
              <a:rPr lang="en-US" sz="6600" i="0">
                <a:solidFill>
                  <a:schemeClr val="accent2"/>
                </a:solidFill>
                <a:latin typeface="Arial Rounded MT Bold" charset="0"/>
              </a:rPr>
              <a:t> also changes the meaning of a word.</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990600" y="914400"/>
            <a:ext cx="3505200" cy="11430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sp>
        <p:nvSpPr>
          <p:cNvPr id="12291" name="Rectangle 3"/>
          <p:cNvSpPr>
            <a:spLocks noChangeArrowheads="1"/>
          </p:cNvSpPr>
          <p:nvPr/>
        </p:nvSpPr>
        <p:spPr bwMode="auto">
          <a:xfrm>
            <a:off x="4495800" y="914400"/>
            <a:ext cx="3505200" cy="11430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sp>
        <p:nvSpPr>
          <p:cNvPr id="12292" name="Rectangle 4"/>
          <p:cNvSpPr>
            <a:spLocks noChangeArrowheads="1"/>
          </p:cNvSpPr>
          <p:nvPr/>
        </p:nvSpPr>
        <p:spPr bwMode="auto">
          <a:xfrm>
            <a:off x="990600" y="2057400"/>
            <a:ext cx="3505200" cy="38100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sp>
        <p:nvSpPr>
          <p:cNvPr id="12293" name="Rectangle 5"/>
          <p:cNvSpPr>
            <a:spLocks noChangeArrowheads="1"/>
          </p:cNvSpPr>
          <p:nvPr/>
        </p:nvSpPr>
        <p:spPr bwMode="auto">
          <a:xfrm>
            <a:off x="4495800" y="2057400"/>
            <a:ext cx="3505200" cy="38100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sp>
        <p:nvSpPr>
          <p:cNvPr id="12294" name="Text Box 6"/>
          <p:cNvSpPr txBox="1">
            <a:spLocks noChangeArrowheads="1"/>
          </p:cNvSpPr>
          <p:nvPr/>
        </p:nvSpPr>
        <p:spPr bwMode="auto">
          <a:xfrm>
            <a:off x="1219200" y="1066800"/>
            <a:ext cx="3124200" cy="94615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800" i="0">
                <a:solidFill>
                  <a:srgbClr val="FF6600"/>
                </a:solidFill>
                <a:latin typeface="Arial Rounded MT Bold" charset="0"/>
              </a:rPr>
              <a:t>Suffixes We Know</a:t>
            </a:r>
          </a:p>
        </p:txBody>
      </p:sp>
      <p:sp>
        <p:nvSpPr>
          <p:cNvPr id="12295" name="Text Box 7"/>
          <p:cNvSpPr txBox="1">
            <a:spLocks noChangeArrowheads="1"/>
          </p:cNvSpPr>
          <p:nvPr/>
        </p:nvSpPr>
        <p:spPr bwMode="auto">
          <a:xfrm>
            <a:off x="4724400" y="1219200"/>
            <a:ext cx="3124200" cy="519113"/>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800" i="0">
                <a:solidFill>
                  <a:schemeClr val="accent2"/>
                </a:solidFill>
                <a:latin typeface="Arial Rounded MT Bold" charset="0"/>
              </a:rPr>
              <a:t>Examples</a:t>
            </a:r>
          </a:p>
        </p:txBody>
      </p:sp>
      <p:sp>
        <p:nvSpPr>
          <p:cNvPr id="12296" name="Text Box 8"/>
          <p:cNvSpPr txBox="1">
            <a:spLocks noChangeArrowheads="1"/>
          </p:cNvSpPr>
          <p:nvPr/>
        </p:nvSpPr>
        <p:spPr bwMode="auto">
          <a:xfrm>
            <a:off x="1219200" y="2209800"/>
            <a:ext cx="3124200" cy="415290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800">
                <a:solidFill>
                  <a:srgbClr val="FF6600"/>
                </a:solidFill>
                <a:latin typeface="Arial Rounded MT Bold" charset="0"/>
              </a:rPr>
              <a:t>-er</a:t>
            </a:r>
            <a:r>
              <a:rPr lang="en-US" sz="2800" i="0">
                <a:solidFill>
                  <a:srgbClr val="FF6600"/>
                </a:solidFill>
                <a:latin typeface="Arial Rounded MT Bold" charset="0"/>
              </a:rPr>
              <a:t> one who</a:t>
            </a:r>
          </a:p>
          <a:p>
            <a:pPr algn="ctr">
              <a:spcBef>
                <a:spcPct val="50000"/>
              </a:spcBef>
            </a:pPr>
            <a:r>
              <a:rPr lang="en-US" sz="2800">
                <a:solidFill>
                  <a:srgbClr val="FF6600"/>
                </a:solidFill>
                <a:latin typeface="Arial Rounded MT Bold" charset="0"/>
              </a:rPr>
              <a:t>-or</a:t>
            </a:r>
            <a:r>
              <a:rPr lang="en-US" sz="2800" i="0">
                <a:solidFill>
                  <a:srgbClr val="FF6600"/>
                </a:solidFill>
                <a:latin typeface="Arial Rounded MT Bold" charset="0"/>
              </a:rPr>
              <a:t>  one who</a:t>
            </a:r>
          </a:p>
          <a:p>
            <a:pPr algn="ctr">
              <a:spcBef>
                <a:spcPct val="50000"/>
              </a:spcBef>
            </a:pPr>
            <a:r>
              <a:rPr lang="en-US" sz="2800">
                <a:solidFill>
                  <a:srgbClr val="FF6600"/>
                </a:solidFill>
                <a:latin typeface="Arial Rounded MT Bold" charset="0"/>
              </a:rPr>
              <a:t>-less</a:t>
            </a:r>
            <a:r>
              <a:rPr lang="en-US" sz="2800" i="0">
                <a:solidFill>
                  <a:srgbClr val="FF6600"/>
                </a:solidFill>
                <a:latin typeface="Arial Rounded MT Bold" charset="0"/>
              </a:rPr>
              <a:t>  without</a:t>
            </a:r>
          </a:p>
          <a:p>
            <a:pPr algn="ctr">
              <a:spcBef>
                <a:spcPct val="50000"/>
              </a:spcBef>
            </a:pPr>
            <a:r>
              <a:rPr lang="en-US" sz="2800">
                <a:solidFill>
                  <a:srgbClr val="FF6600"/>
                </a:solidFill>
                <a:latin typeface="Arial Rounded MT Bold" charset="0"/>
              </a:rPr>
              <a:t>-able, -ible  </a:t>
            </a:r>
            <a:r>
              <a:rPr lang="en-US" sz="2800" i="0">
                <a:solidFill>
                  <a:srgbClr val="FF6600"/>
                </a:solidFill>
                <a:latin typeface="Arial Rounded MT Bold" charset="0"/>
              </a:rPr>
              <a:t>can be</a:t>
            </a:r>
            <a:endParaRPr lang="en-US" sz="2800">
              <a:solidFill>
                <a:srgbClr val="FF6600"/>
              </a:solidFill>
              <a:latin typeface="Arial Rounded MT Bold" charset="0"/>
            </a:endParaRPr>
          </a:p>
          <a:p>
            <a:pPr algn="ctr">
              <a:spcBef>
                <a:spcPct val="50000"/>
              </a:spcBef>
            </a:pPr>
            <a:endParaRPr lang="en-US" sz="2800">
              <a:solidFill>
                <a:srgbClr val="FF6600"/>
              </a:solidFill>
              <a:latin typeface="Arial Rounded MT Bold" charset="0"/>
            </a:endParaRPr>
          </a:p>
          <a:p>
            <a:pPr algn="ctr">
              <a:spcBef>
                <a:spcPct val="50000"/>
              </a:spcBef>
            </a:pPr>
            <a:endParaRPr lang="en-US" sz="2800" i="0">
              <a:solidFill>
                <a:srgbClr val="FF6600"/>
              </a:solidFill>
              <a:latin typeface="Arial Rounded MT Bold" charset="0"/>
            </a:endParaRPr>
          </a:p>
        </p:txBody>
      </p:sp>
      <p:sp>
        <p:nvSpPr>
          <p:cNvPr id="12297" name="Text Box 9"/>
          <p:cNvSpPr txBox="1">
            <a:spLocks noChangeArrowheads="1"/>
          </p:cNvSpPr>
          <p:nvPr/>
        </p:nvSpPr>
        <p:spPr bwMode="auto">
          <a:xfrm>
            <a:off x="4648200" y="2286000"/>
            <a:ext cx="3124200" cy="3084513"/>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800" i="0">
                <a:solidFill>
                  <a:schemeClr val="accent2"/>
                </a:solidFill>
                <a:latin typeface="Arial Rounded MT Bold" charset="0"/>
              </a:rPr>
              <a:t>farmer</a:t>
            </a:r>
          </a:p>
          <a:p>
            <a:pPr algn="ctr">
              <a:spcBef>
                <a:spcPct val="50000"/>
              </a:spcBef>
            </a:pPr>
            <a:r>
              <a:rPr lang="en-US" sz="2800" i="0">
                <a:solidFill>
                  <a:schemeClr val="accent2"/>
                </a:solidFill>
                <a:latin typeface="Arial Rounded MT Bold" charset="0"/>
              </a:rPr>
              <a:t>actor</a:t>
            </a:r>
          </a:p>
          <a:p>
            <a:pPr algn="ctr">
              <a:spcBef>
                <a:spcPct val="50000"/>
              </a:spcBef>
            </a:pPr>
            <a:r>
              <a:rPr lang="en-US" sz="2800" i="0">
                <a:solidFill>
                  <a:schemeClr val="accent2"/>
                </a:solidFill>
                <a:latin typeface="Arial Rounded MT Bold" charset="0"/>
              </a:rPr>
              <a:t>useless</a:t>
            </a:r>
          </a:p>
          <a:p>
            <a:pPr algn="ctr">
              <a:spcBef>
                <a:spcPct val="50000"/>
              </a:spcBef>
            </a:pPr>
            <a:r>
              <a:rPr lang="en-US" sz="2800" i="0">
                <a:solidFill>
                  <a:schemeClr val="accent2"/>
                </a:solidFill>
                <a:latin typeface="Arial Rounded MT Bold" charset="0"/>
              </a:rPr>
              <a:t>buildable</a:t>
            </a:r>
          </a:p>
          <a:p>
            <a:pPr algn="ctr">
              <a:spcBef>
                <a:spcPct val="50000"/>
              </a:spcBef>
            </a:pPr>
            <a:r>
              <a:rPr lang="en-US" sz="2800" i="0">
                <a:solidFill>
                  <a:schemeClr val="accent2"/>
                </a:solidFill>
                <a:latin typeface="Arial Rounded MT Bold" charset="0"/>
              </a:rPr>
              <a:t>reversible</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685800" y="533400"/>
            <a:ext cx="8077200" cy="5214938"/>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4800" i="0">
                <a:solidFill>
                  <a:srgbClr val="009900"/>
                </a:solidFill>
                <a:latin typeface="Arial Rounded MT Bold" charset="0"/>
              </a:rPr>
              <a:t>	Randy’s bike tire was flat.  He couldn’t find the pump because the garage was in </a:t>
            </a:r>
            <a:r>
              <a:rPr lang="en-US" sz="4800" i="0">
                <a:solidFill>
                  <a:srgbClr val="FF6600"/>
                </a:solidFill>
                <a:latin typeface="Arial Rounded MT Bold" charset="0"/>
              </a:rPr>
              <a:t>disorder</a:t>
            </a:r>
            <a:r>
              <a:rPr lang="en-US" sz="4800" i="0">
                <a:solidFill>
                  <a:srgbClr val="009900"/>
                </a:solidFill>
                <a:latin typeface="Arial Rounded MT Bold" charset="0"/>
              </a:rPr>
              <a:t>.  “It’s hopeless,” said Randy.  “I’ll never make it to the soccer game on time.”</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mind-map-example.png"/>
          <p:cNvPicPr>
            <a:picLocks noGrp="1" noChangeAspect="1"/>
          </p:cNvPicPr>
          <p:nvPr>
            <p:ph idx="1"/>
          </p:nvPr>
        </p:nvPicPr>
        <p:blipFill>
          <a:blip r:embed="rId2"/>
          <a:srcRect l="-1437" r="-1437"/>
          <a:stretch>
            <a:fillRect/>
          </a:stretch>
        </p:blipFill>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t>What is a topic sentence?</a:t>
            </a:r>
          </a:p>
        </p:txBody>
      </p:sp>
      <p:sp>
        <p:nvSpPr>
          <p:cNvPr id="8195" name="Rectangle 3"/>
          <p:cNvSpPr>
            <a:spLocks noGrp="1" noChangeArrowheads="1"/>
          </p:cNvSpPr>
          <p:nvPr>
            <p:ph type="body" idx="1"/>
          </p:nvPr>
        </p:nvSpPr>
        <p:spPr>
          <a:xfrm>
            <a:off x="457200" y="1600200"/>
            <a:ext cx="8686800" cy="4525963"/>
          </a:xfrm>
        </p:spPr>
        <p:txBody>
          <a:bodyPr/>
          <a:lstStyle/>
          <a:p>
            <a:pPr eaLnBrk="1" hangingPunct="1">
              <a:buFontTx/>
              <a:buNone/>
            </a:pPr>
            <a:r>
              <a:rPr lang="en-US"/>
              <a:t>A topic sentence has four main characteristics</a:t>
            </a:r>
          </a:p>
          <a:p>
            <a:pPr eaLnBrk="1" hangingPunct="1">
              <a:buFont typeface="Wingdings" charset="2"/>
              <a:buChar char="Ø"/>
            </a:pPr>
            <a:r>
              <a:rPr lang="en-US"/>
              <a:t>It is a sentence. </a:t>
            </a:r>
          </a:p>
          <a:p>
            <a:pPr eaLnBrk="1" hangingPunct="1">
              <a:buFont typeface="Wingdings" charset="2"/>
              <a:buChar char="Ø"/>
            </a:pPr>
            <a:r>
              <a:rPr lang="en-US"/>
              <a:t>It is a part of a paragraph, usually the first sentence.</a:t>
            </a:r>
          </a:p>
          <a:p>
            <a:pPr eaLnBrk="1" hangingPunct="1">
              <a:buFont typeface="Wingdings" charset="2"/>
              <a:buChar char="Ø"/>
            </a:pPr>
            <a:r>
              <a:rPr lang="en-US"/>
              <a:t>It has the topic of the paragraph</a:t>
            </a:r>
          </a:p>
          <a:p>
            <a:pPr eaLnBrk="1" hangingPunct="1">
              <a:buFont typeface="Wingdings" charset="2"/>
              <a:buChar char="Ø"/>
            </a:pPr>
            <a:r>
              <a:rPr lang="en-US"/>
              <a:t>It has the controlling idea of the paragraph.</a:t>
            </a:r>
          </a:p>
          <a:p>
            <a:pPr eaLnBrk="1" hangingPunct="1">
              <a:buFont typeface="Wingdings" charset="2"/>
              <a:buNone/>
            </a:pPr>
            <a:r>
              <a:rPr lang="en-US"/>
              <a:t>A topic sentence is the main idea of a paragraph.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p:cTn id="7" dur="500" fill="hold"/>
                                        <p:tgtEl>
                                          <p:spTgt spid="819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19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819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8" presetClass="entr" presetSubtype="6" fill="hold" nodeType="clickEffect">
                                  <p:stCondLst>
                                    <p:cond delay="0"/>
                                  </p:stCondLst>
                                  <p:childTnLst>
                                    <p:set>
                                      <p:cBhvr>
                                        <p:cTn id="13" dur="1" fill="hold">
                                          <p:stCondLst>
                                            <p:cond delay="0"/>
                                          </p:stCondLst>
                                        </p:cTn>
                                        <p:tgtEl>
                                          <p:spTgt spid="8195">
                                            <p:txEl>
                                              <p:pRg st="1" end="1"/>
                                            </p:txEl>
                                          </p:spTgt>
                                        </p:tgtEl>
                                        <p:attrNameLst>
                                          <p:attrName>style.visibility</p:attrName>
                                        </p:attrNameLst>
                                      </p:cBhvr>
                                      <p:to>
                                        <p:strVal val="visible"/>
                                      </p:to>
                                    </p:set>
                                    <p:animEffect transition="in" filter="strips(downRight)">
                                      <p:cBhvr>
                                        <p:cTn id="14" dur="1000"/>
                                        <p:tgtEl>
                                          <p:spTgt spid="8195">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6" fill="hold"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Effect transition="in" filter="strips(downRight)">
                                      <p:cBhvr>
                                        <p:cTn id="19" dur="1000"/>
                                        <p:tgtEl>
                                          <p:spTgt spid="8195">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3" fill="hold" nodeType="clickEffect">
                                  <p:stCondLst>
                                    <p:cond delay="0"/>
                                  </p:stCondLst>
                                  <p:childTnLst>
                                    <p:set>
                                      <p:cBhvr>
                                        <p:cTn id="23" dur="1" fill="hold">
                                          <p:stCondLst>
                                            <p:cond delay="0"/>
                                          </p:stCondLst>
                                        </p:cTn>
                                        <p:tgtEl>
                                          <p:spTgt spid="8195">
                                            <p:txEl>
                                              <p:pRg st="3" end="3"/>
                                            </p:txEl>
                                          </p:spTgt>
                                        </p:tgtEl>
                                        <p:attrNameLst>
                                          <p:attrName>style.visibility</p:attrName>
                                        </p:attrNameLst>
                                      </p:cBhvr>
                                      <p:to>
                                        <p:strVal val="visible"/>
                                      </p:to>
                                    </p:set>
                                    <p:animEffect transition="in" filter="strips(upRight)">
                                      <p:cBhvr>
                                        <p:cTn id="24" dur="1000"/>
                                        <p:tgtEl>
                                          <p:spTgt spid="8195">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3" fill="hold" nodeType="clickEffect">
                                  <p:stCondLst>
                                    <p:cond delay="0"/>
                                  </p:stCondLst>
                                  <p:childTnLst>
                                    <p:set>
                                      <p:cBhvr>
                                        <p:cTn id="28" dur="1" fill="hold">
                                          <p:stCondLst>
                                            <p:cond delay="0"/>
                                          </p:stCondLst>
                                        </p:cTn>
                                        <p:tgtEl>
                                          <p:spTgt spid="8195">
                                            <p:txEl>
                                              <p:pRg st="4" end="4"/>
                                            </p:txEl>
                                          </p:spTgt>
                                        </p:tgtEl>
                                        <p:attrNameLst>
                                          <p:attrName>style.visibility</p:attrName>
                                        </p:attrNameLst>
                                      </p:cBhvr>
                                      <p:to>
                                        <p:strVal val="visible"/>
                                      </p:to>
                                    </p:set>
                                    <p:animEffect transition="in" filter="strips(upRight)">
                                      <p:cBhvr>
                                        <p:cTn id="29" dur="1000"/>
                                        <p:tgtEl>
                                          <p:spTgt spid="8195">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8" presetClass="entr" presetSubtype="3" fill="hold" nodeType="clickEffect">
                                  <p:stCondLst>
                                    <p:cond delay="0"/>
                                  </p:stCondLst>
                                  <p:childTnLst>
                                    <p:set>
                                      <p:cBhvr>
                                        <p:cTn id="33" dur="1" fill="hold">
                                          <p:stCondLst>
                                            <p:cond delay="0"/>
                                          </p:stCondLst>
                                        </p:cTn>
                                        <p:tgtEl>
                                          <p:spTgt spid="8195">
                                            <p:txEl>
                                              <p:pRg st="5" end="5"/>
                                            </p:txEl>
                                          </p:spTgt>
                                        </p:tgtEl>
                                        <p:attrNameLst>
                                          <p:attrName>style.visibility</p:attrName>
                                        </p:attrNameLst>
                                      </p:cBhvr>
                                      <p:to>
                                        <p:strVal val="visible"/>
                                      </p:to>
                                    </p:set>
                                    <p:animEffect transition="in" filter="strips(upRight)">
                                      <p:cBhvr>
                                        <p:cTn id="34" dur="1000"/>
                                        <p:tgtEl>
                                          <p:spTgt spid="81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t>SO….</a:t>
            </a:r>
          </a:p>
        </p:txBody>
      </p:sp>
      <p:sp>
        <p:nvSpPr>
          <p:cNvPr id="11267" name="Rectangle 3"/>
          <p:cNvSpPr>
            <a:spLocks noGrp="1" noChangeArrowheads="1"/>
          </p:cNvSpPr>
          <p:nvPr>
            <p:ph type="body" idx="1"/>
          </p:nvPr>
        </p:nvSpPr>
        <p:spPr/>
        <p:txBody>
          <a:bodyPr/>
          <a:lstStyle/>
          <a:p>
            <a:pPr eaLnBrk="1" hangingPunct="1">
              <a:buFontTx/>
              <a:buNone/>
            </a:pPr>
            <a:r>
              <a:rPr lang="en-US"/>
              <a:t>A topic sentences is a sentence that has a topic and a controlling idea and is the first sentence of a paragraph.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500" fill="hold"/>
                                        <p:tgtEl>
                                          <p:spTgt spid="11266"/>
                                        </p:tgtEl>
                                        <p:attrNameLst>
                                          <p:attrName>ppt_w</p:attrName>
                                        </p:attrNameLst>
                                      </p:cBhvr>
                                      <p:tavLst>
                                        <p:tav tm="0">
                                          <p:val>
                                            <p:fltVal val="0"/>
                                          </p:val>
                                        </p:tav>
                                        <p:tav tm="100000">
                                          <p:val>
                                            <p:strVal val="#ppt_w"/>
                                          </p:val>
                                        </p:tav>
                                      </p:tavLst>
                                    </p:anim>
                                    <p:anim calcmode="lin" valueType="num">
                                      <p:cBhvr>
                                        <p:cTn id="8" dur="500" fill="hold"/>
                                        <p:tgtEl>
                                          <p:spTgt spid="11266"/>
                                        </p:tgtEl>
                                        <p:attrNameLst>
                                          <p:attrName>ppt_h</p:attrName>
                                        </p:attrNameLst>
                                      </p:cBhvr>
                                      <p:tavLst>
                                        <p:tav tm="0">
                                          <p:val>
                                            <p:fltVal val="0"/>
                                          </p:val>
                                        </p:tav>
                                        <p:tav tm="100000">
                                          <p:val>
                                            <p:strVal val="#ppt_h"/>
                                          </p:val>
                                        </p:tav>
                                      </p:tavLst>
                                    </p:anim>
                                    <p:animEffect transition="in" filter="fade">
                                      <p:cBhvr>
                                        <p:cTn id="9" dur="500"/>
                                        <p:tgtEl>
                                          <p:spTgt spid="11266"/>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nodeType="clickEffect">
                                  <p:stCondLst>
                                    <p:cond delay="0"/>
                                  </p:stCondLst>
                                  <p:childTnLst>
                                    <p:set>
                                      <p:cBhvr>
                                        <p:cTn id="13" dur="1" fill="hold">
                                          <p:stCondLst>
                                            <p:cond delay="0"/>
                                          </p:stCondLst>
                                        </p:cTn>
                                        <p:tgtEl>
                                          <p:spTgt spid="11267">
                                            <p:txEl>
                                              <p:pRg st="0" end="0"/>
                                            </p:txEl>
                                          </p:spTgt>
                                        </p:tgtEl>
                                        <p:attrNameLst>
                                          <p:attrName>style.visibility</p:attrName>
                                        </p:attrNameLst>
                                      </p:cBhvr>
                                      <p:to>
                                        <p:strVal val="visible"/>
                                      </p:to>
                                    </p:set>
                                    <p:anim calcmode="lin" valueType="num">
                                      <p:cBhvr>
                                        <p:cTn id="14" dur="1000" fill="hold"/>
                                        <p:tgtEl>
                                          <p:spTgt spid="11267">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1126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TotalTime>
  <Words>618</Words>
  <Application>Microsoft Macintosh PowerPoint</Application>
  <PresentationFormat>On-screen Show (4:3)</PresentationFormat>
  <Paragraphs>83</Paragraphs>
  <Slides>19</Slides>
  <Notes>0</Notes>
  <HiddenSlides>0</HiddenSlides>
  <MMClips>0</MMClips>
  <ScaleCrop>false</ScaleCrop>
  <HeadingPairs>
    <vt:vector size="4" baseType="variant">
      <vt:variant>
        <vt:lpstr>Design Template</vt:lpstr>
      </vt:variant>
      <vt:variant>
        <vt:i4>1</vt:i4>
      </vt:variant>
      <vt:variant>
        <vt:lpstr>Slide Titles</vt:lpstr>
      </vt:variant>
      <vt:variant>
        <vt:i4>19</vt:i4>
      </vt:variant>
    </vt:vector>
  </HeadingPairs>
  <TitlesOfParts>
    <vt:vector size="20" baseType="lpstr">
      <vt:lpstr>Office Theme</vt:lpstr>
      <vt:lpstr>Health</vt:lpstr>
      <vt:lpstr>Slide 2</vt:lpstr>
      <vt:lpstr>Slide 3</vt:lpstr>
      <vt:lpstr>Slide 4</vt:lpstr>
      <vt:lpstr>Slide 5</vt:lpstr>
      <vt:lpstr>Slide 6</vt:lpstr>
      <vt:lpstr>Slide 7</vt:lpstr>
      <vt:lpstr>What is a topic sentence?</vt:lpstr>
      <vt:lpstr>SO….</vt:lpstr>
      <vt:lpstr>A topic sentence  CANNOT BE</vt:lpstr>
      <vt:lpstr>A topic sentence CANNOT BE</vt:lpstr>
      <vt:lpstr>A topic sentence  CANNOT BE</vt:lpstr>
      <vt:lpstr>The Topic</vt:lpstr>
      <vt:lpstr>Writing paragraph</vt:lpstr>
      <vt:lpstr>Relative clause:</vt:lpstr>
      <vt:lpstr>1. Restrictive and non-restrictive relative clauses</vt:lpstr>
      <vt:lpstr>Slide 17</vt:lpstr>
      <vt:lpstr>          Definition</vt:lpstr>
      <vt:lpstr> Hints For Using Transition </vt:lpstr>
    </vt:vector>
  </TitlesOfParts>
  <Company>university college london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dc:title>
  <dc:creator>maitha al-husseini</dc:creator>
  <cp:lastModifiedBy>maitha al-husseini</cp:lastModifiedBy>
  <cp:revision>2</cp:revision>
  <dcterms:created xsi:type="dcterms:W3CDTF">2011-11-21T20:17:57Z</dcterms:created>
  <dcterms:modified xsi:type="dcterms:W3CDTF">2011-11-21T20:27:58Z</dcterms:modified>
</cp:coreProperties>
</file>