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56" r:id="rId2"/>
    <p:sldId id="257" r:id="rId3"/>
    <p:sldId id="259" r:id="rId4"/>
    <p:sldId id="260" r:id="rId5"/>
    <p:sldId id="261" r:id="rId6"/>
    <p:sldId id="264" r:id="rId7"/>
    <p:sldId id="265" r:id="rId8"/>
    <p:sldId id="267" r:id="rId9"/>
    <p:sldId id="268" r:id="rId10"/>
    <p:sldId id="269" r:id="rId11"/>
    <p:sldId id="270" r:id="rId12"/>
    <p:sldId id="272" r:id="rId13"/>
    <p:sldId id="273" r:id="rId14"/>
    <p:sldId id="274" r:id="rId15"/>
    <p:sldId id="292"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93" r:id="rId30"/>
    <p:sldId id="288" r:id="rId31"/>
    <p:sldId id="289" r:id="rId32"/>
    <p:sldId id="290" r:id="rId33"/>
    <p:sldId id="29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5A0E"/>
    <a:srgbClr val="CCAE69"/>
    <a:srgbClr val="216B57"/>
    <a:srgbClr val="43AFC0"/>
    <a:srgbClr val="4472C4"/>
    <a:srgbClr val="000000"/>
    <a:srgbClr val="45B451"/>
    <a:srgbClr val="43BB8D"/>
    <a:srgbClr val="70AD47"/>
    <a:srgbClr val="3E8C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116" d="100"/>
          <a:sy n="116" d="100"/>
        </p:scale>
        <p:origin x="576"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04C3D3-50B3-408C-AA50-1A110631505B}" type="doc">
      <dgm:prSet loTypeId="urn:microsoft.com/office/officeart/2005/8/layout/orgChart1" loCatId="hierarchy" qsTypeId="urn:microsoft.com/office/officeart/2005/8/quickstyle/simple1" qsCatId="simple" csTypeId="urn:microsoft.com/office/officeart/2005/8/colors/accent1_5" csCatId="accent1" phldr="1"/>
      <dgm:spPr/>
      <dgm:t>
        <a:bodyPr/>
        <a:lstStyle/>
        <a:p>
          <a:endParaRPr lang="en-US"/>
        </a:p>
      </dgm:t>
    </dgm:pt>
    <dgm:pt modelId="{A34448D4-AD57-4405-8534-5088C7022CCF}">
      <dgm:prSet phldrT="[نص]" custT="1"/>
      <dgm:spPr>
        <a:solidFill>
          <a:schemeClr val="tx1">
            <a:lumMod val="50000"/>
            <a:lumOff val="50000"/>
            <a:alpha val="80000"/>
          </a:schemeClr>
        </a:solidFill>
      </dgm:spPr>
      <dgm:t>
        <a:bodyPr/>
        <a:lstStyle/>
        <a:p>
          <a:pPr rtl="1"/>
          <a:r>
            <a:rPr lang="ar-SA" sz="4000" b="1" dirty="0" smtClean="0"/>
            <a:t>سمات مراكز التفكير الناجحة</a:t>
          </a:r>
          <a:endParaRPr lang="en-US" sz="4000" dirty="0"/>
        </a:p>
      </dgm:t>
    </dgm:pt>
    <dgm:pt modelId="{34AE67DE-F3A8-4476-9B81-90ECA722D109}" type="parTrans" cxnId="{3E91D6C0-849A-4579-ACC2-73F1E1828E46}">
      <dgm:prSet/>
      <dgm:spPr/>
      <dgm:t>
        <a:bodyPr/>
        <a:lstStyle/>
        <a:p>
          <a:endParaRPr lang="en-US"/>
        </a:p>
      </dgm:t>
    </dgm:pt>
    <dgm:pt modelId="{2554C9EE-6FE4-425D-9594-D0A0A1EA6600}" type="sibTrans" cxnId="{3E91D6C0-849A-4579-ACC2-73F1E1828E46}">
      <dgm:prSet/>
      <dgm:spPr/>
      <dgm:t>
        <a:bodyPr/>
        <a:lstStyle/>
        <a:p>
          <a:endParaRPr lang="en-US"/>
        </a:p>
      </dgm:t>
    </dgm:pt>
    <dgm:pt modelId="{669E9D06-30F8-4F4E-9B8F-D3B84C5DA462}">
      <dgm:prSet phldrT="[نص]"/>
      <dgm:spPr>
        <a:solidFill>
          <a:srgbClr val="43AFC0">
            <a:alpha val="70000"/>
          </a:srgbClr>
        </a:solidFill>
      </dgm:spPr>
      <dgm:t>
        <a:bodyPr/>
        <a:lstStyle/>
        <a:p>
          <a:r>
            <a:rPr lang="ar-SA" b="1" dirty="0" smtClean="0"/>
            <a:t>تحديد الرسالة</a:t>
          </a:r>
          <a:endParaRPr lang="en-US" dirty="0"/>
        </a:p>
      </dgm:t>
    </dgm:pt>
    <dgm:pt modelId="{CE534673-7996-4733-875B-4AB1EE152D1D}" type="parTrans" cxnId="{7E77FCC4-DB1D-4A89-AA04-DA065570C733}">
      <dgm:prSet/>
      <dgm:spPr/>
      <dgm:t>
        <a:bodyPr/>
        <a:lstStyle/>
        <a:p>
          <a:endParaRPr lang="en-US"/>
        </a:p>
      </dgm:t>
    </dgm:pt>
    <dgm:pt modelId="{2D622277-BF6A-4607-BAF4-B39FF1B434BA}" type="sibTrans" cxnId="{7E77FCC4-DB1D-4A89-AA04-DA065570C733}">
      <dgm:prSet/>
      <dgm:spPr/>
      <dgm:t>
        <a:bodyPr/>
        <a:lstStyle/>
        <a:p>
          <a:endParaRPr lang="en-US"/>
        </a:p>
      </dgm:t>
    </dgm:pt>
    <dgm:pt modelId="{4701B6B1-1D0C-4B35-8102-651E4C3CE892}">
      <dgm:prSet phldrT="[نص]"/>
      <dgm:spPr>
        <a:solidFill>
          <a:srgbClr val="43AFC0">
            <a:alpha val="70000"/>
          </a:srgbClr>
        </a:solidFill>
      </dgm:spPr>
      <dgm:t>
        <a:bodyPr/>
        <a:lstStyle/>
        <a:p>
          <a:r>
            <a:rPr lang="ar-SA" b="1" dirty="0" smtClean="0"/>
            <a:t>ترسيخ المصداقية</a:t>
          </a:r>
          <a:endParaRPr lang="en-US" dirty="0"/>
        </a:p>
      </dgm:t>
    </dgm:pt>
    <dgm:pt modelId="{4B95C3EE-79B9-48F8-AA6C-94971762AE46}" type="parTrans" cxnId="{AD0D5CAB-C665-48C3-AE4A-42B245C43784}">
      <dgm:prSet/>
      <dgm:spPr/>
      <dgm:t>
        <a:bodyPr/>
        <a:lstStyle/>
        <a:p>
          <a:endParaRPr lang="en-US"/>
        </a:p>
      </dgm:t>
    </dgm:pt>
    <dgm:pt modelId="{0CF81C35-9AF3-40F7-9835-A29E256AE7BC}" type="sibTrans" cxnId="{AD0D5CAB-C665-48C3-AE4A-42B245C43784}">
      <dgm:prSet/>
      <dgm:spPr/>
      <dgm:t>
        <a:bodyPr/>
        <a:lstStyle/>
        <a:p>
          <a:endParaRPr lang="en-US"/>
        </a:p>
      </dgm:t>
    </dgm:pt>
    <dgm:pt modelId="{16B90CF0-F114-4FC5-80AF-4388FA6106AC}">
      <dgm:prSet phldrT="[نص]"/>
      <dgm:spPr>
        <a:solidFill>
          <a:srgbClr val="43AFC0">
            <a:alpha val="70000"/>
          </a:srgbClr>
        </a:solidFill>
      </dgm:spPr>
      <dgm:t>
        <a:bodyPr/>
        <a:lstStyle/>
        <a:p>
          <a:r>
            <a:rPr lang="ar-SA" b="1" dirty="0" smtClean="0"/>
            <a:t>التعلم من التجارب والتكيف</a:t>
          </a:r>
          <a:endParaRPr lang="en-US" dirty="0"/>
        </a:p>
      </dgm:t>
    </dgm:pt>
    <dgm:pt modelId="{208CCF96-7513-48CA-B031-C5866DFEFED8}" type="parTrans" cxnId="{7D2C59B5-C410-4652-97D2-814C284607BD}">
      <dgm:prSet/>
      <dgm:spPr/>
      <dgm:t>
        <a:bodyPr/>
        <a:lstStyle/>
        <a:p>
          <a:endParaRPr lang="en-US"/>
        </a:p>
      </dgm:t>
    </dgm:pt>
    <dgm:pt modelId="{9A2702D4-59A8-4064-A30A-F0159FCAD755}" type="sibTrans" cxnId="{7D2C59B5-C410-4652-97D2-814C284607BD}">
      <dgm:prSet/>
      <dgm:spPr/>
      <dgm:t>
        <a:bodyPr/>
        <a:lstStyle/>
        <a:p>
          <a:endParaRPr lang="en-US"/>
        </a:p>
      </dgm:t>
    </dgm:pt>
    <dgm:pt modelId="{737B295E-765B-44F8-B35F-5D8A19DAC503}">
      <dgm:prSet/>
      <dgm:spPr>
        <a:solidFill>
          <a:srgbClr val="43AFC0">
            <a:alpha val="70000"/>
          </a:srgbClr>
        </a:solidFill>
      </dgm:spPr>
      <dgm:t>
        <a:bodyPr/>
        <a:lstStyle/>
        <a:p>
          <a:r>
            <a:rPr lang="ar-SA" b="1" dirty="0" smtClean="0"/>
            <a:t>الانخراط في أنشطة حشد التأييد</a:t>
          </a:r>
          <a:endParaRPr lang="en-US" dirty="0"/>
        </a:p>
      </dgm:t>
    </dgm:pt>
    <dgm:pt modelId="{07A7894D-F538-40A0-BBE4-20D567375EC7}" type="parTrans" cxnId="{606928B0-5C13-445A-AD95-222F649B33B0}">
      <dgm:prSet/>
      <dgm:spPr/>
      <dgm:t>
        <a:bodyPr/>
        <a:lstStyle/>
        <a:p>
          <a:endParaRPr lang="en-US"/>
        </a:p>
      </dgm:t>
    </dgm:pt>
    <dgm:pt modelId="{A78A28C0-7613-48AB-93E9-5332E9CDE40E}" type="sibTrans" cxnId="{606928B0-5C13-445A-AD95-222F649B33B0}">
      <dgm:prSet/>
      <dgm:spPr/>
      <dgm:t>
        <a:bodyPr/>
        <a:lstStyle/>
        <a:p>
          <a:endParaRPr lang="en-US"/>
        </a:p>
      </dgm:t>
    </dgm:pt>
    <dgm:pt modelId="{A38301A4-119E-46C1-8E9D-23EA612C3E0B}">
      <dgm:prSet/>
      <dgm:spPr>
        <a:solidFill>
          <a:srgbClr val="43AFC0">
            <a:alpha val="70000"/>
          </a:srgbClr>
        </a:solidFill>
      </dgm:spPr>
      <dgm:t>
        <a:bodyPr/>
        <a:lstStyle/>
        <a:p>
          <a:r>
            <a:rPr lang="ar-SA" b="1" dirty="0" smtClean="0"/>
            <a:t>تطوير القيادة </a:t>
          </a:r>
          <a:r>
            <a:rPr lang="ar-SA" b="1" dirty="0" err="1" smtClean="0"/>
            <a:t>والحوكمة</a:t>
          </a:r>
          <a:endParaRPr lang="en-US" dirty="0"/>
        </a:p>
      </dgm:t>
    </dgm:pt>
    <dgm:pt modelId="{CC81AED9-583D-4EAC-83C0-22189FE57ED8}" type="parTrans" cxnId="{6A66DACA-53DE-42D7-ACBA-3277C7ADD242}">
      <dgm:prSet/>
      <dgm:spPr/>
      <dgm:t>
        <a:bodyPr/>
        <a:lstStyle/>
        <a:p>
          <a:endParaRPr lang="en-US"/>
        </a:p>
      </dgm:t>
    </dgm:pt>
    <dgm:pt modelId="{48C07655-A7D8-4A63-87B5-C277AAACF489}" type="sibTrans" cxnId="{6A66DACA-53DE-42D7-ACBA-3277C7ADD242}">
      <dgm:prSet/>
      <dgm:spPr/>
      <dgm:t>
        <a:bodyPr/>
        <a:lstStyle/>
        <a:p>
          <a:endParaRPr lang="en-US"/>
        </a:p>
      </dgm:t>
    </dgm:pt>
    <dgm:pt modelId="{278A7AFC-0168-4E5D-A499-D8F7D9BD302F}">
      <dgm:prSet/>
      <dgm:spPr>
        <a:solidFill>
          <a:srgbClr val="43AFC0">
            <a:alpha val="70000"/>
          </a:srgbClr>
        </a:solidFill>
      </dgm:spPr>
      <dgm:t>
        <a:bodyPr/>
        <a:lstStyle/>
        <a:p>
          <a:r>
            <a:rPr lang="ar-SA" b="1" dirty="0" smtClean="0"/>
            <a:t>الإدارة الواعية للعلاقات</a:t>
          </a:r>
          <a:endParaRPr lang="en-US" dirty="0"/>
        </a:p>
      </dgm:t>
    </dgm:pt>
    <dgm:pt modelId="{4F1958B0-1BC0-4536-8762-C312EE3B9A34}" type="parTrans" cxnId="{227F44ED-EA5C-4FC4-B6CD-8E5F7335C101}">
      <dgm:prSet/>
      <dgm:spPr/>
      <dgm:t>
        <a:bodyPr/>
        <a:lstStyle/>
        <a:p>
          <a:endParaRPr lang="en-US"/>
        </a:p>
      </dgm:t>
    </dgm:pt>
    <dgm:pt modelId="{37AF20BD-4D99-42EC-A79B-EBA90C841491}" type="sibTrans" cxnId="{227F44ED-EA5C-4FC4-B6CD-8E5F7335C101}">
      <dgm:prSet/>
      <dgm:spPr/>
      <dgm:t>
        <a:bodyPr/>
        <a:lstStyle/>
        <a:p>
          <a:endParaRPr lang="en-US"/>
        </a:p>
      </dgm:t>
    </dgm:pt>
    <dgm:pt modelId="{08176F24-3695-426E-A1D2-9503526FA3FD}">
      <dgm:prSet/>
      <dgm:spPr>
        <a:solidFill>
          <a:srgbClr val="43AFC0">
            <a:alpha val="70000"/>
          </a:srgbClr>
        </a:solidFill>
      </dgm:spPr>
      <dgm:t>
        <a:bodyPr/>
        <a:lstStyle/>
        <a:p>
          <a:r>
            <a:rPr lang="ar-SA" b="1" dirty="0" smtClean="0"/>
            <a:t>جذب الكفاءات والحفاظ عليها</a:t>
          </a:r>
          <a:endParaRPr lang="en-US" dirty="0"/>
        </a:p>
      </dgm:t>
    </dgm:pt>
    <dgm:pt modelId="{3824F674-67B4-4A2D-B643-582D9B10E673}" type="parTrans" cxnId="{CDFE2856-BEAE-48BA-88A9-FC65F0BE76D6}">
      <dgm:prSet/>
      <dgm:spPr/>
      <dgm:t>
        <a:bodyPr/>
        <a:lstStyle/>
        <a:p>
          <a:endParaRPr lang="en-US"/>
        </a:p>
      </dgm:t>
    </dgm:pt>
    <dgm:pt modelId="{89EA8CBA-82AE-416C-B9F1-E7AC9BF372D8}" type="sibTrans" cxnId="{CDFE2856-BEAE-48BA-88A9-FC65F0BE76D6}">
      <dgm:prSet/>
      <dgm:spPr/>
      <dgm:t>
        <a:bodyPr/>
        <a:lstStyle/>
        <a:p>
          <a:endParaRPr lang="en-US"/>
        </a:p>
      </dgm:t>
    </dgm:pt>
    <dgm:pt modelId="{1A9270D8-DF9C-4F64-BDBE-FCF6A0CC34CC}">
      <dgm:prSet/>
      <dgm:spPr>
        <a:solidFill>
          <a:srgbClr val="43AFC0">
            <a:alpha val="70000"/>
          </a:srgbClr>
        </a:solidFill>
      </dgm:spPr>
      <dgm:t>
        <a:bodyPr/>
        <a:lstStyle/>
        <a:p>
          <a:r>
            <a:rPr lang="ar-SA" b="1" dirty="0" smtClean="0"/>
            <a:t>وضع استراتيجية للتوعية والتسويق</a:t>
          </a:r>
          <a:endParaRPr lang="en-US" dirty="0"/>
        </a:p>
      </dgm:t>
    </dgm:pt>
    <dgm:pt modelId="{4960486D-9091-4EDA-A78C-3013DA214B2A}" type="parTrans" cxnId="{E0E2B700-1957-4EE8-8E1B-E3F9429E1829}">
      <dgm:prSet/>
      <dgm:spPr/>
      <dgm:t>
        <a:bodyPr/>
        <a:lstStyle/>
        <a:p>
          <a:endParaRPr lang="en-US"/>
        </a:p>
      </dgm:t>
    </dgm:pt>
    <dgm:pt modelId="{FBFE7D68-3429-4136-A505-DCF29723FB97}" type="sibTrans" cxnId="{E0E2B700-1957-4EE8-8E1B-E3F9429E1829}">
      <dgm:prSet/>
      <dgm:spPr/>
      <dgm:t>
        <a:bodyPr/>
        <a:lstStyle/>
        <a:p>
          <a:endParaRPr lang="en-US"/>
        </a:p>
      </dgm:t>
    </dgm:pt>
    <dgm:pt modelId="{FE188022-E325-4850-9A2B-A47993ACFE52}">
      <dgm:prSet/>
      <dgm:spPr>
        <a:solidFill>
          <a:srgbClr val="43AFC0">
            <a:alpha val="70000"/>
          </a:srgbClr>
        </a:solidFill>
      </dgm:spPr>
      <dgm:t>
        <a:bodyPr/>
        <a:lstStyle/>
        <a:p>
          <a:r>
            <a:rPr lang="ar-SA" b="1" dirty="0" smtClean="0"/>
            <a:t>بناء قاعدة مالية واسعة</a:t>
          </a:r>
          <a:endParaRPr lang="en-US" dirty="0"/>
        </a:p>
      </dgm:t>
    </dgm:pt>
    <dgm:pt modelId="{AD548FCC-A98B-4312-8938-5360AB33EAE2}" type="parTrans" cxnId="{B7A326CE-52AB-4293-B181-1C19E27A4779}">
      <dgm:prSet/>
      <dgm:spPr/>
      <dgm:t>
        <a:bodyPr/>
        <a:lstStyle/>
        <a:p>
          <a:endParaRPr lang="en-US"/>
        </a:p>
      </dgm:t>
    </dgm:pt>
    <dgm:pt modelId="{E99C79B4-8D8F-4C14-9265-6F4410D35923}" type="sibTrans" cxnId="{B7A326CE-52AB-4293-B181-1C19E27A4779}">
      <dgm:prSet/>
      <dgm:spPr/>
      <dgm:t>
        <a:bodyPr/>
        <a:lstStyle/>
        <a:p>
          <a:endParaRPr lang="en-US"/>
        </a:p>
      </dgm:t>
    </dgm:pt>
    <dgm:pt modelId="{9681BE45-2E10-45D6-96CD-563B209C9FFA}" type="pres">
      <dgm:prSet presAssocID="{5704C3D3-50B3-408C-AA50-1A110631505B}" presName="hierChild1" presStyleCnt="0">
        <dgm:presLayoutVars>
          <dgm:orgChart val="1"/>
          <dgm:chPref val="1"/>
          <dgm:dir val="rev"/>
          <dgm:animOne val="branch"/>
          <dgm:animLvl val="lvl"/>
          <dgm:resizeHandles/>
        </dgm:presLayoutVars>
      </dgm:prSet>
      <dgm:spPr/>
      <dgm:t>
        <a:bodyPr/>
        <a:lstStyle/>
        <a:p>
          <a:pPr rtl="1"/>
          <a:endParaRPr lang="ar-SA"/>
        </a:p>
      </dgm:t>
    </dgm:pt>
    <dgm:pt modelId="{826CF367-D26B-4097-B3A8-379A9EAAE922}" type="pres">
      <dgm:prSet presAssocID="{A34448D4-AD57-4405-8534-5088C7022CCF}" presName="hierRoot1" presStyleCnt="0">
        <dgm:presLayoutVars>
          <dgm:hierBranch val="init"/>
        </dgm:presLayoutVars>
      </dgm:prSet>
      <dgm:spPr/>
    </dgm:pt>
    <dgm:pt modelId="{F15B96D6-3DA8-4AEC-84F7-6B887208730E}" type="pres">
      <dgm:prSet presAssocID="{A34448D4-AD57-4405-8534-5088C7022CCF}" presName="rootComposite1" presStyleCnt="0"/>
      <dgm:spPr/>
    </dgm:pt>
    <dgm:pt modelId="{85399A38-D800-4B08-AD64-D644492390A6}" type="pres">
      <dgm:prSet presAssocID="{A34448D4-AD57-4405-8534-5088C7022CCF}" presName="rootText1" presStyleLbl="node0" presStyleIdx="0" presStyleCnt="1" custScaleX="474624" custScaleY="255010" custLinFactY="-100000" custLinFactNeighborX="0" custLinFactNeighborY="-106550">
        <dgm:presLayoutVars>
          <dgm:chPref val="3"/>
        </dgm:presLayoutVars>
      </dgm:prSet>
      <dgm:spPr/>
      <dgm:t>
        <a:bodyPr/>
        <a:lstStyle/>
        <a:p>
          <a:endParaRPr lang="en-US"/>
        </a:p>
      </dgm:t>
    </dgm:pt>
    <dgm:pt modelId="{926A6093-47AB-45B8-88C5-09DB8E80DE28}" type="pres">
      <dgm:prSet presAssocID="{A34448D4-AD57-4405-8534-5088C7022CCF}" presName="rootConnector1" presStyleLbl="node1" presStyleIdx="0" presStyleCnt="0"/>
      <dgm:spPr/>
      <dgm:t>
        <a:bodyPr/>
        <a:lstStyle/>
        <a:p>
          <a:pPr rtl="1"/>
          <a:endParaRPr lang="ar-SA"/>
        </a:p>
      </dgm:t>
    </dgm:pt>
    <dgm:pt modelId="{4DFAE0BF-697E-430C-85BC-DD663E9DB5CD}" type="pres">
      <dgm:prSet presAssocID="{A34448D4-AD57-4405-8534-5088C7022CCF}" presName="hierChild2" presStyleCnt="0"/>
      <dgm:spPr/>
    </dgm:pt>
    <dgm:pt modelId="{8F57483A-BC12-4BA3-9FAC-CCC69736037C}" type="pres">
      <dgm:prSet presAssocID="{CE534673-7996-4733-875B-4AB1EE152D1D}" presName="Name37" presStyleLbl="parChTrans1D2" presStyleIdx="0" presStyleCnt="9"/>
      <dgm:spPr/>
      <dgm:t>
        <a:bodyPr/>
        <a:lstStyle/>
        <a:p>
          <a:pPr rtl="1"/>
          <a:endParaRPr lang="ar-SA"/>
        </a:p>
      </dgm:t>
    </dgm:pt>
    <dgm:pt modelId="{E1FA91C2-C94A-4DA1-962E-55C2F943FF46}" type="pres">
      <dgm:prSet presAssocID="{669E9D06-30F8-4F4E-9B8F-D3B84C5DA462}" presName="hierRoot2" presStyleCnt="0">
        <dgm:presLayoutVars>
          <dgm:hierBranch val="init"/>
        </dgm:presLayoutVars>
      </dgm:prSet>
      <dgm:spPr/>
    </dgm:pt>
    <dgm:pt modelId="{2A62751A-A7A6-463B-B5BB-6B4E06E0B397}" type="pres">
      <dgm:prSet presAssocID="{669E9D06-30F8-4F4E-9B8F-D3B84C5DA462}" presName="rootComposite" presStyleCnt="0"/>
      <dgm:spPr/>
    </dgm:pt>
    <dgm:pt modelId="{FB44C1C1-EF47-4F09-BDC6-F4E776E57C12}" type="pres">
      <dgm:prSet presAssocID="{669E9D06-30F8-4F4E-9B8F-D3B84C5DA462}" presName="rootText" presStyleLbl="node2" presStyleIdx="0" presStyleCnt="9" custScaleY="295071" custLinFactY="-15062" custLinFactNeighborY="-100000">
        <dgm:presLayoutVars>
          <dgm:chPref val="3"/>
        </dgm:presLayoutVars>
      </dgm:prSet>
      <dgm:spPr/>
      <dgm:t>
        <a:bodyPr/>
        <a:lstStyle/>
        <a:p>
          <a:endParaRPr lang="en-US"/>
        </a:p>
      </dgm:t>
    </dgm:pt>
    <dgm:pt modelId="{03E5E7EC-4728-46FE-BFF1-85DD58F90527}" type="pres">
      <dgm:prSet presAssocID="{669E9D06-30F8-4F4E-9B8F-D3B84C5DA462}" presName="rootConnector" presStyleLbl="node2" presStyleIdx="0" presStyleCnt="9"/>
      <dgm:spPr/>
      <dgm:t>
        <a:bodyPr/>
        <a:lstStyle/>
        <a:p>
          <a:pPr rtl="1"/>
          <a:endParaRPr lang="ar-SA"/>
        </a:p>
      </dgm:t>
    </dgm:pt>
    <dgm:pt modelId="{B9B930FC-62D1-4EB7-98BF-A28B267C20C7}" type="pres">
      <dgm:prSet presAssocID="{669E9D06-30F8-4F4E-9B8F-D3B84C5DA462}" presName="hierChild4" presStyleCnt="0"/>
      <dgm:spPr/>
    </dgm:pt>
    <dgm:pt modelId="{A7F19F1F-A63C-47CE-874B-C8BEB583D8EF}" type="pres">
      <dgm:prSet presAssocID="{669E9D06-30F8-4F4E-9B8F-D3B84C5DA462}" presName="hierChild5" presStyleCnt="0"/>
      <dgm:spPr/>
    </dgm:pt>
    <dgm:pt modelId="{60E41736-6C6F-4472-9FC3-066BBE33E4EC}" type="pres">
      <dgm:prSet presAssocID="{4B95C3EE-79B9-48F8-AA6C-94971762AE46}" presName="Name37" presStyleLbl="parChTrans1D2" presStyleIdx="1" presStyleCnt="9"/>
      <dgm:spPr/>
      <dgm:t>
        <a:bodyPr/>
        <a:lstStyle/>
        <a:p>
          <a:pPr rtl="1"/>
          <a:endParaRPr lang="ar-SA"/>
        </a:p>
      </dgm:t>
    </dgm:pt>
    <dgm:pt modelId="{AA45926D-7E22-42D1-A457-659F3AB144AB}" type="pres">
      <dgm:prSet presAssocID="{4701B6B1-1D0C-4B35-8102-651E4C3CE892}" presName="hierRoot2" presStyleCnt="0">
        <dgm:presLayoutVars>
          <dgm:hierBranch val="init"/>
        </dgm:presLayoutVars>
      </dgm:prSet>
      <dgm:spPr/>
    </dgm:pt>
    <dgm:pt modelId="{4DABBAC6-7643-41ED-908A-6FDEA0510855}" type="pres">
      <dgm:prSet presAssocID="{4701B6B1-1D0C-4B35-8102-651E4C3CE892}" presName="rootComposite" presStyleCnt="0"/>
      <dgm:spPr/>
    </dgm:pt>
    <dgm:pt modelId="{B2AF31A4-60FF-4642-98DE-C2038B62573B}" type="pres">
      <dgm:prSet presAssocID="{4701B6B1-1D0C-4B35-8102-651E4C3CE892}" presName="rootText" presStyleLbl="node2" presStyleIdx="1" presStyleCnt="9" custScaleY="295071" custLinFactY="-15062" custLinFactNeighborY="-100000">
        <dgm:presLayoutVars>
          <dgm:chPref val="3"/>
        </dgm:presLayoutVars>
      </dgm:prSet>
      <dgm:spPr/>
      <dgm:t>
        <a:bodyPr/>
        <a:lstStyle/>
        <a:p>
          <a:endParaRPr lang="en-US"/>
        </a:p>
      </dgm:t>
    </dgm:pt>
    <dgm:pt modelId="{7F28E78B-C47D-4FBA-A1FE-D2217A68E62B}" type="pres">
      <dgm:prSet presAssocID="{4701B6B1-1D0C-4B35-8102-651E4C3CE892}" presName="rootConnector" presStyleLbl="node2" presStyleIdx="1" presStyleCnt="9"/>
      <dgm:spPr/>
      <dgm:t>
        <a:bodyPr/>
        <a:lstStyle/>
        <a:p>
          <a:pPr rtl="1"/>
          <a:endParaRPr lang="ar-SA"/>
        </a:p>
      </dgm:t>
    </dgm:pt>
    <dgm:pt modelId="{3470FCCE-324D-4F64-93F0-58C17DD00B5F}" type="pres">
      <dgm:prSet presAssocID="{4701B6B1-1D0C-4B35-8102-651E4C3CE892}" presName="hierChild4" presStyleCnt="0"/>
      <dgm:spPr/>
    </dgm:pt>
    <dgm:pt modelId="{D5BD6602-6EE2-479F-AA44-3CA1661684AC}" type="pres">
      <dgm:prSet presAssocID="{4701B6B1-1D0C-4B35-8102-651E4C3CE892}" presName="hierChild5" presStyleCnt="0"/>
      <dgm:spPr/>
    </dgm:pt>
    <dgm:pt modelId="{18DEF247-83FF-42E9-B045-A1608BCD47DF}" type="pres">
      <dgm:prSet presAssocID="{07A7894D-F538-40A0-BBE4-20D567375EC7}" presName="Name37" presStyleLbl="parChTrans1D2" presStyleIdx="2" presStyleCnt="9"/>
      <dgm:spPr/>
      <dgm:t>
        <a:bodyPr/>
        <a:lstStyle/>
        <a:p>
          <a:pPr rtl="1"/>
          <a:endParaRPr lang="ar-SA"/>
        </a:p>
      </dgm:t>
    </dgm:pt>
    <dgm:pt modelId="{5F0FBC39-EEE2-411A-8EEE-B61152AA8ECF}" type="pres">
      <dgm:prSet presAssocID="{737B295E-765B-44F8-B35F-5D8A19DAC503}" presName="hierRoot2" presStyleCnt="0">
        <dgm:presLayoutVars>
          <dgm:hierBranch val="init"/>
        </dgm:presLayoutVars>
      </dgm:prSet>
      <dgm:spPr/>
    </dgm:pt>
    <dgm:pt modelId="{EEB4FFFB-B028-4C81-883C-2E59692F97F0}" type="pres">
      <dgm:prSet presAssocID="{737B295E-765B-44F8-B35F-5D8A19DAC503}" presName="rootComposite" presStyleCnt="0"/>
      <dgm:spPr/>
    </dgm:pt>
    <dgm:pt modelId="{6AAF3E7C-7D33-40E1-BD6E-1C2C41FB07A7}" type="pres">
      <dgm:prSet presAssocID="{737B295E-765B-44F8-B35F-5D8A19DAC503}" presName="rootText" presStyleLbl="node2" presStyleIdx="2" presStyleCnt="9" custScaleY="295071" custLinFactY="-15062" custLinFactNeighborY="-100000">
        <dgm:presLayoutVars>
          <dgm:chPref val="3"/>
        </dgm:presLayoutVars>
      </dgm:prSet>
      <dgm:spPr/>
      <dgm:t>
        <a:bodyPr/>
        <a:lstStyle/>
        <a:p>
          <a:endParaRPr lang="en-US"/>
        </a:p>
      </dgm:t>
    </dgm:pt>
    <dgm:pt modelId="{DE247CB1-7F80-4DD1-84CB-DDC3167B5B36}" type="pres">
      <dgm:prSet presAssocID="{737B295E-765B-44F8-B35F-5D8A19DAC503}" presName="rootConnector" presStyleLbl="node2" presStyleIdx="2" presStyleCnt="9"/>
      <dgm:spPr/>
      <dgm:t>
        <a:bodyPr/>
        <a:lstStyle/>
        <a:p>
          <a:pPr rtl="1"/>
          <a:endParaRPr lang="ar-SA"/>
        </a:p>
      </dgm:t>
    </dgm:pt>
    <dgm:pt modelId="{DC34A4A0-4BC1-4F39-9340-82FDD007B16D}" type="pres">
      <dgm:prSet presAssocID="{737B295E-765B-44F8-B35F-5D8A19DAC503}" presName="hierChild4" presStyleCnt="0"/>
      <dgm:spPr/>
    </dgm:pt>
    <dgm:pt modelId="{665DC725-A839-4070-8E35-2DFCA040BA3B}" type="pres">
      <dgm:prSet presAssocID="{737B295E-765B-44F8-B35F-5D8A19DAC503}" presName="hierChild5" presStyleCnt="0"/>
      <dgm:spPr/>
    </dgm:pt>
    <dgm:pt modelId="{DA2CE0FA-D8CE-4C71-A2AE-BBFB6B95B1F8}" type="pres">
      <dgm:prSet presAssocID="{4F1958B0-1BC0-4536-8762-C312EE3B9A34}" presName="Name37" presStyleLbl="parChTrans1D2" presStyleIdx="3" presStyleCnt="9"/>
      <dgm:spPr/>
      <dgm:t>
        <a:bodyPr/>
        <a:lstStyle/>
        <a:p>
          <a:pPr rtl="1"/>
          <a:endParaRPr lang="ar-SA"/>
        </a:p>
      </dgm:t>
    </dgm:pt>
    <dgm:pt modelId="{B3989182-AA1D-44EB-ACA0-23EBA5F22893}" type="pres">
      <dgm:prSet presAssocID="{278A7AFC-0168-4E5D-A499-D8F7D9BD302F}" presName="hierRoot2" presStyleCnt="0">
        <dgm:presLayoutVars>
          <dgm:hierBranch val="init"/>
        </dgm:presLayoutVars>
      </dgm:prSet>
      <dgm:spPr/>
    </dgm:pt>
    <dgm:pt modelId="{EFE5C597-FA4D-496D-8552-3A2C94100CCC}" type="pres">
      <dgm:prSet presAssocID="{278A7AFC-0168-4E5D-A499-D8F7D9BD302F}" presName="rootComposite" presStyleCnt="0"/>
      <dgm:spPr/>
    </dgm:pt>
    <dgm:pt modelId="{EF76DBE3-6A07-4CD8-BE08-B75A0F0D714B}" type="pres">
      <dgm:prSet presAssocID="{278A7AFC-0168-4E5D-A499-D8F7D9BD302F}" presName="rootText" presStyleLbl="node2" presStyleIdx="3" presStyleCnt="9" custScaleY="295071" custLinFactY="-15062" custLinFactNeighborY="-100000">
        <dgm:presLayoutVars>
          <dgm:chPref val="3"/>
        </dgm:presLayoutVars>
      </dgm:prSet>
      <dgm:spPr/>
      <dgm:t>
        <a:bodyPr/>
        <a:lstStyle/>
        <a:p>
          <a:endParaRPr lang="en-US"/>
        </a:p>
      </dgm:t>
    </dgm:pt>
    <dgm:pt modelId="{E2056357-3C5F-4AC3-9A5C-5299A169D0F3}" type="pres">
      <dgm:prSet presAssocID="{278A7AFC-0168-4E5D-A499-D8F7D9BD302F}" presName="rootConnector" presStyleLbl="node2" presStyleIdx="3" presStyleCnt="9"/>
      <dgm:spPr/>
      <dgm:t>
        <a:bodyPr/>
        <a:lstStyle/>
        <a:p>
          <a:pPr rtl="1"/>
          <a:endParaRPr lang="ar-SA"/>
        </a:p>
      </dgm:t>
    </dgm:pt>
    <dgm:pt modelId="{6AAC2B59-994F-45C6-B46B-87E85F727FE4}" type="pres">
      <dgm:prSet presAssocID="{278A7AFC-0168-4E5D-A499-D8F7D9BD302F}" presName="hierChild4" presStyleCnt="0"/>
      <dgm:spPr/>
    </dgm:pt>
    <dgm:pt modelId="{9108FD7C-D879-4B54-97B1-84877C2260A3}" type="pres">
      <dgm:prSet presAssocID="{278A7AFC-0168-4E5D-A499-D8F7D9BD302F}" presName="hierChild5" presStyleCnt="0"/>
      <dgm:spPr/>
    </dgm:pt>
    <dgm:pt modelId="{DC715D81-82BE-43CA-86C4-566EF17B5C4C}" type="pres">
      <dgm:prSet presAssocID="{4960486D-9091-4EDA-A78C-3013DA214B2A}" presName="Name37" presStyleLbl="parChTrans1D2" presStyleIdx="4" presStyleCnt="9"/>
      <dgm:spPr/>
      <dgm:t>
        <a:bodyPr/>
        <a:lstStyle/>
        <a:p>
          <a:pPr rtl="1"/>
          <a:endParaRPr lang="ar-SA"/>
        </a:p>
      </dgm:t>
    </dgm:pt>
    <dgm:pt modelId="{0AB5174F-A4A0-4A1A-8E53-D0EA7DD07BEE}" type="pres">
      <dgm:prSet presAssocID="{1A9270D8-DF9C-4F64-BDBE-FCF6A0CC34CC}" presName="hierRoot2" presStyleCnt="0">
        <dgm:presLayoutVars>
          <dgm:hierBranch val="init"/>
        </dgm:presLayoutVars>
      </dgm:prSet>
      <dgm:spPr/>
    </dgm:pt>
    <dgm:pt modelId="{D2027028-722D-4B35-A6EF-4F73C5B464F2}" type="pres">
      <dgm:prSet presAssocID="{1A9270D8-DF9C-4F64-BDBE-FCF6A0CC34CC}" presName="rootComposite" presStyleCnt="0"/>
      <dgm:spPr/>
    </dgm:pt>
    <dgm:pt modelId="{643C16EC-D44E-48DD-9920-2501D471C607}" type="pres">
      <dgm:prSet presAssocID="{1A9270D8-DF9C-4F64-BDBE-FCF6A0CC34CC}" presName="rootText" presStyleLbl="node2" presStyleIdx="4" presStyleCnt="9" custScaleY="295071" custLinFactY="-15062" custLinFactNeighborY="-100000">
        <dgm:presLayoutVars>
          <dgm:chPref val="3"/>
        </dgm:presLayoutVars>
      </dgm:prSet>
      <dgm:spPr/>
      <dgm:t>
        <a:bodyPr/>
        <a:lstStyle/>
        <a:p>
          <a:endParaRPr lang="en-US"/>
        </a:p>
      </dgm:t>
    </dgm:pt>
    <dgm:pt modelId="{98F49752-BA76-4D3A-B7AA-5098A722E54F}" type="pres">
      <dgm:prSet presAssocID="{1A9270D8-DF9C-4F64-BDBE-FCF6A0CC34CC}" presName="rootConnector" presStyleLbl="node2" presStyleIdx="4" presStyleCnt="9"/>
      <dgm:spPr/>
      <dgm:t>
        <a:bodyPr/>
        <a:lstStyle/>
        <a:p>
          <a:pPr rtl="1"/>
          <a:endParaRPr lang="ar-SA"/>
        </a:p>
      </dgm:t>
    </dgm:pt>
    <dgm:pt modelId="{7AEFC3A9-9D8F-4554-8727-2D08B0B5FC32}" type="pres">
      <dgm:prSet presAssocID="{1A9270D8-DF9C-4F64-BDBE-FCF6A0CC34CC}" presName="hierChild4" presStyleCnt="0"/>
      <dgm:spPr/>
    </dgm:pt>
    <dgm:pt modelId="{F6DE5645-3A1A-4FC7-9E33-735706CEBDE8}" type="pres">
      <dgm:prSet presAssocID="{1A9270D8-DF9C-4F64-BDBE-FCF6A0CC34CC}" presName="hierChild5" presStyleCnt="0"/>
      <dgm:spPr/>
    </dgm:pt>
    <dgm:pt modelId="{C46D6148-465D-4BB9-A70F-33733DC16C56}" type="pres">
      <dgm:prSet presAssocID="{AD548FCC-A98B-4312-8938-5360AB33EAE2}" presName="Name37" presStyleLbl="parChTrans1D2" presStyleIdx="5" presStyleCnt="9"/>
      <dgm:spPr/>
      <dgm:t>
        <a:bodyPr/>
        <a:lstStyle/>
        <a:p>
          <a:pPr rtl="1"/>
          <a:endParaRPr lang="ar-SA"/>
        </a:p>
      </dgm:t>
    </dgm:pt>
    <dgm:pt modelId="{B33BC747-194B-4F30-8087-B4B8B20A5E59}" type="pres">
      <dgm:prSet presAssocID="{FE188022-E325-4850-9A2B-A47993ACFE52}" presName="hierRoot2" presStyleCnt="0">
        <dgm:presLayoutVars>
          <dgm:hierBranch val="init"/>
        </dgm:presLayoutVars>
      </dgm:prSet>
      <dgm:spPr/>
    </dgm:pt>
    <dgm:pt modelId="{7FCF98FD-7ADC-4FDC-A122-0CD166D38B5F}" type="pres">
      <dgm:prSet presAssocID="{FE188022-E325-4850-9A2B-A47993ACFE52}" presName="rootComposite" presStyleCnt="0"/>
      <dgm:spPr/>
    </dgm:pt>
    <dgm:pt modelId="{69211F9E-A84D-4250-9312-F90A02EAB2E6}" type="pres">
      <dgm:prSet presAssocID="{FE188022-E325-4850-9A2B-A47993ACFE52}" presName="rootText" presStyleLbl="node2" presStyleIdx="5" presStyleCnt="9" custScaleY="295071" custLinFactY="-15062" custLinFactNeighborY="-100000">
        <dgm:presLayoutVars>
          <dgm:chPref val="3"/>
        </dgm:presLayoutVars>
      </dgm:prSet>
      <dgm:spPr/>
      <dgm:t>
        <a:bodyPr/>
        <a:lstStyle/>
        <a:p>
          <a:endParaRPr lang="en-US"/>
        </a:p>
      </dgm:t>
    </dgm:pt>
    <dgm:pt modelId="{445895E7-923D-4957-AC96-75100C613F7D}" type="pres">
      <dgm:prSet presAssocID="{FE188022-E325-4850-9A2B-A47993ACFE52}" presName="rootConnector" presStyleLbl="node2" presStyleIdx="5" presStyleCnt="9"/>
      <dgm:spPr/>
      <dgm:t>
        <a:bodyPr/>
        <a:lstStyle/>
        <a:p>
          <a:pPr rtl="1"/>
          <a:endParaRPr lang="ar-SA"/>
        </a:p>
      </dgm:t>
    </dgm:pt>
    <dgm:pt modelId="{F79005E1-DF98-4B84-B89C-D6B022763BE0}" type="pres">
      <dgm:prSet presAssocID="{FE188022-E325-4850-9A2B-A47993ACFE52}" presName="hierChild4" presStyleCnt="0"/>
      <dgm:spPr/>
    </dgm:pt>
    <dgm:pt modelId="{5991C122-AA2B-4C41-B92D-4D9CED1CA3D0}" type="pres">
      <dgm:prSet presAssocID="{FE188022-E325-4850-9A2B-A47993ACFE52}" presName="hierChild5" presStyleCnt="0"/>
      <dgm:spPr/>
    </dgm:pt>
    <dgm:pt modelId="{9770DA95-E175-4763-9A1E-57E75CEF1F21}" type="pres">
      <dgm:prSet presAssocID="{3824F674-67B4-4A2D-B643-582D9B10E673}" presName="Name37" presStyleLbl="parChTrans1D2" presStyleIdx="6" presStyleCnt="9"/>
      <dgm:spPr/>
      <dgm:t>
        <a:bodyPr/>
        <a:lstStyle/>
        <a:p>
          <a:pPr rtl="1"/>
          <a:endParaRPr lang="ar-SA"/>
        </a:p>
      </dgm:t>
    </dgm:pt>
    <dgm:pt modelId="{670F720C-D7F4-4729-B798-C03AA71A9E61}" type="pres">
      <dgm:prSet presAssocID="{08176F24-3695-426E-A1D2-9503526FA3FD}" presName="hierRoot2" presStyleCnt="0">
        <dgm:presLayoutVars>
          <dgm:hierBranch val="init"/>
        </dgm:presLayoutVars>
      </dgm:prSet>
      <dgm:spPr/>
    </dgm:pt>
    <dgm:pt modelId="{FEA2B928-6AC0-4F8E-8D00-54CC6183662E}" type="pres">
      <dgm:prSet presAssocID="{08176F24-3695-426E-A1D2-9503526FA3FD}" presName="rootComposite" presStyleCnt="0"/>
      <dgm:spPr/>
    </dgm:pt>
    <dgm:pt modelId="{AAFBC4A8-D195-45F0-8E15-A99AE12F054A}" type="pres">
      <dgm:prSet presAssocID="{08176F24-3695-426E-A1D2-9503526FA3FD}" presName="rootText" presStyleLbl="node2" presStyleIdx="6" presStyleCnt="9" custScaleY="295071" custLinFactY="-15062" custLinFactNeighborY="-100000">
        <dgm:presLayoutVars>
          <dgm:chPref val="3"/>
        </dgm:presLayoutVars>
      </dgm:prSet>
      <dgm:spPr/>
      <dgm:t>
        <a:bodyPr/>
        <a:lstStyle/>
        <a:p>
          <a:endParaRPr lang="en-US"/>
        </a:p>
      </dgm:t>
    </dgm:pt>
    <dgm:pt modelId="{B3C57E6C-60F3-4FD6-AA7A-E0A6F38FC7E0}" type="pres">
      <dgm:prSet presAssocID="{08176F24-3695-426E-A1D2-9503526FA3FD}" presName="rootConnector" presStyleLbl="node2" presStyleIdx="6" presStyleCnt="9"/>
      <dgm:spPr/>
      <dgm:t>
        <a:bodyPr/>
        <a:lstStyle/>
        <a:p>
          <a:pPr rtl="1"/>
          <a:endParaRPr lang="ar-SA"/>
        </a:p>
      </dgm:t>
    </dgm:pt>
    <dgm:pt modelId="{EE44A66A-17A7-44FC-9C94-758CBC7399FD}" type="pres">
      <dgm:prSet presAssocID="{08176F24-3695-426E-A1D2-9503526FA3FD}" presName="hierChild4" presStyleCnt="0"/>
      <dgm:spPr/>
    </dgm:pt>
    <dgm:pt modelId="{96925677-75C1-4430-9283-19702BA77A2A}" type="pres">
      <dgm:prSet presAssocID="{08176F24-3695-426E-A1D2-9503526FA3FD}" presName="hierChild5" presStyleCnt="0"/>
      <dgm:spPr/>
    </dgm:pt>
    <dgm:pt modelId="{41326F86-77D9-495C-8146-0BDA0E770A6D}" type="pres">
      <dgm:prSet presAssocID="{CC81AED9-583D-4EAC-83C0-22189FE57ED8}" presName="Name37" presStyleLbl="parChTrans1D2" presStyleIdx="7" presStyleCnt="9"/>
      <dgm:spPr/>
      <dgm:t>
        <a:bodyPr/>
        <a:lstStyle/>
        <a:p>
          <a:pPr rtl="1"/>
          <a:endParaRPr lang="ar-SA"/>
        </a:p>
      </dgm:t>
    </dgm:pt>
    <dgm:pt modelId="{106E1CF2-F99D-4490-9CBF-8A4B970F2473}" type="pres">
      <dgm:prSet presAssocID="{A38301A4-119E-46C1-8E9D-23EA612C3E0B}" presName="hierRoot2" presStyleCnt="0">
        <dgm:presLayoutVars>
          <dgm:hierBranch val="init"/>
        </dgm:presLayoutVars>
      </dgm:prSet>
      <dgm:spPr/>
    </dgm:pt>
    <dgm:pt modelId="{E102A6B5-FDCE-4818-8E1D-1DB67B5C599A}" type="pres">
      <dgm:prSet presAssocID="{A38301A4-119E-46C1-8E9D-23EA612C3E0B}" presName="rootComposite" presStyleCnt="0"/>
      <dgm:spPr/>
    </dgm:pt>
    <dgm:pt modelId="{AAC8366A-FC74-49DF-BB57-65B0B0F3D64E}" type="pres">
      <dgm:prSet presAssocID="{A38301A4-119E-46C1-8E9D-23EA612C3E0B}" presName="rootText" presStyleLbl="node2" presStyleIdx="7" presStyleCnt="9" custScaleY="295071" custLinFactY="-15062" custLinFactNeighborY="-100000">
        <dgm:presLayoutVars>
          <dgm:chPref val="3"/>
        </dgm:presLayoutVars>
      </dgm:prSet>
      <dgm:spPr/>
      <dgm:t>
        <a:bodyPr/>
        <a:lstStyle/>
        <a:p>
          <a:endParaRPr lang="en-US"/>
        </a:p>
      </dgm:t>
    </dgm:pt>
    <dgm:pt modelId="{2DB4EC66-9880-4BC7-B580-45454948400F}" type="pres">
      <dgm:prSet presAssocID="{A38301A4-119E-46C1-8E9D-23EA612C3E0B}" presName="rootConnector" presStyleLbl="node2" presStyleIdx="7" presStyleCnt="9"/>
      <dgm:spPr/>
      <dgm:t>
        <a:bodyPr/>
        <a:lstStyle/>
        <a:p>
          <a:pPr rtl="1"/>
          <a:endParaRPr lang="ar-SA"/>
        </a:p>
      </dgm:t>
    </dgm:pt>
    <dgm:pt modelId="{023D81AD-77DF-4BD7-BDCD-1870A64F9B73}" type="pres">
      <dgm:prSet presAssocID="{A38301A4-119E-46C1-8E9D-23EA612C3E0B}" presName="hierChild4" presStyleCnt="0"/>
      <dgm:spPr/>
    </dgm:pt>
    <dgm:pt modelId="{9FA60994-9344-4176-8E83-6D5515952777}" type="pres">
      <dgm:prSet presAssocID="{A38301A4-119E-46C1-8E9D-23EA612C3E0B}" presName="hierChild5" presStyleCnt="0"/>
      <dgm:spPr/>
    </dgm:pt>
    <dgm:pt modelId="{914B7FE4-51A6-4158-8A35-127A292A6436}" type="pres">
      <dgm:prSet presAssocID="{208CCF96-7513-48CA-B031-C5866DFEFED8}" presName="Name37" presStyleLbl="parChTrans1D2" presStyleIdx="8" presStyleCnt="9"/>
      <dgm:spPr/>
      <dgm:t>
        <a:bodyPr/>
        <a:lstStyle/>
        <a:p>
          <a:pPr rtl="1"/>
          <a:endParaRPr lang="ar-SA"/>
        </a:p>
      </dgm:t>
    </dgm:pt>
    <dgm:pt modelId="{DCBA7DCC-A2DB-40A0-8286-AC95831D9B08}" type="pres">
      <dgm:prSet presAssocID="{16B90CF0-F114-4FC5-80AF-4388FA6106AC}" presName="hierRoot2" presStyleCnt="0">
        <dgm:presLayoutVars>
          <dgm:hierBranch val="init"/>
        </dgm:presLayoutVars>
      </dgm:prSet>
      <dgm:spPr/>
    </dgm:pt>
    <dgm:pt modelId="{BE38C6F9-7F0C-43B9-B27E-B6331FEAC7C8}" type="pres">
      <dgm:prSet presAssocID="{16B90CF0-F114-4FC5-80AF-4388FA6106AC}" presName="rootComposite" presStyleCnt="0"/>
      <dgm:spPr/>
    </dgm:pt>
    <dgm:pt modelId="{A4B42CB0-CA7D-429F-9349-6A9570BB497D}" type="pres">
      <dgm:prSet presAssocID="{16B90CF0-F114-4FC5-80AF-4388FA6106AC}" presName="rootText" presStyleLbl="node2" presStyleIdx="8" presStyleCnt="9" custScaleY="295071" custLinFactY="-15062" custLinFactNeighborY="-100000">
        <dgm:presLayoutVars>
          <dgm:chPref val="3"/>
        </dgm:presLayoutVars>
      </dgm:prSet>
      <dgm:spPr/>
      <dgm:t>
        <a:bodyPr/>
        <a:lstStyle/>
        <a:p>
          <a:endParaRPr lang="en-US"/>
        </a:p>
      </dgm:t>
    </dgm:pt>
    <dgm:pt modelId="{7F372A82-9D19-449D-BCA6-70F1E4ED58DD}" type="pres">
      <dgm:prSet presAssocID="{16B90CF0-F114-4FC5-80AF-4388FA6106AC}" presName="rootConnector" presStyleLbl="node2" presStyleIdx="8" presStyleCnt="9"/>
      <dgm:spPr/>
      <dgm:t>
        <a:bodyPr/>
        <a:lstStyle/>
        <a:p>
          <a:pPr rtl="1"/>
          <a:endParaRPr lang="ar-SA"/>
        </a:p>
      </dgm:t>
    </dgm:pt>
    <dgm:pt modelId="{8925AFB8-C480-4430-9A7B-1925362E672B}" type="pres">
      <dgm:prSet presAssocID="{16B90CF0-F114-4FC5-80AF-4388FA6106AC}" presName="hierChild4" presStyleCnt="0"/>
      <dgm:spPr/>
    </dgm:pt>
    <dgm:pt modelId="{61816EE1-8906-4339-B10A-79BF5685D5CC}" type="pres">
      <dgm:prSet presAssocID="{16B90CF0-F114-4FC5-80AF-4388FA6106AC}" presName="hierChild5" presStyleCnt="0"/>
      <dgm:spPr/>
    </dgm:pt>
    <dgm:pt modelId="{15E7E097-2D78-4815-98F2-6178017D9675}" type="pres">
      <dgm:prSet presAssocID="{A34448D4-AD57-4405-8534-5088C7022CCF}" presName="hierChild3" presStyleCnt="0"/>
      <dgm:spPr/>
    </dgm:pt>
  </dgm:ptLst>
  <dgm:cxnLst>
    <dgm:cxn modelId="{324F62C9-4392-42DB-B7DC-ABFE0490AB59}" type="presOf" srcId="{AD548FCC-A98B-4312-8938-5360AB33EAE2}" destId="{C46D6148-465D-4BB9-A70F-33733DC16C56}" srcOrd="0" destOrd="0" presId="urn:microsoft.com/office/officeart/2005/8/layout/orgChart1"/>
    <dgm:cxn modelId="{C999DB23-E3B5-428E-AF15-578C07ADB715}" type="presOf" srcId="{1A9270D8-DF9C-4F64-BDBE-FCF6A0CC34CC}" destId="{643C16EC-D44E-48DD-9920-2501D471C607}" srcOrd="0" destOrd="0" presId="urn:microsoft.com/office/officeart/2005/8/layout/orgChart1"/>
    <dgm:cxn modelId="{8B10E10F-D622-4CAC-8F26-E92CA92158A7}" type="presOf" srcId="{CE534673-7996-4733-875B-4AB1EE152D1D}" destId="{8F57483A-BC12-4BA3-9FAC-CCC69736037C}" srcOrd="0" destOrd="0" presId="urn:microsoft.com/office/officeart/2005/8/layout/orgChart1"/>
    <dgm:cxn modelId="{AB67DF88-C583-4D33-86A7-90A828EEE7EF}" type="presOf" srcId="{16B90CF0-F114-4FC5-80AF-4388FA6106AC}" destId="{7F372A82-9D19-449D-BCA6-70F1E4ED58DD}" srcOrd="1" destOrd="0" presId="urn:microsoft.com/office/officeart/2005/8/layout/orgChart1"/>
    <dgm:cxn modelId="{0E566EA6-F882-4352-85D9-05744A5BB8E5}" type="presOf" srcId="{FE188022-E325-4850-9A2B-A47993ACFE52}" destId="{445895E7-923D-4957-AC96-75100C613F7D}" srcOrd="1" destOrd="0" presId="urn:microsoft.com/office/officeart/2005/8/layout/orgChart1"/>
    <dgm:cxn modelId="{3E91D6C0-849A-4579-ACC2-73F1E1828E46}" srcId="{5704C3D3-50B3-408C-AA50-1A110631505B}" destId="{A34448D4-AD57-4405-8534-5088C7022CCF}" srcOrd="0" destOrd="0" parTransId="{34AE67DE-F3A8-4476-9B81-90ECA722D109}" sibTransId="{2554C9EE-6FE4-425D-9594-D0A0A1EA6600}"/>
    <dgm:cxn modelId="{38D9F6D6-9C3D-49F6-990A-EFE63976A4E8}" type="presOf" srcId="{1A9270D8-DF9C-4F64-BDBE-FCF6A0CC34CC}" destId="{98F49752-BA76-4D3A-B7AA-5098A722E54F}" srcOrd="1" destOrd="0" presId="urn:microsoft.com/office/officeart/2005/8/layout/orgChart1"/>
    <dgm:cxn modelId="{898284B7-5A0B-4D97-988F-C2375299D5BC}" type="presOf" srcId="{CC81AED9-583D-4EAC-83C0-22189FE57ED8}" destId="{41326F86-77D9-495C-8146-0BDA0E770A6D}" srcOrd="0" destOrd="0" presId="urn:microsoft.com/office/officeart/2005/8/layout/orgChart1"/>
    <dgm:cxn modelId="{5EAEFA39-6F5F-48D5-82FF-D30E2AA91EFF}" type="presOf" srcId="{278A7AFC-0168-4E5D-A499-D8F7D9BD302F}" destId="{E2056357-3C5F-4AC3-9A5C-5299A169D0F3}" srcOrd="1" destOrd="0" presId="urn:microsoft.com/office/officeart/2005/8/layout/orgChart1"/>
    <dgm:cxn modelId="{0F7BAD49-88B4-4A2A-97E6-10921B0BDAD9}" type="presOf" srcId="{A34448D4-AD57-4405-8534-5088C7022CCF}" destId="{85399A38-D800-4B08-AD64-D644492390A6}" srcOrd="0" destOrd="0" presId="urn:microsoft.com/office/officeart/2005/8/layout/orgChart1"/>
    <dgm:cxn modelId="{7E77FCC4-DB1D-4A89-AA04-DA065570C733}" srcId="{A34448D4-AD57-4405-8534-5088C7022CCF}" destId="{669E9D06-30F8-4F4E-9B8F-D3B84C5DA462}" srcOrd="0" destOrd="0" parTransId="{CE534673-7996-4733-875B-4AB1EE152D1D}" sibTransId="{2D622277-BF6A-4607-BAF4-B39FF1B434BA}"/>
    <dgm:cxn modelId="{82324168-9828-4879-A5D1-28042DE72FBB}" type="presOf" srcId="{669E9D06-30F8-4F4E-9B8F-D3B84C5DA462}" destId="{03E5E7EC-4728-46FE-BFF1-85DD58F90527}" srcOrd="1" destOrd="0" presId="urn:microsoft.com/office/officeart/2005/8/layout/orgChart1"/>
    <dgm:cxn modelId="{B9292AC8-98ED-4A47-9B44-6CDE5F82F037}" type="presOf" srcId="{07A7894D-F538-40A0-BBE4-20D567375EC7}" destId="{18DEF247-83FF-42E9-B045-A1608BCD47DF}" srcOrd="0" destOrd="0" presId="urn:microsoft.com/office/officeart/2005/8/layout/orgChart1"/>
    <dgm:cxn modelId="{17E7156B-F000-460F-87DA-557513553728}" type="presOf" srcId="{16B90CF0-F114-4FC5-80AF-4388FA6106AC}" destId="{A4B42CB0-CA7D-429F-9349-6A9570BB497D}" srcOrd="0" destOrd="0" presId="urn:microsoft.com/office/officeart/2005/8/layout/orgChart1"/>
    <dgm:cxn modelId="{47FC3FDF-4709-4145-AF3A-31A2D2F8A945}" type="presOf" srcId="{669E9D06-30F8-4F4E-9B8F-D3B84C5DA462}" destId="{FB44C1C1-EF47-4F09-BDC6-F4E776E57C12}" srcOrd="0" destOrd="0" presId="urn:microsoft.com/office/officeart/2005/8/layout/orgChart1"/>
    <dgm:cxn modelId="{36F1FD1D-983D-4378-BFB1-B9009DA2DEF5}" type="presOf" srcId="{4701B6B1-1D0C-4B35-8102-651E4C3CE892}" destId="{B2AF31A4-60FF-4642-98DE-C2038B62573B}" srcOrd="0" destOrd="0" presId="urn:microsoft.com/office/officeart/2005/8/layout/orgChart1"/>
    <dgm:cxn modelId="{36842EF4-EF10-4EB6-891C-71A92B92B90B}" type="presOf" srcId="{4F1958B0-1BC0-4536-8762-C312EE3B9A34}" destId="{DA2CE0FA-D8CE-4C71-A2AE-BBFB6B95B1F8}" srcOrd="0" destOrd="0" presId="urn:microsoft.com/office/officeart/2005/8/layout/orgChart1"/>
    <dgm:cxn modelId="{B7A326CE-52AB-4293-B181-1C19E27A4779}" srcId="{A34448D4-AD57-4405-8534-5088C7022CCF}" destId="{FE188022-E325-4850-9A2B-A47993ACFE52}" srcOrd="5" destOrd="0" parTransId="{AD548FCC-A98B-4312-8938-5360AB33EAE2}" sibTransId="{E99C79B4-8D8F-4C14-9265-6F4410D35923}"/>
    <dgm:cxn modelId="{7D2C59B5-C410-4652-97D2-814C284607BD}" srcId="{A34448D4-AD57-4405-8534-5088C7022CCF}" destId="{16B90CF0-F114-4FC5-80AF-4388FA6106AC}" srcOrd="8" destOrd="0" parTransId="{208CCF96-7513-48CA-B031-C5866DFEFED8}" sibTransId="{9A2702D4-59A8-4064-A30A-F0159FCAD755}"/>
    <dgm:cxn modelId="{D9A8BB4B-EDB2-47BC-BF9D-6A2F99DDD839}" type="presOf" srcId="{A34448D4-AD57-4405-8534-5088C7022CCF}" destId="{926A6093-47AB-45B8-88C5-09DB8E80DE28}" srcOrd="1" destOrd="0" presId="urn:microsoft.com/office/officeart/2005/8/layout/orgChart1"/>
    <dgm:cxn modelId="{C17E961E-69FA-4A52-80D7-D9D522184DBF}" type="presOf" srcId="{5704C3D3-50B3-408C-AA50-1A110631505B}" destId="{9681BE45-2E10-45D6-96CD-563B209C9FFA}" srcOrd="0" destOrd="0" presId="urn:microsoft.com/office/officeart/2005/8/layout/orgChart1"/>
    <dgm:cxn modelId="{71261403-EE64-4E36-A2D1-D28E2388CE25}" type="presOf" srcId="{FE188022-E325-4850-9A2B-A47993ACFE52}" destId="{69211F9E-A84D-4250-9312-F90A02EAB2E6}" srcOrd="0" destOrd="0" presId="urn:microsoft.com/office/officeart/2005/8/layout/orgChart1"/>
    <dgm:cxn modelId="{19BE2FF6-E2C5-42AD-BD53-648A039C5E94}" type="presOf" srcId="{4B95C3EE-79B9-48F8-AA6C-94971762AE46}" destId="{60E41736-6C6F-4472-9FC3-066BBE33E4EC}" srcOrd="0" destOrd="0" presId="urn:microsoft.com/office/officeart/2005/8/layout/orgChart1"/>
    <dgm:cxn modelId="{6A66DACA-53DE-42D7-ACBA-3277C7ADD242}" srcId="{A34448D4-AD57-4405-8534-5088C7022CCF}" destId="{A38301A4-119E-46C1-8E9D-23EA612C3E0B}" srcOrd="7" destOrd="0" parTransId="{CC81AED9-583D-4EAC-83C0-22189FE57ED8}" sibTransId="{48C07655-A7D8-4A63-87B5-C277AAACF489}"/>
    <dgm:cxn modelId="{D6BACC74-C6C1-4C33-A5E8-E277C5418308}" type="presOf" srcId="{A38301A4-119E-46C1-8E9D-23EA612C3E0B}" destId="{2DB4EC66-9880-4BC7-B580-45454948400F}" srcOrd="1" destOrd="0" presId="urn:microsoft.com/office/officeart/2005/8/layout/orgChart1"/>
    <dgm:cxn modelId="{E3B278B7-2A38-4351-A940-5682BAF831FE}" type="presOf" srcId="{A38301A4-119E-46C1-8E9D-23EA612C3E0B}" destId="{AAC8366A-FC74-49DF-BB57-65B0B0F3D64E}" srcOrd="0" destOrd="0" presId="urn:microsoft.com/office/officeart/2005/8/layout/orgChart1"/>
    <dgm:cxn modelId="{DD79444C-7EFA-4C0C-BC21-68480A133493}" type="presOf" srcId="{3824F674-67B4-4A2D-B643-582D9B10E673}" destId="{9770DA95-E175-4763-9A1E-57E75CEF1F21}" srcOrd="0" destOrd="0" presId="urn:microsoft.com/office/officeart/2005/8/layout/orgChart1"/>
    <dgm:cxn modelId="{2468791A-4BE2-4915-916E-C5BC8A5AAC6C}" type="presOf" srcId="{737B295E-765B-44F8-B35F-5D8A19DAC503}" destId="{6AAF3E7C-7D33-40E1-BD6E-1C2C41FB07A7}" srcOrd="0" destOrd="0" presId="urn:microsoft.com/office/officeart/2005/8/layout/orgChart1"/>
    <dgm:cxn modelId="{E0E2B700-1957-4EE8-8E1B-E3F9429E1829}" srcId="{A34448D4-AD57-4405-8534-5088C7022CCF}" destId="{1A9270D8-DF9C-4F64-BDBE-FCF6A0CC34CC}" srcOrd="4" destOrd="0" parTransId="{4960486D-9091-4EDA-A78C-3013DA214B2A}" sibTransId="{FBFE7D68-3429-4136-A505-DCF29723FB97}"/>
    <dgm:cxn modelId="{D7056F50-D921-4CE5-952C-87933D93F91E}" type="presOf" srcId="{4960486D-9091-4EDA-A78C-3013DA214B2A}" destId="{DC715D81-82BE-43CA-86C4-566EF17B5C4C}" srcOrd="0" destOrd="0" presId="urn:microsoft.com/office/officeart/2005/8/layout/orgChart1"/>
    <dgm:cxn modelId="{2076848E-27BB-41BC-9B7F-3A7A35A70B39}" type="presOf" srcId="{4701B6B1-1D0C-4B35-8102-651E4C3CE892}" destId="{7F28E78B-C47D-4FBA-A1FE-D2217A68E62B}" srcOrd="1" destOrd="0" presId="urn:microsoft.com/office/officeart/2005/8/layout/orgChart1"/>
    <dgm:cxn modelId="{4D5AE238-AF0A-4FC4-8F13-C1994844EE90}" type="presOf" srcId="{278A7AFC-0168-4E5D-A499-D8F7D9BD302F}" destId="{EF76DBE3-6A07-4CD8-BE08-B75A0F0D714B}" srcOrd="0" destOrd="0" presId="urn:microsoft.com/office/officeart/2005/8/layout/orgChart1"/>
    <dgm:cxn modelId="{227F44ED-EA5C-4FC4-B6CD-8E5F7335C101}" srcId="{A34448D4-AD57-4405-8534-5088C7022CCF}" destId="{278A7AFC-0168-4E5D-A499-D8F7D9BD302F}" srcOrd="3" destOrd="0" parTransId="{4F1958B0-1BC0-4536-8762-C312EE3B9A34}" sibTransId="{37AF20BD-4D99-42EC-A79B-EBA90C841491}"/>
    <dgm:cxn modelId="{CDFE2856-BEAE-48BA-88A9-FC65F0BE76D6}" srcId="{A34448D4-AD57-4405-8534-5088C7022CCF}" destId="{08176F24-3695-426E-A1D2-9503526FA3FD}" srcOrd="6" destOrd="0" parTransId="{3824F674-67B4-4A2D-B643-582D9B10E673}" sibTransId="{89EA8CBA-82AE-416C-B9F1-E7AC9BF372D8}"/>
    <dgm:cxn modelId="{5B52F746-0686-4E09-84A6-C25CDC17D417}" type="presOf" srcId="{08176F24-3695-426E-A1D2-9503526FA3FD}" destId="{B3C57E6C-60F3-4FD6-AA7A-E0A6F38FC7E0}" srcOrd="1" destOrd="0" presId="urn:microsoft.com/office/officeart/2005/8/layout/orgChart1"/>
    <dgm:cxn modelId="{AD0D5CAB-C665-48C3-AE4A-42B245C43784}" srcId="{A34448D4-AD57-4405-8534-5088C7022CCF}" destId="{4701B6B1-1D0C-4B35-8102-651E4C3CE892}" srcOrd="1" destOrd="0" parTransId="{4B95C3EE-79B9-48F8-AA6C-94971762AE46}" sibTransId="{0CF81C35-9AF3-40F7-9835-A29E256AE7BC}"/>
    <dgm:cxn modelId="{606928B0-5C13-445A-AD95-222F649B33B0}" srcId="{A34448D4-AD57-4405-8534-5088C7022CCF}" destId="{737B295E-765B-44F8-B35F-5D8A19DAC503}" srcOrd="2" destOrd="0" parTransId="{07A7894D-F538-40A0-BBE4-20D567375EC7}" sibTransId="{A78A28C0-7613-48AB-93E9-5332E9CDE40E}"/>
    <dgm:cxn modelId="{094387F3-FC2C-4C3F-9A33-0E2CF4D04F0F}" type="presOf" srcId="{08176F24-3695-426E-A1D2-9503526FA3FD}" destId="{AAFBC4A8-D195-45F0-8E15-A99AE12F054A}" srcOrd="0" destOrd="0" presId="urn:microsoft.com/office/officeart/2005/8/layout/orgChart1"/>
    <dgm:cxn modelId="{0902D3F9-F7BC-4F5A-88C8-22650556AB7C}" type="presOf" srcId="{737B295E-765B-44F8-B35F-5D8A19DAC503}" destId="{DE247CB1-7F80-4DD1-84CB-DDC3167B5B36}" srcOrd="1" destOrd="0" presId="urn:microsoft.com/office/officeart/2005/8/layout/orgChart1"/>
    <dgm:cxn modelId="{27F93E2F-7E3B-4342-AB62-EE2A954EDFED}" type="presOf" srcId="{208CCF96-7513-48CA-B031-C5866DFEFED8}" destId="{914B7FE4-51A6-4158-8A35-127A292A6436}" srcOrd="0" destOrd="0" presId="urn:microsoft.com/office/officeart/2005/8/layout/orgChart1"/>
    <dgm:cxn modelId="{E994D65E-3FDC-47AE-923C-1F3E9AF9E64E}" type="presParOf" srcId="{9681BE45-2E10-45D6-96CD-563B209C9FFA}" destId="{826CF367-D26B-4097-B3A8-379A9EAAE922}" srcOrd="0" destOrd="0" presId="urn:microsoft.com/office/officeart/2005/8/layout/orgChart1"/>
    <dgm:cxn modelId="{F366F049-A204-4053-BB64-A8EF2589FE10}" type="presParOf" srcId="{826CF367-D26B-4097-B3A8-379A9EAAE922}" destId="{F15B96D6-3DA8-4AEC-84F7-6B887208730E}" srcOrd="0" destOrd="0" presId="urn:microsoft.com/office/officeart/2005/8/layout/orgChart1"/>
    <dgm:cxn modelId="{A62C08C2-4EE1-429C-9C27-9695E010D037}" type="presParOf" srcId="{F15B96D6-3DA8-4AEC-84F7-6B887208730E}" destId="{85399A38-D800-4B08-AD64-D644492390A6}" srcOrd="0" destOrd="0" presId="urn:microsoft.com/office/officeart/2005/8/layout/orgChart1"/>
    <dgm:cxn modelId="{977468DF-FA95-4A90-9F5A-99CCA99973B6}" type="presParOf" srcId="{F15B96D6-3DA8-4AEC-84F7-6B887208730E}" destId="{926A6093-47AB-45B8-88C5-09DB8E80DE28}" srcOrd="1" destOrd="0" presId="urn:microsoft.com/office/officeart/2005/8/layout/orgChart1"/>
    <dgm:cxn modelId="{6DA023D3-2298-4963-A754-9E222F151BB4}" type="presParOf" srcId="{826CF367-D26B-4097-B3A8-379A9EAAE922}" destId="{4DFAE0BF-697E-430C-85BC-DD663E9DB5CD}" srcOrd="1" destOrd="0" presId="urn:microsoft.com/office/officeart/2005/8/layout/orgChart1"/>
    <dgm:cxn modelId="{9357461C-F147-4A16-87FD-5142ABDBC0C0}" type="presParOf" srcId="{4DFAE0BF-697E-430C-85BC-DD663E9DB5CD}" destId="{8F57483A-BC12-4BA3-9FAC-CCC69736037C}" srcOrd="0" destOrd="0" presId="urn:microsoft.com/office/officeart/2005/8/layout/orgChart1"/>
    <dgm:cxn modelId="{3E4D1E5E-ACD0-4525-87C7-37612ED44C74}" type="presParOf" srcId="{4DFAE0BF-697E-430C-85BC-DD663E9DB5CD}" destId="{E1FA91C2-C94A-4DA1-962E-55C2F943FF46}" srcOrd="1" destOrd="0" presId="urn:microsoft.com/office/officeart/2005/8/layout/orgChart1"/>
    <dgm:cxn modelId="{8BB80FA4-9D98-48B6-8116-1AE0BB8C2C60}" type="presParOf" srcId="{E1FA91C2-C94A-4DA1-962E-55C2F943FF46}" destId="{2A62751A-A7A6-463B-B5BB-6B4E06E0B397}" srcOrd="0" destOrd="0" presId="urn:microsoft.com/office/officeart/2005/8/layout/orgChart1"/>
    <dgm:cxn modelId="{A2DC5D02-3814-4BB2-B583-3F50A7EF0C3F}" type="presParOf" srcId="{2A62751A-A7A6-463B-B5BB-6B4E06E0B397}" destId="{FB44C1C1-EF47-4F09-BDC6-F4E776E57C12}" srcOrd="0" destOrd="0" presId="urn:microsoft.com/office/officeart/2005/8/layout/orgChart1"/>
    <dgm:cxn modelId="{F0FEAA40-B0E5-4BFB-9FF3-87B08A8BA25D}" type="presParOf" srcId="{2A62751A-A7A6-463B-B5BB-6B4E06E0B397}" destId="{03E5E7EC-4728-46FE-BFF1-85DD58F90527}" srcOrd="1" destOrd="0" presId="urn:microsoft.com/office/officeart/2005/8/layout/orgChart1"/>
    <dgm:cxn modelId="{89245CB1-6E45-4CE4-88FC-40435C498A78}" type="presParOf" srcId="{E1FA91C2-C94A-4DA1-962E-55C2F943FF46}" destId="{B9B930FC-62D1-4EB7-98BF-A28B267C20C7}" srcOrd="1" destOrd="0" presId="urn:microsoft.com/office/officeart/2005/8/layout/orgChart1"/>
    <dgm:cxn modelId="{322FA3C7-966F-4500-8315-9B3C6A8A826A}" type="presParOf" srcId="{E1FA91C2-C94A-4DA1-962E-55C2F943FF46}" destId="{A7F19F1F-A63C-47CE-874B-C8BEB583D8EF}" srcOrd="2" destOrd="0" presId="urn:microsoft.com/office/officeart/2005/8/layout/orgChart1"/>
    <dgm:cxn modelId="{ED023F2F-2617-43CD-A848-E45A54BA6680}" type="presParOf" srcId="{4DFAE0BF-697E-430C-85BC-DD663E9DB5CD}" destId="{60E41736-6C6F-4472-9FC3-066BBE33E4EC}" srcOrd="2" destOrd="0" presId="urn:microsoft.com/office/officeart/2005/8/layout/orgChart1"/>
    <dgm:cxn modelId="{ED387507-EB69-410F-80D5-65A8FB4ED7A0}" type="presParOf" srcId="{4DFAE0BF-697E-430C-85BC-DD663E9DB5CD}" destId="{AA45926D-7E22-42D1-A457-659F3AB144AB}" srcOrd="3" destOrd="0" presId="urn:microsoft.com/office/officeart/2005/8/layout/orgChart1"/>
    <dgm:cxn modelId="{BF72CF7F-8A37-477F-85F3-37F0975F2611}" type="presParOf" srcId="{AA45926D-7E22-42D1-A457-659F3AB144AB}" destId="{4DABBAC6-7643-41ED-908A-6FDEA0510855}" srcOrd="0" destOrd="0" presId="urn:microsoft.com/office/officeart/2005/8/layout/orgChart1"/>
    <dgm:cxn modelId="{FF174AC3-ADBA-4984-B39D-6787CA2C1AA3}" type="presParOf" srcId="{4DABBAC6-7643-41ED-908A-6FDEA0510855}" destId="{B2AF31A4-60FF-4642-98DE-C2038B62573B}" srcOrd="0" destOrd="0" presId="urn:microsoft.com/office/officeart/2005/8/layout/orgChart1"/>
    <dgm:cxn modelId="{BBC765CB-193E-4FBD-A452-4AD3D64502C1}" type="presParOf" srcId="{4DABBAC6-7643-41ED-908A-6FDEA0510855}" destId="{7F28E78B-C47D-4FBA-A1FE-D2217A68E62B}" srcOrd="1" destOrd="0" presId="urn:microsoft.com/office/officeart/2005/8/layout/orgChart1"/>
    <dgm:cxn modelId="{31B98378-4E67-4906-96DA-301581D1767C}" type="presParOf" srcId="{AA45926D-7E22-42D1-A457-659F3AB144AB}" destId="{3470FCCE-324D-4F64-93F0-58C17DD00B5F}" srcOrd="1" destOrd="0" presId="urn:microsoft.com/office/officeart/2005/8/layout/orgChart1"/>
    <dgm:cxn modelId="{50D6342C-EB6D-4BDF-9998-C24D817984EE}" type="presParOf" srcId="{AA45926D-7E22-42D1-A457-659F3AB144AB}" destId="{D5BD6602-6EE2-479F-AA44-3CA1661684AC}" srcOrd="2" destOrd="0" presId="urn:microsoft.com/office/officeart/2005/8/layout/orgChart1"/>
    <dgm:cxn modelId="{9A162DAA-17C3-42F8-854C-A8FB170E5B13}" type="presParOf" srcId="{4DFAE0BF-697E-430C-85BC-DD663E9DB5CD}" destId="{18DEF247-83FF-42E9-B045-A1608BCD47DF}" srcOrd="4" destOrd="0" presId="urn:microsoft.com/office/officeart/2005/8/layout/orgChart1"/>
    <dgm:cxn modelId="{31B3BFDC-AED4-41F8-AF66-1144CC420DC3}" type="presParOf" srcId="{4DFAE0BF-697E-430C-85BC-DD663E9DB5CD}" destId="{5F0FBC39-EEE2-411A-8EEE-B61152AA8ECF}" srcOrd="5" destOrd="0" presId="urn:microsoft.com/office/officeart/2005/8/layout/orgChart1"/>
    <dgm:cxn modelId="{59AF93F9-66AA-4582-B37B-66010FD98645}" type="presParOf" srcId="{5F0FBC39-EEE2-411A-8EEE-B61152AA8ECF}" destId="{EEB4FFFB-B028-4C81-883C-2E59692F97F0}" srcOrd="0" destOrd="0" presId="urn:microsoft.com/office/officeart/2005/8/layout/orgChart1"/>
    <dgm:cxn modelId="{9AF4E34F-8DF1-48DD-BDB5-C7AAA28A24B9}" type="presParOf" srcId="{EEB4FFFB-B028-4C81-883C-2E59692F97F0}" destId="{6AAF3E7C-7D33-40E1-BD6E-1C2C41FB07A7}" srcOrd="0" destOrd="0" presId="urn:microsoft.com/office/officeart/2005/8/layout/orgChart1"/>
    <dgm:cxn modelId="{F9B7B2CA-A876-4B93-836E-735A01362775}" type="presParOf" srcId="{EEB4FFFB-B028-4C81-883C-2E59692F97F0}" destId="{DE247CB1-7F80-4DD1-84CB-DDC3167B5B36}" srcOrd="1" destOrd="0" presId="urn:microsoft.com/office/officeart/2005/8/layout/orgChart1"/>
    <dgm:cxn modelId="{8A954D1C-D0CD-494A-B5F1-4AB4003E0C0A}" type="presParOf" srcId="{5F0FBC39-EEE2-411A-8EEE-B61152AA8ECF}" destId="{DC34A4A0-4BC1-4F39-9340-82FDD007B16D}" srcOrd="1" destOrd="0" presId="urn:microsoft.com/office/officeart/2005/8/layout/orgChart1"/>
    <dgm:cxn modelId="{3DB7F452-7B1F-43E6-A979-9AC4FF69A2F0}" type="presParOf" srcId="{5F0FBC39-EEE2-411A-8EEE-B61152AA8ECF}" destId="{665DC725-A839-4070-8E35-2DFCA040BA3B}" srcOrd="2" destOrd="0" presId="urn:microsoft.com/office/officeart/2005/8/layout/orgChart1"/>
    <dgm:cxn modelId="{28D10006-8542-4FEA-877E-E534AC63BBAF}" type="presParOf" srcId="{4DFAE0BF-697E-430C-85BC-DD663E9DB5CD}" destId="{DA2CE0FA-D8CE-4C71-A2AE-BBFB6B95B1F8}" srcOrd="6" destOrd="0" presId="urn:microsoft.com/office/officeart/2005/8/layout/orgChart1"/>
    <dgm:cxn modelId="{B75A4848-F9EB-4C16-A0FC-F3FBAC099C67}" type="presParOf" srcId="{4DFAE0BF-697E-430C-85BC-DD663E9DB5CD}" destId="{B3989182-AA1D-44EB-ACA0-23EBA5F22893}" srcOrd="7" destOrd="0" presId="urn:microsoft.com/office/officeart/2005/8/layout/orgChart1"/>
    <dgm:cxn modelId="{1AF49CBD-CDDB-423F-8A79-975D0F3A7306}" type="presParOf" srcId="{B3989182-AA1D-44EB-ACA0-23EBA5F22893}" destId="{EFE5C597-FA4D-496D-8552-3A2C94100CCC}" srcOrd="0" destOrd="0" presId="urn:microsoft.com/office/officeart/2005/8/layout/orgChart1"/>
    <dgm:cxn modelId="{F4253A29-8101-46FA-BE21-C9197DAAA489}" type="presParOf" srcId="{EFE5C597-FA4D-496D-8552-3A2C94100CCC}" destId="{EF76DBE3-6A07-4CD8-BE08-B75A0F0D714B}" srcOrd="0" destOrd="0" presId="urn:microsoft.com/office/officeart/2005/8/layout/orgChart1"/>
    <dgm:cxn modelId="{03F9E26E-1952-46FE-B28C-2EE43F8E0E9A}" type="presParOf" srcId="{EFE5C597-FA4D-496D-8552-3A2C94100CCC}" destId="{E2056357-3C5F-4AC3-9A5C-5299A169D0F3}" srcOrd="1" destOrd="0" presId="urn:microsoft.com/office/officeart/2005/8/layout/orgChart1"/>
    <dgm:cxn modelId="{117013B6-8D3D-49D4-97EB-5F56DE2CC91B}" type="presParOf" srcId="{B3989182-AA1D-44EB-ACA0-23EBA5F22893}" destId="{6AAC2B59-994F-45C6-B46B-87E85F727FE4}" srcOrd="1" destOrd="0" presId="urn:microsoft.com/office/officeart/2005/8/layout/orgChart1"/>
    <dgm:cxn modelId="{6571E2CA-CB75-4BC9-8282-3972818638D1}" type="presParOf" srcId="{B3989182-AA1D-44EB-ACA0-23EBA5F22893}" destId="{9108FD7C-D879-4B54-97B1-84877C2260A3}" srcOrd="2" destOrd="0" presId="urn:microsoft.com/office/officeart/2005/8/layout/orgChart1"/>
    <dgm:cxn modelId="{0A859502-E7F2-41CA-84F9-F2BF8CF85069}" type="presParOf" srcId="{4DFAE0BF-697E-430C-85BC-DD663E9DB5CD}" destId="{DC715D81-82BE-43CA-86C4-566EF17B5C4C}" srcOrd="8" destOrd="0" presId="urn:microsoft.com/office/officeart/2005/8/layout/orgChart1"/>
    <dgm:cxn modelId="{0DD0005C-3000-4B86-A965-C2BEDEDAD2B4}" type="presParOf" srcId="{4DFAE0BF-697E-430C-85BC-DD663E9DB5CD}" destId="{0AB5174F-A4A0-4A1A-8E53-D0EA7DD07BEE}" srcOrd="9" destOrd="0" presId="urn:microsoft.com/office/officeart/2005/8/layout/orgChart1"/>
    <dgm:cxn modelId="{5B0357DB-9725-4F54-8D37-B16828B965F9}" type="presParOf" srcId="{0AB5174F-A4A0-4A1A-8E53-D0EA7DD07BEE}" destId="{D2027028-722D-4B35-A6EF-4F73C5B464F2}" srcOrd="0" destOrd="0" presId="urn:microsoft.com/office/officeart/2005/8/layout/orgChart1"/>
    <dgm:cxn modelId="{E304BBDC-994D-4127-A375-5644014EF9DA}" type="presParOf" srcId="{D2027028-722D-4B35-A6EF-4F73C5B464F2}" destId="{643C16EC-D44E-48DD-9920-2501D471C607}" srcOrd="0" destOrd="0" presId="urn:microsoft.com/office/officeart/2005/8/layout/orgChart1"/>
    <dgm:cxn modelId="{D2677400-EA43-4773-A47F-81489FEB3433}" type="presParOf" srcId="{D2027028-722D-4B35-A6EF-4F73C5B464F2}" destId="{98F49752-BA76-4D3A-B7AA-5098A722E54F}" srcOrd="1" destOrd="0" presId="urn:microsoft.com/office/officeart/2005/8/layout/orgChart1"/>
    <dgm:cxn modelId="{2A6CFD24-6F00-408C-B1C7-81842177F712}" type="presParOf" srcId="{0AB5174F-A4A0-4A1A-8E53-D0EA7DD07BEE}" destId="{7AEFC3A9-9D8F-4554-8727-2D08B0B5FC32}" srcOrd="1" destOrd="0" presId="urn:microsoft.com/office/officeart/2005/8/layout/orgChart1"/>
    <dgm:cxn modelId="{9A59E2C1-567E-4A6B-BC8E-B1120B619F64}" type="presParOf" srcId="{0AB5174F-A4A0-4A1A-8E53-D0EA7DD07BEE}" destId="{F6DE5645-3A1A-4FC7-9E33-735706CEBDE8}" srcOrd="2" destOrd="0" presId="urn:microsoft.com/office/officeart/2005/8/layout/orgChart1"/>
    <dgm:cxn modelId="{FFB02608-4E88-450D-AB1D-D3FEC7FCD93C}" type="presParOf" srcId="{4DFAE0BF-697E-430C-85BC-DD663E9DB5CD}" destId="{C46D6148-465D-4BB9-A70F-33733DC16C56}" srcOrd="10" destOrd="0" presId="urn:microsoft.com/office/officeart/2005/8/layout/orgChart1"/>
    <dgm:cxn modelId="{3F7580F1-C698-4AA8-8DA8-61CBAC94F10C}" type="presParOf" srcId="{4DFAE0BF-697E-430C-85BC-DD663E9DB5CD}" destId="{B33BC747-194B-4F30-8087-B4B8B20A5E59}" srcOrd="11" destOrd="0" presId="urn:microsoft.com/office/officeart/2005/8/layout/orgChart1"/>
    <dgm:cxn modelId="{1E756FF6-2DDE-4514-8C02-B920B7FEF20D}" type="presParOf" srcId="{B33BC747-194B-4F30-8087-B4B8B20A5E59}" destId="{7FCF98FD-7ADC-4FDC-A122-0CD166D38B5F}" srcOrd="0" destOrd="0" presId="urn:microsoft.com/office/officeart/2005/8/layout/orgChart1"/>
    <dgm:cxn modelId="{BB9928C7-63B8-4009-BEC9-538974A6F521}" type="presParOf" srcId="{7FCF98FD-7ADC-4FDC-A122-0CD166D38B5F}" destId="{69211F9E-A84D-4250-9312-F90A02EAB2E6}" srcOrd="0" destOrd="0" presId="urn:microsoft.com/office/officeart/2005/8/layout/orgChart1"/>
    <dgm:cxn modelId="{B51E87C8-78A2-4849-B4A4-14F78819F2FF}" type="presParOf" srcId="{7FCF98FD-7ADC-4FDC-A122-0CD166D38B5F}" destId="{445895E7-923D-4957-AC96-75100C613F7D}" srcOrd="1" destOrd="0" presId="urn:microsoft.com/office/officeart/2005/8/layout/orgChart1"/>
    <dgm:cxn modelId="{B2F57DF6-15DA-4F09-A9A4-C094EFDBB253}" type="presParOf" srcId="{B33BC747-194B-4F30-8087-B4B8B20A5E59}" destId="{F79005E1-DF98-4B84-B89C-D6B022763BE0}" srcOrd="1" destOrd="0" presId="urn:microsoft.com/office/officeart/2005/8/layout/orgChart1"/>
    <dgm:cxn modelId="{E2B67AD3-99C8-4884-982D-C7055745A86A}" type="presParOf" srcId="{B33BC747-194B-4F30-8087-B4B8B20A5E59}" destId="{5991C122-AA2B-4C41-B92D-4D9CED1CA3D0}" srcOrd="2" destOrd="0" presId="urn:microsoft.com/office/officeart/2005/8/layout/orgChart1"/>
    <dgm:cxn modelId="{8CA64F17-63AD-4D9B-A32E-3E2B2ED5F391}" type="presParOf" srcId="{4DFAE0BF-697E-430C-85BC-DD663E9DB5CD}" destId="{9770DA95-E175-4763-9A1E-57E75CEF1F21}" srcOrd="12" destOrd="0" presId="urn:microsoft.com/office/officeart/2005/8/layout/orgChart1"/>
    <dgm:cxn modelId="{D535C562-1FC7-4804-BD6C-08C2C3FEC2E8}" type="presParOf" srcId="{4DFAE0BF-697E-430C-85BC-DD663E9DB5CD}" destId="{670F720C-D7F4-4729-B798-C03AA71A9E61}" srcOrd="13" destOrd="0" presId="urn:microsoft.com/office/officeart/2005/8/layout/orgChart1"/>
    <dgm:cxn modelId="{77E7DB66-7492-401C-A776-5A5EAEB07F8F}" type="presParOf" srcId="{670F720C-D7F4-4729-B798-C03AA71A9E61}" destId="{FEA2B928-6AC0-4F8E-8D00-54CC6183662E}" srcOrd="0" destOrd="0" presId="urn:microsoft.com/office/officeart/2005/8/layout/orgChart1"/>
    <dgm:cxn modelId="{62985F08-769C-4211-8088-CAD7FBC6C1CE}" type="presParOf" srcId="{FEA2B928-6AC0-4F8E-8D00-54CC6183662E}" destId="{AAFBC4A8-D195-45F0-8E15-A99AE12F054A}" srcOrd="0" destOrd="0" presId="urn:microsoft.com/office/officeart/2005/8/layout/orgChart1"/>
    <dgm:cxn modelId="{AAC0BFC9-F71C-4F62-831A-D0A3218BD1A7}" type="presParOf" srcId="{FEA2B928-6AC0-4F8E-8D00-54CC6183662E}" destId="{B3C57E6C-60F3-4FD6-AA7A-E0A6F38FC7E0}" srcOrd="1" destOrd="0" presId="urn:microsoft.com/office/officeart/2005/8/layout/orgChart1"/>
    <dgm:cxn modelId="{5B41A101-F63B-4786-AF56-D177A89EE15F}" type="presParOf" srcId="{670F720C-D7F4-4729-B798-C03AA71A9E61}" destId="{EE44A66A-17A7-44FC-9C94-758CBC7399FD}" srcOrd="1" destOrd="0" presId="urn:microsoft.com/office/officeart/2005/8/layout/orgChart1"/>
    <dgm:cxn modelId="{F1BB6CEF-DDCA-4CC0-BB0A-FFC7FD3947BF}" type="presParOf" srcId="{670F720C-D7F4-4729-B798-C03AA71A9E61}" destId="{96925677-75C1-4430-9283-19702BA77A2A}" srcOrd="2" destOrd="0" presId="urn:microsoft.com/office/officeart/2005/8/layout/orgChart1"/>
    <dgm:cxn modelId="{E1DB70EE-4B41-4B6F-B39D-99FE52D3F281}" type="presParOf" srcId="{4DFAE0BF-697E-430C-85BC-DD663E9DB5CD}" destId="{41326F86-77D9-495C-8146-0BDA0E770A6D}" srcOrd="14" destOrd="0" presId="urn:microsoft.com/office/officeart/2005/8/layout/orgChart1"/>
    <dgm:cxn modelId="{8E61FEFF-EC43-4E38-B937-EF17C980821E}" type="presParOf" srcId="{4DFAE0BF-697E-430C-85BC-DD663E9DB5CD}" destId="{106E1CF2-F99D-4490-9CBF-8A4B970F2473}" srcOrd="15" destOrd="0" presId="urn:microsoft.com/office/officeart/2005/8/layout/orgChart1"/>
    <dgm:cxn modelId="{0EADDA93-F297-4513-A179-24C86882768D}" type="presParOf" srcId="{106E1CF2-F99D-4490-9CBF-8A4B970F2473}" destId="{E102A6B5-FDCE-4818-8E1D-1DB67B5C599A}" srcOrd="0" destOrd="0" presId="urn:microsoft.com/office/officeart/2005/8/layout/orgChart1"/>
    <dgm:cxn modelId="{6C0299A1-7691-4ECD-8A27-C1B3F7324796}" type="presParOf" srcId="{E102A6B5-FDCE-4818-8E1D-1DB67B5C599A}" destId="{AAC8366A-FC74-49DF-BB57-65B0B0F3D64E}" srcOrd="0" destOrd="0" presId="urn:microsoft.com/office/officeart/2005/8/layout/orgChart1"/>
    <dgm:cxn modelId="{2BB1CF55-4E77-49C7-84BA-2E776751F1BB}" type="presParOf" srcId="{E102A6B5-FDCE-4818-8E1D-1DB67B5C599A}" destId="{2DB4EC66-9880-4BC7-B580-45454948400F}" srcOrd="1" destOrd="0" presId="urn:microsoft.com/office/officeart/2005/8/layout/orgChart1"/>
    <dgm:cxn modelId="{08250321-5412-4615-ABBA-87B9312E0576}" type="presParOf" srcId="{106E1CF2-F99D-4490-9CBF-8A4B970F2473}" destId="{023D81AD-77DF-4BD7-BDCD-1870A64F9B73}" srcOrd="1" destOrd="0" presId="urn:microsoft.com/office/officeart/2005/8/layout/orgChart1"/>
    <dgm:cxn modelId="{CDE2E9A4-634C-4884-871F-9885821E7715}" type="presParOf" srcId="{106E1CF2-F99D-4490-9CBF-8A4B970F2473}" destId="{9FA60994-9344-4176-8E83-6D5515952777}" srcOrd="2" destOrd="0" presId="urn:microsoft.com/office/officeart/2005/8/layout/orgChart1"/>
    <dgm:cxn modelId="{7ABA0640-86C9-4A6D-9C08-9D0C2AF4D42B}" type="presParOf" srcId="{4DFAE0BF-697E-430C-85BC-DD663E9DB5CD}" destId="{914B7FE4-51A6-4158-8A35-127A292A6436}" srcOrd="16" destOrd="0" presId="urn:microsoft.com/office/officeart/2005/8/layout/orgChart1"/>
    <dgm:cxn modelId="{F7687F06-5AE1-49E8-AA95-BA7E7BF2A75C}" type="presParOf" srcId="{4DFAE0BF-697E-430C-85BC-DD663E9DB5CD}" destId="{DCBA7DCC-A2DB-40A0-8286-AC95831D9B08}" srcOrd="17" destOrd="0" presId="urn:microsoft.com/office/officeart/2005/8/layout/orgChart1"/>
    <dgm:cxn modelId="{A39EC5EB-FCDC-496D-9549-D6699E7A0C12}" type="presParOf" srcId="{DCBA7DCC-A2DB-40A0-8286-AC95831D9B08}" destId="{BE38C6F9-7F0C-43B9-B27E-B6331FEAC7C8}" srcOrd="0" destOrd="0" presId="urn:microsoft.com/office/officeart/2005/8/layout/orgChart1"/>
    <dgm:cxn modelId="{910EAD33-FA12-42D6-9FD4-98F7A683DA82}" type="presParOf" srcId="{BE38C6F9-7F0C-43B9-B27E-B6331FEAC7C8}" destId="{A4B42CB0-CA7D-429F-9349-6A9570BB497D}" srcOrd="0" destOrd="0" presId="urn:microsoft.com/office/officeart/2005/8/layout/orgChart1"/>
    <dgm:cxn modelId="{0699DB89-C7AA-427F-849E-50EC51EF7F62}" type="presParOf" srcId="{BE38C6F9-7F0C-43B9-B27E-B6331FEAC7C8}" destId="{7F372A82-9D19-449D-BCA6-70F1E4ED58DD}" srcOrd="1" destOrd="0" presId="urn:microsoft.com/office/officeart/2005/8/layout/orgChart1"/>
    <dgm:cxn modelId="{8BE256DD-20AA-4297-86DA-9313EBB6C8E9}" type="presParOf" srcId="{DCBA7DCC-A2DB-40A0-8286-AC95831D9B08}" destId="{8925AFB8-C480-4430-9A7B-1925362E672B}" srcOrd="1" destOrd="0" presId="urn:microsoft.com/office/officeart/2005/8/layout/orgChart1"/>
    <dgm:cxn modelId="{1010C4FE-E6C6-4B4C-BAA3-995DB3E6CB67}" type="presParOf" srcId="{DCBA7DCC-A2DB-40A0-8286-AC95831D9B08}" destId="{61816EE1-8906-4339-B10A-79BF5685D5CC}" srcOrd="2" destOrd="0" presId="urn:microsoft.com/office/officeart/2005/8/layout/orgChart1"/>
    <dgm:cxn modelId="{9730AF7E-5663-49CA-A7C0-D92144D0568A}" type="presParOf" srcId="{826CF367-D26B-4097-B3A8-379A9EAAE922}" destId="{15E7E097-2D78-4815-98F2-6178017D967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90A858-4B23-47F3-91DD-3A309224475E}" type="doc">
      <dgm:prSet loTypeId="urn:microsoft.com/office/officeart/2005/8/layout/gear1" loCatId="cycle" qsTypeId="urn:microsoft.com/office/officeart/2005/8/quickstyle/simple1" qsCatId="simple" csTypeId="urn:microsoft.com/office/officeart/2005/8/colors/colorful3" csCatId="colorful" phldr="1"/>
      <dgm:spPr/>
    </dgm:pt>
    <dgm:pt modelId="{8AB0C796-1BD5-4AF6-8440-BB18C54B3C32}">
      <dgm:prSet phldrT="[نص]" custT="1"/>
      <dgm:spPr>
        <a:solidFill>
          <a:schemeClr val="tx1">
            <a:lumMod val="50000"/>
            <a:lumOff val="50000"/>
          </a:schemeClr>
        </a:solidFill>
      </dgm:spPr>
      <dgm:t>
        <a:bodyPr/>
        <a:lstStyle/>
        <a:p>
          <a:r>
            <a:rPr lang="ar-SA" sz="2000" b="1" dirty="0" smtClean="0"/>
            <a:t>تطوير آليات ومنهجيات لرصد القضايا والظواهر الاجتماعية بشكل دوري</a:t>
          </a:r>
          <a:endParaRPr lang="en-US" sz="2000" dirty="0"/>
        </a:p>
      </dgm:t>
    </dgm:pt>
    <dgm:pt modelId="{C78528A8-3560-4927-BCB9-CFD142BF716C}" type="parTrans" cxnId="{D1D234E7-028E-46FF-BC50-31B2E27DBD71}">
      <dgm:prSet/>
      <dgm:spPr/>
      <dgm:t>
        <a:bodyPr/>
        <a:lstStyle/>
        <a:p>
          <a:endParaRPr lang="en-US"/>
        </a:p>
      </dgm:t>
    </dgm:pt>
    <dgm:pt modelId="{1082C5DD-322D-41AA-B339-3341A3ABF37D}" type="sibTrans" cxnId="{D1D234E7-028E-46FF-BC50-31B2E27DBD71}">
      <dgm:prSet/>
      <dgm:spPr>
        <a:solidFill>
          <a:schemeClr val="tx1">
            <a:lumMod val="50000"/>
            <a:lumOff val="50000"/>
          </a:schemeClr>
        </a:solidFill>
      </dgm:spPr>
      <dgm:t>
        <a:bodyPr/>
        <a:lstStyle/>
        <a:p>
          <a:endParaRPr lang="en-US"/>
        </a:p>
      </dgm:t>
    </dgm:pt>
    <dgm:pt modelId="{74EBA76B-A214-43B4-A755-E8A7B53A5F70}">
      <dgm:prSet phldrT="[نص]" custT="1"/>
      <dgm:spPr/>
      <dgm:t>
        <a:bodyPr/>
        <a:lstStyle/>
        <a:p>
          <a:r>
            <a:rPr lang="ar-SA" sz="1600" b="1" dirty="0" smtClean="0"/>
            <a:t>تأسيس قاعدة بيانات لرصد القضايا والظواهر الاجتماعية</a:t>
          </a:r>
          <a:endParaRPr lang="en-US" sz="1600" dirty="0"/>
        </a:p>
      </dgm:t>
    </dgm:pt>
    <dgm:pt modelId="{1F339A3D-1277-4BA1-A4B2-4B88B4223A02}" type="parTrans" cxnId="{B5BBE91E-C390-4E79-98F9-09736F1E14C2}">
      <dgm:prSet/>
      <dgm:spPr/>
      <dgm:t>
        <a:bodyPr/>
        <a:lstStyle/>
        <a:p>
          <a:endParaRPr lang="en-US"/>
        </a:p>
      </dgm:t>
    </dgm:pt>
    <dgm:pt modelId="{201BEEAB-58BC-4EC7-A7E9-34B724BFDC6B}" type="sibTrans" cxnId="{B5BBE91E-C390-4E79-98F9-09736F1E14C2}">
      <dgm:prSet/>
      <dgm:spPr/>
      <dgm:t>
        <a:bodyPr/>
        <a:lstStyle/>
        <a:p>
          <a:endParaRPr lang="en-US"/>
        </a:p>
      </dgm:t>
    </dgm:pt>
    <dgm:pt modelId="{5D4BC8F1-51CD-488A-BCD2-09C1CCB1E7C9}">
      <dgm:prSet phldrT="[نص]" custT="1"/>
      <dgm:spPr/>
      <dgm:t>
        <a:bodyPr/>
        <a:lstStyle/>
        <a:p>
          <a:r>
            <a:rPr lang="ar-SA" sz="1600" b="1" dirty="0" smtClean="0"/>
            <a:t>إنشاء مراصد اجتماعية في مناطق المملكة بالتعاون مع الجامعات</a:t>
          </a:r>
          <a:endParaRPr lang="en-US" sz="1600" dirty="0"/>
        </a:p>
      </dgm:t>
    </dgm:pt>
    <dgm:pt modelId="{F3DBF6D9-4D3F-4DF8-9D57-6AB55D6DB839}" type="parTrans" cxnId="{427FA701-17B9-4926-A5AE-E4A47F57721E}">
      <dgm:prSet/>
      <dgm:spPr/>
      <dgm:t>
        <a:bodyPr/>
        <a:lstStyle/>
        <a:p>
          <a:endParaRPr lang="en-US"/>
        </a:p>
      </dgm:t>
    </dgm:pt>
    <dgm:pt modelId="{FA1EF468-290C-4031-8AFD-F3D9D07BA463}" type="sibTrans" cxnId="{427FA701-17B9-4926-A5AE-E4A47F57721E}">
      <dgm:prSet/>
      <dgm:spPr/>
      <dgm:t>
        <a:bodyPr/>
        <a:lstStyle/>
        <a:p>
          <a:endParaRPr lang="en-US"/>
        </a:p>
      </dgm:t>
    </dgm:pt>
    <dgm:pt modelId="{B21A42AB-623E-4444-AE78-767CDB204C65}" type="pres">
      <dgm:prSet presAssocID="{6190A858-4B23-47F3-91DD-3A309224475E}" presName="composite" presStyleCnt="0">
        <dgm:presLayoutVars>
          <dgm:chMax val="3"/>
          <dgm:animLvl val="lvl"/>
          <dgm:resizeHandles val="exact"/>
        </dgm:presLayoutVars>
      </dgm:prSet>
      <dgm:spPr/>
    </dgm:pt>
    <dgm:pt modelId="{0815F924-BC8D-4CBB-84EB-0EA66AEF7EA3}" type="pres">
      <dgm:prSet presAssocID="{8AB0C796-1BD5-4AF6-8440-BB18C54B3C32}" presName="gear1" presStyleLbl="node1" presStyleIdx="0" presStyleCnt="3" custLinFactNeighborX="234" custLinFactNeighborY="2117">
        <dgm:presLayoutVars>
          <dgm:chMax val="1"/>
          <dgm:bulletEnabled val="1"/>
        </dgm:presLayoutVars>
      </dgm:prSet>
      <dgm:spPr/>
      <dgm:t>
        <a:bodyPr/>
        <a:lstStyle/>
        <a:p>
          <a:endParaRPr lang="en-US"/>
        </a:p>
      </dgm:t>
    </dgm:pt>
    <dgm:pt modelId="{8E18D2CA-111F-40EB-A29C-C2186EED9385}" type="pres">
      <dgm:prSet presAssocID="{8AB0C796-1BD5-4AF6-8440-BB18C54B3C32}" presName="gear1srcNode" presStyleLbl="node1" presStyleIdx="0" presStyleCnt="3"/>
      <dgm:spPr/>
      <dgm:t>
        <a:bodyPr/>
        <a:lstStyle/>
        <a:p>
          <a:pPr rtl="1"/>
          <a:endParaRPr lang="ar-SA"/>
        </a:p>
      </dgm:t>
    </dgm:pt>
    <dgm:pt modelId="{A3E8436B-1654-45FD-8BF5-1FD310F3D1D3}" type="pres">
      <dgm:prSet presAssocID="{8AB0C796-1BD5-4AF6-8440-BB18C54B3C32}" presName="gear1dstNode" presStyleLbl="node1" presStyleIdx="0" presStyleCnt="3"/>
      <dgm:spPr/>
      <dgm:t>
        <a:bodyPr/>
        <a:lstStyle/>
        <a:p>
          <a:pPr rtl="1"/>
          <a:endParaRPr lang="ar-SA"/>
        </a:p>
      </dgm:t>
    </dgm:pt>
    <dgm:pt modelId="{7F2E37CA-0C2E-4893-9FD9-FBD71BBA8A23}" type="pres">
      <dgm:prSet presAssocID="{74EBA76B-A214-43B4-A755-E8A7B53A5F70}" presName="gear2" presStyleLbl="node1" presStyleIdx="1" presStyleCnt="3" custScaleX="115898" custScaleY="123258" custLinFactNeighborX="-17008" custLinFactNeighborY="28520">
        <dgm:presLayoutVars>
          <dgm:chMax val="1"/>
          <dgm:bulletEnabled val="1"/>
        </dgm:presLayoutVars>
      </dgm:prSet>
      <dgm:spPr/>
      <dgm:t>
        <a:bodyPr/>
        <a:lstStyle/>
        <a:p>
          <a:endParaRPr lang="en-US"/>
        </a:p>
      </dgm:t>
    </dgm:pt>
    <dgm:pt modelId="{2E63B636-B446-4DA7-B430-9397D2878E5C}" type="pres">
      <dgm:prSet presAssocID="{74EBA76B-A214-43B4-A755-E8A7B53A5F70}" presName="gear2srcNode" presStyleLbl="node1" presStyleIdx="1" presStyleCnt="3"/>
      <dgm:spPr/>
      <dgm:t>
        <a:bodyPr/>
        <a:lstStyle/>
        <a:p>
          <a:pPr rtl="1"/>
          <a:endParaRPr lang="ar-SA"/>
        </a:p>
      </dgm:t>
    </dgm:pt>
    <dgm:pt modelId="{115DB8A3-E531-4AF8-AAA6-F016D59DA413}" type="pres">
      <dgm:prSet presAssocID="{74EBA76B-A214-43B4-A755-E8A7B53A5F70}" presName="gear2dstNode" presStyleLbl="node1" presStyleIdx="1" presStyleCnt="3"/>
      <dgm:spPr/>
      <dgm:t>
        <a:bodyPr/>
        <a:lstStyle/>
        <a:p>
          <a:pPr rtl="1"/>
          <a:endParaRPr lang="ar-SA"/>
        </a:p>
      </dgm:t>
    </dgm:pt>
    <dgm:pt modelId="{73C42027-8C88-44CB-85E1-6EFE4EB1F2A4}" type="pres">
      <dgm:prSet presAssocID="{5D4BC8F1-51CD-488A-BCD2-09C1CCB1E7C9}" presName="gear3" presStyleLbl="node1" presStyleIdx="2" presStyleCnt="3" custScaleX="120328" custScaleY="117123"/>
      <dgm:spPr/>
      <dgm:t>
        <a:bodyPr/>
        <a:lstStyle/>
        <a:p>
          <a:endParaRPr lang="en-US"/>
        </a:p>
      </dgm:t>
    </dgm:pt>
    <dgm:pt modelId="{49BED4B8-AAFC-428E-8DC1-5C6F264425A5}" type="pres">
      <dgm:prSet presAssocID="{5D4BC8F1-51CD-488A-BCD2-09C1CCB1E7C9}" presName="gear3tx" presStyleLbl="node1" presStyleIdx="2" presStyleCnt="3">
        <dgm:presLayoutVars>
          <dgm:chMax val="1"/>
          <dgm:bulletEnabled val="1"/>
        </dgm:presLayoutVars>
      </dgm:prSet>
      <dgm:spPr/>
      <dgm:t>
        <a:bodyPr/>
        <a:lstStyle/>
        <a:p>
          <a:endParaRPr lang="en-US"/>
        </a:p>
      </dgm:t>
    </dgm:pt>
    <dgm:pt modelId="{F139FCFB-4510-4858-8DF8-BF58CA797C0E}" type="pres">
      <dgm:prSet presAssocID="{5D4BC8F1-51CD-488A-BCD2-09C1CCB1E7C9}" presName="gear3srcNode" presStyleLbl="node1" presStyleIdx="2" presStyleCnt="3"/>
      <dgm:spPr/>
      <dgm:t>
        <a:bodyPr/>
        <a:lstStyle/>
        <a:p>
          <a:pPr rtl="1"/>
          <a:endParaRPr lang="ar-SA"/>
        </a:p>
      </dgm:t>
    </dgm:pt>
    <dgm:pt modelId="{D747C916-4E4D-4065-8DC2-D0B6C0CD1A3A}" type="pres">
      <dgm:prSet presAssocID="{5D4BC8F1-51CD-488A-BCD2-09C1CCB1E7C9}" presName="gear3dstNode" presStyleLbl="node1" presStyleIdx="2" presStyleCnt="3"/>
      <dgm:spPr/>
      <dgm:t>
        <a:bodyPr/>
        <a:lstStyle/>
        <a:p>
          <a:pPr rtl="1"/>
          <a:endParaRPr lang="ar-SA"/>
        </a:p>
      </dgm:t>
    </dgm:pt>
    <dgm:pt modelId="{D4A8512B-C799-4BA9-A27B-F21419B16C78}" type="pres">
      <dgm:prSet presAssocID="{1082C5DD-322D-41AA-B339-3341A3ABF37D}" presName="connector1" presStyleLbl="sibTrans2D1" presStyleIdx="0" presStyleCnt="3"/>
      <dgm:spPr/>
      <dgm:t>
        <a:bodyPr/>
        <a:lstStyle/>
        <a:p>
          <a:pPr rtl="1"/>
          <a:endParaRPr lang="ar-SA"/>
        </a:p>
      </dgm:t>
    </dgm:pt>
    <dgm:pt modelId="{2A41C4C7-03F5-47EA-978F-00F5985923D1}" type="pres">
      <dgm:prSet presAssocID="{201BEEAB-58BC-4EC7-A7E9-34B724BFDC6B}" presName="connector2" presStyleLbl="sibTrans2D1" presStyleIdx="1" presStyleCnt="3" custLinFactNeighborX="-27891" custLinFactNeighborY="10815"/>
      <dgm:spPr/>
      <dgm:t>
        <a:bodyPr/>
        <a:lstStyle/>
        <a:p>
          <a:pPr rtl="1"/>
          <a:endParaRPr lang="ar-SA"/>
        </a:p>
      </dgm:t>
    </dgm:pt>
    <dgm:pt modelId="{9BCB83A7-02F6-4EF6-8EF0-9EFD803135B0}" type="pres">
      <dgm:prSet presAssocID="{FA1EF468-290C-4031-8AFD-F3D9D07BA463}" presName="connector3" presStyleLbl="sibTrans2D1" presStyleIdx="2" presStyleCnt="3" custLinFactNeighborX="-12670" custLinFactNeighborY="-1584"/>
      <dgm:spPr/>
      <dgm:t>
        <a:bodyPr/>
        <a:lstStyle/>
        <a:p>
          <a:pPr rtl="1"/>
          <a:endParaRPr lang="ar-SA"/>
        </a:p>
      </dgm:t>
    </dgm:pt>
  </dgm:ptLst>
  <dgm:cxnLst>
    <dgm:cxn modelId="{70FF9731-9563-44D6-84D9-37ECE74602F9}" type="presOf" srcId="{6190A858-4B23-47F3-91DD-3A309224475E}" destId="{B21A42AB-623E-4444-AE78-767CDB204C65}" srcOrd="0" destOrd="0" presId="urn:microsoft.com/office/officeart/2005/8/layout/gear1"/>
    <dgm:cxn modelId="{BD350A20-24A0-4621-9C1B-D95DD8E854DE}" type="presOf" srcId="{5D4BC8F1-51CD-488A-BCD2-09C1CCB1E7C9}" destId="{73C42027-8C88-44CB-85E1-6EFE4EB1F2A4}" srcOrd="0" destOrd="0" presId="urn:microsoft.com/office/officeart/2005/8/layout/gear1"/>
    <dgm:cxn modelId="{5EDF914A-49A5-4615-978C-B0656CE6F92A}" type="presOf" srcId="{8AB0C796-1BD5-4AF6-8440-BB18C54B3C32}" destId="{8E18D2CA-111F-40EB-A29C-C2186EED9385}" srcOrd="1" destOrd="0" presId="urn:microsoft.com/office/officeart/2005/8/layout/gear1"/>
    <dgm:cxn modelId="{5B2DB4C0-8ADB-497C-B90C-90529043FC87}" type="presOf" srcId="{8AB0C796-1BD5-4AF6-8440-BB18C54B3C32}" destId="{0815F924-BC8D-4CBB-84EB-0EA66AEF7EA3}" srcOrd="0" destOrd="0" presId="urn:microsoft.com/office/officeart/2005/8/layout/gear1"/>
    <dgm:cxn modelId="{B5BBE91E-C390-4E79-98F9-09736F1E14C2}" srcId="{6190A858-4B23-47F3-91DD-3A309224475E}" destId="{74EBA76B-A214-43B4-A755-E8A7B53A5F70}" srcOrd="1" destOrd="0" parTransId="{1F339A3D-1277-4BA1-A4B2-4B88B4223A02}" sibTransId="{201BEEAB-58BC-4EC7-A7E9-34B724BFDC6B}"/>
    <dgm:cxn modelId="{D1D234E7-028E-46FF-BC50-31B2E27DBD71}" srcId="{6190A858-4B23-47F3-91DD-3A309224475E}" destId="{8AB0C796-1BD5-4AF6-8440-BB18C54B3C32}" srcOrd="0" destOrd="0" parTransId="{C78528A8-3560-4927-BCB9-CFD142BF716C}" sibTransId="{1082C5DD-322D-41AA-B339-3341A3ABF37D}"/>
    <dgm:cxn modelId="{AEA2E168-F7E4-411A-BEA4-41FA6657A0CE}" type="presOf" srcId="{74EBA76B-A214-43B4-A755-E8A7B53A5F70}" destId="{2E63B636-B446-4DA7-B430-9397D2878E5C}" srcOrd="1" destOrd="0" presId="urn:microsoft.com/office/officeart/2005/8/layout/gear1"/>
    <dgm:cxn modelId="{28DFE1D1-F657-4C6C-8E3B-D7FACAA0AC23}" type="presOf" srcId="{8AB0C796-1BD5-4AF6-8440-BB18C54B3C32}" destId="{A3E8436B-1654-45FD-8BF5-1FD310F3D1D3}" srcOrd="2" destOrd="0" presId="urn:microsoft.com/office/officeart/2005/8/layout/gear1"/>
    <dgm:cxn modelId="{2C03A8C0-D58A-4151-82F6-3692CDDA4962}" type="presOf" srcId="{5D4BC8F1-51CD-488A-BCD2-09C1CCB1E7C9}" destId="{49BED4B8-AAFC-428E-8DC1-5C6F264425A5}" srcOrd="1" destOrd="0" presId="urn:microsoft.com/office/officeart/2005/8/layout/gear1"/>
    <dgm:cxn modelId="{52126B64-9CD5-4C2F-8B10-66148F0D69FB}" type="presOf" srcId="{74EBA76B-A214-43B4-A755-E8A7B53A5F70}" destId="{115DB8A3-E531-4AF8-AAA6-F016D59DA413}" srcOrd="2" destOrd="0" presId="urn:microsoft.com/office/officeart/2005/8/layout/gear1"/>
    <dgm:cxn modelId="{427FA701-17B9-4926-A5AE-E4A47F57721E}" srcId="{6190A858-4B23-47F3-91DD-3A309224475E}" destId="{5D4BC8F1-51CD-488A-BCD2-09C1CCB1E7C9}" srcOrd="2" destOrd="0" parTransId="{F3DBF6D9-4D3F-4DF8-9D57-6AB55D6DB839}" sibTransId="{FA1EF468-290C-4031-8AFD-F3D9D07BA463}"/>
    <dgm:cxn modelId="{F4FDE73F-AA92-4938-AF18-712F146F558C}" type="presOf" srcId="{201BEEAB-58BC-4EC7-A7E9-34B724BFDC6B}" destId="{2A41C4C7-03F5-47EA-978F-00F5985923D1}" srcOrd="0" destOrd="0" presId="urn:microsoft.com/office/officeart/2005/8/layout/gear1"/>
    <dgm:cxn modelId="{11FCC77A-9042-49A2-A731-875731EAFB95}" type="presOf" srcId="{FA1EF468-290C-4031-8AFD-F3D9D07BA463}" destId="{9BCB83A7-02F6-4EF6-8EF0-9EFD803135B0}" srcOrd="0" destOrd="0" presId="urn:microsoft.com/office/officeart/2005/8/layout/gear1"/>
    <dgm:cxn modelId="{7AABC147-45FA-4DAB-BF4C-14BDC92611C3}" type="presOf" srcId="{5D4BC8F1-51CD-488A-BCD2-09C1CCB1E7C9}" destId="{F139FCFB-4510-4858-8DF8-BF58CA797C0E}" srcOrd="2" destOrd="0" presId="urn:microsoft.com/office/officeart/2005/8/layout/gear1"/>
    <dgm:cxn modelId="{7CB6B947-2361-4AC2-ABBB-70F36848BA0E}" type="presOf" srcId="{5D4BC8F1-51CD-488A-BCD2-09C1CCB1E7C9}" destId="{D747C916-4E4D-4065-8DC2-D0B6C0CD1A3A}" srcOrd="3" destOrd="0" presId="urn:microsoft.com/office/officeart/2005/8/layout/gear1"/>
    <dgm:cxn modelId="{F70BAA21-4EA3-4C3D-8B31-865301A499AD}" type="presOf" srcId="{74EBA76B-A214-43B4-A755-E8A7B53A5F70}" destId="{7F2E37CA-0C2E-4893-9FD9-FBD71BBA8A23}" srcOrd="0" destOrd="0" presId="urn:microsoft.com/office/officeart/2005/8/layout/gear1"/>
    <dgm:cxn modelId="{441F2F27-3433-48C9-9772-B1CDD6E92087}" type="presOf" srcId="{1082C5DD-322D-41AA-B339-3341A3ABF37D}" destId="{D4A8512B-C799-4BA9-A27B-F21419B16C78}" srcOrd="0" destOrd="0" presId="urn:microsoft.com/office/officeart/2005/8/layout/gear1"/>
    <dgm:cxn modelId="{C0A2F9D6-48B8-4231-B7D4-5E7A12618C8E}" type="presParOf" srcId="{B21A42AB-623E-4444-AE78-767CDB204C65}" destId="{0815F924-BC8D-4CBB-84EB-0EA66AEF7EA3}" srcOrd="0" destOrd="0" presId="urn:microsoft.com/office/officeart/2005/8/layout/gear1"/>
    <dgm:cxn modelId="{7701241C-572A-43CD-B1DB-8BF03125E730}" type="presParOf" srcId="{B21A42AB-623E-4444-AE78-767CDB204C65}" destId="{8E18D2CA-111F-40EB-A29C-C2186EED9385}" srcOrd="1" destOrd="0" presId="urn:microsoft.com/office/officeart/2005/8/layout/gear1"/>
    <dgm:cxn modelId="{F290C0B5-62EA-4ABF-8B4C-2AD2C9EDB91B}" type="presParOf" srcId="{B21A42AB-623E-4444-AE78-767CDB204C65}" destId="{A3E8436B-1654-45FD-8BF5-1FD310F3D1D3}" srcOrd="2" destOrd="0" presId="urn:microsoft.com/office/officeart/2005/8/layout/gear1"/>
    <dgm:cxn modelId="{B4F9A9CC-7F7A-46C1-A31F-561E11F69C72}" type="presParOf" srcId="{B21A42AB-623E-4444-AE78-767CDB204C65}" destId="{7F2E37CA-0C2E-4893-9FD9-FBD71BBA8A23}" srcOrd="3" destOrd="0" presId="urn:microsoft.com/office/officeart/2005/8/layout/gear1"/>
    <dgm:cxn modelId="{17D2AC29-7ED1-45A7-A5BB-BF2826ED80DB}" type="presParOf" srcId="{B21A42AB-623E-4444-AE78-767CDB204C65}" destId="{2E63B636-B446-4DA7-B430-9397D2878E5C}" srcOrd="4" destOrd="0" presId="urn:microsoft.com/office/officeart/2005/8/layout/gear1"/>
    <dgm:cxn modelId="{7DB38D3A-204A-4092-BF91-D198138A7703}" type="presParOf" srcId="{B21A42AB-623E-4444-AE78-767CDB204C65}" destId="{115DB8A3-E531-4AF8-AAA6-F016D59DA413}" srcOrd="5" destOrd="0" presId="urn:microsoft.com/office/officeart/2005/8/layout/gear1"/>
    <dgm:cxn modelId="{F9B6924D-3E2F-4048-B662-B565EA9F9996}" type="presParOf" srcId="{B21A42AB-623E-4444-AE78-767CDB204C65}" destId="{73C42027-8C88-44CB-85E1-6EFE4EB1F2A4}" srcOrd="6" destOrd="0" presId="urn:microsoft.com/office/officeart/2005/8/layout/gear1"/>
    <dgm:cxn modelId="{999274FE-9D2A-4DFF-9C91-1B03C08B2BAB}" type="presParOf" srcId="{B21A42AB-623E-4444-AE78-767CDB204C65}" destId="{49BED4B8-AAFC-428E-8DC1-5C6F264425A5}" srcOrd="7" destOrd="0" presId="urn:microsoft.com/office/officeart/2005/8/layout/gear1"/>
    <dgm:cxn modelId="{9848F785-5259-40C9-A51B-AB7DD64AE04F}" type="presParOf" srcId="{B21A42AB-623E-4444-AE78-767CDB204C65}" destId="{F139FCFB-4510-4858-8DF8-BF58CA797C0E}" srcOrd="8" destOrd="0" presId="urn:microsoft.com/office/officeart/2005/8/layout/gear1"/>
    <dgm:cxn modelId="{DD0940E8-0536-4DAE-9472-515EA59E86B4}" type="presParOf" srcId="{B21A42AB-623E-4444-AE78-767CDB204C65}" destId="{D747C916-4E4D-4065-8DC2-D0B6C0CD1A3A}" srcOrd="9" destOrd="0" presId="urn:microsoft.com/office/officeart/2005/8/layout/gear1"/>
    <dgm:cxn modelId="{4004BE8E-D318-4B7E-9EC8-886D47EBDF47}" type="presParOf" srcId="{B21A42AB-623E-4444-AE78-767CDB204C65}" destId="{D4A8512B-C799-4BA9-A27B-F21419B16C78}" srcOrd="10" destOrd="0" presId="urn:microsoft.com/office/officeart/2005/8/layout/gear1"/>
    <dgm:cxn modelId="{451164F8-EC33-4CBB-8B8D-C356265D75C6}" type="presParOf" srcId="{B21A42AB-623E-4444-AE78-767CDB204C65}" destId="{2A41C4C7-03F5-47EA-978F-00F5985923D1}" srcOrd="11" destOrd="0" presId="urn:microsoft.com/office/officeart/2005/8/layout/gear1"/>
    <dgm:cxn modelId="{FC9963E6-93A1-4B3F-9401-952C1F5444F9}" type="presParOf" srcId="{B21A42AB-623E-4444-AE78-767CDB204C65}" destId="{9BCB83A7-02F6-4EF6-8EF0-9EFD803135B0}"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975237-2747-47BF-A688-131E918D3FFE}"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754FA568-72A0-4AC3-853C-FA8A57AC651D}">
      <dgm:prSet phldrT="[نص]"/>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b="1" dirty="0" smtClean="0"/>
            <a:t>تحديد أولويات دعم البحوث الاجتماعية</a:t>
          </a:r>
          <a:endParaRPr lang="en-US" dirty="0" smtClean="0"/>
        </a:p>
      </dgm:t>
    </dgm:pt>
    <dgm:pt modelId="{CBC28CB7-F7AB-4238-9D88-1CEB80F398EF}" type="parTrans" cxnId="{C6B723E1-FC6B-4B8D-BD53-E78334772561}">
      <dgm:prSet/>
      <dgm:spPr/>
      <dgm:t>
        <a:bodyPr/>
        <a:lstStyle/>
        <a:p>
          <a:endParaRPr lang="en-US"/>
        </a:p>
      </dgm:t>
    </dgm:pt>
    <dgm:pt modelId="{F2C85676-EBFC-4EFB-AD0C-87DDB523C36D}" type="sibTrans" cxnId="{C6B723E1-FC6B-4B8D-BD53-E78334772561}">
      <dgm:prSet/>
      <dgm:spPr/>
      <dgm:t>
        <a:bodyPr/>
        <a:lstStyle/>
        <a:p>
          <a:endParaRPr lang="en-US"/>
        </a:p>
      </dgm:t>
    </dgm:pt>
    <dgm:pt modelId="{9B3C7491-5714-43BE-9B84-68C62C00F2ED}">
      <dgm:prSet phldrT="[نص]"/>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b="1" dirty="0" smtClean="0"/>
            <a:t>إعداد لائحة دعم البحوث العلمية والنشر</a:t>
          </a:r>
          <a:endParaRPr lang="en-US" dirty="0" smtClean="0"/>
        </a:p>
      </dgm:t>
    </dgm:pt>
    <dgm:pt modelId="{D2C649A2-B4A5-42B3-A4FF-833AA8E98BFC}" type="parTrans" cxnId="{F567659A-AEFC-47D9-8447-57C842956BAB}">
      <dgm:prSet/>
      <dgm:spPr/>
      <dgm:t>
        <a:bodyPr/>
        <a:lstStyle/>
        <a:p>
          <a:endParaRPr lang="en-US"/>
        </a:p>
      </dgm:t>
    </dgm:pt>
    <dgm:pt modelId="{09231F6E-2D3D-4079-A754-29E15154347A}" type="sibTrans" cxnId="{F567659A-AEFC-47D9-8447-57C842956BAB}">
      <dgm:prSet/>
      <dgm:spPr/>
      <dgm:t>
        <a:bodyPr/>
        <a:lstStyle/>
        <a:p>
          <a:endParaRPr lang="en-US"/>
        </a:p>
      </dgm:t>
    </dgm:pt>
    <dgm:pt modelId="{83C36E4F-81B1-4288-B976-C919E12549DD}">
      <dgm:prSet phldrT="[نص]"/>
      <dgm:spPr/>
      <dgm:t>
        <a:bodyPr/>
        <a:lstStyle/>
        <a:p>
          <a:pPr rtl="1"/>
          <a:r>
            <a:rPr lang="ar-SA" b="1" dirty="0" smtClean="0"/>
            <a:t>دعم البحوث الاجتماعية المتخصصة</a:t>
          </a:r>
        </a:p>
        <a:p>
          <a:pPr rtl="1"/>
          <a:endParaRPr lang="ar-SA" b="1" dirty="0" smtClean="0"/>
        </a:p>
        <a:p>
          <a:pPr rtl="1"/>
          <a:endParaRPr lang="en-US" dirty="0"/>
        </a:p>
      </dgm:t>
    </dgm:pt>
    <dgm:pt modelId="{466CFEA0-616A-4D19-B0AD-6D8109504E18}" type="parTrans" cxnId="{0FBFFFBB-1DC4-40FA-BE9F-D201C76FEDCE}">
      <dgm:prSet/>
      <dgm:spPr/>
      <dgm:t>
        <a:bodyPr/>
        <a:lstStyle/>
        <a:p>
          <a:endParaRPr lang="en-US"/>
        </a:p>
      </dgm:t>
    </dgm:pt>
    <dgm:pt modelId="{A3AE888C-2D3A-46F2-A05D-A0DF4C02B14C}" type="sibTrans" cxnId="{0FBFFFBB-1DC4-40FA-BE9F-D201C76FEDCE}">
      <dgm:prSet/>
      <dgm:spPr/>
      <dgm:t>
        <a:bodyPr/>
        <a:lstStyle/>
        <a:p>
          <a:endParaRPr lang="en-US"/>
        </a:p>
      </dgm:t>
    </dgm:pt>
    <dgm:pt modelId="{F2426034-F211-4145-B2D6-2B11FFB87465}" type="pres">
      <dgm:prSet presAssocID="{5D975237-2747-47BF-A688-131E918D3FFE}" presName="Name0" presStyleCnt="0">
        <dgm:presLayoutVars>
          <dgm:dir/>
          <dgm:resizeHandles val="exact"/>
        </dgm:presLayoutVars>
      </dgm:prSet>
      <dgm:spPr/>
      <dgm:t>
        <a:bodyPr/>
        <a:lstStyle/>
        <a:p>
          <a:pPr rtl="1"/>
          <a:endParaRPr lang="ar-SA"/>
        </a:p>
      </dgm:t>
    </dgm:pt>
    <dgm:pt modelId="{90A317C8-78FD-40DF-A6B0-1C493C728D6E}" type="pres">
      <dgm:prSet presAssocID="{754FA568-72A0-4AC3-853C-FA8A57AC651D}" presName="Name5" presStyleLbl="vennNode1" presStyleIdx="0" presStyleCnt="3">
        <dgm:presLayoutVars>
          <dgm:bulletEnabled val="1"/>
        </dgm:presLayoutVars>
      </dgm:prSet>
      <dgm:spPr/>
      <dgm:t>
        <a:bodyPr/>
        <a:lstStyle/>
        <a:p>
          <a:endParaRPr lang="en-US"/>
        </a:p>
      </dgm:t>
    </dgm:pt>
    <dgm:pt modelId="{B600CD48-0F2F-40D2-A6B0-7D0C7061A921}" type="pres">
      <dgm:prSet presAssocID="{F2C85676-EBFC-4EFB-AD0C-87DDB523C36D}" presName="space" presStyleCnt="0"/>
      <dgm:spPr/>
    </dgm:pt>
    <dgm:pt modelId="{D9B18776-2502-49A4-8DAF-D813FA5FEC75}" type="pres">
      <dgm:prSet presAssocID="{9B3C7491-5714-43BE-9B84-68C62C00F2ED}" presName="Name5" presStyleLbl="vennNode1" presStyleIdx="1" presStyleCnt="3">
        <dgm:presLayoutVars>
          <dgm:bulletEnabled val="1"/>
        </dgm:presLayoutVars>
      </dgm:prSet>
      <dgm:spPr/>
      <dgm:t>
        <a:bodyPr/>
        <a:lstStyle/>
        <a:p>
          <a:endParaRPr lang="en-US"/>
        </a:p>
      </dgm:t>
    </dgm:pt>
    <dgm:pt modelId="{48317239-68AE-4CF5-A08A-0ECE4CDA5DFB}" type="pres">
      <dgm:prSet presAssocID="{09231F6E-2D3D-4079-A754-29E15154347A}" presName="space" presStyleCnt="0"/>
      <dgm:spPr/>
    </dgm:pt>
    <dgm:pt modelId="{015483BD-F09B-4231-BFDE-E3704438C16F}" type="pres">
      <dgm:prSet presAssocID="{83C36E4F-81B1-4288-B976-C919E12549DD}" presName="Name5" presStyleLbl="vennNode1" presStyleIdx="2" presStyleCnt="3">
        <dgm:presLayoutVars>
          <dgm:bulletEnabled val="1"/>
        </dgm:presLayoutVars>
      </dgm:prSet>
      <dgm:spPr/>
      <dgm:t>
        <a:bodyPr/>
        <a:lstStyle/>
        <a:p>
          <a:endParaRPr lang="en-US"/>
        </a:p>
      </dgm:t>
    </dgm:pt>
  </dgm:ptLst>
  <dgm:cxnLst>
    <dgm:cxn modelId="{C6B723E1-FC6B-4B8D-BD53-E78334772561}" srcId="{5D975237-2747-47BF-A688-131E918D3FFE}" destId="{754FA568-72A0-4AC3-853C-FA8A57AC651D}" srcOrd="0" destOrd="0" parTransId="{CBC28CB7-F7AB-4238-9D88-1CEB80F398EF}" sibTransId="{F2C85676-EBFC-4EFB-AD0C-87DDB523C36D}"/>
    <dgm:cxn modelId="{5C90A7D6-0B36-408E-8BE3-8B8D5168FCFD}" type="presOf" srcId="{9B3C7491-5714-43BE-9B84-68C62C00F2ED}" destId="{D9B18776-2502-49A4-8DAF-D813FA5FEC75}" srcOrd="0" destOrd="0" presId="urn:microsoft.com/office/officeart/2005/8/layout/venn3"/>
    <dgm:cxn modelId="{B978C7BD-1A02-4676-98A4-534E650C4C53}" type="presOf" srcId="{5D975237-2747-47BF-A688-131E918D3FFE}" destId="{F2426034-F211-4145-B2D6-2B11FFB87465}" srcOrd="0" destOrd="0" presId="urn:microsoft.com/office/officeart/2005/8/layout/venn3"/>
    <dgm:cxn modelId="{E5E4272F-8782-4C2B-97D3-981F07A465D0}" type="presOf" srcId="{754FA568-72A0-4AC3-853C-FA8A57AC651D}" destId="{90A317C8-78FD-40DF-A6B0-1C493C728D6E}" srcOrd="0" destOrd="0" presId="urn:microsoft.com/office/officeart/2005/8/layout/venn3"/>
    <dgm:cxn modelId="{DE9EDB1A-B165-4A47-860C-A1AF6639945C}" type="presOf" srcId="{83C36E4F-81B1-4288-B976-C919E12549DD}" destId="{015483BD-F09B-4231-BFDE-E3704438C16F}" srcOrd="0" destOrd="0" presId="urn:microsoft.com/office/officeart/2005/8/layout/venn3"/>
    <dgm:cxn modelId="{0FBFFFBB-1DC4-40FA-BE9F-D201C76FEDCE}" srcId="{5D975237-2747-47BF-A688-131E918D3FFE}" destId="{83C36E4F-81B1-4288-B976-C919E12549DD}" srcOrd="2" destOrd="0" parTransId="{466CFEA0-616A-4D19-B0AD-6D8109504E18}" sibTransId="{A3AE888C-2D3A-46F2-A05D-A0DF4C02B14C}"/>
    <dgm:cxn modelId="{F567659A-AEFC-47D9-8447-57C842956BAB}" srcId="{5D975237-2747-47BF-A688-131E918D3FFE}" destId="{9B3C7491-5714-43BE-9B84-68C62C00F2ED}" srcOrd="1" destOrd="0" parTransId="{D2C649A2-B4A5-42B3-A4FF-833AA8E98BFC}" sibTransId="{09231F6E-2D3D-4079-A754-29E15154347A}"/>
    <dgm:cxn modelId="{A9494622-38F3-408E-9EF1-BFB3F5A27099}" type="presParOf" srcId="{F2426034-F211-4145-B2D6-2B11FFB87465}" destId="{90A317C8-78FD-40DF-A6B0-1C493C728D6E}" srcOrd="0" destOrd="0" presId="urn:microsoft.com/office/officeart/2005/8/layout/venn3"/>
    <dgm:cxn modelId="{BE4D7A8F-FC2E-4E92-BD4C-8EC7842F2A87}" type="presParOf" srcId="{F2426034-F211-4145-B2D6-2B11FFB87465}" destId="{B600CD48-0F2F-40D2-A6B0-7D0C7061A921}" srcOrd="1" destOrd="0" presId="urn:microsoft.com/office/officeart/2005/8/layout/venn3"/>
    <dgm:cxn modelId="{3350C2D5-94D3-43ED-AEA4-F4478E30FF3D}" type="presParOf" srcId="{F2426034-F211-4145-B2D6-2B11FFB87465}" destId="{D9B18776-2502-49A4-8DAF-D813FA5FEC75}" srcOrd="2" destOrd="0" presId="urn:microsoft.com/office/officeart/2005/8/layout/venn3"/>
    <dgm:cxn modelId="{457E1976-12CC-46D3-93AE-85BB7E0DB0DA}" type="presParOf" srcId="{F2426034-F211-4145-B2D6-2B11FFB87465}" destId="{48317239-68AE-4CF5-A08A-0ECE4CDA5DFB}" srcOrd="3" destOrd="0" presId="urn:microsoft.com/office/officeart/2005/8/layout/venn3"/>
    <dgm:cxn modelId="{4F8F65B2-8623-4A31-A5FF-BF0B87A5B9B7}" type="presParOf" srcId="{F2426034-F211-4145-B2D6-2B11FFB87465}" destId="{015483BD-F09B-4231-BFDE-E3704438C16F}"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4B7FE4-51A6-4158-8A35-127A292A6436}">
      <dsp:nvSpPr>
        <dsp:cNvPr id="0" name=""/>
        <dsp:cNvSpPr/>
      </dsp:nvSpPr>
      <dsp:spPr>
        <a:xfrm>
          <a:off x="535651" y="1444197"/>
          <a:ext cx="5128548" cy="707231"/>
        </a:xfrm>
        <a:custGeom>
          <a:avLst/>
          <a:gdLst/>
          <a:ahLst/>
          <a:cxnLst/>
          <a:rect l="0" t="0" r="0" b="0"/>
          <a:pathLst>
            <a:path>
              <a:moveTo>
                <a:pt x="5128548" y="0"/>
              </a:moveTo>
              <a:lnTo>
                <a:pt x="5128548" y="595971"/>
              </a:lnTo>
              <a:lnTo>
                <a:pt x="0" y="595971"/>
              </a:lnTo>
              <a:lnTo>
                <a:pt x="0"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326F86-77D9-495C-8146-0BDA0E770A6D}">
      <dsp:nvSpPr>
        <dsp:cNvPr id="0" name=""/>
        <dsp:cNvSpPr/>
      </dsp:nvSpPr>
      <dsp:spPr>
        <a:xfrm>
          <a:off x="1817788" y="1444197"/>
          <a:ext cx="3846411" cy="707231"/>
        </a:xfrm>
        <a:custGeom>
          <a:avLst/>
          <a:gdLst/>
          <a:ahLst/>
          <a:cxnLst/>
          <a:rect l="0" t="0" r="0" b="0"/>
          <a:pathLst>
            <a:path>
              <a:moveTo>
                <a:pt x="3846411" y="0"/>
              </a:moveTo>
              <a:lnTo>
                <a:pt x="3846411" y="595971"/>
              </a:lnTo>
              <a:lnTo>
                <a:pt x="0" y="595971"/>
              </a:lnTo>
              <a:lnTo>
                <a:pt x="0"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70DA95-E175-4763-9A1E-57E75CEF1F21}">
      <dsp:nvSpPr>
        <dsp:cNvPr id="0" name=""/>
        <dsp:cNvSpPr/>
      </dsp:nvSpPr>
      <dsp:spPr>
        <a:xfrm>
          <a:off x="3099925" y="1444197"/>
          <a:ext cx="2564274" cy="707231"/>
        </a:xfrm>
        <a:custGeom>
          <a:avLst/>
          <a:gdLst/>
          <a:ahLst/>
          <a:cxnLst/>
          <a:rect l="0" t="0" r="0" b="0"/>
          <a:pathLst>
            <a:path>
              <a:moveTo>
                <a:pt x="2564274" y="0"/>
              </a:moveTo>
              <a:lnTo>
                <a:pt x="2564274" y="595971"/>
              </a:lnTo>
              <a:lnTo>
                <a:pt x="0" y="595971"/>
              </a:lnTo>
              <a:lnTo>
                <a:pt x="0"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6D6148-465D-4BB9-A70F-33733DC16C56}">
      <dsp:nvSpPr>
        <dsp:cNvPr id="0" name=""/>
        <dsp:cNvSpPr/>
      </dsp:nvSpPr>
      <dsp:spPr>
        <a:xfrm>
          <a:off x="4382062" y="1444197"/>
          <a:ext cx="1282137" cy="707231"/>
        </a:xfrm>
        <a:custGeom>
          <a:avLst/>
          <a:gdLst/>
          <a:ahLst/>
          <a:cxnLst/>
          <a:rect l="0" t="0" r="0" b="0"/>
          <a:pathLst>
            <a:path>
              <a:moveTo>
                <a:pt x="1282137" y="0"/>
              </a:moveTo>
              <a:lnTo>
                <a:pt x="1282137" y="595971"/>
              </a:lnTo>
              <a:lnTo>
                <a:pt x="0" y="595971"/>
              </a:lnTo>
              <a:lnTo>
                <a:pt x="0"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715D81-82BE-43CA-86C4-566EF17B5C4C}">
      <dsp:nvSpPr>
        <dsp:cNvPr id="0" name=""/>
        <dsp:cNvSpPr/>
      </dsp:nvSpPr>
      <dsp:spPr>
        <a:xfrm>
          <a:off x="5618480" y="1444197"/>
          <a:ext cx="91440" cy="707231"/>
        </a:xfrm>
        <a:custGeom>
          <a:avLst/>
          <a:gdLst/>
          <a:ahLst/>
          <a:cxnLst/>
          <a:rect l="0" t="0" r="0" b="0"/>
          <a:pathLst>
            <a:path>
              <a:moveTo>
                <a:pt x="45720" y="0"/>
              </a:moveTo>
              <a:lnTo>
                <a:pt x="45720"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CE0FA-D8CE-4C71-A2AE-BBFB6B95B1F8}">
      <dsp:nvSpPr>
        <dsp:cNvPr id="0" name=""/>
        <dsp:cNvSpPr/>
      </dsp:nvSpPr>
      <dsp:spPr>
        <a:xfrm>
          <a:off x="5664200" y="1444197"/>
          <a:ext cx="1282137" cy="707231"/>
        </a:xfrm>
        <a:custGeom>
          <a:avLst/>
          <a:gdLst/>
          <a:ahLst/>
          <a:cxnLst/>
          <a:rect l="0" t="0" r="0" b="0"/>
          <a:pathLst>
            <a:path>
              <a:moveTo>
                <a:pt x="0" y="0"/>
              </a:moveTo>
              <a:lnTo>
                <a:pt x="0" y="595971"/>
              </a:lnTo>
              <a:lnTo>
                <a:pt x="1282137" y="595971"/>
              </a:lnTo>
              <a:lnTo>
                <a:pt x="1282137"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8DEF247-83FF-42E9-B045-A1608BCD47DF}">
      <dsp:nvSpPr>
        <dsp:cNvPr id="0" name=""/>
        <dsp:cNvSpPr/>
      </dsp:nvSpPr>
      <dsp:spPr>
        <a:xfrm>
          <a:off x="5664200" y="1444197"/>
          <a:ext cx="2564274" cy="707231"/>
        </a:xfrm>
        <a:custGeom>
          <a:avLst/>
          <a:gdLst/>
          <a:ahLst/>
          <a:cxnLst/>
          <a:rect l="0" t="0" r="0" b="0"/>
          <a:pathLst>
            <a:path>
              <a:moveTo>
                <a:pt x="0" y="0"/>
              </a:moveTo>
              <a:lnTo>
                <a:pt x="0" y="595971"/>
              </a:lnTo>
              <a:lnTo>
                <a:pt x="2564274" y="595971"/>
              </a:lnTo>
              <a:lnTo>
                <a:pt x="2564274"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E41736-6C6F-4472-9FC3-066BBE33E4EC}">
      <dsp:nvSpPr>
        <dsp:cNvPr id="0" name=""/>
        <dsp:cNvSpPr/>
      </dsp:nvSpPr>
      <dsp:spPr>
        <a:xfrm>
          <a:off x="5664200" y="1444197"/>
          <a:ext cx="3846411" cy="707231"/>
        </a:xfrm>
        <a:custGeom>
          <a:avLst/>
          <a:gdLst/>
          <a:ahLst/>
          <a:cxnLst/>
          <a:rect l="0" t="0" r="0" b="0"/>
          <a:pathLst>
            <a:path>
              <a:moveTo>
                <a:pt x="0" y="0"/>
              </a:moveTo>
              <a:lnTo>
                <a:pt x="0" y="595971"/>
              </a:lnTo>
              <a:lnTo>
                <a:pt x="3846411" y="595971"/>
              </a:lnTo>
              <a:lnTo>
                <a:pt x="3846411"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F57483A-BC12-4BA3-9FAC-CCC69736037C}">
      <dsp:nvSpPr>
        <dsp:cNvPr id="0" name=""/>
        <dsp:cNvSpPr/>
      </dsp:nvSpPr>
      <dsp:spPr>
        <a:xfrm>
          <a:off x="5664200" y="1444197"/>
          <a:ext cx="5128548" cy="707231"/>
        </a:xfrm>
        <a:custGeom>
          <a:avLst/>
          <a:gdLst/>
          <a:ahLst/>
          <a:cxnLst/>
          <a:rect l="0" t="0" r="0" b="0"/>
          <a:pathLst>
            <a:path>
              <a:moveTo>
                <a:pt x="0" y="0"/>
              </a:moveTo>
              <a:lnTo>
                <a:pt x="0" y="595971"/>
              </a:lnTo>
              <a:lnTo>
                <a:pt x="5128548" y="595971"/>
              </a:lnTo>
              <a:lnTo>
                <a:pt x="5128548" y="707231"/>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399A38-D800-4B08-AD64-D644492390A6}">
      <dsp:nvSpPr>
        <dsp:cNvPr id="0" name=""/>
        <dsp:cNvSpPr/>
      </dsp:nvSpPr>
      <dsp:spPr>
        <a:xfrm>
          <a:off x="3149600" y="93132"/>
          <a:ext cx="5029198" cy="1351065"/>
        </a:xfrm>
        <a:prstGeom prst="rect">
          <a:avLst/>
        </a:prstGeom>
        <a:solidFill>
          <a:schemeClr val="tx1">
            <a:lumMod val="50000"/>
            <a:lumOff val="50000"/>
            <a:alpha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rtl="1">
            <a:lnSpc>
              <a:spcPct val="90000"/>
            </a:lnSpc>
            <a:spcBef>
              <a:spcPct val="0"/>
            </a:spcBef>
            <a:spcAft>
              <a:spcPct val="35000"/>
            </a:spcAft>
          </a:pPr>
          <a:r>
            <a:rPr lang="ar-SA" sz="4000" b="1" kern="1200" dirty="0" smtClean="0"/>
            <a:t>سمات مراكز التفكير الناجحة</a:t>
          </a:r>
          <a:endParaRPr lang="en-US" sz="4000" kern="1200" dirty="0"/>
        </a:p>
      </dsp:txBody>
      <dsp:txXfrm>
        <a:off x="3149600" y="93132"/>
        <a:ext cx="5029198" cy="1351065"/>
      </dsp:txXfrm>
    </dsp:sp>
    <dsp:sp modelId="{FB44C1C1-EF47-4F09-BDC6-F4E776E57C12}">
      <dsp:nvSpPr>
        <dsp:cNvPr id="0" name=""/>
        <dsp:cNvSpPr/>
      </dsp:nvSpPr>
      <dsp:spPr>
        <a:xfrm>
          <a:off x="10262939"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تحديد الرسالة</a:t>
          </a:r>
          <a:endParaRPr lang="en-US" sz="2300" kern="1200" dirty="0"/>
        </a:p>
      </dsp:txBody>
      <dsp:txXfrm>
        <a:off x="10262939" y="2151428"/>
        <a:ext cx="1059617" cy="1563311"/>
      </dsp:txXfrm>
    </dsp:sp>
    <dsp:sp modelId="{B2AF31A4-60FF-4642-98DE-C2038B62573B}">
      <dsp:nvSpPr>
        <dsp:cNvPr id="0" name=""/>
        <dsp:cNvSpPr/>
      </dsp:nvSpPr>
      <dsp:spPr>
        <a:xfrm>
          <a:off x="8980802"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ترسيخ المصداقية</a:t>
          </a:r>
          <a:endParaRPr lang="en-US" sz="2300" kern="1200" dirty="0"/>
        </a:p>
      </dsp:txBody>
      <dsp:txXfrm>
        <a:off x="8980802" y="2151428"/>
        <a:ext cx="1059617" cy="1563311"/>
      </dsp:txXfrm>
    </dsp:sp>
    <dsp:sp modelId="{6AAF3E7C-7D33-40E1-BD6E-1C2C41FB07A7}">
      <dsp:nvSpPr>
        <dsp:cNvPr id="0" name=""/>
        <dsp:cNvSpPr/>
      </dsp:nvSpPr>
      <dsp:spPr>
        <a:xfrm>
          <a:off x="7698665"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الانخراط في أنشطة حشد التأييد</a:t>
          </a:r>
          <a:endParaRPr lang="en-US" sz="2300" kern="1200" dirty="0"/>
        </a:p>
      </dsp:txBody>
      <dsp:txXfrm>
        <a:off x="7698665" y="2151428"/>
        <a:ext cx="1059617" cy="1563311"/>
      </dsp:txXfrm>
    </dsp:sp>
    <dsp:sp modelId="{EF76DBE3-6A07-4CD8-BE08-B75A0F0D714B}">
      <dsp:nvSpPr>
        <dsp:cNvPr id="0" name=""/>
        <dsp:cNvSpPr/>
      </dsp:nvSpPr>
      <dsp:spPr>
        <a:xfrm>
          <a:off x="6416528"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الإدارة الواعية للعلاقات</a:t>
          </a:r>
          <a:endParaRPr lang="en-US" sz="2300" kern="1200" dirty="0"/>
        </a:p>
      </dsp:txBody>
      <dsp:txXfrm>
        <a:off x="6416528" y="2151428"/>
        <a:ext cx="1059617" cy="1563311"/>
      </dsp:txXfrm>
    </dsp:sp>
    <dsp:sp modelId="{643C16EC-D44E-48DD-9920-2501D471C607}">
      <dsp:nvSpPr>
        <dsp:cNvPr id="0" name=""/>
        <dsp:cNvSpPr/>
      </dsp:nvSpPr>
      <dsp:spPr>
        <a:xfrm>
          <a:off x="5134391"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وضع استراتيجية للتوعية والتسويق</a:t>
          </a:r>
          <a:endParaRPr lang="en-US" sz="2300" kern="1200" dirty="0"/>
        </a:p>
      </dsp:txBody>
      <dsp:txXfrm>
        <a:off x="5134391" y="2151428"/>
        <a:ext cx="1059617" cy="1563311"/>
      </dsp:txXfrm>
    </dsp:sp>
    <dsp:sp modelId="{69211F9E-A84D-4250-9312-F90A02EAB2E6}">
      <dsp:nvSpPr>
        <dsp:cNvPr id="0" name=""/>
        <dsp:cNvSpPr/>
      </dsp:nvSpPr>
      <dsp:spPr>
        <a:xfrm>
          <a:off x="3852254"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بناء قاعدة مالية واسعة</a:t>
          </a:r>
          <a:endParaRPr lang="en-US" sz="2300" kern="1200" dirty="0"/>
        </a:p>
      </dsp:txBody>
      <dsp:txXfrm>
        <a:off x="3852254" y="2151428"/>
        <a:ext cx="1059617" cy="1563311"/>
      </dsp:txXfrm>
    </dsp:sp>
    <dsp:sp modelId="{AAFBC4A8-D195-45F0-8E15-A99AE12F054A}">
      <dsp:nvSpPr>
        <dsp:cNvPr id="0" name=""/>
        <dsp:cNvSpPr/>
      </dsp:nvSpPr>
      <dsp:spPr>
        <a:xfrm>
          <a:off x="2570116"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جذب الكفاءات والحفاظ عليها</a:t>
          </a:r>
          <a:endParaRPr lang="en-US" sz="2300" kern="1200" dirty="0"/>
        </a:p>
      </dsp:txBody>
      <dsp:txXfrm>
        <a:off x="2570116" y="2151428"/>
        <a:ext cx="1059617" cy="1563311"/>
      </dsp:txXfrm>
    </dsp:sp>
    <dsp:sp modelId="{AAC8366A-FC74-49DF-BB57-65B0B0F3D64E}">
      <dsp:nvSpPr>
        <dsp:cNvPr id="0" name=""/>
        <dsp:cNvSpPr/>
      </dsp:nvSpPr>
      <dsp:spPr>
        <a:xfrm>
          <a:off x="1287979"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تطوير القيادة </a:t>
          </a:r>
          <a:r>
            <a:rPr lang="ar-SA" sz="2300" b="1" kern="1200" dirty="0" err="1" smtClean="0"/>
            <a:t>والحوكمة</a:t>
          </a:r>
          <a:endParaRPr lang="en-US" sz="2300" kern="1200" dirty="0"/>
        </a:p>
      </dsp:txBody>
      <dsp:txXfrm>
        <a:off x="1287979" y="2151428"/>
        <a:ext cx="1059617" cy="1563311"/>
      </dsp:txXfrm>
    </dsp:sp>
    <dsp:sp modelId="{A4B42CB0-CA7D-429F-9349-6A9570BB497D}">
      <dsp:nvSpPr>
        <dsp:cNvPr id="0" name=""/>
        <dsp:cNvSpPr/>
      </dsp:nvSpPr>
      <dsp:spPr>
        <a:xfrm>
          <a:off x="5842" y="2151428"/>
          <a:ext cx="1059617" cy="1563311"/>
        </a:xfrm>
        <a:prstGeom prst="rect">
          <a:avLst/>
        </a:prstGeom>
        <a:solidFill>
          <a:srgbClr val="43AFC0">
            <a:alpha val="7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b="1" kern="1200" dirty="0" smtClean="0"/>
            <a:t>التعلم من التجارب والتكيف</a:t>
          </a:r>
          <a:endParaRPr lang="en-US" sz="2300" kern="1200" dirty="0"/>
        </a:p>
      </dsp:txBody>
      <dsp:txXfrm>
        <a:off x="5842" y="2151428"/>
        <a:ext cx="1059617" cy="15633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578FA4-A1C0-40D3-98A7-927CA351DE66}" type="datetimeFigureOut">
              <a:rPr lang="en-US" smtClean="0"/>
              <a:t>1/16/2017</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F15A7D-20B2-497B-9398-F838B67EB4E7}" type="slidenum">
              <a:rPr lang="en-US" smtClean="0"/>
              <a:t>‹#›</a:t>
            </a:fld>
            <a:endParaRPr lang="en-US"/>
          </a:p>
        </p:txBody>
      </p:sp>
    </p:spTree>
    <p:extLst>
      <p:ext uri="{BB962C8B-B14F-4D97-AF65-F5344CB8AC3E}">
        <p14:creationId xmlns:p14="http://schemas.microsoft.com/office/powerpoint/2010/main" val="1860530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2CF15A7D-20B2-497B-9398-F838B67EB4E7}" type="slidenum">
              <a:rPr lang="en-US" smtClean="0"/>
              <a:t>2</a:t>
            </a:fld>
            <a:endParaRPr lang="en-US"/>
          </a:p>
        </p:txBody>
      </p:sp>
    </p:spTree>
    <p:extLst>
      <p:ext uri="{BB962C8B-B14F-4D97-AF65-F5344CB8AC3E}">
        <p14:creationId xmlns:p14="http://schemas.microsoft.com/office/powerpoint/2010/main" val="2447545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شريحة عنوان">
    <p:bg>
      <p:bgPr>
        <a:solidFill>
          <a:schemeClr val="bg1"/>
        </a:solidFill>
        <a:effectLst/>
      </p:bgPr>
    </p:bg>
    <p:spTree>
      <p:nvGrpSpPr>
        <p:cNvPr id="1" name=""/>
        <p:cNvGrpSpPr/>
        <p:nvPr/>
      </p:nvGrpSpPr>
      <p:grpSpPr>
        <a:xfrm>
          <a:off x="0" y="0"/>
          <a:ext cx="0" cy="0"/>
          <a:chOff x="0" y="0"/>
          <a:chExt cx="0" cy="0"/>
        </a:xfrm>
      </p:grpSpPr>
      <p:sp>
        <p:nvSpPr>
          <p:cNvPr id="9" name="مستطيل 8"/>
          <p:cNvSpPr/>
          <p:nvPr userDrawn="1"/>
        </p:nvSpPr>
        <p:spPr>
          <a:xfrm>
            <a:off x="0" y="2316163"/>
            <a:ext cx="12201525" cy="4541837"/>
          </a:xfrm>
          <a:prstGeom prst="rect">
            <a:avLst/>
          </a:prstGeom>
          <a:solidFill>
            <a:srgbClr val="216B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لتاريخ 3"/>
          <p:cNvSpPr>
            <a:spLocks noGrp="1"/>
          </p:cNvSpPr>
          <p:nvPr>
            <p:ph type="dt" sz="half" idx="10"/>
          </p:nvPr>
        </p:nvSpPr>
        <p:spPr/>
        <p:txBody>
          <a:bodyPr/>
          <a:lstStyle/>
          <a:p>
            <a:fld id="{FA5D7DDE-4210-4FF3-AAD3-A819B86A54AD}" type="uaqdatetime1">
              <a:rPr lang="ar-SA" smtClean="0"/>
              <a:t>18/04/1438</a:t>
            </a:fld>
            <a:endParaRPr lang="en-US" dirty="0"/>
          </a:p>
        </p:txBody>
      </p:sp>
      <p:sp>
        <p:nvSpPr>
          <p:cNvPr id="5" name="عنصر نائب للتذييل 4"/>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6" name="عنصر نائب لرقم الشريحة 5"/>
          <p:cNvSpPr>
            <a:spLocks noGrp="1"/>
          </p:cNvSpPr>
          <p:nvPr>
            <p:ph type="sldNum" sz="quarter" idx="12"/>
          </p:nvPr>
        </p:nvSpPr>
        <p:spPr/>
        <p:txBody>
          <a:bodyPr/>
          <a:lstStyle/>
          <a:p>
            <a:fld id="{7EC99E1E-E409-4B24-88CE-CC052AF6E65A}" type="slidenum">
              <a:rPr lang="en-US" smtClean="0"/>
              <a:t>‹#›</a:t>
            </a:fld>
            <a:endParaRPr lang="en-US"/>
          </a:p>
        </p:txBody>
      </p:sp>
      <p:pic>
        <p:nvPicPr>
          <p:cNvPr id="8" name="صورة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43193" y="321499"/>
            <a:ext cx="6705614" cy="1792228"/>
          </a:xfrm>
          <a:prstGeom prst="rect">
            <a:avLst/>
          </a:prstGeom>
        </p:spPr>
      </p:pic>
    </p:spTree>
    <p:extLst>
      <p:ext uri="{BB962C8B-B14F-4D97-AF65-F5344CB8AC3E}">
        <p14:creationId xmlns:p14="http://schemas.microsoft.com/office/powerpoint/2010/main" val="27191409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DDE323E-7F87-48F2-9839-14256F8B0EDB}" type="uaqdatetime1">
              <a:rPr lang="ar-SA" smtClean="0"/>
              <a:t>18/04/1438</a:t>
            </a:fld>
            <a:endParaRPr lang="en-US"/>
          </a:p>
        </p:txBody>
      </p:sp>
      <p:sp>
        <p:nvSpPr>
          <p:cNvPr id="5" name="عنصر نائب للتذييل 4"/>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6" name="عنصر نائب لرقم الشريحة 5"/>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730691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B98049B-EF98-45DE-9472-38055B805585}" type="uaqdatetime1">
              <a:rPr lang="ar-SA" smtClean="0"/>
              <a:t>18/04/1438</a:t>
            </a:fld>
            <a:endParaRPr lang="en-US"/>
          </a:p>
        </p:txBody>
      </p:sp>
      <p:sp>
        <p:nvSpPr>
          <p:cNvPr id="5" name="عنصر نائب للتذييل 4"/>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6" name="عنصر نائب لرقم الشريحة 5"/>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2031217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تخطيط مخصص">
    <p:bg>
      <p:bgPr>
        <a:solidFill>
          <a:schemeClr val="bg1"/>
        </a:solidFill>
        <a:effectLst/>
      </p:bgPr>
    </p:bg>
    <p:spTree>
      <p:nvGrpSpPr>
        <p:cNvPr id="1" name=""/>
        <p:cNvGrpSpPr/>
        <p:nvPr/>
      </p:nvGrpSpPr>
      <p:grpSpPr>
        <a:xfrm>
          <a:off x="0" y="0"/>
          <a:ext cx="0" cy="0"/>
          <a:chOff x="0" y="0"/>
          <a:chExt cx="0" cy="0"/>
        </a:xfrm>
      </p:grpSpPr>
      <p:pic>
        <p:nvPicPr>
          <p:cNvPr id="5" name="صورة 4"/>
          <p:cNvPicPr>
            <a:picLocks noChangeAspect="1"/>
          </p:cNvPicPr>
          <p:nvPr userDrawn="1"/>
        </p:nvPicPr>
        <p:blipFill rotWithShape="1">
          <a:blip r:embed="rId2" cstate="print">
            <a:extLst>
              <a:ext uri="{28A0092B-C50C-407E-A947-70E740481C1C}">
                <a14:useLocalDpi xmlns:a14="http://schemas.microsoft.com/office/drawing/2010/main" val="0"/>
              </a:ext>
            </a:extLst>
          </a:blip>
          <a:srcRect l="10448" b="6213"/>
          <a:stretch/>
        </p:blipFill>
        <p:spPr>
          <a:xfrm>
            <a:off x="0" y="1895475"/>
            <a:ext cx="12192000" cy="5011512"/>
          </a:xfrm>
          <a:prstGeom prst="rect">
            <a:avLst/>
          </a:prstGeom>
        </p:spPr>
      </p:pic>
      <p:pic>
        <p:nvPicPr>
          <p:cNvPr id="6" name="صورة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32786148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0" name="Rectangle 4"/>
          <p:cNvSpPr/>
          <p:nvPr userDrawn="1"/>
        </p:nvSpPr>
        <p:spPr>
          <a:xfrm rot="2308357">
            <a:off x="1221698" y="-680812"/>
            <a:ext cx="10750045" cy="10654340"/>
          </a:xfrm>
          <a:custGeom>
            <a:avLst/>
            <a:gdLst>
              <a:gd name="connsiteX0" fmla="*/ 0 w 9573162"/>
              <a:gd name="connsiteY0" fmla="*/ 0 h 3961818"/>
              <a:gd name="connsiteX1" fmla="*/ 9573162 w 9573162"/>
              <a:gd name="connsiteY1" fmla="*/ 0 h 3961818"/>
              <a:gd name="connsiteX2" fmla="*/ 9573162 w 9573162"/>
              <a:gd name="connsiteY2" fmla="*/ 3961818 h 3961818"/>
              <a:gd name="connsiteX3" fmla="*/ 0 w 9573162"/>
              <a:gd name="connsiteY3" fmla="*/ 3961818 h 3961818"/>
              <a:gd name="connsiteX4" fmla="*/ 0 w 9573162"/>
              <a:gd name="connsiteY4" fmla="*/ 0 h 3961818"/>
              <a:gd name="connsiteX0" fmla="*/ 0 w 9573162"/>
              <a:gd name="connsiteY0" fmla="*/ 0 h 3961818"/>
              <a:gd name="connsiteX1" fmla="*/ 9573162 w 9573162"/>
              <a:gd name="connsiteY1" fmla="*/ 0 h 3961818"/>
              <a:gd name="connsiteX2" fmla="*/ 8001646 w 9573162"/>
              <a:gd name="connsiteY2" fmla="*/ 2511109 h 3961818"/>
              <a:gd name="connsiteX3" fmla="*/ 0 w 9573162"/>
              <a:gd name="connsiteY3" fmla="*/ 3961818 h 3961818"/>
              <a:gd name="connsiteX4" fmla="*/ 0 w 9573162"/>
              <a:gd name="connsiteY4" fmla="*/ 0 h 3961818"/>
              <a:gd name="connsiteX0" fmla="*/ 0 w 9573162"/>
              <a:gd name="connsiteY0" fmla="*/ 0 h 6981915"/>
              <a:gd name="connsiteX1" fmla="*/ 9573162 w 9573162"/>
              <a:gd name="connsiteY1" fmla="*/ 0 h 6981915"/>
              <a:gd name="connsiteX2" fmla="*/ 8001646 w 9573162"/>
              <a:gd name="connsiteY2" fmla="*/ 2511109 h 6981915"/>
              <a:gd name="connsiteX3" fmla="*/ 2355863 w 9573162"/>
              <a:gd name="connsiteY3" fmla="*/ 6981915 h 6981915"/>
              <a:gd name="connsiteX4" fmla="*/ 0 w 9573162"/>
              <a:gd name="connsiteY4" fmla="*/ 0 h 6981915"/>
              <a:gd name="connsiteX0" fmla="*/ 0 w 10145818"/>
              <a:gd name="connsiteY0" fmla="*/ 2912182 h 9894097"/>
              <a:gd name="connsiteX1" fmla="*/ 10145818 w 10145818"/>
              <a:gd name="connsiteY1" fmla="*/ 0 h 9894097"/>
              <a:gd name="connsiteX2" fmla="*/ 8001646 w 10145818"/>
              <a:gd name="connsiteY2" fmla="*/ 5423291 h 9894097"/>
              <a:gd name="connsiteX3" fmla="*/ 2355863 w 10145818"/>
              <a:gd name="connsiteY3" fmla="*/ 9894097 h 9894097"/>
              <a:gd name="connsiteX4" fmla="*/ 0 w 10145818"/>
              <a:gd name="connsiteY4" fmla="*/ 2912182 h 989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5818" h="9894097">
                <a:moveTo>
                  <a:pt x="0" y="2912182"/>
                </a:moveTo>
                <a:lnTo>
                  <a:pt x="10145818" y="0"/>
                </a:lnTo>
                <a:lnTo>
                  <a:pt x="8001646" y="5423291"/>
                </a:lnTo>
                <a:lnTo>
                  <a:pt x="2355863" y="9894097"/>
                </a:lnTo>
                <a:lnTo>
                  <a:pt x="0" y="2912182"/>
                </a:lnTo>
                <a:close/>
              </a:path>
            </a:pathLst>
          </a:custGeom>
          <a:noFill/>
          <a:ln w="57150">
            <a:solidFill>
              <a:srgbClr val="88C36D"/>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800" b="1" dirty="0"/>
          </a:p>
        </p:txBody>
      </p:sp>
      <p:sp>
        <p:nvSpPr>
          <p:cNvPr id="11" name="Title Placeholder 1"/>
          <p:cNvSpPr>
            <a:spLocks noGrp="1"/>
          </p:cNvSpPr>
          <p:nvPr>
            <p:ph type="title"/>
          </p:nvPr>
        </p:nvSpPr>
        <p:spPr>
          <a:xfrm>
            <a:off x="3078497" y="2865733"/>
            <a:ext cx="5074299" cy="2919251"/>
          </a:xfrm>
          <a:prstGeom prst="rect">
            <a:avLst/>
          </a:prstGeom>
        </p:spPr>
        <p:txBody>
          <a:bodyPr vert="horz" lIns="91440" tIns="45720" rIns="91440" bIns="45720" rtlCol="1" anchor="ctr">
            <a:normAutofit/>
          </a:bodyPr>
          <a:lstStyle/>
          <a:p>
            <a:r>
              <a:rPr lang="en-US" dirty="0" smtClean="0"/>
              <a:t>Click to edit Master title style</a:t>
            </a:r>
            <a:endParaRPr lang="ar-SA" dirty="0"/>
          </a:p>
        </p:txBody>
      </p:sp>
      <p:pic>
        <p:nvPicPr>
          <p:cNvPr id="5" name="صورة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6452861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Rectangle 4"/>
          <p:cNvSpPr/>
          <p:nvPr userDrawn="1"/>
        </p:nvSpPr>
        <p:spPr>
          <a:xfrm rot="19291643" flipH="1">
            <a:off x="-189113" y="726166"/>
            <a:ext cx="11605508" cy="8378347"/>
          </a:xfrm>
          <a:custGeom>
            <a:avLst/>
            <a:gdLst>
              <a:gd name="connsiteX0" fmla="*/ 0 w 9573162"/>
              <a:gd name="connsiteY0" fmla="*/ 0 h 3961818"/>
              <a:gd name="connsiteX1" fmla="*/ 9573162 w 9573162"/>
              <a:gd name="connsiteY1" fmla="*/ 0 h 3961818"/>
              <a:gd name="connsiteX2" fmla="*/ 9573162 w 9573162"/>
              <a:gd name="connsiteY2" fmla="*/ 3961818 h 3961818"/>
              <a:gd name="connsiteX3" fmla="*/ 0 w 9573162"/>
              <a:gd name="connsiteY3" fmla="*/ 3961818 h 3961818"/>
              <a:gd name="connsiteX4" fmla="*/ 0 w 9573162"/>
              <a:gd name="connsiteY4" fmla="*/ 0 h 3961818"/>
              <a:gd name="connsiteX0" fmla="*/ 0 w 9573162"/>
              <a:gd name="connsiteY0" fmla="*/ 0 h 3961818"/>
              <a:gd name="connsiteX1" fmla="*/ 9573162 w 9573162"/>
              <a:gd name="connsiteY1" fmla="*/ 0 h 3961818"/>
              <a:gd name="connsiteX2" fmla="*/ 8001646 w 9573162"/>
              <a:gd name="connsiteY2" fmla="*/ 2511109 h 3961818"/>
              <a:gd name="connsiteX3" fmla="*/ 0 w 9573162"/>
              <a:gd name="connsiteY3" fmla="*/ 3961818 h 3961818"/>
              <a:gd name="connsiteX4" fmla="*/ 0 w 9573162"/>
              <a:gd name="connsiteY4" fmla="*/ 0 h 3961818"/>
              <a:gd name="connsiteX0" fmla="*/ 0 w 9573162"/>
              <a:gd name="connsiteY0" fmla="*/ 0 h 6981915"/>
              <a:gd name="connsiteX1" fmla="*/ 9573162 w 9573162"/>
              <a:gd name="connsiteY1" fmla="*/ 0 h 6981915"/>
              <a:gd name="connsiteX2" fmla="*/ 8001646 w 9573162"/>
              <a:gd name="connsiteY2" fmla="*/ 2511109 h 6981915"/>
              <a:gd name="connsiteX3" fmla="*/ 2355863 w 9573162"/>
              <a:gd name="connsiteY3" fmla="*/ 6981915 h 6981915"/>
              <a:gd name="connsiteX4" fmla="*/ 0 w 9573162"/>
              <a:gd name="connsiteY4" fmla="*/ 0 h 6981915"/>
              <a:gd name="connsiteX0" fmla="*/ 0 w 10145818"/>
              <a:gd name="connsiteY0" fmla="*/ 2912182 h 9894097"/>
              <a:gd name="connsiteX1" fmla="*/ 10145818 w 10145818"/>
              <a:gd name="connsiteY1" fmla="*/ 0 h 9894097"/>
              <a:gd name="connsiteX2" fmla="*/ 8001646 w 10145818"/>
              <a:gd name="connsiteY2" fmla="*/ 5423291 h 9894097"/>
              <a:gd name="connsiteX3" fmla="*/ 2355863 w 10145818"/>
              <a:gd name="connsiteY3" fmla="*/ 9894097 h 9894097"/>
              <a:gd name="connsiteX4" fmla="*/ 0 w 10145818"/>
              <a:gd name="connsiteY4" fmla="*/ 2912182 h 9894097"/>
              <a:gd name="connsiteX0" fmla="*/ 0 w 10953198"/>
              <a:gd name="connsiteY0" fmla="*/ 1394324 h 8376239"/>
              <a:gd name="connsiteX1" fmla="*/ 10953198 w 10953198"/>
              <a:gd name="connsiteY1" fmla="*/ 0 h 8376239"/>
              <a:gd name="connsiteX2" fmla="*/ 8001646 w 10953198"/>
              <a:gd name="connsiteY2" fmla="*/ 3905433 h 8376239"/>
              <a:gd name="connsiteX3" fmla="*/ 2355863 w 10953198"/>
              <a:gd name="connsiteY3" fmla="*/ 8376239 h 8376239"/>
              <a:gd name="connsiteX4" fmla="*/ 0 w 10953198"/>
              <a:gd name="connsiteY4" fmla="*/ 1394324 h 8376239"/>
              <a:gd name="connsiteX0" fmla="*/ 0 w 10953198"/>
              <a:gd name="connsiteY0" fmla="*/ 1394324 h 6923956"/>
              <a:gd name="connsiteX1" fmla="*/ 10953198 w 10953198"/>
              <a:gd name="connsiteY1" fmla="*/ 0 h 6923956"/>
              <a:gd name="connsiteX2" fmla="*/ 8001646 w 10953198"/>
              <a:gd name="connsiteY2" fmla="*/ 3905433 h 6923956"/>
              <a:gd name="connsiteX3" fmla="*/ 938015 w 10953198"/>
              <a:gd name="connsiteY3" fmla="*/ 6923956 h 6923956"/>
              <a:gd name="connsiteX4" fmla="*/ 0 w 10953198"/>
              <a:gd name="connsiteY4" fmla="*/ 1394324 h 6923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98" h="6923956">
                <a:moveTo>
                  <a:pt x="0" y="1394324"/>
                </a:moveTo>
                <a:lnTo>
                  <a:pt x="10953198" y="0"/>
                </a:lnTo>
                <a:lnTo>
                  <a:pt x="8001646" y="3905433"/>
                </a:lnTo>
                <a:lnTo>
                  <a:pt x="938015" y="6923956"/>
                </a:lnTo>
                <a:lnTo>
                  <a:pt x="0" y="1394324"/>
                </a:lnTo>
                <a:close/>
              </a:path>
            </a:pathLst>
          </a:custGeom>
          <a:solidFill>
            <a:srgbClr val="EA8423"/>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800"/>
          </a:p>
        </p:txBody>
      </p:sp>
      <p:sp>
        <p:nvSpPr>
          <p:cNvPr id="10" name="Title Placeholder 1"/>
          <p:cNvSpPr>
            <a:spLocks noGrp="1"/>
          </p:cNvSpPr>
          <p:nvPr>
            <p:ph type="title"/>
          </p:nvPr>
        </p:nvSpPr>
        <p:spPr>
          <a:xfrm>
            <a:off x="4608716" y="2091288"/>
            <a:ext cx="5074299" cy="2919251"/>
          </a:xfrm>
          <a:prstGeom prst="rect">
            <a:avLst/>
          </a:prstGeom>
        </p:spPr>
        <p:txBody>
          <a:bodyPr vert="horz" lIns="91440" tIns="45720" rIns="91440" bIns="45720" rtlCol="1" anchor="ctr">
            <a:normAutofit/>
          </a:bodyPr>
          <a:lstStyle/>
          <a:p>
            <a:r>
              <a:rPr lang="en-US" dirty="0" smtClean="0"/>
              <a:t>Click to edit Master title style</a:t>
            </a:r>
            <a:endParaRPr lang="ar-SA" dirty="0"/>
          </a:p>
        </p:txBody>
      </p:sp>
      <p:pic>
        <p:nvPicPr>
          <p:cNvPr id="5" name="صورة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319510406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مستطيل 2"/>
          <p:cNvSpPr/>
          <p:nvPr userDrawn="1"/>
        </p:nvSpPr>
        <p:spPr>
          <a:xfrm>
            <a:off x="87086" y="73479"/>
            <a:ext cx="3309257" cy="70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4"/>
          <p:cNvSpPr/>
          <p:nvPr userDrawn="1"/>
        </p:nvSpPr>
        <p:spPr>
          <a:xfrm rot="2308357" flipH="1" flipV="1">
            <a:off x="7675767" y="-132207"/>
            <a:ext cx="2818347" cy="2128608"/>
          </a:xfrm>
          <a:custGeom>
            <a:avLst/>
            <a:gdLst>
              <a:gd name="connsiteX0" fmla="*/ 0 w 9573162"/>
              <a:gd name="connsiteY0" fmla="*/ 0 h 3961818"/>
              <a:gd name="connsiteX1" fmla="*/ 9573162 w 9573162"/>
              <a:gd name="connsiteY1" fmla="*/ 0 h 3961818"/>
              <a:gd name="connsiteX2" fmla="*/ 9573162 w 9573162"/>
              <a:gd name="connsiteY2" fmla="*/ 3961818 h 3961818"/>
              <a:gd name="connsiteX3" fmla="*/ 0 w 9573162"/>
              <a:gd name="connsiteY3" fmla="*/ 3961818 h 3961818"/>
              <a:gd name="connsiteX4" fmla="*/ 0 w 9573162"/>
              <a:gd name="connsiteY4" fmla="*/ 0 h 3961818"/>
              <a:gd name="connsiteX0" fmla="*/ 0 w 9573162"/>
              <a:gd name="connsiteY0" fmla="*/ 0 h 3961818"/>
              <a:gd name="connsiteX1" fmla="*/ 9573162 w 9573162"/>
              <a:gd name="connsiteY1" fmla="*/ 0 h 3961818"/>
              <a:gd name="connsiteX2" fmla="*/ 8001646 w 9573162"/>
              <a:gd name="connsiteY2" fmla="*/ 2511109 h 3961818"/>
              <a:gd name="connsiteX3" fmla="*/ 0 w 9573162"/>
              <a:gd name="connsiteY3" fmla="*/ 3961818 h 3961818"/>
              <a:gd name="connsiteX4" fmla="*/ 0 w 9573162"/>
              <a:gd name="connsiteY4" fmla="*/ 0 h 3961818"/>
              <a:gd name="connsiteX0" fmla="*/ 0 w 9573162"/>
              <a:gd name="connsiteY0" fmla="*/ 0 h 6981915"/>
              <a:gd name="connsiteX1" fmla="*/ 9573162 w 9573162"/>
              <a:gd name="connsiteY1" fmla="*/ 0 h 6981915"/>
              <a:gd name="connsiteX2" fmla="*/ 8001646 w 9573162"/>
              <a:gd name="connsiteY2" fmla="*/ 2511109 h 6981915"/>
              <a:gd name="connsiteX3" fmla="*/ 2355863 w 9573162"/>
              <a:gd name="connsiteY3" fmla="*/ 6981915 h 6981915"/>
              <a:gd name="connsiteX4" fmla="*/ 0 w 9573162"/>
              <a:gd name="connsiteY4" fmla="*/ 0 h 6981915"/>
              <a:gd name="connsiteX0" fmla="*/ 0 w 10145818"/>
              <a:gd name="connsiteY0" fmla="*/ 2912182 h 9894097"/>
              <a:gd name="connsiteX1" fmla="*/ 10145818 w 10145818"/>
              <a:gd name="connsiteY1" fmla="*/ 0 h 9894097"/>
              <a:gd name="connsiteX2" fmla="*/ 8001646 w 10145818"/>
              <a:gd name="connsiteY2" fmla="*/ 5423291 h 9894097"/>
              <a:gd name="connsiteX3" fmla="*/ 2355863 w 10145818"/>
              <a:gd name="connsiteY3" fmla="*/ 9894097 h 9894097"/>
              <a:gd name="connsiteX4" fmla="*/ 0 w 10145818"/>
              <a:gd name="connsiteY4" fmla="*/ 2912182 h 9894097"/>
              <a:gd name="connsiteX0" fmla="*/ 0 w 10145818"/>
              <a:gd name="connsiteY0" fmla="*/ 2912182 h 9894097"/>
              <a:gd name="connsiteX1" fmla="*/ 10145818 w 10145818"/>
              <a:gd name="connsiteY1" fmla="*/ 0 h 9894097"/>
              <a:gd name="connsiteX2" fmla="*/ 10076608 w 10145818"/>
              <a:gd name="connsiteY2" fmla="*/ 3048286 h 9894097"/>
              <a:gd name="connsiteX3" fmla="*/ 2355863 w 10145818"/>
              <a:gd name="connsiteY3" fmla="*/ 9894097 h 9894097"/>
              <a:gd name="connsiteX4" fmla="*/ 0 w 10145818"/>
              <a:gd name="connsiteY4" fmla="*/ 2912182 h 9894097"/>
              <a:gd name="connsiteX0" fmla="*/ 0 w 10145818"/>
              <a:gd name="connsiteY0" fmla="*/ 2912182 h 9222840"/>
              <a:gd name="connsiteX1" fmla="*/ 10145818 w 10145818"/>
              <a:gd name="connsiteY1" fmla="*/ 0 h 9222840"/>
              <a:gd name="connsiteX2" fmla="*/ 10076608 w 10145818"/>
              <a:gd name="connsiteY2" fmla="*/ 3048286 h 9222840"/>
              <a:gd name="connsiteX3" fmla="*/ 5705571 w 10145818"/>
              <a:gd name="connsiteY3" fmla="*/ 9222840 h 9222840"/>
              <a:gd name="connsiteX4" fmla="*/ 0 w 10145818"/>
              <a:gd name="connsiteY4" fmla="*/ 2912182 h 9222840"/>
              <a:gd name="connsiteX0" fmla="*/ 0 w 10145818"/>
              <a:gd name="connsiteY0" fmla="*/ 2912182 h 9778582"/>
              <a:gd name="connsiteX1" fmla="*/ 10145818 w 10145818"/>
              <a:gd name="connsiteY1" fmla="*/ 0 h 9778582"/>
              <a:gd name="connsiteX2" fmla="*/ 10076608 w 10145818"/>
              <a:gd name="connsiteY2" fmla="*/ 3048286 h 9778582"/>
              <a:gd name="connsiteX3" fmla="*/ 3466113 w 10145818"/>
              <a:gd name="connsiteY3" fmla="*/ 9778582 h 9778582"/>
              <a:gd name="connsiteX4" fmla="*/ 0 w 10145818"/>
              <a:gd name="connsiteY4" fmla="*/ 2912182 h 9778582"/>
              <a:gd name="connsiteX0" fmla="*/ 0 w 9485846"/>
              <a:gd name="connsiteY0" fmla="*/ 4620721 h 9778582"/>
              <a:gd name="connsiteX1" fmla="*/ 9485846 w 9485846"/>
              <a:gd name="connsiteY1" fmla="*/ 0 h 9778582"/>
              <a:gd name="connsiteX2" fmla="*/ 9416636 w 9485846"/>
              <a:gd name="connsiteY2" fmla="*/ 3048286 h 9778582"/>
              <a:gd name="connsiteX3" fmla="*/ 2806141 w 9485846"/>
              <a:gd name="connsiteY3" fmla="*/ 9778582 h 9778582"/>
              <a:gd name="connsiteX4" fmla="*/ 0 w 9485846"/>
              <a:gd name="connsiteY4" fmla="*/ 4620721 h 9778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85846" h="9778582">
                <a:moveTo>
                  <a:pt x="0" y="4620721"/>
                </a:moveTo>
                <a:lnTo>
                  <a:pt x="9485846" y="0"/>
                </a:lnTo>
                <a:lnTo>
                  <a:pt x="9416636" y="3048286"/>
                </a:lnTo>
                <a:lnTo>
                  <a:pt x="2806141" y="9778582"/>
                </a:lnTo>
                <a:lnTo>
                  <a:pt x="0" y="4620721"/>
                </a:lnTo>
                <a:close/>
              </a:path>
            </a:pathLst>
          </a:custGeom>
          <a:solidFill>
            <a:srgbClr val="CCA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800"/>
          </a:p>
        </p:txBody>
      </p:sp>
      <p:pic>
        <p:nvPicPr>
          <p:cNvPr id="5" name="صورة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103712092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مستطيل 1"/>
          <p:cNvSpPr/>
          <p:nvPr userDrawn="1"/>
        </p:nvSpPr>
        <p:spPr>
          <a:xfrm>
            <a:off x="158044" y="171549"/>
            <a:ext cx="2878667" cy="7513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صورة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28065691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30311" y="246594"/>
            <a:ext cx="9231489" cy="693207"/>
          </a:xfrm>
        </p:spPr>
        <p:txBody>
          <a:bodyPr/>
          <a:lstStyle>
            <a:lvl1pPr algn="r">
              <a:defRPr>
                <a:solidFill>
                  <a:srgbClr val="226B57"/>
                </a:solidFill>
              </a:defRPr>
            </a:lvl1pPr>
          </a:lstStyle>
          <a:p>
            <a:r>
              <a:rPr lang="ar-SA" dirty="0" smtClean="0"/>
              <a:t>نص</a:t>
            </a:r>
            <a:endParaRPr lang="en-US" dirty="0"/>
          </a:p>
        </p:txBody>
      </p:sp>
      <p:sp>
        <p:nvSpPr>
          <p:cNvPr id="3" name="Content Placeholder 2"/>
          <p:cNvSpPr>
            <a:spLocks noGrp="1"/>
          </p:cNvSpPr>
          <p:nvPr>
            <p:ph idx="1"/>
          </p:nvPr>
        </p:nvSpPr>
        <p:spPr>
          <a:xfrm>
            <a:off x="406400" y="1241425"/>
            <a:ext cx="11455400" cy="4922308"/>
          </a:xfrm>
        </p:spPr>
        <p:txBody>
          <a:bodyPr/>
          <a:lstStyle>
            <a:lvl1pPr>
              <a:defRPr>
                <a:solidFill>
                  <a:srgbClr val="226B57"/>
                </a:solidFill>
              </a:defRPr>
            </a:lvl1pPr>
            <a:lvl2pPr>
              <a:defRPr>
                <a:solidFill>
                  <a:srgbClr val="226B57"/>
                </a:solidFill>
              </a:defRPr>
            </a:lvl2pPr>
            <a:lvl3pPr>
              <a:defRPr>
                <a:solidFill>
                  <a:srgbClr val="226B57"/>
                </a:solidFill>
              </a:defRPr>
            </a:lvl3pPr>
            <a:lvl4pPr>
              <a:defRPr>
                <a:solidFill>
                  <a:srgbClr val="226B57"/>
                </a:solidFill>
              </a:defRPr>
            </a:lvl4pPr>
            <a:lvl5pPr>
              <a:defRPr>
                <a:solidFill>
                  <a:srgbClr val="226B57"/>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CEC3D1C-29DE-40E7-8B0F-3C9AD30A334B}" type="datetimeFigureOut">
              <a:rPr lang="ar-SA" smtClean="0"/>
              <a:t>18/04/1438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D01B957-ADE8-479F-9E9B-A4BA1CCB3AFE}" type="slidenum">
              <a:rPr lang="ar-SA" smtClean="0"/>
              <a:t>‹#›</a:t>
            </a:fld>
            <a:endParaRPr lang="ar-SA"/>
          </a:p>
        </p:txBody>
      </p:sp>
      <p:sp>
        <p:nvSpPr>
          <p:cNvPr id="7" name="مستطيل 6"/>
          <p:cNvSpPr/>
          <p:nvPr userDrawn="1"/>
        </p:nvSpPr>
        <p:spPr>
          <a:xfrm>
            <a:off x="87086" y="73479"/>
            <a:ext cx="3309257" cy="70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صورة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35182024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عنوان ومحتوى">
    <p:spTree>
      <p:nvGrpSpPr>
        <p:cNvPr id="1" name=""/>
        <p:cNvGrpSpPr/>
        <p:nvPr/>
      </p:nvGrpSpPr>
      <p:grpSpPr>
        <a:xfrm>
          <a:off x="0" y="0"/>
          <a:ext cx="0" cy="0"/>
          <a:chOff x="0" y="0"/>
          <a:chExt cx="0" cy="0"/>
        </a:xfrm>
      </p:grpSpPr>
      <p:pic>
        <p:nvPicPr>
          <p:cNvPr id="9" name="صورة 8"/>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23428" r="9767"/>
          <a:stretch/>
        </p:blipFill>
        <p:spPr>
          <a:xfrm>
            <a:off x="1095552" y="-9525"/>
            <a:ext cx="11086923" cy="6454775"/>
          </a:xfrm>
          <a:prstGeom prst="rect">
            <a:avLst/>
          </a:prstGeom>
        </p:spPr>
      </p:pic>
      <p:sp>
        <p:nvSpPr>
          <p:cNvPr id="7" name="مستطيل 6"/>
          <p:cNvSpPr/>
          <p:nvPr userDrawn="1"/>
        </p:nvSpPr>
        <p:spPr>
          <a:xfrm>
            <a:off x="0" y="6219825"/>
            <a:ext cx="12201525" cy="638175"/>
          </a:xfrm>
          <a:prstGeom prst="rect">
            <a:avLst/>
          </a:prstGeom>
          <a:solidFill>
            <a:srgbClr val="216B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صر نائب للتاريخ 3"/>
          <p:cNvSpPr>
            <a:spLocks noGrp="1"/>
          </p:cNvSpPr>
          <p:nvPr>
            <p:ph type="dt" sz="half" idx="10"/>
          </p:nvPr>
        </p:nvSpPr>
        <p:spPr/>
        <p:txBody>
          <a:bodyPr/>
          <a:lstStyle>
            <a:lvl1pPr>
              <a:defRPr>
                <a:solidFill>
                  <a:schemeClr val="bg1"/>
                </a:solidFill>
              </a:defRPr>
            </a:lvl1pPr>
          </a:lstStyle>
          <a:p>
            <a:fld id="{C36D7961-9408-4093-B5E7-7D170FD12D17}" type="uaqdatetime1">
              <a:rPr lang="ar-SA" smtClean="0"/>
              <a:t>18/04/1438</a:t>
            </a:fld>
            <a:endParaRPr lang="en-US"/>
          </a:p>
        </p:txBody>
      </p:sp>
      <p:sp>
        <p:nvSpPr>
          <p:cNvPr id="5" name="عنصر نائب للتذييل 4"/>
          <p:cNvSpPr>
            <a:spLocks noGrp="1"/>
          </p:cNvSpPr>
          <p:nvPr>
            <p:ph type="ftr" sz="quarter" idx="11"/>
          </p:nvPr>
        </p:nvSpPr>
        <p:spPr/>
        <p:txBody>
          <a:bodyPr/>
          <a:lstStyle>
            <a:lvl1pPr>
              <a:defRPr>
                <a:solidFill>
                  <a:schemeClr val="bg1"/>
                </a:solidFill>
              </a:defRPr>
            </a:lvl1p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6" name="عنصر نائب لرقم الشريحة 5"/>
          <p:cNvSpPr>
            <a:spLocks noGrp="1"/>
          </p:cNvSpPr>
          <p:nvPr>
            <p:ph type="sldNum" sz="quarter" idx="12"/>
          </p:nvPr>
        </p:nvSpPr>
        <p:spPr/>
        <p:txBody>
          <a:bodyPr/>
          <a:lstStyle>
            <a:lvl1pPr>
              <a:defRPr sz="1800" b="1">
                <a:solidFill>
                  <a:schemeClr val="bg1"/>
                </a:solidFill>
              </a:defRPr>
            </a:lvl1pPr>
          </a:lstStyle>
          <a:p>
            <a:fld id="{7EC99E1E-E409-4B24-88CE-CC052AF6E65A}" type="slidenum">
              <a:rPr lang="en-US" smtClean="0"/>
              <a:pPr/>
              <a:t>‹#›</a:t>
            </a:fld>
            <a:endParaRPr lang="en-US"/>
          </a:p>
        </p:txBody>
      </p:sp>
      <p:pic>
        <p:nvPicPr>
          <p:cNvPr id="8" name="صورة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292" y="180974"/>
            <a:ext cx="2851023" cy="762001"/>
          </a:xfrm>
          <a:prstGeom prst="rect">
            <a:avLst/>
          </a:prstGeom>
        </p:spPr>
      </p:pic>
    </p:spTree>
    <p:extLst>
      <p:ext uri="{BB962C8B-B14F-4D97-AF65-F5344CB8AC3E}">
        <p14:creationId xmlns:p14="http://schemas.microsoft.com/office/powerpoint/2010/main" val="477914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1F0AD1F-4F09-4590-AF4B-5E8706BB5718}" type="uaqdatetime1">
              <a:rPr lang="ar-SA" smtClean="0"/>
              <a:t>18/04/1438</a:t>
            </a:fld>
            <a:endParaRPr lang="en-US"/>
          </a:p>
        </p:txBody>
      </p:sp>
      <p:sp>
        <p:nvSpPr>
          <p:cNvPr id="5" name="عنصر نائب للتذييل 4"/>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6" name="عنصر نائب لرقم الشريحة 5"/>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2975557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6732EE8B-777A-43BD-838B-7BE8BC748F79}" type="uaqdatetime1">
              <a:rPr lang="ar-SA" smtClean="0"/>
              <a:t>18/04/1438</a:t>
            </a:fld>
            <a:endParaRPr lang="en-US"/>
          </a:p>
        </p:txBody>
      </p:sp>
      <p:sp>
        <p:nvSpPr>
          <p:cNvPr id="6" name="عنصر نائب للتذييل 5"/>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7" name="عنصر نائب لرقم الشريحة 6"/>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1583888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44420019-9D51-42CB-8B9A-77887BF21B72}" type="uaqdatetime1">
              <a:rPr lang="ar-SA" smtClean="0"/>
              <a:t>18/04/1438</a:t>
            </a:fld>
            <a:endParaRPr lang="en-US"/>
          </a:p>
        </p:txBody>
      </p:sp>
      <p:sp>
        <p:nvSpPr>
          <p:cNvPr id="8" name="عنصر نائب للتذييل 7"/>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9" name="عنصر نائب لرقم الشريحة 8"/>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99121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E4DB04C9-54BB-461A-8B6E-68C886569B49}" type="uaqdatetime1">
              <a:rPr lang="ar-SA" smtClean="0"/>
              <a:t>18/04/1438</a:t>
            </a:fld>
            <a:endParaRPr lang="en-US"/>
          </a:p>
        </p:txBody>
      </p:sp>
      <p:sp>
        <p:nvSpPr>
          <p:cNvPr id="4" name="عنصر نائب للتذييل 3"/>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5" name="عنصر نائب لرقم الشريحة 4"/>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2791107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568854A-3DA1-43F7-8B68-48F0E4976F71}" type="uaqdatetime1">
              <a:rPr lang="ar-SA" smtClean="0"/>
              <a:t>18/04/1438</a:t>
            </a:fld>
            <a:endParaRPr lang="en-US"/>
          </a:p>
        </p:txBody>
      </p:sp>
      <p:sp>
        <p:nvSpPr>
          <p:cNvPr id="3" name="عنصر نائب للتذييل 2"/>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4" name="عنصر نائب لرقم الشريحة 3"/>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77712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E6571B6-F17E-4B9C-8B47-EBD0AFF85E1B}" type="uaqdatetime1">
              <a:rPr lang="ar-SA" smtClean="0"/>
              <a:t>18/04/1438</a:t>
            </a:fld>
            <a:endParaRPr lang="en-US"/>
          </a:p>
        </p:txBody>
      </p:sp>
      <p:sp>
        <p:nvSpPr>
          <p:cNvPr id="6" name="عنصر نائب للتذييل 5"/>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7" name="عنصر نائب لرقم الشريحة 6"/>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3774127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AE22357-8F22-4CA7-8934-4ABC04FFAD7F}" type="uaqdatetime1">
              <a:rPr lang="ar-SA" smtClean="0"/>
              <a:t>18/04/1438</a:t>
            </a:fld>
            <a:endParaRPr lang="en-US"/>
          </a:p>
        </p:txBody>
      </p:sp>
      <p:sp>
        <p:nvSpPr>
          <p:cNvPr id="6" name="عنصر نائب للتذييل 5"/>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a:p>
        </p:txBody>
      </p:sp>
      <p:sp>
        <p:nvSpPr>
          <p:cNvPr id="7" name="عنصر نائب لرقم الشريحة 6"/>
          <p:cNvSpPr>
            <a:spLocks noGrp="1"/>
          </p:cNvSpPr>
          <p:nvPr>
            <p:ph type="sldNum" sz="quarter" idx="12"/>
          </p:nvPr>
        </p:nvSpPr>
        <p:spPr/>
        <p:txBody>
          <a:bodyPr/>
          <a:lstStyle/>
          <a:p>
            <a:fld id="{7EC99E1E-E409-4B24-88CE-CC052AF6E65A}" type="slidenum">
              <a:rPr lang="en-US" smtClean="0"/>
              <a:t>‹#›</a:t>
            </a:fld>
            <a:endParaRPr lang="en-US"/>
          </a:p>
        </p:txBody>
      </p:sp>
    </p:spTree>
    <p:extLst>
      <p:ext uri="{BB962C8B-B14F-4D97-AF65-F5344CB8AC3E}">
        <p14:creationId xmlns:p14="http://schemas.microsoft.com/office/powerpoint/2010/main" val="372773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EEAF5-F72C-4271-9808-9D072B9B9094}" type="uaqdatetime1">
              <a:rPr lang="ar-SA" smtClean="0"/>
              <a:t>18/04/1438</a:t>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SA" smtClean="0"/>
              <a:t>المؤتمر العلمي الرابع ( مراكز البحوث العربية والتنمية والتحديث : نحو حراك بحثي وتغير مجتمعي) </a:t>
            </a:r>
            <a:endParaRPr lang="en-US"/>
          </a:p>
        </p:txBody>
      </p:sp>
      <p:sp>
        <p:nvSpPr>
          <p:cNvPr id="6" name="عنصر نائب لرقم الشريحة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99E1E-E409-4B24-88CE-CC052AF6E65A}" type="slidenum">
              <a:rPr lang="en-US" smtClean="0"/>
              <a:t>‹#›</a:t>
            </a:fld>
            <a:endParaRPr lang="en-US"/>
          </a:p>
        </p:txBody>
      </p:sp>
    </p:spTree>
    <p:extLst>
      <p:ext uri="{BB962C8B-B14F-4D97-AF65-F5344CB8AC3E}">
        <p14:creationId xmlns:p14="http://schemas.microsoft.com/office/powerpoint/2010/main" val="38437006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image" Target="../media/image10.jpg"/><Relationship Id="rId1" Type="http://schemas.openxmlformats.org/officeDocument/2006/relationships/slideLayout" Target="../slideLayouts/slideLayout15.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6.jpeg"/><Relationship Id="rId2" Type="http://schemas.openxmlformats.org/officeDocument/2006/relationships/diagramData" Target="../diagrams/data3.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82133" y="2330753"/>
            <a:ext cx="10168466" cy="4647426"/>
          </a:xfrm>
          <a:prstGeom prst="rect">
            <a:avLst/>
          </a:prstGeom>
          <a:noFill/>
        </p:spPr>
        <p:txBody>
          <a:bodyPr wrap="square" rtlCol="0">
            <a:spAutoFit/>
          </a:bodyPr>
          <a:lstStyle/>
          <a:p>
            <a:pPr algn="ctr" rtl="1">
              <a:lnSpc>
                <a:spcPct val="150000"/>
              </a:lnSpc>
            </a:pPr>
            <a:r>
              <a:rPr lang="ar-SA" sz="4400" b="1" dirty="0" smtClean="0">
                <a:solidFill>
                  <a:schemeClr val="bg1"/>
                </a:solidFill>
              </a:rPr>
              <a:t>مراكز </a:t>
            </a:r>
            <a:r>
              <a:rPr lang="ar-SA" sz="4400" b="1" dirty="0">
                <a:solidFill>
                  <a:schemeClr val="bg1"/>
                </a:solidFill>
              </a:rPr>
              <a:t>التفكير </a:t>
            </a:r>
            <a:r>
              <a:rPr lang="ar-SA" sz="4400" b="1" dirty="0" smtClean="0">
                <a:solidFill>
                  <a:schemeClr val="bg1"/>
                </a:solidFill>
              </a:rPr>
              <a:t>الاجتماعي:</a:t>
            </a:r>
            <a:endParaRPr lang="en-US" sz="4400" dirty="0">
              <a:solidFill>
                <a:schemeClr val="bg1"/>
              </a:solidFill>
            </a:endParaRPr>
          </a:p>
          <a:p>
            <a:pPr algn="ctr">
              <a:lnSpc>
                <a:spcPct val="150000"/>
              </a:lnSpc>
            </a:pPr>
            <a:r>
              <a:rPr lang="ar-SA" sz="4400" b="1" dirty="0">
                <a:solidFill>
                  <a:schemeClr val="bg1"/>
                </a:solidFill>
              </a:rPr>
              <a:t>المركز الوطني للدراسات والبحوث الاجتماعية </a:t>
            </a:r>
            <a:r>
              <a:rPr lang="ar-SA" sz="4400" b="1" dirty="0" err="1" smtClean="0">
                <a:solidFill>
                  <a:schemeClr val="bg1"/>
                </a:solidFill>
              </a:rPr>
              <a:t>أنموذجاً</a:t>
            </a:r>
            <a:endParaRPr lang="ar-SA" sz="4400" b="1" dirty="0">
              <a:solidFill>
                <a:schemeClr val="bg1"/>
              </a:solidFill>
            </a:endParaRPr>
          </a:p>
          <a:p>
            <a:pPr algn="ctr" rtl="1"/>
            <a:endParaRPr lang="ar-SA" sz="2000" b="1" dirty="0" smtClean="0">
              <a:solidFill>
                <a:schemeClr val="bg1"/>
              </a:solidFill>
            </a:endParaRPr>
          </a:p>
          <a:p>
            <a:pPr algn="ctr" rtl="1"/>
            <a:r>
              <a:rPr lang="ar-SA" b="1" dirty="0" smtClean="0">
                <a:solidFill>
                  <a:schemeClr val="bg1"/>
                </a:solidFill>
              </a:rPr>
              <a:t>إعداد</a:t>
            </a:r>
            <a:r>
              <a:rPr lang="ar-SA" b="1" dirty="0">
                <a:solidFill>
                  <a:schemeClr val="bg1"/>
                </a:solidFill>
              </a:rPr>
              <a:t>:</a:t>
            </a:r>
            <a:endParaRPr lang="en-US" dirty="0">
              <a:solidFill>
                <a:schemeClr val="bg1"/>
              </a:solidFill>
            </a:endParaRPr>
          </a:p>
          <a:p>
            <a:pPr algn="ctr" rtl="1"/>
            <a:r>
              <a:rPr lang="ar-SA" b="1" dirty="0">
                <a:solidFill>
                  <a:schemeClr val="bg1"/>
                </a:solidFill>
              </a:rPr>
              <a:t>أ.د. صالح بن عبدالعزيز النصار</a:t>
            </a:r>
            <a:endParaRPr lang="en-US" dirty="0">
              <a:solidFill>
                <a:schemeClr val="bg1"/>
              </a:solidFill>
            </a:endParaRPr>
          </a:p>
          <a:p>
            <a:pPr algn="ctr"/>
            <a:r>
              <a:rPr lang="ar-SA" b="1" dirty="0">
                <a:solidFill>
                  <a:schemeClr val="bg1"/>
                </a:solidFill>
              </a:rPr>
              <a:t>مدير عام المركز الوطني للدراسات والبحوث </a:t>
            </a:r>
            <a:r>
              <a:rPr lang="ar-SA" b="1" dirty="0" smtClean="0">
                <a:solidFill>
                  <a:schemeClr val="bg1"/>
                </a:solidFill>
              </a:rPr>
              <a:t>الاجتماعية</a:t>
            </a:r>
          </a:p>
          <a:p>
            <a:pPr algn="ctr"/>
            <a:endParaRPr lang="ar-SA" b="1" dirty="0">
              <a:solidFill>
                <a:schemeClr val="bg1"/>
              </a:solidFill>
            </a:endParaRPr>
          </a:p>
          <a:p>
            <a:pPr algn="ctr"/>
            <a:r>
              <a:rPr lang="ar-SA" b="1" dirty="0" smtClean="0">
                <a:solidFill>
                  <a:schemeClr val="bg1"/>
                </a:solidFill>
              </a:rPr>
              <a:t>مقدم إلى</a:t>
            </a:r>
          </a:p>
          <a:p>
            <a:pPr algn="ctr"/>
            <a:r>
              <a:rPr lang="ar-SA" b="1" dirty="0" smtClean="0">
                <a:solidFill>
                  <a:schemeClr val="bg1"/>
                </a:solidFill>
              </a:rPr>
              <a:t>المؤتمر العلمي لمعهد البحوث والدراسات العربية في جامعة الدول العربية بعنوان: </a:t>
            </a:r>
          </a:p>
          <a:p>
            <a:pPr algn="ctr"/>
            <a:r>
              <a:rPr lang="ar-SA" b="1" dirty="0" smtClean="0">
                <a:solidFill>
                  <a:schemeClr val="bg1"/>
                </a:solidFill>
              </a:rPr>
              <a:t>مراكز البحوث العربية والتنمية والتحديث</a:t>
            </a:r>
          </a:p>
          <a:p>
            <a:pPr algn="ctr"/>
            <a:r>
              <a:rPr lang="ar-SA" b="1" dirty="0" smtClean="0">
                <a:solidFill>
                  <a:schemeClr val="bg1"/>
                </a:solidFill>
              </a:rPr>
              <a:t>القاهرة: 1-2 ديسمبر 2015</a:t>
            </a:r>
            <a:endParaRPr lang="en-US" dirty="0">
              <a:solidFill>
                <a:schemeClr val="bg1"/>
              </a:solidFill>
            </a:endParaRPr>
          </a:p>
        </p:txBody>
      </p:sp>
    </p:spTree>
    <p:extLst>
      <p:ext uri="{BB962C8B-B14F-4D97-AF65-F5344CB8AC3E}">
        <p14:creationId xmlns:p14="http://schemas.microsoft.com/office/powerpoint/2010/main" val="25907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10</a:t>
            </a:fld>
            <a:endParaRPr lang="en-US"/>
          </a:p>
        </p:txBody>
      </p:sp>
      <p:sp>
        <p:nvSpPr>
          <p:cNvPr id="5" name="Rectangle 1"/>
          <p:cNvSpPr>
            <a:spLocks noChangeArrowheads="1"/>
          </p:cNvSpPr>
          <p:nvPr/>
        </p:nvSpPr>
        <p:spPr bwMode="auto">
          <a:xfrm>
            <a:off x="3507158" y="292064"/>
            <a:ext cx="794824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1pPr>
            <a:lvl2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2pPr>
            <a:lvl3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3pPr>
            <a:lvl4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4pPr>
            <a:lvl5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5pPr>
            <a:lvl6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6pPr>
            <a:lvl7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7pPr>
            <a:lvl8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8pPr>
            <a:lvl9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9pPr>
          </a:lstStyle>
          <a:p>
            <a:pPr rtl="1"/>
            <a:r>
              <a:rPr lang="ar-SA" sz="2400" b="1" dirty="0">
                <a:solidFill>
                  <a:srgbClr val="216B57"/>
                </a:solidFill>
              </a:rPr>
              <a:t>ترتيب الدول الأكثر عدداً في مراكز التفكير على مستوي العالم</a:t>
            </a:r>
            <a:endParaRPr lang="en-US" sz="2400" dirty="0">
              <a:solidFill>
                <a:srgbClr val="216B57"/>
              </a:solidFill>
            </a:endParaRPr>
          </a:p>
          <a:p>
            <a:pPr marL="0" marR="0" lvl="0" indent="0" algn="l" defTabSz="914400" rtl="0" eaLnBrk="0" fontAlgn="base" latinLnBrk="0" hangingPunct="0">
              <a:lnSpc>
                <a:spcPct val="100000"/>
              </a:lnSpc>
              <a:spcBef>
                <a:spcPct val="0"/>
              </a:spcBef>
              <a:spcAft>
                <a:spcPct val="0"/>
              </a:spcAft>
              <a:buClrTx/>
              <a:buSzTx/>
              <a:buFontTx/>
              <a:buNone/>
              <a:tabLst>
                <a:tab pos="484188" algn="l"/>
                <a:tab pos="1190625" algn="ctr"/>
              </a:tabLst>
            </a:pPr>
            <a:endParaRPr kumimoji="0" lang="en-US" sz="3200" b="1" i="0" u="none" strike="noStrike" cap="none" normalizeH="0" baseline="0" dirty="0" smtClean="0">
              <a:ln>
                <a:noFill/>
              </a:ln>
              <a:solidFill>
                <a:srgbClr val="216B57"/>
              </a:solidFill>
              <a:effectLst/>
              <a:cs typeface="Arial" panose="020B0604020202020204" pitchFamily="34"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1350059067"/>
              </p:ext>
            </p:extLst>
          </p:nvPr>
        </p:nvGraphicFramePr>
        <p:xfrm>
          <a:off x="6936317" y="1246171"/>
          <a:ext cx="4519082" cy="4506644"/>
        </p:xfrm>
        <a:graphic>
          <a:graphicData uri="http://schemas.openxmlformats.org/drawingml/2006/table">
            <a:tbl>
              <a:tblPr rtl="1" firstRow="1" firstCol="1" bandRow="1">
                <a:tableStyleId>{F5AB1C69-6EDB-4FF4-983F-18BD219EF322}</a:tableStyleId>
              </a:tblPr>
              <a:tblGrid>
                <a:gridCol w="360511"/>
                <a:gridCol w="2010738"/>
                <a:gridCol w="1188163"/>
                <a:gridCol w="959670"/>
              </a:tblGrid>
              <a:tr h="293945">
                <a:tc>
                  <a:txBody>
                    <a:bodyPr/>
                    <a:lstStyle/>
                    <a:p>
                      <a:pPr marL="0" marR="0" algn="ctr" rtl="1">
                        <a:lnSpc>
                          <a:spcPct val="107000"/>
                        </a:lnSpc>
                        <a:spcBef>
                          <a:spcPts val="0"/>
                        </a:spcBef>
                        <a:spcAft>
                          <a:spcPts val="0"/>
                        </a:spcAft>
                      </a:pPr>
                      <a:r>
                        <a:rPr lang="ar-SA" sz="1200" dirty="0">
                          <a:effectLst/>
                        </a:rPr>
                        <a:t>م</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200" dirty="0">
                          <a:effectLst/>
                        </a:rPr>
                        <a:t>الدولة</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200" dirty="0">
                          <a:effectLst/>
                        </a:rPr>
                        <a:t>الترتيب</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200">
                          <a:effectLst/>
                        </a:rPr>
                        <a:t>عدد مراكز التفكير</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الولايات المتحدة الأمريكية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1830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2</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الصين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429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المملكة المتحدة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287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4</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ألمانيا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194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5</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الهند</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192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فرنسا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177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7</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الأرجنتين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137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روسيا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122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9</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اليابان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108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كندا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99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إيطاليا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92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12</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جنوب إفريقيا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87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البرازيل</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82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293945">
                <a:tc>
                  <a:txBody>
                    <a:bodyPr/>
                    <a:lstStyle/>
                    <a:p>
                      <a:pPr marL="0" marR="0" algn="ctr" rtl="1">
                        <a:lnSpc>
                          <a:spcPct val="107000"/>
                        </a:lnSpc>
                        <a:spcBef>
                          <a:spcPts val="0"/>
                        </a:spcBef>
                        <a:spcAft>
                          <a:spcPts val="0"/>
                        </a:spcAft>
                      </a:pPr>
                      <a:r>
                        <a:rPr lang="ar-SA" sz="1200">
                          <a:effectLst/>
                        </a:rPr>
                        <a:t>14</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السويد</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77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3170928580"/>
              </p:ext>
            </p:extLst>
          </p:nvPr>
        </p:nvGraphicFramePr>
        <p:xfrm>
          <a:off x="1185333" y="1246171"/>
          <a:ext cx="4188883" cy="4492865"/>
        </p:xfrm>
        <a:graphic>
          <a:graphicData uri="http://schemas.openxmlformats.org/drawingml/2006/table">
            <a:tbl>
              <a:tblPr rtl="1" firstRow="1" firstCol="1" bandRow="1">
                <a:tableStyleId>{F5AB1C69-6EDB-4FF4-983F-18BD219EF322}</a:tableStyleId>
              </a:tblPr>
              <a:tblGrid>
                <a:gridCol w="334169"/>
                <a:gridCol w="1863818"/>
                <a:gridCol w="1101347"/>
                <a:gridCol w="889549"/>
              </a:tblGrid>
              <a:tr h="345605">
                <a:tc>
                  <a:txBody>
                    <a:bodyPr/>
                    <a:lstStyle/>
                    <a:p>
                      <a:pPr marL="0" marR="0" algn="ctr" rtl="1">
                        <a:lnSpc>
                          <a:spcPct val="107000"/>
                        </a:lnSpc>
                        <a:spcBef>
                          <a:spcPts val="0"/>
                        </a:spcBef>
                        <a:spcAft>
                          <a:spcPts val="0"/>
                        </a:spcAft>
                      </a:pPr>
                      <a:r>
                        <a:rPr lang="ar-SA" sz="1200" dirty="0">
                          <a:effectLst/>
                        </a:rPr>
                        <a:t>15</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solidFill>
                            <a:schemeClr val="tx1"/>
                          </a:solidFill>
                          <a:effectLst/>
                        </a:rPr>
                        <a:t>سويسرا</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rtl="1">
                        <a:lnSpc>
                          <a:spcPct val="107000"/>
                        </a:lnSpc>
                        <a:spcBef>
                          <a:spcPts val="0"/>
                        </a:spcBef>
                        <a:spcAft>
                          <a:spcPts val="0"/>
                        </a:spcAft>
                      </a:pPr>
                      <a:r>
                        <a:rPr lang="ar-SA" sz="1600" b="1" dirty="0">
                          <a:solidFill>
                            <a:schemeClr val="tx1"/>
                          </a:solidFill>
                          <a:effectLst/>
                        </a:rPr>
                        <a:t>15</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rtl="1">
                        <a:lnSpc>
                          <a:spcPct val="107000"/>
                        </a:lnSpc>
                        <a:spcBef>
                          <a:spcPts val="0"/>
                        </a:spcBef>
                        <a:spcAft>
                          <a:spcPts val="0"/>
                        </a:spcAft>
                      </a:pPr>
                      <a:r>
                        <a:rPr lang="ar-SA" sz="1600" b="1" dirty="0">
                          <a:solidFill>
                            <a:schemeClr val="tx1"/>
                          </a:solidFill>
                          <a:effectLst/>
                        </a:rPr>
                        <a:t>71</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r>
              <a:tr h="345605">
                <a:tc>
                  <a:txBody>
                    <a:bodyPr/>
                    <a:lstStyle/>
                    <a:p>
                      <a:pPr marL="0" marR="0" algn="ctr" rtl="1">
                        <a:lnSpc>
                          <a:spcPct val="107000"/>
                        </a:lnSpc>
                        <a:spcBef>
                          <a:spcPts val="0"/>
                        </a:spcBef>
                        <a:spcAft>
                          <a:spcPts val="0"/>
                        </a:spcAft>
                      </a:pPr>
                      <a:r>
                        <a:rPr lang="ar-SA" sz="1200">
                          <a:effectLst/>
                        </a:rPr>
                        <a:t>16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المكسيك</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60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17</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مصر</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18</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هولندا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19</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إسرائيل</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20</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إسبانيا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55</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21</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رومانيا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22</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بلجيكا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23</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تايوان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21</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24</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بوليفيا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25</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أوكرانيا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23</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47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26</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نيجيريا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24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46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45605">
                <a:tc>
                  <a:txBody>
                    <a:bodyPr/>
                    <a:lstStyle/>
                    <a:p>
                      <a:pPr marL="0" marR="0" algn="ctr" rtl="1">
                        <a:lnSpc>
                          <a:spcPct val="107000"/>
                        </a:lnSpc>
                        <a:spcBef>
                          <a:spcPts val="0"/>
                        </a:spcBef>
                        <a:spcAft>
                          <a:spcPts val="0"/>
                        </a:spcAft>
                      </a:pPr>
                      <a:r>
                        <a:rPr lang="ar-SA" sz="1200">
                          <a:effectLst/>
                        </a:rPr>
                        <a:t>27</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1600" b="1" dirty="0">
                          <a:effectLst/>
                        </a:rPr>
                        <a:t>فلسطين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25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44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872939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11</a:t>
            </a:fld>
            <a:endParaRPr lang="en-US"/>
          </a:p>
        </p:txBody>
      </p:sp>
      <p:sp>
        <p:nvSpPr>
          <p:cNvPr id="5" name="Rectangle 1"/>
          <p:cNvSpPr>
            <a:spLocks noChangeArrowheads="1"/>
          </p:cNvSpPr>
          <p:nvPr/>
        </p:nvSpPr>
        <p:spPr bwMode="auto">
          <a:xfrm>
            <a:off x="4531625" y="292752"/>
            <a:ext cx="79482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1pPr>
            <a:lvl2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2pPr>
            <a:lvl3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3pPr>
            <a:lvl4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4pPr>
            <a:lvl5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5pPr>
            <a:lvl6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6pPr>
            <a:lvl7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7pPr>
            <a:lvl8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8pPr>
            <a:lvl9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9pPr>
          </a:lstStyle>
          <a:p>
            <a:pPr rtl="1"/>
            <a:r>
              <a:rPr lang="ar-SA" sz="2400" b="1" dirty="0">
                <a:solidFill>
                  <a:srgbClr val="216B57"/>
                </a:solidFill>
              </a:rPr>
              <a:t>عدد مراكز التفكير في الدول </a:t>
            </a:r>
            <a:r>
              <a:rPr lang="ar-SA" sz="2400" b="1" dirty="0" smtClean="0">
                <a:solidFill>
                  <a:srgbClr val="216B57"/>
                </a:solidFill>
              </a:rPr>
              <a:t>العربية</a:t>
            </a:r>
            <a:endParaRPr lang="en-US" sz="2400" dirty="0">
              <a:solidFill>
                <a:srgbClr val="216B57"/>
              </a:solidFill>
            </a:endParaRPr>
          </a:p>
        </p:txBody>
      </p:sp>
      <p:graphicFrame>
        <p:nvGraphicFramePr>
          <p:cNvPr id="6" name="جدول 5"/>
          <p:cNvGraphicFramePr>
            <a:graphicFrameLocks noGrp="1"/>
          </p:cNvGraphicFramePr>
          <p:nvPr>
            <p:extLst>
              <p:ext uri="{D42A27DB-BD31-4B8C-83A1-F6EECF244321}">
                <p14:modId xmlns:p14="http://schemas.microsoft.com/office/powerpoint/2010/main" val="2539060798"/>
              </p:ext>
            </p:extLst>
          </p:nvPr>
        </p:nvGraphicFramePr>
        <p:xfrm>
          <a:off x="6781800" y="1363289"/>
          <a:ext cx="4792132" cy="4250110"/>
        </p:xfrm>
        <a:graphic>
          <a:graphicData uri="http://schemas.openxmlformats.org/drawingml/2006/table">
            <a:tbl>
              <a:tblPr rtl="1" firstRow="1" firstCol="1" bandRow="1">
                <a:tableStyleId>{F5AB1C69-6EDB-4FF4-983F-18BD219EF322}</a:tableStyleId>
              </a:tblPr>
              <a:tblGrid>
                <a:gridCol w="386199"/>
                <a:gridCol w="2154012"/>
                <a:gridCol w="1273913"/>
                <a:gridCol w="978008"/>
              </a:tblGrid>
              <a:tr h="425011">
                <a:tc>
                  <a:txBody>
                    <a:bodyPr/>
                    <a:lstStyle/>
                    <a:p>
                      <a:pPr marL="0" marR="0" algn="ctr" rtl="1">
                        <a:lnSpc>
                          <a:spcPct val="107000"/>
                        </a:lnSpc>
                        <a:spcBef>
                          <a:spcPts val="0"/>
                        </a:spcBef>
                        <a:spcAft>
                          <a:spcPts val="0"/>
                        </a:spcAft>
                      </a:pPr>
                      <a:r>
                        <a:rPr lang="ar-SA" sz="1600" b="1">
                          <a:effectLst/>
                        </a:rPr>
                        <a:t>م</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الدولة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العدد</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الترتيب</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مصر</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57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فلسطين</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44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العراق</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42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الأردن</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40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تونس</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المغرب</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اليمن</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30</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لبنان</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27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25011">
                <a:tc>
                  <a:txBody>
                    <a:bodyPr/>
                    <a:lstStyle/>
                    <a:p>
                      <a:pPr marL="0" marR="0" algn="ctr" rtl="1">
                        <a:lnSpc>
                          <a:spcPct val="107000"/>
                        </a:lnSpc>
                        <a:spcBef>
                          <a:spcPts val="0"/>
                        </a:spcBef>
                        <a:spcAft>
                          <a:spcPts val="0"/>
                        </a:spcAft>
                      </a:pPr>
                      <a:r>
                        <a:rPr lang="ar-SA" sz="1600" b="1">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الإمارات</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9" name="جدول 8"/>
          <p:cNvGraphicFramePr>
            <a:graphicFrameLocks noGrp="1"/>
          </p:cNvGraphicFramePr>
          <p:nvPr>
            <p:extLst>
              <p:ext uri="{D42A27DB-BD31-4B8C-83A1-F6EECF244321}">
                <p14:modId xmlns:p14="http://schemas.microsoft.com/office/powerpoint/2010/main" val="2785073343"/>
              </p:ext>
            </p:extLst>
          </p:nvPr>
        </p:nvGraphicFramePr>
        <p:xfrm>
          <a:off x="922869" y="1317211"/>
          <a:ext cx="4769907" cy="4279257"/>
        </p:xfrm>
        <a:graphic>
          <a:graphicData uri="http://schemas.openxmlformats.org/drawingml/2006/table">
            <a:tbl>
              <a:tblPr rtl="1" firstRow="1" firstCol="1" bandRow="1">
                <a:tableStyleId>{F5AB1C69-6EDB-4FF4-983F-18BD219EF322}</a:tableStyleId>
              </a:tblPr>
              <a:tblGrid>
                <a:gridCol w="384408"/>
                <a:gridCol w="2144022"/>
                <a:gridCol w="1268005"/>
                <a:gridCol w="973472"/>
              </a:tblGrid>
              <a:tr h="475473">
                <a:tc>
                  <a:txBody>
                    <a:bodyPr/>
                    <a:lstStyle/>
                    <a:p>
                      <a:pPr marL="0" marR="0" algn="ctr" rtl="1">
                        <a:lnSpc>
                          <a:spcPct val="107000"/>
                        </a:lnSpc>
                        <a:spcBef>
                          <a:spcPts val="0"/>
                        </a:spcBef>
                        <a:spcAft>
                          <a:spcPts val="0"/>
                        </a:spcAft>
                      </a:pPr>
                      <a:r>
                        <a:rPr lang="ar-SA" sz="1600" dirty="0">
                          <a:effectLst/>
                        </a:rPr>
                        <a:t>10</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dirty="0">
                          <a:solidFill>
                            <a:schemeClr val="tx1"/>
                          </a:solidFill>
                          <a:effectLst/>
                        </a:rPr>
                        <a:t>الجزائر</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rtl="1">
                        <a:lnSpc>
                          <a:spcPct val="107000"/>
                        </a:lnSpc>
                        <a:spcBef>
                          <a:spcPts val="0"/>
                        </a:spcBef>
                        <a:spcAft>
                          <a:spcPts val="0"/>
                        </a:spcAft>
                      </a:pPr>
                      <a:r>
                        <a:rPr lang="ar-SA" sz="1600" dirty="0">
                          <a:solidFill>
                            <a:schemeClr val="tx1"/>
                          </a:solidFill>
                          <a:effectLst/>
                        </a:rPr>
                        <a:t>12</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c>
                  <a:txBody>
                    <a:bodyPr/>
                    <a:lstStyle/>
                    <a:p>
                      <a:pPr marL="0" marR="0" algn="ctr" rtl="1">
                        <a:lnSpc>
                          <a:spcPct val="107000"/>
                        </a:lnSpc>
                        <a:spcBef>
                          <a:spcPts val="0"/>
                        </a:spcBef>
                        <a:spcAft>
                          <a:spcPts val="0"/>
                        </a:spcAft>
                      </a:pPr>
                      <a:r>
                        <a:rPr lang="ar-SA" sz="1600" dirty="0">
                          <a:solidFill>
                            <a:schemeClr val="tx1"/>
                          </a:solidFill>
                          <a:effectLst/>
                        </a:rPr>
                        <a:t>10</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chemeClr val="accent3">
                        <a:lumMod val="20000"/>
                        <a:lumOff val="80000"/>
                      </a:schemeClr>
                    </a:solidFill>
                  </a:tcPr>
                </a:tc>
              </a:tr>
              <a:tr h="475473">
                <a:tc>
                  <a:txBody>
                    <a:bodyPr/>
                    <a:lstStyle/>
                    <a:p>
                      <a:pPr marL="0" marR="0" algn="ctr" rtl="1">
                        <a:lnSpc>
                          <a:spcPct val="107000"/>
                        </a:lnSpc>
                        <a:spcBef>
                          <a:spcPts val="0"/>
                        </a:spcBef>
                        <a:spcAft>
                          <a:spcPts val="0"/>
                        </a:spcAft>
                      </a:pPr>
                      <a:r>
                        <a:rPr lang="ar-SA" sz="1600">
                          <a:effectLst/>
                        </a:rPr>
                        <a:t>11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الكويت</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قطر</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9</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السعودية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البحرين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سوريا</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السودان</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5</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15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ليبيا</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4</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475473">
                <a:tc>
                  <a:txBody>
                    <a:bodyPr/>
                    <a:lstStyle/>
                    <a:p>
                      <a:pPr marL="0" marR="0" algn="ctr" rtl="1">
                        <a:lnSpc>
                          <a:spcPct val="107000"/>
                        </a:lnSpc>
                        <a:spcBef>
                          <a:spcPts val="0"/>
                        </a:spcBef>
                        <a:spcAft>
                          <a:spcPts val="0"/>
                        </a:spcAft>
                      </a:pPr>
                      <a:r>
                        <a:rPr lang="ar-SA" sz="1600">
                          <a:effectLst/>
                        </a:rPr>
                        <a:t>18</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عمان</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1600" b="1" dirty="0">
                          <a:effectLst/>
                        </a:rPr>
                        <a:t>17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1216062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12</a:t>
            </a:fld>
            <a:endParaRPr lang="en-US"/>
          </a:p>
        </p:txBody>
      </p:sp>
      <p:graphicFrame>
        <p:nvGraphicFramePr>
          <p:cNvPr id="19" name="رسم تخطيطي 18"/>
          <p:cNvGraphicFramePr/>
          <p:nvPr>
            <p:extLst>
              <p:ext uri="{D42A27DB-BD31-4B8C-83A1-F6EECF244321}">
                <p14:modId xmlns:p14="http://schemas.microsoft.com/office/powerpoint/2010/main" val="1350422632"/>
              </p:ext>
            </p:extLst>
          </p:nvPr>
        </p:nvGraphicFramePr>
        <p:xfrm>
          <a:off x="460375" y="1209674"/>
          <a:ext cx="11328400" cy="5511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0439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graphicEl>
                                              <a:dgm id="{85399A38-D800-4B08-AD64-D644492390A6}"/>
                                            </p:graphicEl>
                                          </p:spTgt>
                                        </p:tgtEl>
                                        <p:attrNameLst>
                                          <p:attrName>style.visibility</p:attrName>
                                        </p:attrNameLst>
                                      </p:cBhvr>
                                      <p:to>
                                        <p:strVal val="visible"/>
                                      </p:to>
                                    </p:set>
                                    <p:animEffect transition="in" filter="fade">
                                      <p:cBhvr>
                                        <p:cTn id="7" dur="500"/>
                                        <p:tgtEl>
                                          <p:spTgt spid="19">
                                            <p:graphicEl>
                                              <a:dgm id="{85399A38-D800-4B08-AD64-D644492390A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graphicEl>
                                              <a:dgm id="{8F57483A-BC12-4BA3-9FAC-CCC69736037C}"/>
                                            </p:graphicEl>
                                          </p:spTgt>
                                        </p:tgtEl>
                                        <p:attrNameLst>
                                          <p:attrName>style.visibility</p:attrName>
                                        </p:attrNameLst>
                                      </p:cBhvr>
                                      <p:to>
                                        <p:strVal val="visible"/>
                                      </p:to>
                                    </p:set>
                                    <p:animEffect transition="in" filter="fade">
                                      <p:cBhvr>
                                        <p:cTn id="12" dur="500"/>
                                        <p:tgtEl>
                                          <p:spTgt spid="19">
                                            <p:graphicEl>
                                              <a:dgm id="{8F57483A-BC12-4BA3-9FAC-CCC69736037C}"/>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graphicEl>
                                              <a:dgm id="{FB44C1C1-EF47-4F09-BDC6-F4E776E57C12}"/>
                                            </p:graphicEl>
                                          </p:spTgt>
                                        </p:tgtEl>
                                        <p:attrNameLst>
                                          <p:attrName>style.visibility</p:attrName>
                                        </p:attrNameLst>
                                      </p:cBhvr>
                                      <p:to>
                                        <p:strVal val="visible"/>
                                      </p:to>
                                    </p:set>
                                    <p:animEffect transition="in" filter="fade">
                                      <p:cBhvr>
                                        <p:cTn id="15" dur="500"/>
                                        <p:tgtEl>
                                          <p:spTgt spid="19">
                                            <p:graphicEl>
                                              <a:dgm id="{FB44C1C1-EF47-4F09-BDC6-F4E776E57C1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9">
                                            <p:graphicEl>
                                              <a:dgm id="{60E41736-6C6F-4472-9FC3-066BBE33E4EC}"/>
                                            </p:graphicEl>
                                          </p:spTgt>
                                        </p:tgtEl>
                                        <p:attrNameLst>
                                          <p:attrName>style.visibility</p:attrName>
                                        </p:attrNameLst>
                                      </p:cBhvr>
                                      <p:to>
                                        <p:strVal val="visible"/>
                                      </p:to>
                                    </p:set>
                                    <p:animEffect transition="in" filter="fade">
                                      <p:cBhvr>
                                        <p:cTn id="20" dur="500"/>
                                        <p:tgtEl>
                                          <p:spTgt spid="19">
                                            <p:graphicEl>
                                              <a:dgm id="{60E41736-6C6F-4472-9FC3-066BBE33E4EC}"/>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graphicEl>
                                              <a:dgm id="{B2AF31A4-60FF-4642-98DE-C2038B62573B}"/>
                                            </p:graphicEl>
                                          </p:spTgt>
                                        </p:tgtEl>
                                        <p:attrNameLst>
                                          <p:attrName>style.visibility</p:attrName>
                                        </p:attrNameLst>
                                      </p:cBhvr>
                                      <p:to>
                                        <p:strVal val="visible"/>
                                      </p:to>
                                    </p:set>
                                    <p:animEffect transition="in" filter="fade">
                                      <p:cBhvr>
                                        <p:cTn id="23" dur="500"/>
                                        <p:tgtEl>
                                          <p:spTgt spid="19">
                                            <p:graphicEl>
                                              <a:dgm id="{B2AF31A4-60FF-4642-98DE-C2038B62573B}"/>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9">
                                            <p:graphicEl>
                                              <a:dgm id="{18DEF247-83FF-42E9-B045-A1608BCD47DF}"/>
                                            </p:graphicEl>
                                          </p:spTgt>
                                        </p:tgtEl>
                                        <p:attrNameLst>
                                          <p:attrName>style.visibility</p:attrName>
                                        </p:attrNameLst>
                                      </p:cBhvr>
                                      <p:to>
                                        <p:strVal val="visible"/>
                                      </p:to>
                                    </p:set>
                                    <p:animEffect transition="in" filter="fade">
                                      <p:cBhvr>
                                        <p:cTn id="28" dur="500"/>
                                        <p:tgtEl>
                                          <p:spTgt spid="19">
                                            <p:graphicEl>
                                              <a:dgm id="{18DEF247-83FF-42E9-B045-A1608BCD47DF}"/>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graphicEl>
                                              <a:dgm id="{6AAF3E7C-7D33-40E1-BD6E-1C2C41FB07A7}"/>
                                            </p:graphicEl>
                                          </p:spTgt>
                                        </p:tgtEl>
                                        <p:attrNameLst>
                                          <p:attrName>style.visibility</p:attrName>
                                        </p:attrNameLst>
                                      </p:cBhvr>
                                      <p:to>
                                        <p:strVal val="visible"/>
                                      </p:to>
                                    </p:set>
                                    <p:animEffect transition="in" filter="fade">
                                      <p:cBhvr>
                                        <p:cTn id="31" dur="500"/>
                                        <p:tgtEl>
                                          <p:spTgt spid="19">
                                            <p:graphicEl>
                                              <a:dgm id="{6AAF3E7C-7D33-40E1-BD6E-1C2C41FB07A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9">
                                            <p:graphicEl>
                                              <a:dgm id="{DA2CE0FA-D8CE-4C71-A2AE-BBFB6B95B1F8}"/>
                                            </p:graphicEl>
                                          </p:spTgt>
                                        </p:tgtEl>
                                        <p:attrNameLst>
                                          <p:attrName>style.visibility</p:attrName>
                                        </p:attrNameLst>
                                      </p:cBhvr>
                                      <p:to>
                                        <p:strVal val="visible"/>
                                      </p:to>
                                    </p:set>
                                    <p:animEffect transition="in" filter="fade">
                                      <p:cBhvr>
                                        <p:cTn id="36" dur="500"/>
                                        <p:tgtEl>
                                          <p:spTgt spid="19">
                                            <p:graphicEl>
                                              <a:dgm id="{DA2CE0FA-D8CE-4C71-A2AE-BBFB6B95B1F8}"/>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
                                            <p:graphicEl>
                                              <a:dgm id="{EF76DBE3-6A07-4CD8-BE08-B75A0F0D714B}"/>
                                            </p:graphicEl>
                                          </p:spTgt>
                                        </p:tgtEl>
                                        <p:attrNameLst>
                                          <p:attrName>style.visibility</p:attrName>
                                        </p:attrNameLst>
                                      </p:cBhvr>
                                      <p:to>
                                        <p:strVal val="visible"/>
                                      </p:to>
                                    </p:set>
                                    <p:animEffect transition="in" filter="fade">
                                      <p:cBhvr>
                                        <p:cTn id="39" dur="500"/>
                                        <p:tgtEl>
                                          <p:spTgt spid="19">
                                            <p:graphicEl>
                                              <a:dgm id="{EF76DBE3-6A07-4CD8-BE08-B75A0F0D714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graphicEl>
                                              <a:dgm id="{DC715D81-82BE-43CA-86C4-566EF17B5C4C}"/>
                                            </p:graphicEl>
                                          </p:spTgt>
                                        </p:tgtEl>
                                        <p:attrNameLst>
                                          <p:attrName>style.visibility</p:attrName>
                                        </p:attrNameLst>
                                      </p:cBhvr>
                                      <p:to>
                                        <p:strVal val="visible"/>
                                      </p:to>
                                    </p:set>
                                    <p:animEffect transition="in" filter="fade">
                                      <p:cBhvr>
                                        <p:cTn id="44" dur="500"/>
                                        <p:tgtEl>
                                          <p:spTgt spid="19">
                                            <p:graphicEl>
                                              <a:dgm id="{DC715D81-82BE-43CA-86C4-566EF17B5C4C}"/>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9">
                                            <p:graphicEl>
                                              <a:dgm id="{643C16EC-D44E-48DD-9920-2501D471C607}"/>
                                            </p:graphicEl>
                                          </p:spTgt>
                                        </p:tgtEl>
                                        <p:attrNameLst>
                                          <p:attrName>style.visibility</p:attrName>
                                        </p:attrNameLst>
                                      </p:cBhvr>
                                      <p:to>
                                        <p:strVal val="visible"/>
                                      </p:to>
                                    </p:set>
                                    <p:animEffect transition="in" filter="fade">
                                      <p:cBhvr>
                                        <p:cTn id="47" dur="500"/>
                                        <p:tgtEl>
                                          <p:spTgt spid="19">
                                            <p:graphicEl>
                                              <a:dgm id="{643C16EC-D44E-48DD-9920-2501D471C607}"/>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graphicEl>
                                              <a:dgm id="{C46D6148-465D-4BB9-A70F-33733DC16C56}"/>
                                            </p:graphicEl>
                                          </p:spTgt>
                                        </p:tgtEl>
                                        <p:attrNameLst>
                                          <p:attrName>style.visibility</p:attrName>
                                        </p:attrNameLst>
                                      </p:cBhvr>
                                      <p:to>
                                        <p:strVal val="visible"/>
                                      </p:to>
                                    </p:set>
                                    <p:animEffect transition="in" filter="fade">
                                      <p:cBhvr>
                                        <p:cTn id="52" dur="500"/>
                                        <p:tgtEl>
                                          <p:spTgt spid="19">
                                            <p:graphicEl>
                                              <a:dgm id="{C46D6148-465D-4BB9-A70F-33733DC16C56}"/>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
                                            <p:graphicEl>
                                              <a:dgm id="{69211F9E-A84D-4250-9312-F90A02EAB2E6}"/>
                                            </p:graphicEl>
                                          </p:spTgt>
                                        </p:tgtEl>
                                        <p:attrNameLst>
                                          <p:attrName>style.visibility</p:attrName>
                                        </p:attrNameLst>
                                      </p:cBhvr>
                                      <p:to>
                                        <p:strVal val="visible"/>
                                      </p:to>
                                    </p:set>
                                    <p:animEffect transition="in" filter="fade">
                                      <p:cBhvr>
                                        <p:cTn id="55" dur="500"/>
                                        <p:tgtEl>
                                          <p:spTgt spid="19">
                                            <p:graphicEl>
                                              <a:dgm id="{69211F9E-A84D-4250-9312-F90A02EAB2E6}"/>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9">
                                            <p:graphicEl>
                                              <a:dgm id="{9770DA95-E175-4763-9A1E-57E75CEF1F21}"/>
                                            </p:graphicEl>
                                          </p:spTgt>
                                        </p:tgtEl>
                                        <p:attrNameLst>
                                          <p:attrName>style.visibility</p:attrName>
                                        </p:attrNameLst>
                                      </p:cBhvr>
                                      <p:to>
                                        <p:strVal val="visible"/>
                                      </p:to>
                                    </p:set>
                                    <p:animEffect transition="in" filter="fade">
                                      <p:cBhvr>
                                        <p:cTn id="60" dur="500"/>
                                        <p:tgtEl>
                                          <p:spTgt spid="19">
                                            <p:graphicEl>
                                              <a:dgm id="{9770DA95-E175-4763-9A1E-57E75CEF1F21}"/>
                                            </p:graphic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
                                            <p:graphicEl>
                                              <a:dgm id="{AAFBC4A8-D195-45F0-8E15-A99AE12F054A}"/>
                                            </p:graphicEl>
                                          </p:spTgt>
                                        </p:tgtEl>
                                        <p:attrNameLst>
                                          <p:attrName>style.visibility</p:attrName>
                                        </p:attrNameLst>
                                      </p:cBhvr>
                                      <p:to>
                                        <p:strVal val="visible"/>
                                      </p:to>
                                    </p:set>
                                    <p:animEffect transition="in" filter="fade">
                                      <p:cBhvr>
                                        <p:cTn id="63" dur="500"/>
                                        <p:tgtEl>
                                          <p:spTgt spid="19">
                                            <p:graphicEl>
                                              <a:dgm id="{AAFBC4A8-D195-45F0-8E15-A99AE12F054A}"/>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9">
                                            <p:graphicEl>
                                              <a:dgm id="{41326F86-77D9-495C-8146-0BDA0E770A6D}"/>
                                            </p:graphicEl>
                                          </p:spTgt>
                                        </p:tgtEl>
                                        <p:attrNameLst>
                                          <p:attrName>style.visibility</p:attrName>
                                        </p:attrNameLst>
                                      </p:cBhvr>
                                      <p:to>
                                        <p:strVal val="visible"/>
                                      </p:to>
                                    </p:set>
                                    <p:animEffect transition="in" filter="fade">
                                      <p:cBhvr>
                                        <p:cTn id="68" dur="500"/>
                                        <p:tgtEl>
                                          <p:spTgt spid="19">
                                            <p:graphicEl>
                                              <a:dgm id="{41326F86-77D9-495C-8146-0BDA0E770A6D}"/>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9">
                                            <p:graphicEl>
                                              <a:dgm id="{AAC8366A-FC74-49DF-BB57-65B0B0F3D64E}"/>
                                            </p:graphicEl>
                                          </p:spTgt>
                                        </p:tgtEl>
                                        <p:attrNameLst>
                                          <p:attrName>style.visibility</p:attrName>
                                        </p:attrNameLst>
                                      </p:cBhvr>
                                      <p:to>
                                        <p:strVal val="visible"/>
                                      </p:to>
                                    </p:set>
                                    <p:animEffect transition="in" filter="fade">
                                      <p:cBhvr>
                                        <p:cTn id="71" dur="500"/>
                                        <p:tgtEl>
                                          <p:spTgt spid="19">
                                            <p:graphicEl>
                                              <a:dgm id="{AAC8366A-FC74-49DF-BB57-65B0B0F3D64E}"/>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9">
                                            <p:graphicEl>
                                              <a:dgm id="{914B7FE4-51A6-4158-8A35-127A292A6436}"/>
                                            </p:graphicEl>
                                          </p:spTgt>
                                        </p:tgtEl>
                                        <p:attrNameLst>
                                          <p:attrName>style.visibility</p:attrName>
                                        </p:attrNameLst>
                                      </p:cBhvr>
                                      <p:to>
                                        <p:strVal val="visible"/>
                                      </p:to>
                                    </p:set>
                                    <p:animEffect transition="in" filter="fade">
                                      <p:cBhvr>
                                        <p:cTn id="76" dur="500"/>
                                        <p:tgtEl>
                                          <p:spTgt spid="19">
                                            <p:graphicEl>
                                              <a:dgm id="{914B7FE4-51A6-4158-8A35-127A292A6436}"/>
                                            </p:graphic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9">
                                            <p:graphicEl>
                                              <a:dgm id="{A4B42CB0-CA7D-429F-9349-6A9570BB497D}"/>
                                            </p:graphicEl>
                                          </p:spTgt>
                                        </p:tgtEl>
                                        <p:attrNameLst>
                                          <p:attrName>style.visibility</p:attrName>
                                        </p:attrNameLst>
                                      </p:cBhvr>
                                      <p:to>
                                        <p:strVal val="visible"/>
                                      </p:to>
                                    </p:set>
                                    <p:animEffect transition="in" filter="fade">
                                      <p:cBhvr>
                                        <p:cTn id="79" dur="500"/>
                                        <p:tgtEl>
                                          <p:spTgt spid="19">
                                            <p:graphicEl>
                                              <a:dgm id="{A4B42CB0-CA7D-429F-9349-6A9570BB497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15881" y="1635887"/>
            <a:ext cx="10296408" cy="2451120"/>
          </a:xfrm>
          <a:prstGeom prst="rect">
            <a:avLst/>
          </a:prstGeom>
          <a:noFill/>
        </p:spPr>
        <p:txBody>
          <a:bodyPr wrap="none" rtlCol="0">
            <a:spAutoFit/>
          </a:bodyPr>
          <a:lstStyle/>
          <a:p>
            <a:pPr>
              <a:lnSpc>
                <a:spcPct val="150000"/>
              </a:lnSpc>
            </a:pPr>
            <a:r>
              <a:rPr lang="ar-SA" sz="5400" b="1" dirty="0">
                <a:solidFill>
                  <a:srgbClr val="216B57"/>
                </a:solidFill>
              </a:rPr>
              <a:t>المركز الوطني للدراسات والبحوث </a:t>
            </a:r>
            <a:r>
              <a:rPr lang="ar-SA" sz="5400" b="1" dirty="0" smtClean="0">
                <a:solidFill>
                  <a:srgbClr val="216B57"/>
                </a:solidFill>
              </a:rPr>
              <a:t>الاجتماعية</a:t>
            </a:r>
            <a:endParaRPr lang="en-US" sz="5400" b="1" dirty="0" smtClean="0">
              <a:solidFill>
                <a:srgbClr val="216B57"/>
              </a:solidFill>
            </a:endParaRPr>
          </a:p>
          <a:p>
            <a:pPr algn="ctr">
              <a:lnSpc>
                <a:spcPct val="150000"/>
              </a:lnSpc>
            </a:pPr>
            <a:r>
              <a:rPr lang="ar-SA" sz="5400" b="1" dirty="0" smtClean="0">
                <a:solidFill>
                  <a:srgbClr val="216B57"/>
                </a:solidFill>
              </a:rPr>
              <a:t>في </a:t>
            </a:r>
            <a:r>
              <a:rPr lang="ar-SA" sz="5400" b="1" dirty="0">
                <a:solidFill>
                  <a:srgbClr val="216B57"/>
                </a:solidFill>
              </a:rPr>
              <a:t>المملكة العربية السعودية</a:t>
            </a:r>
            <a:endParaRPr lang="en-US" sz="5400" b="1" dirty="0">
              <a:solidFill>
                <a:srgbClr val="216B57"/>
              </a:solidFill>
            </a:endParaRPr>
          </a:p>
        </p:txBody>
      </p:sp>
    </p:spTree>
    <p:extLst>
      <p:ext uri="{BB962C8B-B14F-4D97-AF65-F5344CB8AC3E}">
        <p14:creationId xmlns:p14="http://schemas.microsoft.com/office/powerpoint/2010/main" val="3940279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910541" y="2741082"/>
            <a:ext cx="5223934" cy="3046988"/>
          </a:xfrm>
          <a:prstGeom prst="rect">
            <a:avLst/>
          </a:prstGeom>
          <a:noFill/>
        </p:spPr>
        <p:txBody>
          <a:bodyPr wrap="square" rtlCol="0">
            <a:spAutoFit/>
          </a:bodyPr>
          <a:lstStyle/>
          <a:p>
            <a:pPr marL="285750" indent="-285750" algn="r" rtl="1">
              <a:lnSpc>
                <a:spcPct val="200000"/>
              </a:lnSpc>
              <a:buFont typeface="Arial" panose="020B0604020202020204" pitchFamily="34" charset="0"/>
              <a:buChar char="•"/>
            </a:pPr>
            <a:r>
              <a:rPr lang="ar-SA" sz="2400" b="1" dirty="0">
                <a:solidFill>
                  <a:srgbClr val="226B58"/>
                </a:solidFill>
                <a:latin typeface="Calibri" pitchFamily="34" charset="0"/>
                <a:ea typeface="Times New Roman" pitchFamily="18" charset="0"/>
              </a:rPr>
              <a:t>تأسس في </a:t>
            </a:r>
            <a:r>
              <a:rPr lang="en-US" sz="2400" b="1" dirty="0" smtClean="0">
                <a:solidFill>
                  <a:srgbClr val="226B58"/>
                </a:solidFill>
                <a:latin typeface="Calibri" pitchFamily="34" charset="0"/>
                <a:ea typeface="Times New Roman" pitchFamily="18" charset="0"/>
              </a:rPr>
              <a:t>1433/7/7</a:t>
            </a:r>
            <a:r>
              <a:rPr lang="ar-SA" sz="2400" b="1" dirty="0" smtClean="0">
                <a:solidFill>
                  <a:srgbClr val="226B58"/>
                </a:solidFill>
                <a:latin typeface="Calibri" pitchFamily="34" charset="0"/>
                <a:ea typeface="Times New Roman" pitchFamily="18" charset="0"/>
              </a:rPr>
              <a:t>هـ</a:t>
            </a:r>
            <a:r>
              <a:rPr lang="ar-SA" sz="2400" b="1" dirty="0">
                <a:solidFill>
                  <a:srgbClr val="226B58"/>
                </a:solidFill>
                <a:latin typeface="Calibri" pitchFamily="34" charset="0"/>
                <a:ea typeface="Times New Roman" pitchFamily="18" charset="0"/>
              </a:rPr>
              <a:t>.</a:t>
            </a:r>
          </a:p>
          <a:p>
            <a:pPr marL="285750" indent="-285750" algn="r" rtl="1">
              <a:lnSpc>
                <a:spcPct val="200000"/>
              </a:lnSpc>
              <a:buFont typeface="Arial" panose="020B0604020202020204" pitchFamily="34" charset="0"/>
              <a:buChar char="•"/>
            </a:pPr>
            <a:r>
              <a:rPr lang="ar-SA" sz="2400" b="1" dirty="0">
                <a:solidFill>
                  <a:srgbClr val="226B58"/>
                </a:solidFill>
                <a:latin typeface="Calibri" pitchFamily="34" charset="0"/>
              </a:rPr>
              <a:t>انطلقت أعماله </a:t>
            </a:r>
            <a:r>
              <a:rPr lang="en-US" sz="2400" b="1" dirty="0" smtClean="0">
                <a:solidFill>
                  <a:srgbClr val="226B58"/>
                </a:solidFill>
                <a:latin typeface="Calibri" pitchFamily="34" charset="0"/>
              </a:rPr>
              <a:t>1436/7/1</a:t>
            </a:r>
            <a:r>
              <a:rPr lang="ar-SA" sz="2400" b="1" dirty="0" smtClean="0">
                <a:solidFill>
                  <a:srgbClr val="226B58"/>
                </a:solidFill>
                <a:latin typeface="Calibri" pitchFamily="34" charset="0"/>
              </a:rPr>
              <a:t>هـ</a:t>
            </a:r>
            <a:r>
              <a:rPr lang="ar-SA" sz="2400" b="1" dirty="0">
                <a:solidFill>
                  <a:srgbClr val="226B58"/>
                </a:solidFill>
                <a:latin typeface="Calibri" pitchFamily="34" charset="0"/>
              </a:rPr>
              <a:t>.</a:t>
            </a:r>
          </a:p>
          <a:p>
            <a:pPr marL="285750" indent="-285750" algn="r" rtl="1">
              <a:lnSpc>
                <a:spcPct val="200000"/>
              </a:lnSpc>
              <a:buFont typeface="Arial" panose="020B0604020202020204" pitchFamily="34" charset="0"/>
              <a:buChar char="•"/>
            </a:pPr>
            <a:r>
              <a:rPr lang="ar-SA" sz="2400" b="1" dirty="0">
                <a:solidFill>
                  <a:srgbClr val="226B58"/>
                </a:solidFill>
                <a:latin typeface="Calibri" pitchFamily="34" charset="0"/>
              </a:rPr>
              <a:t>ذو شخصية اعتبارية مستقلة.</a:t>
            </a:r>
          </a:p>
          <a:p>
            <a:pPr marL="285750" indent="-285750" algn="r" rtl="1">
              <a:lnSpc>
                <a:spcPct val="200000"/>
              </a:lnSpc>
              <a:buFont typeface="Arial" panose="020B0604020202020204" pitchFamily="34" charset="0"/>
              <a:buChar char="•"/>
            </a:pPr>
            <a:r>
              <a:rPr lang="ar-SA" sz="2400" b="1" dirty="0">
                <a:solidFill>
                  <a:srgbClr val="226B58"/>
                </a:solidFill>
                <a:latin typeface="Calibri" pitchFamily="34" charset="0"/>
              </a:rPr>
              <a:t>يرتبط بوزير الشؤون الاجتماعية.</a:t>
            </a:r>
            <a:endParaRPr lang="en-US" sz="2400" dirty="0"/>
          </a:p>
        </p:txBody>
      </p:sp>
      <p:sp>
        <p:nvSpPr>
          <p:cNvPr id="4" name="Title 1"/>
          <p:cNvSpPr>
            <a:spLocks noGrp="1"/>
          </p:cNvSpPr>
          <p:nvPr>
            <p:ph type="title"/>
          </p:nvPr>
        </p:nvSpPr>
        <p:spPr>
          <a:xfrm>
            <a:off x="2324965" y="657125"/>
            <a:ext cx="5074299" cy="2276576"/>
          </a:xfrm>
        </p:spPr>
        <p:txBody>
          <a:bodyPr>
            <a:normAutofit/>
          </a:bodyPr>
          <a:lstStyle/>
          <a:p>
            <a:pPr algn="ctr"/>
            <a:r>
              <a:rPr lang="ar-SA" sz="6600" b="1" dirty="0">
                <a:solidFill>
                  <a:srgbClr val="88C36D"/>
                </a:solidFill>
              </a:rPr>
              <a:t>التأسيس</a:t>
            </a:r>
          </a:p>
        </p:txBody>
      </p:sp>
    </p:spTree>
    <p:extLst>
      <p:ext uri="{BB962C8B-B14F-4D97-AF65-F5344CB8AC3E}">
        <p14:creationId xmlns:p14="http://schemas.microsoft.com/office/powerpoint/2010/main" val="4097183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AE" sz="2500" b="1" dirty="0">
                <a:cs typeface="+mn-cs"/>
              </a:rPr>
              <a:t>الرؤية والرسالة</a:t>
            </a:r>
            <a:endParaRPr lang="en-GB" sz="2500" b="1" dirty="0">
              <a:cs typeface="+mn-cs"/>
            </a:endParaRPr>
          </a:p>
        </p:txBody>
      </p:sp>
      <p:grpSp>
        <p:nvGrpSpPr>
          <p:cNvPr id="4" name="Group 3"/>
          <p:cNvGrpSpPr/>
          <p:nvPr/>
        </p:nvGrpSpPr>
        <p:grpSpPr>
          <a:xfrm>
            <a:off x="1745190" y="1368090"/>
            <a:ext cx="8506406" cy="4086620"/>
            <a:chOff x="221190" y="1368090"/>
            <a:chExt cx="8506406" cy="4086620"/>
          </a:xfrm>
        </p:grpSpPr>
        <p:sp>
          <p:nvSpPr>
            <p:cNvPr id="5" name="Rectangle 4"/>
            <p:cNvSpPr/>
            <p:nvPr/>
          </p:nvSpPr>
          <p:spPr>
            <a:xfrm>
              <a:off x="7006310" y="3625910"/>
              <a:ext cx="1721286" cy="1828800"/>
            </a:xfrm>
            <a:prstGeom prst="rect">
              <a:avLst/>
            </a:prstGeom>
            <a:solidFill>
              <a:srgbClr val="226B57"/>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r>
                <a:rPr lang="ar-AE" sz="2800" b="1" dirty="0">
                  <a:solidFill>
                    <a:schemeClr val="bg1"/>
                  </a:solidFill>
                  <a:latin typeface="Sakkal Majalla"/>
                  <a:cs typeface="Sakkal Majalla"/>
                  <a:sym typeface="Sakkal Majalla"/>
                </a:rPr>
                <a:t>الرسالة:</a:t>
              </a:r>
              <a:endParaRPr lang="en-US" sz="2800" dirty="0">
                <a:solidFill>
                  <a:schemeClr val="bg1"/>
                </a:solidFill>
                <a:latin typeface="Sakkal Majalla"/>
                <a:cs typeface="Sakkal Majalla"/>
                <a:sym typeface="Sakkal Majalla"/>
              </a:endParaRPr>
            </a:p>
          </p:txBody>
        </p:sp>
        <p:sp>
          <p:nvSpPr>
            <p:cNvPr id="6" name="Rectangle 5"/>
            <p:cNvSpPr/>
            <p:nvPr/>
          </p:nvSpPr>
          <p:spPr>
            <a:xfrm>
              <a:off x="422030" y="1508760"/>
              <a:ext cx="6598242" cy="1828800"/>
            </a:xfrm>
            <a:prstGeom prst="rect">
              <a:avLst/>
            </a:prstGeom>
            <a:solidFill>
              <a:schemeClr val="bg2"/>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0"/>
            <a:lstStyle/>
            <a:p>
              <a:pPr algn="ctr"/>
              <a:r>
                <a:rPr lang="ar-AE" sz="2400" b="1" dirty="0">
                  <a:solidFill>
                    <a:srgbClr val="000000"/>
                  </a:solidFill>
                  <a:latin typeface="Sakkal Majalla"/>
                  <a:cs typeface="Sakkal Majalla"/>
                  <a:sym typeface="Sakkal Majalla"/>
                </a:rPr>
                <a:t>"أن نكون </a:t>
              </a:r>
              <a:r>
                <a:rPr lang="ar-AE" sz="2400" b="1" dirty="0">
                  <a:solidFill>
                    <a:srgbClr val="DC6E00"/>
                  </a:solidFill>
                  <a:latin typeface="Sakkal Majalla"/>
                  <a:cs typeface="Sakkal Majalla"/>
                  <a:sym typeface="Sakkal Majalla"/>
                </a:rPr>
                <a:t>بيت الخبرة الاجتماعي </a:t>
              </a:r>
              <a:r>
                <a:rPr lang="ar-AE" sz="2400" b="1" dirty="0">
                  <a:solidFill>
                    <a:srgbClr val="000000"/>
                  </a:solidFill>
                  <a:latin typeface="Sakkal Majalla"/>
                  <a:cs typeface="Sakkal Majalla"/>
                  <a:sym typeface="Sakkal Majalla"/>
                </a:rPr>
                <a:t>الأكثر </a:t>
              </a:r>
              <a:r>
                <a:rPr lang="ar-AE" sz="2400" b="1" dirty="0">
                  <a:solidFill>
                    <a:srgbClr val="DC6E00"/>
                  </a:solidFill>
                  <a:latin typeface="Sakkal Majalla"/>
                  <a:cs typeface="Sakkal Majalla"/>
                  <a:sym typeface="Sakkal Majalla"/>
                </a:rPr>
                <a:t>تأثيرا</a:t>
              </a:r>
              <a:r>
                <a:rPr lang="ar-SA" sz="2400" b="1" dirty="0">
                  <a:solidFill>
                    <a:srgbClr val="DC6E00"/>
                  </a:solidFill>
                  <a:latin typeface="Sakkal Majalla"/>
                  <a:cs typeface="Sakkal Majalla"/>
                  <a:sym typeface="Sakkal Majalla"/>
                </a:rPr>
                <a:t>ً</a:t>
              </a:r>
              <a:r>
                <a:rPr lang="ar-AE" sz="2400" b="1" dirty="0">
                  <a:solidFill>
                    <a:srgbClr val="000000"/>
                  </a:solidFill>
                  <a:latin typeface="Sakkal Majalla"/>
                  <a:cs typeface="Sakkal Majalla"/>
                  <a:sym typeface="Sakkal Majalla"/>
                </a:rPr>
                <a:t> في توفير حلول للقضايا والظواهر الاجتماعية في المملكة العربية السعودية”</a:t>
              </a:r>
            </a:p>
          </p:txBody>
        </p:sp>
        <p:sp>
          <p:nvSpPr>
            <p:cNvPr id="7" name="Rectangle 6"/>
            <p:cNvSpPr/>
            <p:nvPr/>
          </p:nvSpPr>
          <p:spPr>
            <a:xfrm>
              <a:off x="7006310" y="1508760"/>
              <a:ext cx="1721286" cy="1828800"/>
            </a:xfrm>
            <a:prstGeom prst="rect">
              <a:avLst/>
            </a:prstGeom>
            <a:solidFill>
              <a:srgbClr val="226B57"/>
            </a:solidFill>
            <a:ln w="9525">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r>
                <a:rPr lang="ar-AE" sz="2800" b="1" dirty="0">
                  <a:solidFill>
                    <a:schemeClr val="bg1"/>
                  </a:solidFill>
                  <a:latin typeface="Sakkal Majalla"/>
                  <a:cs typeface="Sakkal Majalla"/>
                  <a:sym typeface="Sakkal Majalla"/>
                </a:rPr>
                <a:t>الرؤية:</a:t>
              </a:r>
              <a:endParaRPr lang="en-US" sz="2800" dirty="0">
                <a:solidFill>
                  <a:schemeClr val="bg1"/>
                </a:solidFill>
                <a:latin typeface="Sakkal Majalla"/>
                <a:cs typeface="Sakkal Majalla"/>
                <a:sym typeface="Sakkal Majalla"/>
              </a:endParaRPr>
            </a:p>
          </p:txBody>
        </p:sp>
        <p:pic>
          <p:nvPicPr>
            <p:cNvPr id="8" name="صورة 4"/>
            <p:cNvPicPr>
              <a:picLocks/>
            </p:cNvPicPr>
            <p:nvPr/>
          </p:nvPicPr>
          <p:blipFill>
            <a:blip r:embed="rId2" cstate="print">
              <a:clrChange>
                <a:clrFrom>
                  <a:srgbClr val="FFFFFF"/>
                </a:clrFrom>
                <a:clrTo>
                  <a:srgbClr val="FFFFFF">
                    <a:alpha val="0"/>
                  </a:srgbClr>
                </a:clrTo>
              </a:clrChange>
            </a:blip>
            <a:srcRect r="56513"/>
            <a:stretch>
              <a:fillRect/>
            </a:stretch>
          </p:blipFill>
          <p:spPr bwMode="auto">
            <a:xfrm>
              <a:off x="221190" y="1368090"/>
              <a:ext cx="1149699" cy="742362"/>
            </a:xfrm>
            <a:prstGeom prst="rect">
              <a:avLst/>
            </a:prstGeom>
            <a:noFill/>
            <a:ln w="9525">
              <a:noFill/>
              <a:miter lim="800000"/>
              <a:headEnd/>
              <a:tailEnd/>
            </a:ln>
          </p:spPr>
        </p:pic>
        <p:sp>
          <p:nvSpPr>
            <p:cNvPr id="9" name="Rectangle 8"/>
            <p:cNvSpPr/>
            <p:nvPr/>
          </p:nvSpPr>
          <p:spPr>
            <a:xfrm>
              <a:off x="422030" y="3625910"/>
              <a:ext cx="6598242" cy="1828800"/>
            </a:xfrm>
            <a:prstGeom prst="rect">
              <a:avLst/>
            </a:prstGeom>
            <a:solidFill>
              <a:schemeClr val="bg2"/>
            </a:solidFill>
            <a:ln w="952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nchorCtr="0"/>
            <a:lstStyle/>
            <a:p>
              <a:pPr algn="ctr"/>
              <a:r>
                <a:rPr lang="ar-AE" sz="2400" b="1" dirty="0">
                  <a:solidFill>
                    <a:schemeClr val="tx1"/>
                  </a:solidFill>
                  <a:latin typeface="Sakkal Majalla"/>
                  <a:cs typeface="Sakkal Majalla"/>
                  <a:sym typeface="Sakkal Majalla"/>
                </a:rPr>
                <a:t>” توفير </a:t>
              </a:r>
              <a:r>
                <a:rPr lang="ar-AE" sz="2400" b="1" dirty="0">
                  <a:solidFill>
                    <a:srgbClr val="DC6E00"/>
                  </a:solidFill>
                  <a:latin typeface="Sakkal Majalla"/>
                  <a:cs typeface="Sakkal Majalla"/>
                  <a:sym typeface="Sakkal Majalla"/>
                </a:rPr>
                <a:t>تواصل علمي </a:t>
              </a:r>
              <a:r>
                <a:rPr lang="ar-AE" sz="2400" b="1" dirty="0">
                  <a:solidFill>
                    <a:schemeClr val="tx1"/>
                  </a:solidFill>
                  <a:latin typeface="Sakkal Majalla"/>
                  <a:cs typeface="Sakkal Majalla"/>
                  <a:sym typeface="Sakkal Majalla"/>
                </a:rPr>
                <a:t>فعال، </a:t>
              </a:r>
              <a:r>
                <a:rPr lang="ar-AE" sz="2400" b="1" dirty="0">
                  <a:solidFill>
                    <a:srgbClr val="DC6E00"/>
                  </a:solidFill>
                  <a:latin typeface="Sakkal Majalla"/>
                  <a:cs typeface="Sakkal Majalla"/>
                  <a:sym typeface="Sakkal Majalla"/>
                </a:rPr>
                <a:t>ودعم الأفكار والمشروعات</a:t>
              </a:r>
              <a:r>
                <a:rPr lang="ar-AE" sz="2400" b="1" dirty="0">
                  <a:solidFill>
                    <a:schemeClr val="tx1"/>
                  </a:solidFill>
                  <a:latin typeface="Sakkal Majalla"/>
                  <a:cs typeface="Sakkal Majalla"/>
                  <a:sym typeface="Sakkal Majalla"/>
                </a:rPr>
                <a:t/>
              </a:r>
              <a:br>
                <a:rPr lang="ar-AE" sz="2400" b="1" dirty="0">
                  <a:solidFill>
                    <a:schemeClr val="tx1"/>
                  </a:solidFill>
                  <a:latin typeface="Sakkal Majalla"/>
                  <a:cs typeface="Sakkal Majalla"/>
                  <a:sym typeface="Sakkal Majalla"/>
                </a:rPr>
              </a:br>
              <a:r>
                <a:rPr lang="ar-AE" sz="2400" b="1" dirty="0">
                  <a:solidFill>
                    <a:schemeClr val="tx1"/>
                  </a:solidFill>
                  <a:latin typeface="Sakkal Majalla"/>
                  <a:cs typeface="Sakkal Majalla"/>
                  <a:sym typeface="Sakkal Majalla"/>
                </a:rPr>
                <a:t>البحثية </a:t>
              </a:r>
              <a:r>
                <a:rPr lang="ar-SA" sz="2400" b="1" dirty="0">
                  <a:solidFill>
                    <a:srgbClr val="DC6E00"/>
                  </a:solidFill>
                  <a:latin typeface="Sakkal Majalla"/>
                  <a:cs typeface="Sakkal Majalla"/>
                  <a:sym typeface="Sakkal Majalla"/>
                </a:rPr>
                <a:t>ل</a:t>
              </a:r>
              <a:r>
                <a:rPr lang="ar-AE" sz="2400" b="1" dirty="0">
                  <a:solidFill>
                    <a:srgbClr val="DC6E00"/>
                  </a:solidFill>
                  <a:latin typeface="Sakkal Majalla"/>
                  <a:cs typeface="Sakkal Majalla"/>
                  <a:sym typeface="Sakkal Majalla"/>
                </a:rPr>
                <a:t>تصميم حلول فعالة </a:t>
              </a:r>
              <a:r>
                <a:rPr lang="ar-AE" sz="2400" b="1" dirty="0">
                  <a:solidFill>
                    <a:schemeClr val="tx1"/>
                  </a:solidFill>
                  <a:latin typeface="Sakkal Majalla"/>
                  <a:cs typeface="Sakkal Majalla"/>
                  <a:sym typeface="Sakkal Majalla"/>
                </a:rPr>
                <a:t>للقضايا والظواهر الاجتماعية في المملكة العربية السعودية”</a:t>
              </a:r>
            </a:p>
          </p:txBody>
        </p:sp>
        <p:pic>
          <p:nvPicPr>
            <p:cNvPr id="10" name="صورة 4"/>
            <p:cNvPicPr>
              <a:picLocks/>
            </p:cNvPicPr>
            <p:nvPr/>
          </p:nvPicPr>
          <p:blipFill>
            <a:blip r:embed="rId2" cstate="print">
              <a:clrChange>
                <a:clrFrom>
                  <a:srgbClr val="FFFFFF"/>
                </a:clrFrom>
                <a:clrTo>
                  <a:srgbClr val="FFFFFF">
                    <a:alpha val="0"/>
                  </a:srgbClr>
                </a:clrTo>
              </a:clrChange>
            </a:blip>
            <a:srcRect r="56513"/>
            <a:stretch>
              <a:fillRect/>
            </a:stretch>
          </p:blipFill>
          <p:spPr bwMode="auto">
            <a:xfrm>
              <a:off x="221190" y="3485240"/>
              <a:ext cx="1149699" cy="742362"/>
            </a:xfrm>
            <a:prstGeom prst="rect">
              <a:avLst/>
            </a:prstGeom>
            <a:noFill/>
            <a:ln w="9525">
              <a:noFill/>
              <a:miter lim="800000"/>
              <a:headEnd/>
              <a:tailEnd/>
            </a:ln>
          </p:spPr>
        </p:pic>
      </p:grpSp>
    </p:spTree>
    <p:extLst>
      <p:ext uri="{BB962C8B-B14F-4D97-AF65-F5344CB8AC3E}">
        <p14:creationId xmlns:p14="http://schemas.microsoft.com/office/powerpoint/2010/main" val="614499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a:spLocks noGrp="1"/>
          </p:cNvSpPr>
          <p:nvPr>
            <p:ph type="title"/>
          </p:nvPr>
        </p:nvSpPr>
        <p:spPr>
          <a:xfrm>
            <a:off x="2396973" y="2277724"/>
            <a:ext cx="7392576" cy="3466133"/>
          </a:xfrm>
        </p:spPr>
        <p:txBody>
          <a:bodyPr>
            <a:normAutofit/>
          </a:bodyPr>
          <a:lstStyle/>
          <a:p>
            <a:r>
              <a:rPr lang="ar-SA" sz="6600" b="1" dirty="0">
                <a:solidFill>
                  <a:schemeClr val="bg1"/>
                </a:solidFill>
              </a:rPr>
              <a:t>برامج المركز ومبادراته</a:t>
            </a:r>
            <a:endParaRPr lang="en-US" sz="6600" b="1" dirty="0">
              <a:solidFill>
                <a:schemeClr val="bg1"/>
              </a:solidFill>
            </a:endParaRPr>
          </a:p>
        </p:txBody>
      </p:sp>
    </p:spTree>
    <p:extLst>
      <p:ext uri="{BB962C8B-B14F-4D97-AF65-F5344CB8AC3E}">
        <p14:creationId xmlns:p14="http://schemas.microsoft.com/office/powerpoint/2010/main" val="601491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253646" y="238125"/>
            <a:ext cx="655949" cy="1107996"/>
          </a:xfrm>
          <a:prstGeom prst="rect">
            <a:avLst/>
          </a:prstGeom>
          <a:noFill/>
        </p:spPr>
        <p:txBody>
          <a:bodyPr wrap="none" rtlCol="0">
            <a:spAutoFit/>
          </a:bodyPr>
          <a:lstStyle/>
          <a:p>
            <a:r>
              <a:rPr lang="ar-SA" sz="6600" b="1" dirty="0">
                <a:solidFill>
                  <a:schemeClr val="tx1">
                    <a:lumMod val="50000"/>
                    <a:lumOff val="50000"/>
                  </a:schemeClr>
                </a:solidFill>
              </a:rPr>
              <a:t>1</a:t>
            </a:r>
            <a:endParaRPr lang="en-US" sz="6600" b="1" dirty="0">
              <a:solidFill>
                <a:schemeClr val="tx1">
                  <a:lumMod val="50000"/>
                  <a:lumOff val="50000"/>
                </a:schemeClr>
              </a:solidFill>
            </a:endParaRPr>
          </a:p>
        </p:txBody>
      </p:sp>
      <p:sp>
        <p:nvSpPr>
          <p:cNvPr id="3" name="مربع نص 2"/>
          <p:cNvSpPr txBox="1"/>
          <p:nvPr/>
        </p:nvSpPr>
        <p:spPr>
          <a:xfrm>
            <a:off x="7100824" y="578553"/>
            <a:ext cx="3680534" cy="646331"/>
          </a:xfrm>
          <a:prstGeom prst="rect">
            <a:avLst/>
          </a:prstGeom>
          <a:noFill/>
        </p:spPr>
        <p:txBody>
          <a:bodyPr wrap="square" rtlCol="0">
            <a:spAutoFit/>
          </a:bodyPr>
          <a:lstStyle/>
          <a:p>
            <a:pPr algn="ctr"/>
            <a:r>
              <a:rPr lang="ar-SA" b="1" dirty="0">
                <a:solidFill>
                  <a:schemeClr val="bg1"/>
                </a:solidFill>
              </a:rPr>
              <a:t>برنامج تطوير البنية المؤسسية</a:t>
            </a:r>
          </a:p>
          <a:p>
            <a:pPr algn="ctr"/>
            <a:r>
              <a:rPr lang="ar-SA" b="1" dirty="0">
                <a:solidFill>
                  <a:schemeClr val="accent6">
                    <a:lumMod val="75000"/>
                  </a:schemeClr>
                </a:solidFill>
              </a:rPr>
              <a:t>( تطوير )</a:t>
            </a:r>
            <a:endParaRPr lang="en-US" b="1" dirty="0">
              <a:solidFill>
                <a:schemeClr val="accent6">
                  <a:lumMod val="75000"/>
                </a:schemeClr>
              </a:solidFill>
            </a:endParaRPr>
          </a:p>
        </p:txBody>
      </p:sp>
      <p:sp>
        <p:nvSpPr>
          <p:cNvPr id="4" name="مستطيل 3"/>
          <p:cNvSpPr/>
          <p:nvPr/>
        </p:nvSpPr>
        <p:spPr>
          <a:xfrm>
            <a:off x="2100649" y="2435296"/>
            <a:ext cx="8060724" cy="861774"/>
          </a:xfrm>
          <a:prstGeom prst="rect">
            <a:avLst/>
          </a:prstGeom>
        </p:spPr>
        <p:txBody>
          <a:bodyPr wrap="square">
            <a:spAutoFit/>
          </a:bodyPr>
          <a:lstStyle/>
          <a:p>
            <a:pPr>
              <a:lnSpc>
                <a:spcPct val="125000"/>
              </a:lnSpc>
              <a:spcAft>
                <a:spcPts val="800"/>
              </a:spcAft>
              <a:buClr>
                <a:srgbClr val="1D6756"/>
              </a:buClr>
            </a:pPr>
            <a:r>
              <a:rPr lang="ar-SA" sz="2000" b="1" dirty="0">
                <a:solidFill>
                  <a:srgbClr val="0E1C00"/>
                </a:solidFill>
                <a:latin typeface="Calibri" panose="020F0502020204030204" pitchFamily="34" charset="0"/>
                <a:ea typeface="Times New Roman" panose="02020603050405020304" pitchFamily="18" charset="0"/>
                <a:cs typeface="Simplified Arabic" panose="02020603050405020304" pitchFamily="18" charset="-78"/>
              </a:rPr>
              <a:t>تطوير منظومة عمل المركز بما في ذلك تطوير الأنظمة التقنية واللوائح والأنظمة الإدارية والمالية، ورفع كفاءة الموارد البشرية على مستوى القدرات والمهارات والأداء.</a:t>
            </a:r>
            <a:endParaRPr lang="en-US" sz="1600" b="1" dirty="0">
              <a:solidFill>
                <a:srgbClr val="0E1C00"/>
              </a:solidFill>
              <a:latin typeface="Calibri" panose="020F0502020204030204" pitchFamily="34" charset="0"/>
              <a:ea typeface="Calibri" panose="020F0502020204030204" pitchFamily="34" charset="0"/>
              <a:cs typeface="Arial" panose="020B0604020202020204" pitchFamily="34" charset="0"/>
            </a:endParaRPr>
          </a:p>
        </p:txBody>
      </p:sp>
      <p:sp>
        <p:nvSpPr>
          <p:cNvPr id="7" name="مستطيل مستدير الزوايا 6"/>
          <p:cNvSpPr/>
          <p:nvPr/>
        </p:nvSpPr>
        <p:spPr>
          <a:xfrm>
            <a:off x="2100649" y="3871029"/>
            <a:ext cx="8060724" cy="1165551"/>
          </a:xfrm>
          <a:prstGeom prst="roundRect">
            <a:avLst>
              <a:gd name="adj" fmla="val 10000"/>
            </a:avLst>
          </a:prstGeom>
          <a:solidFill>
            <a:srgbClr val="CCAE69">
              <a:alpha val="90000"/>
            </a:srgb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8" name="مستطيل مستدير الزوايا 7"/>
          <p:cNvSpPr/>
          <p:nvPr/>
        </p:nvSpPr>
        <p:spPr>
          <a:xfrm>
            <a:off x="8941091" y="4042240"/>
            <a:ext cx="913821" cy="854737"/>
          </a:xfrm>
          <a:prstGeom prst="roundRect">
            <a:avLst>
              <a:gd name="adj" fmla="val 10000"/>
            </a:avLst>
          </a:prstGeom>
          <a:blipFill>
            <a:blip r:embed="rId2">
              <a:extLst>
                <a:ext uri="{28A0092B-C50C-407E-A947-70E740481C1C}">
                  <a14:useLocalDpi xmlns:a14="http://schemas.microsoft.com/office/drawing/2010/main" val="0"/>
                </a:ext>
              </a:extLst>
            </a:blip>
            <a:srcRect/>
            <a:stretch>
              <a:fillRect t="-2000" b="-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9" name="مجموعة 8"/>
          <p:cNvGrpSpPr/>
          <p:nvPr/>
        </p:nvGrpSpPr>
        <p:grpSpPr>
          <a:xfrm>
            <a:off x="8941091" y="5052384"/>
            <a:ext cx="913821" cy="1424562"/>
            <a:chOff x="5254173" y="1165551"/>
            <a:chExt cx="913821" cy="1424562"/>
          </a:xfrm>
        </p:grpSpPr>
        <p:sp>
          <p:nvSpPr>
            <p:cNvPr id="10" name="مستطيل ذو زاويتين مستديرتين في نفس الجانب 9"/>
            <p:cNvSpPr/>
            <p:nvPr/>
          </p:nvSpPr>
          <p:spPr>
            <a:xfrm rot="10800000">
              <a:off x="5254173"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مستطيل 10"/>
            <p:cNvSpPr/>
            <p:nvPr/>
          </p:nvSpPr>
          <p:spPr>
            <a:xfrm rot="21600000">
              <a:off x="5282276"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استراتيجية المركز</a:t>
              </a:r>
              <a:endParaRPr lang="en-US" sz="1400" b="1" dirty="0">
                <a:solidFill>
                  <a:sysClr val="windowText" lastClr="000000"/>
                </a:solidFill>
              </a:endParaRPr>
            </a:p>
          </p:txBody>
        </p:sp>
      </p:grpSp>
      <p:sp>
        <p:nvSpPr>
          <p:cNvPr id="12" name="مستطيل مستدير الزوايا 11"/>
          <p:cNvSpPr/>
          <p:nvPr/>
        </p:nvSpPr>
        <p:spPr>
          <a:xfrm>
            <a:off x="7859992" y="4042241"/>
            <a:ext cx="913821" cy="854737"/>
          </a:xfrm>
          <a:prstGeom prst="roundRect">
            <a:avLst>
              <a:gd name="adj" fmla="val 10000"/>
            </a:avLst>
          </a:prstGeom>
          <a:blipFill>
            <a:blip r:embed="rId3">
              <a:extLst>
                <a:ext uri="{28A0092B-C50C-407E-A947-70E740481C1C}">
                  <a14:useLocalDpi xmlns:a14="http://schemas.microsoft.com/office/drawing/2010/main" val="0"/>
                </a:ext>
              </a:extLst>
            </a:blip>
            <a:srcRect/>
            <a:stretch>
              <a:fillRect t="-2000" b="-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13" name="مجموعة 12"/>
          <p:cNvGrpSpPr/>
          <p:nvPr/>
        </p:nvGrpSpPr>
        <p:grpSpPr>
          <a:xfrm>
            <a:off x="7859992" y="5052385"/>
            <a:ext cx="913821" cy="1424562"/>
            <a:chOff x="4248969" y="1165551"/>
            <a:chExt cx="913821" cy="1424562"/>
          </a:xfrm>
        </p:grpSpPr>
        <p:sp>
          <p:nvSpPr>
            <p:cNvPr id="14" name="مستطيل ذو زاويتين مستديرتين في نفس الجانب 13"/>
            <p:cNvSpPr/>
            <p:nvPr/>
          </p:nvSpPr>
          <p:spPr>
            <a:xfrm rot="10800000">
              <a:off x="4248969"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مستطيل 14"/>
            <p:cNvSpPr/>
            <p:nvPr/>
          </p:nvSpPr>
          <p:spPr>
            <a:xfrm rot="21600000">
              <a:off x="4277072"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اللوائح والأنظمة</a:t>
              </a:r>
              <a:endParaRPr lang="en-US" sz="1400" b="1" dirty="0">
                <a:solidFill>
                  <a:sysClr val="windowText" lastClr="000000"/>
                </a:solidFill>
              </a:endParaRPr>
            </a:p>
          </p:txBody>
        </p:sp>
      </p:grpSp>
      <p:sp>
        <p:nvSpPr>
          <p:cNvPr id="16" name="مستطيل مستدير الزوايا 15"/>
          <p:cNvSpPr/>
          <p:nvPr/>
        </p:nvSpPr>
        <p:spPr>
          <a:xfrm>
            <a:off x="3507488" y="4039137"/>
            <a:ext cx="913821" cy="854737"/>
          </a:xfrm>
          <a:prstGeom prst="roundRect">
            <a:avLst>
              <a:gd name="adj" fmla="val 10000"/>
            </a:avLst>
          </a:prstGeom>
          <a:blipFill>
            <a:blip r:embed="rId4" cstate="print">
              <a:extLst>
                <a:ext uri="{28A0092B-C50C-407E-A947-70E740481C1C}">
                  <a14:useLocalDpi xmlns:a14="http://schemas.microsoft.com/office/drawing/2010/main" val="0"/>
                </a:ext>
              </a:extLst>
            </a:blip>
            <a:srcRect/>
            <a:stretch>
              <a:fillRect l="-37000" r="-37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17" name="مجموعة 16"/>
          <p:cNvGrpSpPr/>
          <p:nvPr/>
        </p:nvGrpSpPr>
        <p:grpSpPr>
          <a:xfrm>
            <a:off x="3507488" y="5049281"/>
            <a:ext cx="913821" cy="1424562"/>
            <a:chOff x="3243766" y="1165551"/>
            <a:chExt cx="913821" cy="1424562"/>
          </a:xfrm>
        </p:grpSpPr>
        <p:sp>
          <p:nvSpPr>
            <p:cNvPr id="18" name="مستطيل ذو زاويتين مستديرتين في نفس الجانب 17"/>
            <p:cNvSpPr/>
            <p:nvPr/>
          </p:nvSpPr>
          <p:spPr>
            <a:xfrm rot="10800000">
              <a:off x="3243766"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مستطيل 18"/>
            <p:cNvSpPr/>
            <p:nvPr/>
          </p:nvSpPr>
          <p:spPr>
            <a:xfrm rot="21600000">
              <a:off x="3271869"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تأسيس وحدة إدارة المشاريع</a:t>
              </a:r>
              <a:endParaRPr lang="en-US" sz="1400" b="1" dirty="0">
                <a:solidFill>
                  <a:sysClr val="windowText" lastClr="000000"/>
                </a:solidFill>
              </a:endParaRPr>
            </a:p>
          </p:txBody>
        </p:sp>
      </p:grpSp>
      <p:sp>
        <p:nvSpPr>
          <p:cNvPr id="20" name="مستطيل مستدير الزوايا 19"/>
          <p:cNvSpPr/>
          <p:nvPr/>
        </p:nvSpPr>
        <p:spPr>
          <a:xfrm>
            <a:off x="6778892" y="4042240"/>
            <a:ext cx="913821" cy="854737"/>
          </a:xfrm>
          <a:prstGeom prst="roundRect">
            <a:avLst>
              <a:gd name="adj" fmla="val 10000"/>
            </a:avLst>
          </a:prstGeom>
          <a:blipFill>
            <a:blip r:embed="rId5" cstate="print">
              <a:extLst>
                <a:ext uri="{28A0092B-C50C-407E-A947-70E740481C1C}">
                  <a14:useLocalDpi xmlns:a14="http://schemas.microsoft.com/office/drawing/2010/main" val="0"/>
                </a:ext>
              </a:extLst>
            </a:blip>
            <a:srcRect/>
            <a:stretch>
              <a:fillRect t="-3000" b="-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21" name="مجموعة 20"/>
          <p:cNvGrpSpPr/>
          <p:nvPr/>
        </p:nvGrpSpPr>
        <p:grpSpPr>
          <a:xfrm>
            <a:off x="6778892" y="5052384"/>
            <a:ext cx="913821" cy="1424562"/>
            <a:chOff x="6259377" y="1165551"/>
            <a:chExt cx="913821" cy="1424562"/>
          </a:xfrm>
        </p:grpSpPr>
        <p:sp>
          <p:nvSpPr>
            <p:cNvPr id="22" name="مستطيل ذو زاويتين مستديرتين في نفس الجانب 21"/>
            <p:cNvSpPr/>
            <p:nvPr/>
          </p:nvSpPr>
          <p:spPr>
            <a:xfrm rot="10800000">
              <a:off x="6259377"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مستطيل 22"/>
            <p:cNvSpPr/>
            <p:nvPr/>
          </p:nvSpPr>
          <p:spPr>
            <a:xfrm rot="21600000">
              <a:off x="6287480"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rtl="1">
                <a:lnSpc>
                  <a:spcPct val="90000"/>
                </a:lnSpc>
                <a:spcBef>
                  <a:spcPct val="0"/>
                </a:spcBef>
                <a:spcAft>
                  <a:spcPct val="35000"/>
                </a:spcAft>
              </a:pPr>
              <a:r>
                <a:rPr lang="ar-SA" sz="1400" b="1" dirty="0">
                  <a:solidFill>
                    <a:sysClr val="windowText" lastClr="000000"/>
                  </a:solidFill>
                </a:rPr>
                <a:t>المنظومة الإلكترونية للشؤون الإدارية والمالية</a:t>
              </a:r>
            </a:p>
          </p:txBody>
        </p:sp>
      </p:grpSp>
      <p:sp>
        <p:nvSpPr>
          <p:cNvPr id="24" name="مستطيل مستدير الزوايا 23"/>
          <p:cNvSpPr/>
          <p:nvPr/>
        </p:nvSpPr>
        <p:spPr>
          <a:xfrm>
            <a:off x="5697792" y="4042240"/>
            <a:ext cx="913821" cy="854737"/>
          </a:xfrm>
          <a:prstGeom prst="roundRect">
            <a:avLst>
              <a:gd name="adj" fmla="val 10000"/>
            </a:avLst>
          </a:prstGeom>
          <a:blipFill>
            <a:blip r:embed="rId6" cstate="print">
              <a:extLst>
                <a:ext uri="{28A0092B-C50C-407E-A947-70E740481C1C}">
                  <a14:useLocalDpi xmlns:a14="http://schemas.microsoft.com/office/drawing/2010/main" val="0"/>
                </a:ext>
              </a:extLst>
            </a:blip>
            <a:srcRect/>
            <a:stretch>
              <a:fillRect t="-2000" b="-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25" name="مجموعة 24"/>
          <p:cNvGrpSpPr/>
          <p:nvPr/>
        </p:nvGrpSpPr>
        <p:grpSpPr>
          <a:xfrm>
            <a:off x="5697792" y="5052384"/>
            <a:ext cx="913821" cy="1424562"/>
            <a:chOff x="228155" y="1165551"/>
            <a:chExt cx="913821" cy="1424562"/>
          </a:xfrm>
        </p:grpSpPr>
        <p:sp>
          <p:nvSpPr>
            <p:cNvPr id="26" name="مستطيل ذو زاويتين مستديرتين في نفس الجانب 25"/>
            <p:cNvSpPr/>
            <p:nvPr/>
          </p:nvSpPr>
          <p:spPr>
            <a:xfrm rot="10800000">
              <a:off x="228155"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مستطيل 26"/>
            <p:cNvSpPr/>
            <p:nvPr/>
          </p:nvSpPr>
          <p:spPr>
            <a:xfrm rot="21600000">
              <a:off x="256258"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دليل الأنظمة الاجتماعية</a:t>
              </a:r>
              <a:endParaRPr lang="en-US" sz="1400" b="1" dirty="0">
                <a:solidFill>
                  <a:sysClr val="windowText" lastClr="000000"/>
                </a:solidFill>
              </a:endParaRPr>
            </a:p>
          </p:txBody>
        </p:sp>
      </p:grpSp>
      <p:sp>
        <p:nvSpPr>
          <p:cNvPr id="28" name="مستطيل مستدير الزوايا 27"/>
          <p:cNvSpPr/>
          <p:nvPr/>
        </p:nvSpPr>
        <p:spPr>
          <a:xfrm>
            <a:off x="4588588" y="4039137"/>
            <a:ext cx="913821" cy="854737"/>
          </a:xfrm>
          <a:prstGeom prst="roundRect">
            <a:avLst>
              <a:gd name="adj" fmla="val 10000"/>
            </a:avLst>
          </a:prstGeom>
          <a:blipFill>
            <a:blip r:embed="rId6" cstate="print">
              <a:extLst>
                <a:ext uri="{28A0092B-C50C-407E-A947-70E740481C1C}">
                  <a14:useLocalDpi xmlns:a14="http://schemas.microsoft.com/office/drawing/2010/main" val="0"/>
                </a:ext>
              </a:extLst>
            </a:blip>
            <a:srcRect/>
            <a:stretch>
              <a:fillRect t="-2000" b="-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29" name="مجموعة 28"/>
          <p:cNvGrpSpPr/>
          <p:nvPr/>
        </p:nvGrpSpPr>
        <p:grpSpPr>
          <a:xfrm>
            <a:off x="4613993" y="5049281"/>
            <a:ext cx="913821" cy="1424562"/>
            <a:chOff x="1233359" y="1165551"/>
            <a:chExt cx="913821" cy="1424562"/>
          </a:xfrm>
        </p:grpSpPr>
        <p:sp>
          <p:nvSpPr>
            <p:cNvPr id="30" name="مستطيل ذو زاويتين مستديرتين في نفس الجانب 29"/>
            <p:cNvSpPr/>
            <p:nvPr/>
          </p:nvSpPr>
          <p:spPr>
            <a:xfrm rot="10800000">
              <a:off x="1233359"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مستطيل 30"/>
            <p:cNvSpPr/>
            <p:nvPr/>
          </p:nvSpPr>
          <p:spPr>
            <a:xfrm rot="21600000">
              <a:off x="1261462"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البوابة الإلكترونية للمركز</a:t>
              </a:r>
              <a:endParaRPr lang="en-US" sz="1400" b="1" dirty="0">
                <a:solidFill>
                  <a:sysClr val="windowText" lastClr="000000"/>
                </a:solidFill>
              </a:endParaRPr>
            </a:p>
          </p:txBody>
        </p:sp>
      </p:grpSp>
      <p:sp>
        <p:nvSpPr>
          <p:cNvPr id="32" name="مستطيل مستدير الزوايا 31"/>
          <p:cNvSpPr/>
          <p:nvPr/>
        </p:nvSpPr>
        <p:spPr>
          <a:xfrm>
            <a:off x="2426388" y="4039137"/>
            <a:ext cx="913821" cy="854737"/>
          </a:xfrm>
          <a:prstGeom prst="roundRect">
            <a:avLst>
              <a:gd name="adj" fmla="val 10000"/>
            </a:avLst>
          </a:prstGeom>
          <a:blipFill>
            <a:blip r:embed="rId7" cstate="print">
              <a:extLst>
                <a:ext uri="{28A0092B-C50C-407E-A947-70E740481C1C}">
                  <a14:useLocalDpi xmlns:a14="http://schemas.microsoft.com/office/drawing/2010/main" val="0"/>
                </a:ext>
              </a:extLst>
            </a:blip>
            <a:srcRect/>
            <a:stretch>
              <a:fillRect t="-2000" b="-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33" name="مجموعة 32"/>
          <p:cNvGrpSpPr/>
          <p:nvPr/>
        </p:nvGrpSpPr>
        <p:grpSpPr>
          <a:xfrm>
            <a:off x="2426388" y="5049281"/>
            <a:ext cx="913821" cy="1424562"/>
            <a:chOff x="2238562" y="1165551"/>
            <a:chExt cx="913821" cy="1424562"/>
          </a:xfrm>
        </p:grpSpPr>
        <p:sp>
          <p:nvSpPr>
            <p:cNvPr id="34" name="مستطيل ذو زاويتين مستديرتين في نفس الجانب 33"/>
            <p:cNvSpPr/>
            <p:nvPr/>
          </p:nvSpPr>
          <p:spPr>
            <a:xfrm rot="10800000">
              <a:off x="2238562" y="1165551"/>
              <a:ext cx="913821" cy="1424562"/>
            </a:xfrm>
            <a:prstGeom prst="round2SameRect">
              <a:avLst>
                <a:gd name="adj1" fmla="val 10500"/>
                <a:gd name="adj2" fmla="val 0"/>
              </a:avLst>
            </a:prstGeom>
            <a:solidFill>
              <a:srgbClr val="EADD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5" name="مستطيل 34"/>
            <p:cNvSpPr/>
            <p:nvPr/>
          </p:nvSpPr>
          <p:spPr>
            <a:xfrm rot="21600000">
              <a:off x="2266665" y="1165551"/>
              <a:ext cx="857615" cy="13964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t" anchorCtr="0">
              <a:noAutofit/>
            </a:bodyPr>
            <a:lstStyle/>
            <a:p>
              <a:pPr algn="ctr" defTabSz="622300">
                <a:lnSpc>
                  <a:spcPct val="90000"/>
                </a:lnSpc>
                <a:spcBef>
                  <a:spcPct val="0"/>
                </a:spcBef>
                <a:spcAft>
                  <a:spcPct val="35000"/>
                </a:spcAft>
              </a:pPr>
              <a:r>
                <a:rPr lang="ar-SA" sz="1400" b="1" dirty="0">
                  <a:solidFill>
                    <a:sysClr val="windowText" lastClr="000000"/>
                  </a:solidFill>
                </a:rPr>
                <a:t>منصة إلكترونية لإجراءات دعم البحوث وتنفيذها</a:t>
              </a:r>
              <a:endParaRPr lang="en-US" sz="1400" b="1" dirty="0">
                <a:solidFill>
                  <a:sysClr val="windowText" lastClr="000000"/>
                </a:solidFill>
              </a:endParaRPr>
            </a:p>
          </p:txBody>
        </p:sp>
      </p:grpSp>
    </p:spTree>
    <p:extLst>
      <p:ext uri="{BB962C8B-B14F-4D97-AF65-F5344CB8AC3E}">
        <p14:creationId xmlns:p14="http://schemas.microsoft.com/office/powerpoint/2010/main" val="34811925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anim calcmode="lin" valueType="num">
                                      <p:cBhvr>
                                        <p:cTn id="25" dur="500" fill="hold"/>
                                        <p:tgtEl>
                                          <p:spTgt spid="7"/>
                                        </p:tgtEl>
                                        <p:attrNameLst>
                                          <p:attrName>ppt_x</p:attrName>
                                        </p:attrNameLst>
                                      </p:cBhvr>
                                      <p:tavLst>
                                        <p:tav tm="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1000"/>
                                        <p:tgtEl>
                                          <p:spTgt spid="21"/>
                                        </p:tgtEl>
                                      </p:cBhvr>
                                    </p:animEffect>
                                    <p:anim calcmode="lin" valueType="num">
                                      <p:cBhvr>
                                        <p:cTn id="61" dur="1000" fill="hold"/>
                                        <p:tgtEl>
                                          <p:spTgt spid="21"/>
                                        </p:tgtEl>
                                        <p:attrNameLst>
                                          <p:attrName>ppt_x</p:attrName>
                                        </p:attrNameLst>
                                      </p:cBhvr>
                                      <p:tavLst>
                                        <p:tav tm="0">
                                          <p:val>
                                            <p:strVal val="#ppt_x"/>
                                          </p:val>
                                        </p:tav>
                                        <p:tav tm="100000">
                                          <p:val>
                                            <p:strVal val="#ppt_x"/>
                                          </p:val>
                                        </p:tav>
                                      </p:tavLst>
                                    </p:anim>
                                    <p:anim calcmode="lin" valueType="num">
                                      <p:cBhvr>
                                        <p:cTn id="6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1000"/>
                                        <p:tgtEl>
                                          <p:spTgt spid="25"/>
                                        </p:tgtEl>
                                      </p:cBhvr>
                                    </p:animEffect>
                                    <p:anim calcmode="lin" valueType="num">
                                      <p:cBhvr>
                                        <p:cTn id="73" dur="1000" fill="hold"/>
                                        <p:tgtEl>
                                          <p:spTgt spid="25"/>
                                        </p:tgtEl>
                                        <p:attrNameLst>
                                          <p:attrName>ppt_x</p:attrName>
                                        </p:attrNameLst>
                                      </p:cBhvr>
                                      <p:tavLst>
                                        <p:tav tm="0">
                                          <p:val>
                                            <p:strVal val="#ppt_x"/>
                                          </p:val>
                                        </p:tav>
                                        <p:tav tm="100000">
                                          <p:val>
                                            <p:strVal val="#ppt_x"/>
                                          </p:val>
                                        </p:tav>
                                      </p:tavLst>
                                    </p:anim>
                                    <p:anim calcmode="lin" valueType="num">
                                      <p:cBhvr>
                                        <p:cTn id="7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anim calcmode="lin" valueType="num">
                                      <p:cBhvr>
                                        <p:cTn id="80" dur="1000" fill="hold"/>
                                        <p:tgtEl>
                                          <p:spTgt spid="28"/>
                                        </p:tgtEl>
                                        <p:attrNameLst>
                                          <p:attrName>ppt_x</p:attrName>
                                        </p:attrNameLst>
                                      </p:cBhvr>
                                      <p:tavLst>
                                        <p:tav tm="0">
                                          <p:val>
                                            <p:strVal val="#ppt_x"/>
                                          </p:val>
                                        </p:tav>
                                        <p:tav tm="100000">
                                          <p:val>
                                            <p:strVal val="#ppt_x"/>
                                          </p:val>
                                        </p:tav>
                                      </p:tavLst>
                                    </p:anim>
                                    <p:anim calcmode="lin" valueType="num">
                                      <p:cBhvr>
                                        <p:cTn id="81" dur="1000" fill="hold"/>
                                        <p:tgtEl>
                                          <p:spTgt spid="28"/>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anim calcmode="lin" valueType="num">
                                      <p:cBhvr>
                                        <p:cTn id="85" dur="1000" fill="hold"/>
                                        <p:tgtEl>
                                          <p:spTgt spid="29"/>
                                        </p:tgtEl>
                                        <p:attrNameLst>
                                          <p:attrName>ppt_x</p:attrName>
                                        </p:attrNameLst>
                                      </p:cBhvr>
                                      <p:tavLst>
                                        <p:tav tm="0">
                                          <p:val>
                                            <p:strVal val="#ppt_x"/>
                                          </p:val>
                                        </p:tav>
                                        <p:tav tm="100000">
                                          <p:val>
                                            <p:strVal val="#ppt_x"/>
                                          </p:val>
                                        </p:tav>
                                      </p:tavLst>
                                    </p:anim>
                                    <p:anim calcmode="lin" valueType="num">
                                      <p:cBhvr>
                                        <p:cTn id="8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1000"/>
                                        <p:tgtEl>
                                          <p:spTgt spid="16"/>
                                        </p:tgtEl>
                                      </p:cBhvr>
                                    </p:animEffect>
                                    <p:anim calcmode="lin" valueType="num">
                                      <p:cBhvr>
                                        <p:cTn id="92" dur="1000" fill="hold"/>
                                        <p:tgtEl>
                                          <p:spTgt spid="16"/>
                                        </p:tgtEl>
                                        <p:attrNameLst>
                                          <p:attrName>ppt_x</p:attrName>
                                        </p:attrNameLst>
                                      </p:cBhvr>
                                      <p:tavLst>
                                        <p:tav tm="0">
                                          <p:val>
                                            <p:strVal val="#ppt_x"/>
                                          </p:val>
                                        </p:tav>
                                        <p:tav tm="100000">
                                          <p:val>
                                            <p:strVal val="#ppt_x"/>
                                          </p:val>
                                        </p:tav>
                                      </p:tavLst>
                                    </p:anim>
                                    <p:anim calcmode="lin" valueType="num">
                                      <p:cBhvr>
                                        <p:cTn id="93" dur="1000" fill="hold"/>
                                        <p:tgtEl>
                                          <p:spTgt spid="16"/>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1000"/>
                                        <p:tgtEl>
                                          <p:spTgt spid="17"/>
                                        </p:tgtEl>
                                      </p:cBhvr>
                                    </p:animEffect>
                                    <p:anim calcmode="lin" valueType="num">
                                      <p:cBhvr>
                                        <p:cTn id="97" dur="1000" fill="hold"/>
                                        <p:tgtEl>
                                          <p:spTgt spid="17"/>
                                        </p:tgtEl>
                                        <p:attrNameLst>
                                          <p:attrName>ppt_x</p:attrName>
                                        </p:attrNameLst>
                                      </p:cBhvr>
                                      <p:tavLst>
                                        <p:tav tm="0">
                                          <p:val>
                                            <p:strVal val="#ppt_x"/>
                                          </p:val>
                                        </p:tav>
                                        <p:tav tm="100000">
                                          <p:val>
                                            <p:strVal val="#ppt_x"/>
                                          </p:val>
                                        </p:tav>
                                      </p:tavLst>
                                    </p:anim>
                                    <p:anim calcmode="lin" valueType="num">
                                      <p:cBhvr>
                                        <p:cTn id="9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1000"/>
                                        <p:tgtEl>
                                          <p:spTgt spid="32"/>
                                        </p:tgtEl>
                                      </p:cBhvr>
                                    </p:animEffect>
                                    <p:anim calcmode="lin" valueType="num">
                                      <p:cBhvr>
                                        <p:cTn id="104" dur="1000" fill="hold"/>
                                        <p:tgtEl>
                                          <p:spTgt spid="32"/>
                                        </p:tgtEl>
                                        <p:attrNameLst>
                                          <p:attrName>ppt_x</p:attrName>
                                        </p:attrNameLst>
                                      </p:cBhvr>
                                      <p:tavLst>
                                        <p:tav tm="0">
                                          <p:val>
                                            <p:strVal val="#ppt_x"/>
                                          </p:val>
                                        </p:tav>
                                        <p:tav tm="100000">
                                          <p:val>
                                            <p:strVal val="#ppt_x"/>
                                          </p:val>
                                        </p:tav>
                                      </p:tavLst>
                                    </p:anim>
                                    <p:anim calcmode="lin" valueType="num">
                                      <p:cBhvr>
                                        <p:cTn id="105" dur="1000" fill="hold"/>
                                        <p:tgtEl>
                                          <p:spTgt spid="32"/>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1000"/>
                                        <p:tgtEl>
                                          <p:spTgt spid="33"/>
                                        </p:tgtEl>
                                      </p:cBhvr>
                                    </p:animEffect>
                                    <p:anim calcmode="lin" valueType="num">
                                      <p:cBhvr>
                                        <p:cTn id="109" dur="1000" fill="hold"/>
                                        <p:tgtEl>
                                          <p:spTgt spid="33"/>
                                        </p:tgtEl>
                                        <p:attrNameLst>
                                          <p:attrName>ppt_x</p:attrName>
                                        </p:attrNameLst>
                                      </p:cBhvr>
                                      <p:tavLst>
                                        <p:tav tm="0">
                                          <p:val>
                                            <p:strVal val="#ppt_x"/>
                                          </p:val>
                                        </p:tav>
                                        <p:tav tm="100000">
                                          <p:val>
                                            <p:strVal val="#ppt_x"/>
                                          </p:val>
                                        </p:tav>
                                      </p:tavLst>
                                    </p:anim>
                                    <p:anim calcmode="lin" valueType="num">
                                      <p:cBhvr>
                                        <p:cTn id="11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272402" y="240266"/>
            <a:ext cx="655949" cy="1107996"/>
          </a:xfrm>
          <a:prstGeom prst="rect">
            <a:avLst/>
          </a:prstGeom>
          <a:noFill/>
        </p:spPr>
        <p:txBody>
          <a:bodyPr wrap="none" rtlCol="0">
            <a:spAutoFit/>
          </a:bodyPr>
          <a:lstStyle/>
          <a:p>
            <a:r>
              <a:rPr lang="ar-SA" sz="6600" b="1" dirty="0">
                <a:solidFill>
                  <a:schemeClr val="tx1">
                    <a:lumMod val="50000"/>
                    <a:lumOff val="50000"/>
                  </a:schemeClr>
                </a:solidFill>
              </a:rPr>
              <a:t>2</a:t>
            </a:r>
            <a:endParaRPr lang="en-US" sz="6600" b="1" dirty="0">
              <a:solidFill>
                <a:schemeClr val="tx1">
                  <a:lumMod val="50000"/>
                  <a:lumOff val="50000"/>
                </a:schemeClr>
              </a:solidFill>
            </a:endParaRPr>
          </a:p>
        </p:txBody>
      </p:sp>
      <p:sp>
        <p:nvSpPr>
          <p:cNvPr id="3" name="مربع نص 2"/>
          <p:cNvSpPr txBox="1"/>
          <p:nvPr/>
        </p:nvSpPr>
        <p:spPr>
          <a:xfrm>
            <a:off x="7042151" y="471099"/>
            <a:ext cx="3783436" cy="646331"/>
          </a:xfrm>
          <a:prstGeom prst="rect">
            <a:avLst/>
          </a:prstGeom>
          <a:noFill/>
        </p:spPr>
        <p:txBody>
          <a:bodyPr wrap="square" rtlCol="0">
            <a:spAutoFit/>
          </a:bodyPr>
          <a:lstStyle/>
          <a:p>
            <a:pPr algn="ctr"/>
            <a:r>
              <a:rPr lang="ar-SA" b="1" dirty="0">
                <a:solidFill>
                  <a:schemeClr val="bg1"/>
                </a:solidFill>
              </a:rPr>
              <a:t>برنامج رصد الظواهر والقضايا</a:t>
            </a:r>
          </a:p>
          <a:p>
            <a:pPr algn="ctr"/>
            <a:r>
              <a:rPr lang="ar-SA" b="1" dirty="0">
                <a:solidFill>
                  <a:schemeClr val="bg1"/>
                </a:solidFill>
              </a:rPr>
              <a:t>الاجتماعية </a:t>
            </a:r>
            <a:r>
              <a:rPr lang="ar-SA" b="1" dirty="0">
                <a:solidFill>
                  <a:schemeClr val="accent6">
                    <a:lumMod val="75000"/>
                  </a:schemeClr>
                </a:solidFill>
              </a:rPr>
              <a:t>( راصد )</a:t>
            </a:r>
            <a:endParaRPr lang="en-US" b="1" dirty="0">
              <a:solidFill>
                <a:schemeClr val="accent6">
                  <a:lumMod val="75000"/>
                </a:schemeClr>
              </a:solidFill>
            </a:endParaRPr>
          </a:p>
        </p:txBody>
      </p:sp>
      <p:sp>
        <p:nvSpPr>
          <p:cNvPr id="4" name="مستطيل 3"/>
          <p:cNvSpPr/>
          <p:nvPr/>
        </p:nvSpPr>
        <p:spPr>
          <a:xfrm>
            <a:off x="7216346" y="2173401"/>
            <a:ext cx="2928551" cy="2862322"/>
          </a:xfrm>
          <a:prstGeom prst="rect">
            <a:avLst/>
          </a:prstGeom>
        </p:spPr>
        <p:txBody>
          <a:bodyPr wrap="square">
            <a:spAutoFit/>
          </a:bodyPr>
          <a:lstStyle/>
          <a:p>
            <a:pPr algn="just">
              <a:lnSpc>
                <a:spcPct val="150000"/>
              </a:lnSpc>
              <a:spcAft>
                <a:spcPts val="800"/>
              </a:spcAft>
              <a:buClr>
                <a:schemeClr val="accent2">
                  <a:lumMod val="50000"/>
                </a:schemeClr>
              </a:buClr>
            </a:pPr>
            <a:r>
              <a:rPr lang="ar-SA" sz="2000" b="1" dirty="0">
                <a:latin typeface="Calibri" panose="020F0502020204030204" pitchFamily="34" charset="0"/>
                <a:ea typeface="Times New Roman" panose="02020603050405020304" pitchFamily="18" charset="0"/>
                <a:cs typeface="Simplified Arabic" panose="02020603050405020304" pitchFamily="18" charset="-78"/>
              </a:rPr>
              <a:t>الرصد الدوري للظواهر والقضايا الاجتماعية في المجتمع السعودي، وذلك بمنهجية علمية تساعد المسؤول على معرفة أكثر عمقاً عن الظاهرة وأهميتها من المنظور المحلي والعالمي.</a:t>
            </a:r>
            <a:endParaRPr lang="en-US" sz="1600" b="1"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5" name="رسم تخطيطي 4"/>
          <p:cNvGraphicFramePr/>
          <p:nvPr>
            <p:extLst/>
          </p:nvPr>
        </p:nvGraphicFramePr>
        <p:xfrm>
          <a:off x="1136822" y="2180251"/>
          <a:ext cx="6210020" cy="43619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440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0815F924-BC8D-4CBB-84EB-0EA66AEF7EA3}"/>
                                            </p:graphicEl>
                                          </p:spTgt>
                                        </p:tgtEl>
                                        <p:attrNameLst>
                                          <p:attrName>style.visibility</p:attrName>
                                        </p:attrNameLst>
                                      </p:cBhvr>
                                      <p:to>
                                        <p:strVal val="visible"/>
                                      </p:to>
                                    </p:set>
                                    <p:animEffect transition="in" filter="fade">
                                      <p:cBhvr>
                                        <p:cTn id="25" dur="500"/>
                                        <p:tgtEl>
                                          <p:spTgt spid="5">
                                            <p:graphicEl>
                                              <a:dgm id="{0815F924-BC8D-4CBB-84EB-0EA66AEF7EA3}"/>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graphicEl>
                                              <a:dgm id="{D4A8512B-C799-4BA9-A27B-F21419B16C78}"/>
                                            </p:graphicEl>
                                          </p:spTgt>
                                        </p:tgtEl>
                                        <p:attrNameLst>
                                          <p:attrName>style.visibility</p:attrName>
                                        </p:attrNameLst>
                                      </p:cBhvr>
                                      <p:to>
                                        <p:strVal val="visible"/>
                                      </p:to>
                                    </p:set>
                                    <p:animEffect transition="in" filter="fade">
                                      <p:cBhvr>
                                        <p:cTn id="30" dur="500"/>
                                        <p:tgtEl>
                                          <p:spTgt spid="5">
                                            <p:graphicEl>
                                              <a:dgm id="{D4A8512B-C799-4BA9-A27B-F21419B16C78}"/>
                                            </p:graphic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graphicEl>
                                              <a:dgm id="{7F2E37CA-0C2E-4893-9FD9-FBD71BBA8A23}"/>
                                            </p:graphicEl>
                                          </p:spTgt>
                                        </p:tgtEl>
                                        <p:attrNameLst>
                                          <p:attrName>style.visibility</p:attrName>
                                        </p:attrNameLst>
                                      </p:cBhvr>
                                      <p:to>
                                        <p:strVal val="visible"/>
                                      </p:to>
                                    </p:set>
                                    <p:animEffect transition="in" filter="fade">
                                      <p:cBhvr>
                                        <p:cTn id="33" dur="500"/>
                                        <p:tgtEl>
                                          <p:spTgt spid="5">
                                            <p:graphicEl>
                                              <a:dgm id="{7F2E37CA-0C2E-4893-9FD9-FBD71BBA8A23}"/>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graphicEl>
                                              <a:dgm id="{2A41C4C7-03F5-47EA-978F-00F5985923D1}"/>
                                            </p:graphicEl>
                                          </p:spTgt>
                                        </p:tgtEl>
                                        <p:attrNameLst>
                                          <p:attrName>style.visibility</p:attrName>
                                        </p:attrNameLst>
                                      </p:cBhvr>
                                      <p:to>
                                        <p:strVal val="visible"/>
                                      </p:to>
                                    </p:set>
                                    <p:animEffect transition="in" filter="fade">
                                      <p:cBhvr>
                                        <p:cTn id="38" dur="500"/>
                                        <p:tgtEl>
                                          <p:spTgt spid="5">
                                            <p:graphicEl>
                                              <a:dgm id="{2A41C4C7-03F5-47EA-978F-00F5985923D1}"/>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graphicEl>
                                              <a:dgm id="{73C42027-8C88-44CB-85E1-6EFE4EB1F2A4}"/>
                                            </p:graphicEl>
                                          </p:spTgt>
                                        </p:tgtEl>
                                        <p:attrNameLst>
                                          <p:attrName>style.visibility</p:attrName>
                                        </p:attrNameLst>
                                      </p:cBhvr>
                                      <p:to>
                                        <p:strVal val="visible"/>
                                      </p:to>
                                    </p:set>
                                    <p:animEffect transition="in" filter="fade">
                                      <p:cBhvr>
                                        <p:cTn id="41" dur="500"/>
                                        <p:tgtEl>
                                          <p:spTgt spid="5">
                                            <p:graphicEl>
                                              <a:dgm id="{73C42027-8C88-44CB-85E1-6EFE4EB1F2A4}"/>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graphicEl>
                                              <a:dgm id="{9BCB83A7-02F6-4EF6-8EF0-9EFD803135B0}"/>
                                            </p:graphicEl>
                                          </p:spTgt>
                                        </p:tgtEl>
                                        <p:attrNameLst>
                                          <p:attrName>style.visibility</p:attrName>
                                        </p:attrNameLst>
                                      </p:cBhvr>
                                      <p:to>
                                        <p:strVal val="visible"/>
                                      </p:to>
                                    </p:set>
                                    <p:animEffect transition="in" filter="fade">
                                      <p:cBhvr>
                                        <p:cTn id="44" dur="500"/>
                                        <p:tgtEl>
                                          <p:spTgt spid="5">
                                            <p:graphicEl>
                                              <a:dgm id="{9BCB83A7-02F6-4EF6-8EF0-9EFD803135B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Graphic spid="5" grpId="0">
        <p:bldSub>
          <a:bldDgm bld="lvl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16606" y="171859"/>
            <a:ext cx="655949" cy="1107996"/>
          </a:xfrm>
          <a:prstGeom prst="rect">
            <a:avLst/>
          </a:prstGeom>
          <a:noFill/>
        </p:spPr>
        <p:txBody>
          <a:bodyPr wrap="none" rtlCol="0">
            <a:spAutoFit/>
          </a:bodyPr>
          <a:lstStyle/>
          <a:p>
            <a:r>
              <a:rPr lang="ar-SA" sz="6600" b="1" dirty="0">
                <a:solidFill>
                  <a:schemeClr val="tx1">
                    <a:lumMod val="50000"/>
                    <a:lumOff val="50000"/>
                  </a:schemeClr>
                </a:solidFill>
              </a:rPr>
              <a:t>3</a:t>
            </a:r>
            <a:endParaRPr lang="en-US" sz="6600" b="1" dirty="0">
              <a:solidFill>
                <a:schemeClr val="tx1">
                  <a:lumMod val="50000"/>
                  <a:lumOff val="50000"/>
                </a:schemeClr>
              </a:solidFill>
            </a:endParaRPr>
          </a:p>
        </p:txBody>
      </p:sp>
      <p:sp>
        <p:nvSpPr>
          <p:cNvPr id="3" name="مربع نص 2"/>
          <p:cNvSpPr txBox="1"/>
          <p:nvPr/>
        </p:nvSpPr>
        <p:spPr>
          <a:xfrm>
            <a:off x="7256585" y="484649"/>
            <a:ext cx="3319340" cy="646331"/>
          </a:xfrm>
          <a:prstGeom prst="rect">
            <a:avLst/>
          </a:prstGeom>
          <a:noFill/>
        </p:spPr>
        <p:txBody>
          <a:bodyPr wrap="square" rtlCol="0">
            <a:spAutoFit/>
          </a:bodyPr>
          <a:lstStyle/>
          <a:p>
            <a:pPr algn="ctr"/>
            <a:r>
              <a:rPr lang="ar-SA" b="1" dirty="0">
                <a:solidFill>
                  <a:schemeClr val="bg1"/>
                </a:solidFill>
              </a:rPr>
              <a:t>برنامج دعم البحوث </a:t>
            </a:r>
            <a:r>
              <a:rPr lang="ar-SA" b="1" dirty="0" smtClean="0">
                <a:solidFill>
                  <a:schemeClr val="bg1"/>
                </a:solidFill>
              </a:rPr>
              <a:t>العلمية</a:t>
            </a:r>
          </a:p>
          <a:p>
            <a:pPr algn="ctr"/>
            <a:r>
              <a:rPr lang="ar-SA" b="1" dirty="0" smtClean="0">
                <a:solidFill>
                  <a:schemeClr val="bg1"/>
                </a:solidFill>
              </a:rPr>
              <a:t>والاجتماعية </a:t>
            </a:r>
            <a:r>
              <a:rPr lang="ar-SA" b="1" dirty="0">
                <a:solidFill>
                  <a:schemeClr val="bg1"/>
                </a:solidFill>
              </a:rPr>
              <a:t>المتخصصة </a:t>
            </a:r>
            <a:r>
              <a:rPr lang="ar-SA" b="1" dirty="0">
                <a:solidFill>
                  <a:srgbClr val="216B57"/>
                </a:solidFill>
              </a:rPr>
              <a:t>(داعم)</a:t>
            </a:r>
            <a:endParaRPr lang="en-US" b="1" dirty="0">
              <a:solidFill>
                <a:srgbClr val="216B57"/>
              </a:solidFill>
            </a:endParaRPr>
          </a:p>
        </p:txBody>
      </p:sp>
      <p:sp>
        <p:nvSpPr>
          <p:cNvPr id="4" name="مستطيل 3"/>
          <p:cNvSpPr/>
          <p:nvPr/>
        </p:nvSpPr>
        <p:spPr>
          <a:xfrm>
            <a:off x="2125363" y="2173402"/>
            <a:ext cx="8019534" cy="1015663"/>
          </a:xfrm>
          <a:prstGeom prst="rect">
            <a:avLst/>
          </a:prstGeom>
        </p:spPr>
        <p:txBody>
          <a:bodyPr wrap="square">
            <a:spAutoFit/>
          </a:bodyPr>
          <a:lstStyle/>
          <a:p>
            <a:pPr algn="just">
              <a:lnSpc>
                <a:spcPct val="150000"/>
              </a:lnSpc>
              <a:buClr>
                <a:schemeClr val="accent6">
                  <a:lumMod val="50000"/>
                </a:schemeClr>
              </a:buClr>
            </a:pPr>
            <a:r>
              <a:rPr lang="ar-SA" sz="2000" b="1" dirty="0"/>
              <a:t>دعم البحوث والدراسات العلمية المتخصصة في المجال الاجتماعي التي تتفق وأولويات البحوث التي يعدها المركز في ضوء الشراكة مع الجهات الحكومية وذات العلاقة.  </a:t>
            </a:r>
          </a:p>
        </p:txBody>
      </p:sp>
      <p:graphicFrame>
        <p:nvGraphicFramePr>
          <p:cNvPr id="6" name="رسم تخطيطي 5"/>
          <p:cNvGraphicFramePr/>
          <p:nvPr>
            <p:extLst/>
          </p:nvPr>
        </p:nvGraphicFramePr>
        <p:xfrm>
          <a:off x="3122141" y="2794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82086" y="4877818"/>
            <a:ext cx="1153914" cy="887982"/>
          </a:xfrm>
          <a:prstGeom prst="rect">
            <a:avLst/>
          </a:prstGeom>
        </p:spPr>
      </p:pic>
    </p:spTree>
    <p:extLst>
      <p:ext uri="{BB962C8B-B14F-4D97-AF65-F5344CB8AC3E}">
        <p14:creationId xmlns:p14="http://schemas.microsoft.com/office/powerpoint/2010/main" val="93917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3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6">
                                            <p:graphicEl>
                                              <a:dgm id="{90A317C8-78FD-40DF-A6B0-1C493C728D6E}"/>
                                            </p:graphicEl>
                                          </p:spTgt>
                                        </p:tgtEl>
                                        <p:attrNameLst>
                                          <p:attrName>style.visibility</p:attrName>
                                        </p:attrNameLst>
                                      </p:cBhvr>
                                      <p:to>
                                        <p:strVal val="visible"/>
                                      </p:to>
                                    </p:set>
                                    <p:animEffect transition="in" filter="circle(in)">
                                      <p:cBhvr>
                                        <p:cTn id="26" dur="2000"/>
                                        <p:tgtEl>
                                          <p:spTgt spid="6">
                                            <p:graphicEl>
                                              <a:dgm id="{90A317C8-78FD-40DF-A6B0-1C493C728D6E}"/>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6">
                                            <p:graphicEl>
                                              <a:dgm id="{D9B18776-2502-49A4-8DAF-D813FA5FEC75}"/>
                                            </p:graphicEl>
                                          </p:spTgt>
                                        </p:tgtEl>
                                        <p:attrNameLst>
                                          <p:attrName>style.visibility</p:attrName>
                                        </p:attrNameLst>
                                      </p:cBhvr>
                                      <p:to>
                                        <p:strVal val="visible"/>
                                      </p:to>
                                    </p:set>
                                    <p:animEffect transition="in" filter="circle(in)">
                                      <p:cBhvr>
                                        <p:cTn id="31" dur="2000"/>
                                        <p:tgtEl>
                                          <p:spTgt spid="6">
                                            <p:graphicEl>
                                              <a:dgm id="{D9B18776-2502-49A4-8DAF-D813FA5FEC75}"/>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6">
                                            <p:graphicEl>
                                              <a:dgm id="{015483BD-F09B-4231-BFDE-E3704438C16F}"/>
                                            </p:graphicEl>
                                          </p:spTgt>
                                        </p:tgtEl>
                                        <p:attrNameLst>
                                          <p:attrName>style.visibility</p:attrName>
                                        </p:attrNameLst>
                                      </p:cBhvr>
                                      <p:to>
                                        <p:strVal val="visible"/>
                                      </p:to>
                                    </p:set>
                                    <p:animEffect transition="in" filter="circle(in)">
                                      <p:cBhvr>
                                        <p:cTn id="36" dur="2000"/>
                                        <p:tgtEl>
                                          <p:spTgt spid="6">
                                            <p:graphicEl>
                                              <a:dgm id="{015483BD-F09B-4231-BFDE-E3704438C16F}"/>
                                            </p:graphicEl>
                                          </p:spTgt>
                                        </p:tgtEl>
                                      </p:cBhvr>
                                    </p:animEffect>
                                  </p:childTnLst>
                                </p:cTn>
                              </p:par>
                            </p:childTnLst>
                          </p:cTn>
                        </p:par>
                        <p:par>
                          <p:cTn id="37" fill="hold">
                            <p:stCondLst>
                              <p:cond delay="2000"/>
                            </p:stCondLst>
                            <p:childTnLst>
                              <p:par>
                                <p:cTn id="38" presetID="31" presetClass="entr" presetSubtype="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1000" fill="hold"/>
                                        <p:tgtEl>
                                          <p:spTgt spid="5"/>
                                        </p:tgtEl>
                                        <p:attrNameLst>
                                          <p:attrName>ppt_w</p:attrName>
                                        </p:attrNameLst>
                                      </p:cBhvr>
                                      <p:tavLst>
                                        <p:tav tm="0">
                                          <p:val>
                                            <p:fltVal val="0"/>
                                          </p:val>
                                        </p:tav>
                                        <p:tav tm="100000">
                                          <p:val>
                                            <p:strVal val="#ppt_w"/>
                                          </p:val>
                                        </p:tav>
                                      </p:tavLst>
                                    </p:anim>
                                    <p:anim calcmode="lin" valueType="num">
                                      <p:cBhvr>
                                        <p:cTn id="41" dur="1000" fill="hold"/>
                                        <p:tgtEl>
                                          <p:spTgt spid="5"/>
                                        </p:tgtEl>
                                        <p:attrNameLst>
                                          <p:attrName>ppt_h</p:attrName>
                                        </p:attrNameLst>
                                      </p:cBhvr>
                                      <p:tavLst>
                                        <p:tav tm="0">
                                          <p:val>
                                            <p:fltVal val="0"/>
                                          </p:val>
                                        </p:tav>
                                        <p:tav tm="100000">
                                          <p:val>
                                            <p:strVal val="#ppt_h"/>
                                          </p:val>
                                        </p:tav>
                                      </p:tavLst>
                                    </p:anim>
                                    <p:anim calcmode="lin" valueType="num">
                                      <p:cBhvr>
                                        <p:cTn id="42" dur="1000" fill="hold"/>
                                        <p:tgtEl>
                                          <p:spTgt spid="5"/>
                                        </p:tgtEl>
                                        <p:attrNameLst>
                                          <p:attrName>style.rotation</p:attrName>
                                        </p:attrNameLst>
                                      </p:cBhvr>
                                      <p:tavLst>
                                        <p:tav tm="0">
                                          <p:val>
                                            <p:fltVal val="90"/>
                                          </p:val>
                                        </p:tav>
                                        <p:tav tm="100000">
                                          <p:val>
                                            <p:fltVal val="0"/>
                                          </p:val>
                                        </p:tav>
                                      </p:tavLst>
                                    </p:anim>
                                    <p:animEffect transition="in" filter="fade">
                                      <p:cBhvr>
                                        <p:cTn id="4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Graphic spid="6"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dirty="0"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2</a:t>
            </a:fld>
            <a:endParaRPr lang="en-US" dirty="0"/>
          </a:p>
        </p:txBody>
      </p:sp>
      <p:sp>
        <p:nvSpPr>
          <p:cNvPr id="4" name="مربع نص 3"/>
          <p:cNvSpPr txBox="1"/>
          <p:nvPr/>
        </p:nvSpPr>
        <p:spPr>
          <a:xfrm>
            <a:off x="7103533" y="270934"/>
            <a:ext cx="4250267" cy="523220"/>
          </a:xfrm>
          <a:prstGeom prst="rect">
            <a:avLst/>
          </a:prstGeom>
          <a:noFill/>
        </p:spPr>
        <p:txBody>
          <a:bodyPr wrap="square" rtlCol="0">
            <a:spAutoFit/>
          </a:bodyPr>
          <a:lstStyle>
            <a:defPPr>
              <a:defRPr lang="en-US"/>
            </a:defPPr>
            <a:lvl1pPr algn="r">
              <a:defRPr sz="2800" b="1">
                <a:solidFill>
                  <a:srgbClr val="216B57"/>
                </a:solidFill>
              </a:defRPr>
            </a:lvl1pPr>
          </a:lstStyle>
          <a:p>
            <a:r>
              <a:rPr lang="ar-SA" dirty="0"/>
              <a:t>تمهيد:</a:t>
            </a:r>
            <a:endParaRPr lang="en-US" dirty="0"/>
          </a:p>
        </p:txBody>
      </p:sp>
      <p:pic>
        <p:nvPicPr>
          <p:cNvPr id="18" name="صورة 17"/>
          <p:cNvPicPr>
            <a:picLocks noChangeAspect="1"/>
          </p:cNvPicPr>
          <p:nvPr/>
        </p:nvPicPr>
        <p:blipFill rotWithShape="1">
          <a:blip r:embed="rId3"/>
          <a:srcRect l="28595" t="8426" r="27240" b="13055"/>
          <a:stretch/>
        </p:blipFill>
        <p:spPr>
          <a:xfrm>
            <a:off x="3705678" y="1019628"/>
            <a:ext cx="4780643" cy="478064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647839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282367" y="214699"/>
            <a:ext cx="655949" cy="1107996"/>
          </a:xfrm>
          <a:prstGeom prst="rect">
            <a:avLst/>
          </a:prstGeom>
          <a:noFill/>
        </p:spPr>
        <p:txBody>
          <a:bodyPr wrap="none" rtlCol="0">
            <a:spAutoFit/>
          </a:bodyPr>
          <a:lstStyle/>
          <a:p>
            <a:r>
              <a:rPr lang="ar-SA" sz="6600" b="1" dirty="0">
                <a:solidFill>
                  <a:schemeClr val="tx1">
                    <a:lumMod val="50000"/>
                    <a:lumOff val="50000"/>
                  </a:schemeClr>
                </a:solidFill>
              </a:rPr>
              <a:t>4</a:t>
            </a:r>
            <a:endParaRPr lang="en-US" sz="6600" b="1" dirty="0">
              <a:solidFill>
                <a:schemeClr val="tx1">
                  <a:lumMod val="50000"/>
                  <a:lumOff val="50000"/>
                </a:schemeClr>
              </a:solidFill>
            </a:endParaRPr>
          </a:p>
        </p:txBody>
      </p:sp>
      <p:sp>
        <p:nvSpPr>
          <p:cNvPr id="3" name="مربع نص 2"/>
          <p:cNvSpPr txBox="1"/>
          <p:nvPr/>
        </p:nvSpPr>
        <p:spPr>
          <a:xfrm>
            <a:off x="7077326" y="568673"/>
            <a:ext cx="3928940" cy="646331"/>
          </a:xfrm>
          <a:prstGeom prst="rect">
            <a:avLst/>
          </a:prstGeom>
          <a:noFill/>
        </p:spPr>
        <p:txBody>
          <a:bodyPr wrap="square" rtlCol="0">
            <a:spAutoFit/>
          </a:bodyPr>
          <a:lstStyle/>
          <a:p>
            <a:pPr algn="ctr"/>
            <a:r>
              <a:rPr lang="ar-SA" b="1" dirty="0">
                <a:solidFill>
                  <a:schemeClr val="bg1"/>
                </a:solidFill>
              </a:rPr>
              <a:t>برنامج مساندة اتخاذ القرار</a:t>
            </a:r>
          </a:p>
          <a:p>
            <a:pPr algn="ctr"/>
            <a:r>
              <a:rPr lang="ar-SA" b="1" dirty="0">
                <a:solidFill>
                  <a:srgbClr val="216B57"/>
                </a:solidFill>
              </a:rPr>
              <a:t>( مساند )</a:t>
            </a:r>
            <a:endParaRPr lang="en-US" b="1" dirty="0">
              <a:solidFill>
                <a:srgbClr val="216B57"/>
              </a:solidFill>
            </a:endParaRPr>
          </a:p>
        </p:txBody>
      </p:sp>
      <p:sp>
        <p:nvSpPr>
          <p:cNvPr id="4" name="مستطيل 3"/>
          <p:cNvSpPr/>
          <p:nvPr/>
        </p:nvSpPr>
        <p:spPr>
          <a:xfrm>
            <a:off x="2100649" y="2445251"/>
            <a:ext cx="8019534" cy="3323987"/>
          </a:xfrm>
          <a:prstGeom prst="rect">
            <a:avLst/>
          </a:prstGeom>
        </p:spPr>
        <p:txBody>
          <a:bodyPr wrap="square">
            <a:spAutoFit/>
          </a:bodyPr>
          <a:lstStyle/>
          <a:p>
            <a:pPr marL="342900" indent="-342900" algn="justLow">
              <a:lnSpc>
                <a:spcPct val="150000"/>
              </a:lnSpc>
              <a:buClr>
                <a:srgbClr val="CCAE69"/>
              </a:buClr>
              <a:buFont typeface="Wingdings" panose="05000000000000000000" pitchFamily="2" charset="2"/>
              <a:buChar char="§"/>
            </a:pPr>
            <a:r>
              <a:rPr lang="ar-SA" sz="2000" b="1" dirty="0"/>
              <a:t>تقديم أفضل المقترحات والحلول المبنية على دراسات علمية لمتخذيّ القرار.</a:t>
            </a:r>
          </a:p>
          <a:p>
            <a:pPr marL="342900" indent="-342900" algn="justLow">
              <a:lnSpc>
                <a:spcPct val="150000"/>
              </a:lnSpc>
              <a:buClr>
                <a:srgbClr val="CCAE69"/>
              </a:buClr>
              <a:buFont typeface="Wingdings" panose="05000000000000000000" pitchFamily="2" charset="2"/>
              <a:buChar char="§"/>
            </a:pPr>
            <a:r>
              <a:rPr lang="ar-SA" sz="2000" b="1" dirty="0"/>
              <a:t>تزويد الجهات الحكومية بنتائج البحوث والدراسات والإحصاءات والمعلومات التي تساعدها على وضع الخطط المتعلقة بأوجه التنمية الاجتماعية المختلفة.</a:t>
            </a:r>
          </a:p>
          <a:p>
            <a:pPr marL="342900" indent="-342900" algn="justLow">
              <a:lnSpc>
                <a:spcPct val="150000"/>
              </a:lnSpc>
              <a:buClr>
                <a:srgbClr val="CCAE69"/>
              </a:buClr>
              <a:buFont typeface="Wingdings" panose="05000000000000000000" pitchFamily="2" charset="2"/>
              <a:buChar char="§"/>
            </a:pPr>
            <a:r>
              <a:rPr lang="ar-SA" sz="2000" b="1" dirty="0"/>
              <a:t>المساهمة في صياغة الاستراتيجيات واللوائح والنظم المتعلقة بحماية النسيج الاجتماعي للمجتمع السعودي.</a:t>
            </a:r>
          </a:p>
          <a:p>
            <a:pPr marL="342900" indent="-342900" algn="justLow">
              <a:lnSpc>
                <a:spcPct val="150000"/>
              </a:lnSpc>
              <a:buClr>
                <a:srgbClr val="CCAE69"/>
              </a:buClr>
              <a:buFont typeface="Wingdings" panose="05000000000000000000" pitchFamily="2" charset="2"/>
              <a:buChar char="§"/>
            </a:pPr>
            <a:r>
              <a:rPr lang="ar-SA" sz="2000" b="1" dirty="0"/>
              <a:t>المشاركة في حضور الاجتماعات وحلقات النقاش المتخصصة لعكس وجهة النظر المتخصصة فيما يتعلق بالخدمات والمشروعات الاجتماعية وسبل تطويرها.</a:t>
            </a:r>
            <a:endParaRPr lang="en-US" sz="2000" b="1" dirty="0"/>
          </a:p>
        </p:txBody>
      </p:sp>
    </p:spTree>
    <p:extLst>
      <p:ext uri="{BB962C8B-B14F-4D97-AF65-F5344CB8AC3E}">
        <p14:creationId xmlns:p14="http://schemas.microsoft.com/office/powerpoint/2010/main" val="351125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 calcmode="lin" valueType="num">
                                      <p:cBhvr additive="base">
                                        <p:cTn id="2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 calcmode="lin" valueType="num">
                                      <p:cBhvr additive="base">
                                        <p:cTn id="3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 calcmode="lin" valueType="num">
                                      <p:cBhvr additive="base">
                                        <p:cTn id="4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206167" y="221217"/>
            <a:ext cx="655949" cy="1107996"/>
          </a:xfrm>
          <a:prstGeom prst="rect">
            <a:avLst/>
          </a:prstGeom>
          <a:noFill/>
        </p:spPr>
        <p:txBody>
          <a:bodyPr wrap="none" rtlCol="0">
            <a:spAutoFit/>
          </a:bodyPr>
          <a:lstStyle/>
          <a:p>
            <a:r>
              <a:rPr lang="ar-SA" sz="6600" b="1" dirty="0">
                <a:solidFill>
                  <a:schemeClr val="tx1">
                    <a:lumMod val="50000"/>
                    <a:lumOff val="50000"/>
                  </a:schemeClr>
                </a:solidFill>
              </a:rPr>
              <a:t>5</a:t>
            </a:r>
            <a:endParaRPr lang="en-US" sz="6600" b="1" dirty="0">
              <a:solidFill>
                <a:schemeClr val="tx1">
                  <a:lumMod val="50000"/>
                  <a:lumOff val="50000"/>
                </a:schemeClr>
              </a:solidFill>
            </a:endParaRPr>
          </a:p>
        </p:txBody>
      </p:sp>
      <p:sp>
        <p:nvSpPr>
          <p:cNvPr id="3" name="مربع نص 2"/>
          <p:cNvSpPr txBox="1"/>
          <p:nvPr/>
        </p:nvSpPr>
        <p:spPr>
          <a:xfrm>
            <a:off x="6485324" y="573702"/>
            <a:ext cx="4741740" cy="584775"/>
          </a:xfrm>
          <a:prstGeom prst="rect">
            <a:avLst/>
          </a:prstGeom>
          <a:noFill/>
        </p:spPr>
        <p:txBody>
          <a:bodyPr wrap="square" rtlCol="0">
            <a:spAutoFit/>
          </a:bodyPr>
          <a:lstStyle/>
          <a:p>
            <a:pPr algn="ctr"/>
            <a:r>
              <a:rPr lang="ar-SA" sz="1600" b="1" dirty="0">
                <a:solidFill>
                  <a:schemeClr val="bg1"/>
                </a:solidFill>
              </a:rPr>
              <a:t>برنامج تفعيل نتائج الدراسات والبحوث</a:t>
            </a:r>
          </a:p>
          <a:p>
            <a:pPr algn="ctr"/>
            <a:r>
              <a:rPr lang="ar-SA" sz="1600" b="1" dirty="0">
                <a:solidFill>
                  <a:schemeClr val="bg1"/>
                </a:solidFill>
              </a:rPr>
              <a:t>الاجتماعية</a:t>
            </a:r>
            <a:r>
              <a:rPr lang="ar-SA" sz="1600" b="1" dirty="0">
                <a:solidFill>
                  <a:schemeClr val="accent6">
                    <a:lumMod val="75000"/>
                  </a:schemeClr>
                </a:solidFill>
              </a:rPr>
              <a:t> ( تفعيل )</a:t>
            </a:r>
            <a:endParaRPr lang="en-US" sz="1600" b="1" dirty="0">
              <a:solidFill>
                <a:schemeClr val="accent6">
                  <a:lumMod val="75000"/>
                </a:schemeClr>
              </a:solidFill>
            </a:endParaRPr>
          </a:p>
        </p:txBody>
      </p:sp>
      <p:sp>
        <p:nvSpPr>
          <p:cNvPr id="4" name="مستطيل 3"/>
          <p:cNvSpPr/>
          <p:nvPr/>
        </p:nvSpPr>
        <p:spPr>
          <a:xfrm>
            <a:off x="1993901" y="2864350"/>
            <a:ext cx="8126283" cy="2862322"/>
          </a:xfrm>
          <a:prstGeom prst="rect">
            <a:avLst/>
          </a:prstGeom>
        </p:spPr>
        <p:txBody>
          <a:bodyPr wrap="square">
            <a:spAutoFit/>
          </a:bodyPr>
          <a:lstStyle/>
          <a:p>
            <a:pPr marL="342900" indent="-342900">
              <a:lnSpc>
                <a:spcPct val="150000"/>
              </a:lnSpc>
              <a:buClr>
                <a:srgbClr val="CCAE68"/>
              </a:buClr>
              <a:buFont typeface="Wingdings" panose="05000000000000000000" pitchFamily="2" charset="2"/>
              <a:buChar char="§"/>
            </a:pPr>
            <a:r>
              <a:rPr lang="ar-SA" sz="2000" b="1" dirty="0"/>
              <a:t>تعظيم الاستفادة من نتائج البحوث والدراسات الاجتماعية التي أعدها المركز، أو أُعدت لصالح جهات شريكة مثل وزارة الشؤون الاجتماعية، ووزارة الداخلية، ووزارة العدل وغيرها.</a:t>
            </a:r>
          </a:p>
          <a:p>
            <a:pPr marL="342900" indent="-342900">
              <a:lnSpc>
                <a:spcPct val="150000"/>
              </a:lnSpc>
              <a:buClr>
                <a:srgbClr val="CCAE68"/>
              </a:buClr>
              <a:buFont typeface="Wingdings" panose="05000000000000000000" pitchFamily="2" charset="2"/>
              <a:buChar char="§"/>
            </a:pPr>
            <a:endParaRPr lang="ar-SA" sz="2000" b="1" dirty="0"/>
          </a:p>
          <a:p>
            <a:pPr marL="342900" indent="-342900">
              <a:lnSpc>
                <a:spcPct val="150000"/>
              </a:lnSpc>
              <a:buClr>
                <a:srgbClr val="CCAE68"/>
              </a:buClr>
              <a:buFont typeface="Wingdings" panose="05000000000000000000" pitchFamily="2" charset="2"/>
              <a:buChar char="§"/>
            </a:pPr>
            <a:r>
              <a:rPr lang="ar-SA" sz="2000" b="1" dirty="0"/>
              <a:t>التواصل مع الجهات ذات العلاقة لتفعيل نتائج تلك البحوث والدراسات.</a:t>
            </a:r>
          </a:p>
          <a:p>
            <a:pPr marL="342900" indent="-342900">
              <a:lnSpc>
                <a:spcPct val="150000"/>
              </a:lnSpc>
              <a:buClr>
                <a:srgbClr val="CCAE68"/>
              </a:buClr>
              <a:buFont typeface="Wingdings" panose="05000000000000000000" pitchFamily="2" charset="2"/>
              <a:buChar char="§"/>
            </a:pPr>
            <a:endParaRPr lang="ar-SA" sz="2000" b="1" dirty="0"/>
          </a:p>
          <a:p>
            <a:pPr marL="342900" indent="-342900">
              <a:lnSpc>
                <a:spcPct val="150000"/>
              </a:lnSpc>
              <a:buClr>
                <a:srgbClr val="CCAE68"/>
              </a:buClr>
              <a:buFont typeface="Wingdings" panose="05000000000000000000" pitchFamily="2" charset="2"/>
              <a:buChar char="§"/>
            </a:pPr>
            <a:r>
              <a:rPr lang="ar-SA" sz="2000" b="1" dirty="0"/>
              <a:t>عقد حلقات نقاش وورش عمل متخصصة لمناقشة الأدوار المحددة لكل جهة وآليات نفيذها. </a:t>
            </a:r>
            <a:endParaRPr lang="en-US" sz="2000" b="1" dirty="0"/>
          </a:p>
        </p:txBody>
      </p:sp>
    </p:spTree>
    <p:extLst>
      <p:ext uri="{BB962C8B-B14F-4D97-AF65-F5344CB8AC3E}">
        <p14:creationId xmlns:p14="http://schemas.microsoft.com/office/powerpoint/2010/main" val="1089512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additive="base">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33334" y="207022"/>
            <a:ext cx="614271" cy="1107996"/>
          </a:xfrm>
          <a:prstGeom prst="rect">
            <a:avLst/>
          </a:prstGeom>
          <a:noFill/>
        </p:spPr>
        <p:txBody>
          <a:bodyPr wrap="none" rtlCol="0">
            <a:spAutoFit/>
          </a:bodyPr>
          <a:lstStyle/>
          <a:p>
            <a:r>
              <a:rPr lang="en-US" sz="6600" b="1" dirty="0">
                <a:solidFill>
                  <a:schemeClr val="tx1">
                    <a:lumMod val="50000"/>
                    <a:lumOff val="50000"/>
                  </a:schemeClr>
                </a:solidFill>
              </a:rPr>
              <a:t>6</a:t>
            </a:r>
          </a:p>
        </p:txBody>
      </p:sp>
      <p:sp>
        <p:nvSpPr>
          <p:cNvPr id="3" name="مربع نص 2"/>
          <p:cNvSpPr txBox="1"/>
          <p:nvPr/>
        </p:nvSpPr>
        <p:spPr>
          <a:xfrm>
            <a:off x="7214248" y="594542"/>
            <a:ext cx="3344740" cy="646331"/>
          </a:xfrm>
          <a:prstGeom prst="rect">
            <a:avLst/>
          </a:prstGeom>
          <a:noFill/>
        </p:spPr>
        <p:txBody>
          <a:bodyPr wrap="square" rtlCol="0">
            <a:spAutoFit/>
          </a:bodyPr>
          <a:lstStyle/>
          <a:p>
            <a:pPr algn="ctr"/>
            <a:r>
              <a:rPr lang="ar-SA" b="1" dirty="0">
                <a:solidFill>
                  <a:schemeClr val="bg1"/>
                </a:solidFill>
              </a:rPr>
              <a:t>برنامج إثراء المعرفة الاجتماعية</a:t>
            </a:r>
            <a:endParaRPr lang="en-US" b="1" dirty="0">
              <a:solidFill>
                <a:schemeClr val="bg1"/>
              </a:solidFill>
            </a:endParaRPr>
          </a:p>
          <a:p>
            <a:pPr algn="ctr"/>
            <a:r>
              <a:rPr lang="ar-SA" b="1" dirty="0">
                <a:solidFill>
                  <a:srgbClr val="216B57"/>
                </a:solidFill>
              </a:rPr>
              <a:t>( إثراء )</a:t>
            </a:r>
            <a:endParaRPr lang="en-US" b="1" dirty="0">
              <a:solidFill>
                <a:srgbClr val="216B57"/>
              </a:solidFill>
            </a:endParaRPr>
          </a:p>
        </p:txBody>
      </p:sp>
      <p:sp>
        <p:nvSpPr>
          <p:cNvPr id="4" name="مستطيل 3"/>
          <p:cNvSpPr/>
          <p:nvPr/>
        </p:nvSpPr>
        <p:spPr>
          <a:xfrm>
            <a:off x="2100649" y="1907399"/>
            <a:ext cx="8019534" cy="1938992"/>
          </a:xfrm>
          <a:prstGeom prst="rect">
            <a:avLst/>
          </a:prstGeom>
        </p:spPr>
        <p:txBody>
          <a:bodyPr wrap="square">
            <a:spAutoFit/>
          </a:bodyPr>
          <a:lstStyle/>
          <a:p>
            <a:pPr marL="342900" indent="-342900" algn="r" rtl="1">
              <a:lnSpc>
                <a:spcPct val="150000"/>
              </a:lnSpc>
              <a:buClr>
                <a:srgbClr val="CCAE69"/>
              </a:buClr>
              <a:buFont typeface="Wingdings" panose="05000000000000000000" pitchFamily="2" charset="2"/>
              <a:buChar char="§"/>
            </a:pPr>
            <a:r>
              <a:rPr lang="ar-SA" sz="2000" b="1" dirty="0"/>
              <a:t>مواكبة آخر التطورات والمستجدات على الصعيد الاجتماعي.</a:t>
            </a:r>
          </a:p>
          <a:p>
            <a:pPr marL="342900" indent="-342900" algn="r" rtl="1">
              <a:lnSpc>
                <a:spcPct val="150000"/>
              </a:lnSpc>
              <a:buClr>
                <a:srgbClr val="CCAE69"/>
              </a:buClr>
              <a:buFont typeface="Wingdings" panose="05000000000000000000" pitchFamily="2" charset="2"/>
              <a:buChar char="§"/>
            </a:pPr>
            <a:r>
              <a:rPr lang="ar-SA" sz="2000" b="1" dirty="0"/>
              <a:t>إثراء المعرفة والتوعية الاجتماعية في المجتمع السعودي.</a:t>
            </a:r>
          </a:p>
          <a:p>
            <a:pPr marL="342900" indent="-342900" algn="r" rtl="1">
              <a:lnSpc>
                <a:spcPct val="150000"/>
              </a:lnSpc>
              <a:buClr>
                <a:srgbClr val="CCAE69"/>
              </a:buClr>
              <a:buFont typeface="Wingdings" panose="05000000000000000000" pitchFamily="2" charset="2"/>
              <a:buChar char="§"/>
            </a:pPr>
            <a:r>
              <a:rPr lang="ar-SA" sz="2000" b="1" dirty="0"/>
              <a:t>عقد اللقاءات والزيارات العلمية وورش العمل المتخصصة والمنتديات العلمية التي يشارك فيها باحثون وخبراء من داخل المملكة وخارجها.</a:t>
            </a:r>
            <a:endParaRPr lang="en-US" sz="2000" b="1" dirty="0"/>
          </a:p>
        </p:txBody>
      </p:sp>
      <p:grpSp>
        <p:nvGrpSpPr>
          <p:cNvPr id="5" name="مجموعة 4"/>
          <p:cNvGrpSpPr/>
          <p:nvPr/>
        </p:nvGrpSpPr>
        <p:grpSpPr>
          <a:xfrm>
            <a:off x="8638401" y="4344431"/>
            <a:ext cx="1694933" cy="1694933"/>
            <a:chOff x="6780767" y="807994"/>
            <a:chExt cx="1694933" cy="1694933"/>
          </a:xfrm>
          <a:solidFill>
            <a:srgbClr val="83C067"/>
          </a:solidFill>
        </p:grpSpPr>
        <p:sp>
          <p:nvSpPr>
            <p:cNvPr id="21" name="شكل بيضاوي 20"/>
            <p:cNvSpPr/>
            <p:nvPr/>
          </p:nvSpPr>
          <p:spPr>
            <a:xfrm>
              <a:off x="6780767"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2" name="شكل بيضاوي 4"/>
            <p:cNvSpPr/>
            <p:nvPr/>
          </p:nvSpPr>
          <p:spPr>
            <a:xfrm>
              <a:off x="7028984"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البوابة الإلكترونية</a:t>
              </a:r>
              <a:endParaRPr lang="en-US" sz="2000" b="1" dirty="0">
                <a:solidFill>
                  <a:schemeClr val="bg1"/>
                </a:solidFill>
              </a:endParaRPr>
            </a:p>
          </p:txBody>
        </p:sp>
      </p:grpSp>
      <p:grpSp>
        <p:nvGrpSpPr>
          <p:cNvPr id="6" name="مجموعة 5"/>
          <p:cNvGrpSpPr/>
          <p:nvPr/>
        </p:nvGrpSpPr>
        <p:grpSpPr>
          <a:xfrm>
            <a:off x="7282454" y="4344431"/>
            <a:ext cx="1694933" cy="1694933"/>
            <a:chOff x="5424820" y="807994"/>
            <a:chExt cx="1694933" cy="1694933"/>
          </a:xfrm>
          <a:solidFill>
            <a:srgbClr val="83C067"/>
          </a:solidFill>
        </p:grpSpPr>
        <p:sp>
          <p:nvSpPr>
            <p:cNvPr id="19" name="شكل بيضاوي 18"/>
            <p:cNvSpPr/>
            <p:nvPr/>
          </p:nvSpPr>
          <p:spPr>
            <a:xfrm>
              <a:off x="5424820"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0" name="شكل بيضاوي 6"/>
            <p:cNvSpPr/>
            <p:nvPr/>
          </p:nvSpPr>
          <p:spPr>
            <a:xfrm>
              <a:off x="5673037"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مكتبة المركز</a:t>
              </a:r>
              <a:endParaRPr lang="en-US" sz="2000" b="1" dirty="0">
                <a:solidFill>
                  <a:schemeClr val="bg1"/>
                </a:solidFill>
              </a:endParaRPr>
            </a:p>
          </p:txBody>
        </p:sp>
      </p:grpSp>
      <p:grpSp>
        <p:nvGrpSpPr>
          <p:cNvPr id="7" name="مجموعة 6"/>
          <p:cNvGrpSpPr/>
          <p:nvPr/>
        </p:nvGrpSpPr>
        <p:grpSpPr>
          <a:xfrm>
            <a:off x="5926508" y="4344431"/>
            <a:ext cx="1694933" cy="1694933"/>
            <a:chOff x="4068874" y="807994"/>
            <a:chExt cx="1694933" cy="1694933"/>
          </a:xfrm>
          <a:solidFill>
            <a:srgbClr val="83C067"/>
          </a:solidFill>
        </p:grpSpPr>
        <p:sp>
          <p:nvSpPr>
            <p:cNvPr id="17" name="شكل بيضاوي 16"/>
            <p:cNvSpPr/>
            <p:nvPr/>
          </p:nvSpPr>
          <p:spPr>
            <a:xfrm>
              <a:off x="4068874"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8" name="شكل بيضاوي 8"/>
            <p:cNvSpPr/>
            <p:nvPr/>
          </p:nvSpPr>
          <p:spPr>
            <a:xfrm>
              <a:off x="4317091"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النشر</a:t>
              </a:r>
              <a:endParaRPr lang="en-US" sz="2000" b="1" dirty="0">
                <a:solidFill>
                  <a:schemeClr val="bg1"/>
                </a:solidFill>
              </a:endParaRPr>
            </a:p>
          </p:txBody>
        </p:sp>
      </p:grpSp>
      <p:grpSp>
        <p:nvGrpSpPr>
          <p:cNvPr id="8" name="مجموعة 7"/>
          <p:cNvGrpSpPr/>
          <p:nvPr/>
        </p:nvGrpSpPr>
        <p:grpSpPr>
          <a:xfrm>
            <a:off x="4570561" y="4344431"/>
            <a:ext cx="1694933" cy="1694933"/>
            <a:chOff x="2712927" y="807994"/>
            <a:chExt cx="1694933" cy="1694933"/>
          </a:xfrm>
          <a:solidFill>
            <a:srgbClr val="83C067"/>
          </a:solidFill>
        </p:grpSpPr>
        <p:sp>
          <p:nvSpPr>
            <p:cNvPr id="15" name="شكل بيضاوي 14"/>
            <p:cNvSpPr/>
            <p:nvPr/>
          </p:nvSpPr>
          <p:spPr>
            <a:xfrm>
              <a:off x="2712927"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6" name="شكل بيضاوي 10"/>
            <p:cNvSpPr/>
            <p:nvPr/>
          </p:nvSpPr>
          <p:spPr>
            <a:xfrm>
              <a:off x="2961144"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الترجمة</a:t>
              </a:r>
              <a:endParaRPr lang="en-US" sz="2000" b="1" dirty="0">
                <a:solidFill>
                  <a:schemeClr val="bg1"/>
                </a:solidFill>
              </a:endParaRPr>
            </a:p>
          </p:txBody>
        </p:sp>
      </p:grpSp>
      <p:grpSp>
        <p:nvGrpSpPr>
          <p:cNvPr id="9" name="مجموعة 8"/>
          <p:cNvGrpSpPr/>
          <p:nvPr/>
        </p:nvGrpSpPr>
        <p:grpSpPr>
          <a:xfrm>
            <a:off x="3214615" y="4344431"/>
            <a:ext cx="1694933" cy="1694933"/>
            <a:chOff x="1356981" y="807994"/>
            <a:chExt cx="1694933" cy="1694933"/>
          </a:xfrm>
          <a:solidFill>
            <a:srgbClr val="83C067"/>
          </a:solidFill>
        </p:grpSpPr>
        <p:sp>
          <p:nvSpPr>
            <p:cNvPr id="13" name="شكل بيضاوي 12"/>
            <p:cNvSpPr/>
            <p:nvPr/>
          </p:nvSpPr>
          <p:spPr>
            <a:xfrm>
              <a:off x="1356981"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4" name="شكل بيضاوي 12"/>
            <p:cNvSpPr/>
            <p:nvPr/>
          </p:nvSpPr>
          <p:spPr>
            <a:xfrm>
              <a:off x="1605198"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حلقات النقاش المتخصصة</a:t>
              </a:r>
              <a:endParaRPr lang="en-US" sz="2000" b="1" dirty="0">
                <a:solidFill>
                  <a:schemeClr val="bg1"/>
                </a:solidFill>
              </a:endParaRPr>
            </a:p>
          </p:txBody>
        </p:sp>
      </p:grpSp>
      <p:grpSp>
        <p:nvGrpSpPr>
          <p:cNvPr id="10" name="مجموعة 9"/>
          <p:cNvGrpSpPr/>
          <p:nvPr/>
        </p:nvGrpSpPr>
        <p:grpSpPr>
          <a:xfrm>
            <a:off x="1858668" y="4344431"/>
            <a:ext cx="1694933" cy="1694933"/>
            <a:chOff x="1034" y="807994"/>
            <a:chExt cx="1694933" cy="1694933"/>
          </a:xfrm>
          <a:solidFill>
            <a:srgbClr val="83C067"/>
          </a:solidFill>
        </p:grpSpPr>
        <p:sp>
          <p:nvSpPr>
            <p:cNvPr id="11" name="شكل بيضاوي 10"/>
            <p:cNvSpPr/>
            <p:nvPr/>
          </p:nvSpPr>
          <p:spPr>
            <a:xfrm>
              <a:off x="1034" y="807994"/>
              <a:ext cx="1694933" cy="1694933"/>
            </a:xfrm>
            <a:prstGeom prst="ellipse">
              <a:avLst/>
            </a:prstGeom>
            <a:grp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12" name="شكل بيضاوي 14"/>
            <p:cNvSpPr/>
            <p:nvPr/>
          </p:nvSpPr>
          <p:spPr>
            <a:xfrm>
              <a:off x="249251" y="1056211"/>
              <a:ext cx="1198499" cy="1198499"/>
            </a:xfrm>
            <a:prstGeom prst="rect">
              <a:avLst/>
            </a:prstGeom>
            <a:grpFill/>
          </p:spPr>
          <p:style>
            <a:lnRef idx="0">
              <a:scrgbClr r="0" g="0" b="0"/>
            </a:lnRef>
            <a:fillRef idx="0">
              <a:scrgbClr r="0" g="0" b="0"/>
            </a:fillRef>
            <a:effectRef idx="0">
              <a:scrgbClr r="0" g="0" b="0"/>
            </a:effectRef>
            <a:fontRef idx="minor">
              <a:schemeClr val="tx1"/>
            </a:fontRef>
          </p:style>
          <p:txBody>
            <a:bodyPr spcFirstLastPara="0" vert="horz" wrap="square" lIns="93278" tIns="26670" rIns="93278" bIns="26670" numCol="1" spcCol="1270" anchor="ctr" anchorCtr="0">
              <a:noAutofit/>
            </a:bodyPr>
            <a:lstStyle/>
            <a:p>
              <a:pPr algn="ctr" defTabSz="933450">
                <a:lnSpc>
                  <a:spcPct val="90000"/>
                </a:lnSpc>
                <a:spcBef>
                  <a:spcPct val="0"/>
                </a:spcBef>
                <a:spcAft>
                  <a:spcPct val="35000"/>
                </a:spcAft>
              </a:pPr>
              <a:r>
                <a:rPr lang="ar-SA" sz="2000" b="1" dirty="0">
                  <a:solidFill>
                    <a:schemeClr val="bg1"/>
                  </a:solidFill>
                </a:rPr>
                <a:t>الندوات وورش العمل</a:t>
              </a:r>
              <a:endParaRPr lang="en-US" sz="2000" b="1" dirty="0">
                <a:solidFill>
                  <a:schemeClr val="bg1"/>
                </a:solidFill>
              </a:endParaRPr>
            </a:p>
          </p:txBody>
        </p:sp>
      </p:grpSp>
    </p:spTree>
    <p:extLst>
      <p:ext uri="{BB962C8B-B14F-4D97-AF65-F5344CB8AC3E}">
        <p14:creationId xmlns:p14="http://schemas.microsoft.com/office/powerpoint/2010/main" val="78413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60161" y="198062"/>
            <a:ext cx="614271" cy="1107996"/>
          </a:xfrm>
          <a:prstGeom prst="rect">
            <a:avLst/>
          </a:prstGeom>
          <a:noFill/>
        </p:spPr>
        <p:txBody>
          <a:bodyPr wrap="none" rtlCol="0">
            <a:spAutoFit/>
          </a:bodyPr>
          <a:lstStyle/>
          <a:p>
            <a:r>
              <a:rPr lang="en-US" sz="6600" b="1" dirty="0">
                <a:solidFill>
                  <a:schemeClr val="tx1">
                    <a:lumMod val="50000"/>
                    <a:lumOff val="50000"/>
                  </a:schemeClr>
                </a:solidFill>
              </a:rPr>
              <a:t>7</a:t>
            </a:r>
          </a:p>
        </p:txBody>
      </p:sp>
      <p:sp>
        <p:nvSpPr>
          <p:cNvPr id="3" name="مربع نص 2"/>
          <p:cNvSpPr txBox="1"/>
          <p:nvPr/>
        </p:nvSpPr>
        <p:spPr>
          <a:xfrm>
            <a:off x="7156524" y="567394"/>
            <a:ext cx="3430384" cy="369332"/>
          </a:xfrm>
          <a:prstGeom prst="rect">
            <a:avLst/>
          </a:prstGeom>
          <a:noFill/>
        </p:spPr>
        <p:txBody>
          <a:bodyPr wrap="square" rtlCol="0">
            <a:spAutoFit/>
          </a:bodyPr>
          <a:lstStyle/>
          <a:p>
            <a:pPr algn="ctr"/>
            <a:r>
              <a:rPr lang="ar-SA" b="1" dirty="0">
                <a:solidFill>
                  <a:schemeClr val="bg1"/>
                </a:solidFill>
              </a:rPr>
              <a:t>برنامج النشر العلمي </a:t>
            </a:r>
            <a:r>
              <a:rPr lang="ar-SA" b="1" dirty="0">
                <a:solidFill>
                  <a:srgbClr val="216B57"/>
                </a:solidFill>
              </a:rPr>
              <a:t>( ناشر )</a:t>
            </a:r>
            <a:endParaRPr lang="en-US" b="1" dirty="0">
              <a:solidFill>
                <a:srgbClr val="216B57"/>
              </a:solidFill>
            </a:endParaRPr>
          </a:p>
        </p:txBody>
      </p:sp>
      <p:sp>
        <p:nvSpPr>
          <p:cNvPr id="4" name="مستطيل 3"/>
          <p:cNvSpPr/>
          <p:nvPr/>
        </p:nvSpPr>
        <p:spPr>
          <a:xfrm>
            <a:off x="1919416" y="2640567"/>
            <a:ext cx="8019534" cy="2031325"/>
          </a:xfrm>
          <a:prstGeom prst="rect">
            <a:avLst/>
          </a:prstGeom>
        </p:spPr>
        <p:txBody>
          <a:bodyPr wrap="square">
            <a:spAutoFit/>
          </a:bodyPr>
          <a:lstStyle/>
          <a:p>
            <a:pPr>
              <a:lnSpc>
                <a:spcPct val="150000"/>
              </a:lnSpc>
              <a:buClr>
                <a:srgbClr val="EA8422"/>
              </a:buClr>
            </a:pPr>
            <a:r>
              <a:rPr lang="ar-SA" sz="2400" b="1" dirty="0"/>
              <a:t>خدمة الباحثين والمتخصصين في المجال الاجتماعي من خلال:</a:t>
            </a:r>
          </a:p>
          <a:p>
            <a:pPr marL="342900" indent="-342900">
              <a:lnSpc>
                <a:spcPct val="150000"/>
              </a:lnSpc>
              <a:buClr>
                <a:srgbClr val="CCAE69"/>
              </a:buClr>
              <a:buFont typeface="Wingdings" panose="05000000000000000000" pitchFamily="2" charset="2"/>
              <a:buChar char="§"/>
            </a:pPr>
            <a:r>
              <a:rPr lang="ar-SA" sz="2000" b="1" dirty="0"/>
              <a:t>نشر نتائج الدراسات والبحوث وورش العمل والتقارير العلمية.</a:t>
            </a:r>
          </a:p>
          <a:p>
            <a:pPr marL="342900" indent="-342900">
              <a:lnSpc>
                <a:spcPct val="150000"/>
              </a:lnSpc>
              <a:buClr>
                <a:srgbClr val="CCAE69"/>
              </a:buClr>
              <a:buFont typeface="Wingdings" panose="05000000000000000000" pitchFamily="2" charset="2"/>
              <a:buChar char="§"/>
            </a:pPr>
            <a:r>
              <a:rPr lang="ar-SA" sz="2000" b="1" dirty="0"/>
              <a:t>ترجمة الأبحاث والمقالات العلمية المميزة في المجالات الاجتماعية.</a:t>
            </a:r>
          </a:p>
          <a:p>
            <a:pPr marL="342900" indent="-342900">
              <a:lnSpc>
                <a:spcPct val="150000"/>
              </a:lnSpc>
              <a:buClr>
                <a:srgbClr val="CCAE69"/>
              </a:buClr>
              <a:buFont typeface="Wingdings" panose="05000000000000000000" pitchFamily="2" charset="2"/>
              <a:buChar char="§"/>
            </a:pPr>
            <a:r>
              <a:rPr lang="ar-SA" sz="2000" b="1" dirty="0"/>
              <a:t>تأليف الكتب والنشرات المتخصصة بأسلوب علمي مبسط.</a:t>
            </a:r>
          </a:p>
        </p:txBody>
      </p:sp>
    </p:spTree>
    <p:extLst>
      <p:ext uri="{BB962C8B-B14F-4D97-AF65-F5344CB8AC3E}">
        <p14:creationId xmlns:p14="http://schemas.microsoft.com/office/powerpoint/2010/main" val="278963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18886" y="200055"/>
            <a:ext cx="614271" cy="1107996"/>
          </a:xfrm>
          <a:prstGeom prst="rect">
            <a:avLst/>
          </a:prstGeom>
          <a:noFill/>
        </p:spPr>
        <p:txBody>
          <a:bodyPr wrap="none" rtlCol="0">
            <a:spAutoFit/>
          </a:bodyPr>
          <a:lstStyle/>
          <a:p>
            <a:r>
              <a:rPr lang="en-US" sz="6600" b="1" dirty="0">
                <a:solidFill>
                  <a:schemeClr val="tx1">
                    <a:lumMod val="50000"/>
                    <a:lumOff val="50000"/>
                  </a:schemeClr>
                </a:solidFill>
              </a:rPr>
              <a:t>8</a:t>
            </a:r>
          </a:p>
        </p:txBody>
      </p:sp>
      <p:sp>
        <p:nvSpPr>
          <p:cNvPr id="3" name="مربع نص 2"/>
          <p:cNvSpPr txBox="1"/>
          <p:nvPr/>
        </p:nvSpPr>
        <p:spPr>
          <a:xfrm>
            <a:off x="7224212" y="509320"/>
            <a:ext cx="3468484" cy="646331"/>
          </a:xfrm>
          <a:prstGeom prst="rect">
            <a:avLst/>
          </a:prstGeom>
          <a:noFill/>
        </p:spPr>
        <p:txBody>
          <a:bodyPr wrap="square" rtlCol="0">
            <a:spAutoFit/>
          </a:bodyPr>
          <a:lstStyle/>
          <a:p>
            <a:pPr algn="ctr"/>
            <a:r>
              <a:rPr lang="ar-SA" b="1" dirty="0">
                <a:solidFill>
                  <a:schemeClr val="bg1"/>
                </a:solidFill>
              </a:rPr>
              <a:t>برنامج الشراكات والتعاون </a:t>
            </a:r>
            <a:r>
              <a:rPr lang="ar-SA" b="1" dirty="0" smtClean="0">
                <a:solidFill>
                  <a:schemeClr val="bg1"/>
                </a:solidFill>
              </a:rPr>
              <a:t>مع</a:t>
            </a:r>
          </a:p>
          <a:p>
            <a:pPr algn="ctr"/>
            <a:r>
              <a:rPr lang="ar-SA" b="1" dirty="0" smtClean="0">
                <a:solidFill>
                  <a:schemeClr val="bg1"/>
                </a:solidFill>
              </a:rPr>
              <a:t>الجهات ذات </a:t>
            </a:r>
            <a:r>
              <a:rPr lang="ar-SA" b="1" dirty="0">
                <a:solidFill>
                  <a:schemeClr val="bg1"/>
                </a:solidFill>
              </a:rPr>
              <a:t>العلاقة </a:t>
            </a:r>
            <a:r>
              <a:rPr lang="ar-SA" b="1" dirty="0">
                <a:solidFill>
                  <a:srgbClr val="216B57"/>
                </a:solidFill>
              </a:rPr>
              <a:t>( شريك )</a:t>
            </a:r>
            <a:endParaRPr lang="en-US" b="1" dirty="0">
              <a:solidFill>
                <a:srgbClr val="216B57"/>
              </a:solidFill>
            </a:endParaRPr>
          </a:p>
        </p:txBody>
      </p:sp>
      <p:sp>
        <p:nvSpPr>
          <p:cNvPr id="4" name="مستطيل 3"/>
          <p:cNvSpPr/>
          <p:nvPr/>
        </p:nvSpPr>
        <p:spPr>
          <a:xfrm>
            <a:off x="2170316" y="2871226"/>
            <a:ext cx="7768634" cy="1477328"/>
          </a:xfrm>
          <a:prstGeom prst="rect">
            <a:avLst/>
          </a:prstGeom>
        </p:spPr>
        <p:txBody>
          <a:bodyPr wrap="square">
            <a:spAutoFit/>
          </a:bodyPr>
          <a:lstStyle/>
          <a:p>
            <a:pPr algn="justLow">
              <a:lnSpc>
                <a:spcPct val="150000"/>
              </a:lnSpc>
              <a:buClr>
                <a:srgbClr val="EC8624"/>
              </a:buClr>
            </a:pPr>
            <a:r>
              <a:rPr lang="ar-SA" sz="2000" b="1" dirty="0"/>
              <a:t>بناء علاقات قائمة على الشراكة وتبادل الخبرات والتجارب والمعلومات مع الجهات الحكومية والمؤسسات غير الربحية ومراكز البحوث والدراسات المتخصصة، من أجل رفع كفاءة وفاعلية الخدمات والبرامج والمشروعات التنموية في المجال الاجتماعي.</a:t>
            </a:r>
            <a:endParaRPr lang="en-US" sz="2000" b="1" dirty="0"/>
          </a:p>
        </p:txBody>
      </p:sp>
      <p:sp>
        <p:nvSpPr>
          <p:cNvPr id="5" name="شارة رتبة 4"/>
          <p:cNvSpPr/>
          <p:nvPr/>
        </p:nvSpPr>
        <p:spPr>
          <a:xfrm>
            <a:off x="9185190" y="5708821"/>
            <a:ext cx="671382" cy="671382"/>
          </a:xfrm>
          <a:prstGeom prst="chevron">
            <a:avLst/>
          </a:prstGeom>
          <a:solidFill>
            <a:schemeClr val="bg1">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9890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7186" y="2059152"/>
            <a:ext cx="3732513" cy="298601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مستطيل 2"/>
          <p:cNvSpPr/>
          <p:nvPr/>
        </p:nvSpPr>
        <p:spPr>
          <a:xfrm>
            <a:off x="6541615" y="2242472"/>
            <a:ext cx="4306846" cy="2802690"/>
          </a:xfrm>
          <a:prstGeom prst="rect">
            <a:avLst/>
          </a:prstGeom>
        </p:spPr>
        <p:txBody>
          <a:bodyPr wrap="square">
            <a:spAutoFit/>
          </a:bodyPr>
          <a:lstStyle/>
          <a:p>
            <a:pPr algn="just">
              <a:lnSpc>
                <a:spcPct val="150000"/>
              </a:lnSpc>
            </a:pPr>
            <a:r>
              <a:rPr lang="ar-SA" sz="2400" b="1" dirty="0">
                <a:solidFill>
                  <a:schemeClr val="bg1">
                    <a:lumMod val="50000"/>
                  </a:schemeClr>
                </a:solidFill>
              </a:rPr>
              <a:t>يعد المركز الوطني للدراسات والبحوث الاجتماعية الذراع الاستشاري والبحثي الأول</a:t>
            </a:r>
            <a:r>
              <a:rPr lang="ar-SA" sz="2400" b="1" dirty="0">
                <a:solidFill>
                  <a:schemeClr val="accent6">
                    <a:lumMod val="50000"/>
                  </a:schemeClr>
                </a:solidFill>
              </a:rPr>
              <a:t> </a:t>
            </a:r>
            <a:r>
              <a:rPr lang="ar-SA" sz="2400" b="1" dirty="0">
                <a:solidFill>
                  <a:schemeClr val="accent6">
                    <a:lumMod val="75000"/>
                  </a:schemeClr>
                </a:solidFill>
              </a:rPr>
              <a:t>لوزارة الشؤون الاجتماعية </a:t>
            </a:r>
            <a:r>
              <a:rPr lang="ar-SA" sz="2400" b="1" dirty="0">
                <a:solidFill>
                  <a:schemeClr val="bg1">
                    <a:lumMod val="50000"/>
                  </a:schemeClr>
                </a:solidFill>
              </a:rPr>
              <a:t>في رسم سياسات التنمية الاجتماعية، وتطوير البرامج المقدمة للمستفيدين.</a:t>
            </a:r>
            <a:endParaRPr lang="en-US" sz="2400" b="1" dirty="0">
              <a:solidFill>
                <a:schemeClr val="bg1">
                  <a:lumMod val="50000"/>
                </a:schemeClr>
              </a:solidFill>
            </a:endParaRPr>
          </a:p>
        </p:txBody>
      </p:sp>
      <p:sp>
        <p:nvSpPr>
          <p:cNvPr id="5" name="مخطط انسيابي: تحضير 4"/>
          <p:cNvSpPr/>
          <p:nvPr/>
        </p:nvSpPr>
        <p:spPr>
          <a:xfrm>
            <a:off x="9469137" y="199425"/>
            <a:ext cx="2265406" cy="823784"/>
          </a:xfrm>
          <a:prstGeom prst="flowChartPreparation">
            <a:avLst/>
          </a:prstGeom>
          <a:solidFill>
            <a:srgbClr val="226B5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a:solidFill>
                  <a:schemeClr val="bg1"/>
                </a:solidFill>
              </a:rPr>
              <a:t>شريك استراتيجي</a:t>
            </a:r>
            <a:endParaRPr lang="en-US" sz="2400" b="1" dirty="0">
              <a:solidFill>
                <a:schemeClr val="bg1"/>
              </a:solidFill>
            </a:endParaRPr>
          </a:p>
        </p:txBody>
      </p:sp>
    </p:spTree>
    <p:extLst>
      <p:ext uri="{BB962C8B-B14F-4D97-AF65-F5344CB8AC3E}">
        <p14:creationId xmlns:p14="http://schemas.microsoft.com/office/powerpoint/2010/main" val="327269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تحضير 4"/>
          <p:cNvSpPr/>
          <p:nvPr/>
        </p:nvSpPr>
        <p:spPr>
          <a:xfrm>
            <a:off x="8025558" y="278159"/>
            <a:ext cx="3682315" cy="823784"/>
          </a:xfrm>
          <a:prstGeom prst="flowChartPreparation">
            <a:avLst/>
          </a:prstGeom>
          <a:solidFill>
            <a:srgbClr val="226B5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a:solidFill>
                  <a:schemeClr val="bg1"/>
                </a:solidFill>
              </a:rPr>
              <a:t>شراكات على مستوى الوزارات</a:t>
            </a:r>
          </a:p>
        </p:txBody>
      </p:sp>
      <p:grpSp>
        <p:nvGrpSpPr>
          <p:cNvPr id="7" name="مجموعة 6"/>
          <p:cNvGrpSpPr/>
          <p:nvPr/>
        </p:nvGrpSpPr>
        <p:grpSpPr>
          <a:xfrm>
            <a:off x="5357746" y="2946597"/>
            <a:ext cx="1317098" cy="1317098"/>
            <a:chOff x="3011407" y="1848564"/>
            <a:chExt cx="1317098" cy="1317098"/>
          </a:xfrm>
        </p:grpSpPr>
        <p:sp>
          <p:nvSpPr>
            <p:cNvPr id="38" name="شكل بيضاوي 37"/>
            <p:cNvSpPr/>
            <p:nvPr/>
          </p:nvSpPr>
          <p:spPr>
            <a:xfrm>
              <a:off x="3011407" y="1848564"/>
              <a:ext cx="1317098" cy="1317098"/>
            </a:xfrm>
            <a:prstGeom prst="ellipse">
              <a:avLst/>
            </a:prstGeom>
            <a:solidFill>
              <a:schemeClr val="bg1">
                <a:lumMod val="95000"/>
              </a:schemeClr>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39" name="شكل بيضاوي 4"/>
            <p:cNvSpPr/>
            <p:nvPr/>
          </p:nvSpPr>
          <p:spPr>
            <a:xfrm>
              <a:off x="3204292" y="2041449"/>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622300">
                <a:lnSpc>
                  <a:spcPct val="90000"/>
                </a:lnSpc>
                <a:spcBef>
                  <a:spcPct val="0"/>
                </a:spcBef>
                <a:spcAft>
                  <a:spcPct val="35000"/>
                </a:spcAft>
              </a:pPr>
              <a:endParaRPr lang="en-US" sz="1400" b="1" dirty="0"/>
            </a:p>
          </p:txBody>
        </p:sp>
      </p:grpSp>
      <p:grpSp>
        <p:nvGrpSpPr>
          <p:cNvPr id="8" name="مجموعة 7"/>
          <p:cNvGrpSpPr/>
          <p:nvPr/>
        </p:nvGrpSpPr>
        <p:grpSpPr>
          <a:xfrm>
            <a:off x="5831901" y="2550494"/>
            <a:ext cx="447813" cy="280516"/>
            <a:chOff x="3485561" y="1452461"/>
            <a:chExt cx="447813" cy="280516"/>
          </a:xfrm>
        </p:grpSpPr>
        <p:sp>
          <p:nvSpPr>
            <p:cNvPr id="36" name="سهم إلى اليمين 35"/>
            <p:cNvSpPr/>
            <p:nvPr/>
          </p:nvSpPr>
          <p:spPr>
            <a:xfrm rot="16348457">
              <a:off x="3569210" y="1368812"/>
              <a:ext cx="280516" cy="447813"/>
            </a:xfrm>
            <a:prstGeom prst="rightArrow">
              <a:avLst>
                <a:gd name="adj1" fmla="val 60000"/>
                <a:gd name="adj2" fmla="val 50000"/>
              </a:avLst>
            </a:prstGeom>
            <a:solidFill>
              <a:schemeClr val="bg1">
                <a:lumMod val="65000"/>
              </a:schemeClr>
            </a:solidFill>
          </p:spPr>
          <p:style>
            <a:lnRef idx="0">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37" name="سهم إلى اليمين 6"/>
            <p:cNvSpPr/>
            <p:nvPr/>
          </p:nvSpPr>
          <p:spPr>
            <a:xfrm rot="16348457">
              <a:off x="3609471" y="1500413"/>
              <a:ext cx="196361" cy="268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9" name="مجموعة 8"/>
          <p:cNvGrpSpPr/>
          <p:nvPr/>
        </p:nvGrpSpPr>
        <p:grpSpPr>
          <a:xfrm>
            <a:off x="5437456" y="1101943"/>
            <a:ext cx="1317098" cy="1317098"/>
            <a:chOff x="3091117" y="3910"/>
            <a:chExt cx="1317098" cy="1317098"/>
          </a:xfrm>
        </p:grpSpPr>
        <p:sp>
          <p:nvSpPr>
            <p:cNvPr id="34" name="شكل بيضاوي 33"/>
            <p:cNvSpPr/>
            <p:nvPr/>
          </p:nvSpPr>
          <p:spPr>
            <a:xfrm>
              <a:off x="3091117" y="3910"/>
              <a:ext cx="1317098" cy="1317098"/>
            </a:xfrm>
            <a:prstGeom prst="ellipse">
              <a:avLst/>
            </a:prstGeom>
            <a:solidFill>
              <a:srgbClr val="3E8CCB"/>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35" name="شكل بيضاوي 8"/>
            <p:cNvSpPr/>
            <p:nvPr/>
          </p:nvSpPr>
          <p:spPr>
            <a:xfrm>
              <a:off x="3284002" y="196795"/>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وزارة الداخلية</a:t>
              </a:r>
              <a:endParaRPr lang="en-US" sz="2000" b="1" dirty="0"/>
            </a:p>
          </p:txBody>
        </p:sp>
      </p:grpSp>
      <p:grpSp>
        <p:nvGrpSpPr>
          <p:cNvPr id="10" name="مجموعة 9"/>
          <p:cNvGrpSpPr/>
          <p:nvPr/>
        </p:nvGrpSpPr>
        <p:grpSpPr>
          <a:xfrm>
            <a:off x="6764759" y="3098912"/>
            <a:ext cx="319867" cy="447813"/>
            <a:chOff x="4418419" y="2000878"/>
            <a:chExt cx="319867" cy="447813"/>
          </a:xfrm>
        </p:grpSpPr>
        <p:sp>
          <p:nvSpPr>
            <p:cNvPr id="32" name="سهم إلى اليمين 31"/>
            <p:cNvSpPr/>
            <p:nvPr/>
          </p:nvSpPr>
          <p:spPr>
            <a:xfrm rot="20564086">
              <a:off x="4418419" y="2000878"/>
              <a:ext cx="319867" cy="447813"/>
            </a:xfrm>
            <a:prstGeom prst="rightArrow">
              <a:avLst>
                <a:gd name="adj1" fmla="val 60000"/>
                <a:gd name="adj2" fmla="val 50000"/>
              </a:avLst>
            </a:prstGeom>
            <a:solidFill>
              <a:schemeClr val="bg1">
                <a:lumMod val="65000"/>
              </a:schemeClr>
            </a:solidFill>
          </p:spPr>
          <p:style>
            <a:lnRef idx="0">
              <a:schemeClr val="lt1">
                <a:hueOff val="0"/>
                <a:satOff val="0"/>
                <a:lumOff val="0"/>
                <a:alphaOff val="0"/>
              </a:schemeClr>
            </a:lnRef>
            <a:fillRef idx="1">
              <a:scrgbClr r="0" g="0" b="0"/>
            </a:fillRef>
            <a:effectRef idx="0">
              <a:schemeClr val="accent5">
                <a:hueOff val="-1838336"/>
                <a:satOff val="-2557"/>
                <a:lumOff val="-981"/>
                <a:alphaOff val="0"/>
              </a:schemeClr>
            </a:effectRef>
            <a:fontRef idx="minor">
              <a:schemeClr val="lt1"/>
            </a:fontRef>
          </p:style>
        </p:sp>
        <p:sp>
          <p:nvSpPr>
            <p:cNvPr id="33" name="سهم إلى اليمين 10"/>
            <p:cNvSpPr/>
            <p:nvPr/>
          </p:nvSpPr>
          <p:spPr>
            <a:xfrm rot="20564086">
              <a:off x="4420581" y="2104681"/>
              <a:ext cx="223907" cy="268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1" name="مجموعة 10"/>
          <p:cNvGrpSpPr/>
          <p:nvPr/>
        </p:nvGrpSpPr>
        <p:grpSpPr>
          <a:xfrm>
            <a:off x="7191828" y="2376565"/>
            <a:ext cx="1317098" cy="1317098"/>
            <a:chOff x="4845489" y="1278532"/>
            <a:chExt cx="1317098" cy="1317098"/>
          </a:xfrm>
        </p:grpSpPr>
        <p:sp>
          <p:nvSpPr>
            <p:cNvPr id="30" name="شكل بيضاوي 29"/>
            <p:cNvSpPr/>
            <p:nvPr/>
          </p:nvSpPr>
          <p:spPr>
            <a:xfrm>
              <a:off x="4845489" y="1278532"/>
              <a:ext cx="1317098" cy="1317098"/>
            </a:xfrm>
            <a:prstGeom prst="ellipse">
              <a:avLst/>
            </a:prstGeom>
            <a:solidFill>
              <a:srgbClr val="3E8CCB"/>
            </a:solidFill>
          </p:spPr>
          <p:style>
            <a:lnRef idx="2">
              <a:schemeClr val="lt1">
                <a:hueOff val="0"/>
                <a:satOff val="0"/>
                <a:lumOff val="0"/>
                <a:alphaOff val="0"/>
              </a:schemeClr>
            </a:lnRef>
            <a:fillRef idx="1">
              <a:scrgbClr r="0" g="0" b="0"/>
            </a:fillRef>
            <a:effectRef idx="0">
              <a:schemeClr val="accent5">
                <a:hueOff val="-1838336"/>
                <a:satOff val="-2557"/>
                <a:lumOff val="-981"/>
                <a:alphaOff val="0"/>
              </a:schemeClr>
            </a:effectRef>
            <a:fontRef idx="minor">
              <a:schemeClr val="lt1"/>
            </a:fontRef>
          </p:style>
        </p:sp>
        <p:sp>
          <p:nvSpPr>
            <p:cNvPr id="31" name="شكل بيضاوي 12"/>
            <p:cNvSpPr/>
            <p:nvPr/>
          </p:nvSpPr>
          <p:spPr>
            <a:xfrm>
              <a:off x="5038374" y="1471417"/>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وزارة التعليم</a:t>
              </a:r>
              <a:endParaRPr lang="en-US" sz="2000" b="1" dirty="0"/>
            </a:p>
          </p:txBody>
        </p:sp>
      </p:grpSp>
      <p:grpSp>
        <p:nvGrpSpPr>
          <p:cNvPr id="12" name="مجموعة 11"/>
          <p:cNvGrpSpPr/>
          <p:nvPr/>
        </p:nvGrpSpPr>
        <p:grpSpPr>
          <a:xfrm>
            <a:off x="6369066" y="4192009"/>
            <a:ext cx="447813" cy="305017"/>
            <a:chOff x="4022726" y="3093975"/>
            <a:chExt cx="447813" cy="305017"/>
          </a:xfrm>
        </p:grpSpPr>
        <p:sp>
          <p:nvSpPr>
            <p:cNvPr id="28" name="سهم إلى اليمين 27"/>
            <p:cNvSpPr/>
            <p:nvPr/>
          </p:nvSpPr>
          <p:spPr>
            <a:xfrm rot="3122842">
              <a:off x="4094124" y="3022577"/>
              <a:ext cx="305017" cy="447813"/>
            </a:xfrm>
            <a:prstGeom prst="rightArrow">
              <a:avLst>
                <a:gd name="adj1" fmla="val 60000"/>
                <a:gd name="adj2" fmla="val 50000"/>
              </a:avLst>
            </a:prstGeom>
            <a:solidFill>
              <a:schemeClr val="bg1">
                <a:lumMod val="65000"/>
              </a:schemeClr>
            </a:solidFill>
          </p:spPr>
          <p:style>
            <a:lnRef idx="0">
              <a:schemeClr val="lt1">
                <a:hueOff val="0"/>
                <a:satOff val="0"/>
                <a:lumOff val="0"/>
                <a:alphaOff val="0"/>
              </a:schemeClr>
            </a:lnRef>
            <a:fillRef idx="1">
              <a:scrgbClr r="0" g="0" b="0"/>
            </a:fillRef>
            <a:effectRef idx="0">
              <a:schemeClr val="accent5">
                <a:hueOff val="-3676672"/>
                <a:satOff val="-5114"/>
                <a:lumOff val="-1961"/>
                <a:alphaOff val="0"/>
              </a:schemeClr>
            </a:effectRef>
            <a:fontRef idx="minor">
              <a:schemeClr val="lt1"/>
            </a:fontRef>
          </p:style>
        </p:sp>
        <p:sp>
          <p:nvSpPr>
            <p:cNvPr id="29" name="سهم إلى اليمين 14"/>
            <p:cNvSpPr/>
            <p:nvPr/>
          </p:nvSpPr>
          <p:spPr>
            <a:xfrm rot="3122842">
              <a:off x="4111738" y="3076063"/>
              <a:ext cx="213512" cy="268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3" name="مجموعة 12"/>
          <p:cNvGrpSpPr/>
          <p:nvPr/>
        </p:nvGrpSpPr>
        <p:grpSpPr>
          <a:xfrm>
            <a:off x="6521716" y="4438951"/>
            <a:ext cx="1317098" cy="1317098"/>
            <a:chOff x="4175377" y="3340918"/>
            <a:chExt cx="1317098" cy="1317098"/>
          </a:xfrm>
        </p:grpSpPr>
        <p:sp>
          <p:nvSpPr>
            <p:cNvPr id="26" name="شكل بيضاوي 25"/>
            <p:cNvSpPr/>
            <p:nvPr/>
          </p:nvSpPr>
          <p:spPr>
            <a:xfrm>
              <a:off x="4175377" y="3340918"/>
              <a:ext cx="1317098" cy="1317098"/>
            </a:xfrm>
            <a:prstGeom prst="ellipse">
              <a:avLst/>
            </a:prstGeom>
            <a:solidFill>
              <a:srgbClr val="3E8CCB"/>
            </a:solidFill>
          </p:spPr>
          <p:style>
            <a:lnRef idx="2">
              <a:schemeClr val="lt1">
                <a:hueOff val="0"/>
                <a:satOff val="0"/>
                <a:lumOff val="0"/>
                <a:alphaOff val="0"/>
              </a:schemeClr>
            </a:lnRef>
            <a:fillRef idx="1">
              <a:scrgbClr r="0" g="0" b="0"/>
            </a:fillRef>
            <a:effectRef idx="0">
              <a:schemeClr val="accent5">
                <a:hueOff val="-3676672"/>
                <a:satOff val="-5114"/>
                <a:lumOff val="-1961"/>
                <a:alphaOff val="0"/>
              </a:schemeClr>
            </a:effectRef>
            <a:fontRef idx="minor">
              <a:schemeClr val="lt1"/>
            </a:fontRef>
          </p:style>
        </p:sp>
        <p:sp>
          <p:nvSpPr>
            <p:cNvPr id="27" name="شكل بيضاوي 16"/>
            <p:cNvSpPr/>
            <p:nvPr/>
          </p:nvSpPr>
          <p:spPr>
            <a:xfrm>
              <a:off x="4368262" y="3533803"/>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وزارة الاقتصاد والتخطيط</a:t>
              </a:r>
              <a:endParaRPr lang="en-US" sz="2000" b="1" dirty="0"/>
            </a:p>
          </p:txBody>
        </p:sp>
      </p:grpSp>
      <p:grpSp>
        <p:nvGrpSpPr>
          <p:cNvPr id="14" name="مجموعة 13"/>
          <p:cNvGrpSpPr/>
          <p:nvPr/>
        </p:nvGrpSpPr>
        <p:grpSpPr>
          <a:xfrm>
            <a:off x="5254909" y="4205123"/>
            <a:ext cx="447813" cy="279607"/>
            <a:chOff x="2908569" y="3107089"/>
            <a:chExt cx="447813" cy="279607"/>
          </a:xfrm>
        </p:grpSpPr>
        <p:sp>
          <p:nvSpPr>
            <p:cNvPr id="24" name="سهم إلى اليمين 23"/>
            <p:cNvSpPr/>
            <p:nvPr/>
          </p:nvSpPr>
          <p:spPr>
            <a:xfrm rot="7560000">
              <a:off x="2992672" y="3022986"/>
              <a:ext cx="279607" cy="447813"/>
            </a:xfrm>
            <a:prstGeom prst="rightArrow">
              <a:avLst>
                <a:gd name="adj1" fmla="val 60000"/>
                <a:gd name="adj2" fmla="val 50000"/>
              </a:avLst>
            </a:prstGeom>
            <a:solidFill>
              <a:schemeClr val="bg1">
                <a:lumMod val="65000"/>
              </a:schemeClr>
            </a:solidFill>
          </p:spPr>
          <p:style>
            <a:lnRef idx="0">
              <a:schemeClr val="lt1">
                <a:hueOff val="0"/>
                <a:satOff val="0"/>
                <a:lumOff val="0"/>
                <a:alphaOff val="0"/>
              </a:schemeClr>
            </a:lnRef>
            <a:fillRef idx="1">
              <a:scrgbClr r="0" g="0" b="0"/>
            </a:fillRef>
            <a:effectRef idx="0">
              <a:schemeClr val="accent5">
                <a:hueOff val="-5515009"/>
                <a:satOff val="-7671"/>
                <a:lumOff val="-2942"/>
                <a:alphaOff val="0"/>
              </a:schemeClr>
            </a:effectRef>
            <a:fontRef idx="minor">
              <a:schemeClr val="lt1"/>
            </a:fontRef>
          </p:style>
        </p:sp>
        <p:sp>
          <p:nvSpPr>
            <p:cNvPr id="25" name="سهم إلى اليمين 18"/>
            <p:cNvSpPr/>
            <p:nvPr/>
          </p:nvSpPr>
          <p:spPr>
            <a:xfrm rot="18360000">
              <a:off x="3059265" y="3078618"/>
              <a:ext cx="195725" cy="268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5" name="مجموعة 14"/>
          <p:cNvGrpSpPr/>
          <p:nvPr/>
        </p:nvGrpSpPr>
        <p:grpSpPr>
          <a:xfrm>
            <a:off x="4273482" y="4438959"/>
            <a:ext cx="1317098" cy="1317098"/>
            <a:chOff x="1927143" y="3340926"/>
            <a:chExt cx="1317098" cy="1317098"/>
          </a:xfrm>
        </p:grpSpPr>
        <p:sp>
          <p:nvSpPr>
            <p:cNvPr id="22" name="شكل بيضاوي 21"/>
            <p:cNvSpPr/>
            <p:nvPr/>
          </p:nvSpPr>
          <p:spPr>
            <a:xfrm>
              <a:off x="1927143" y="3340926"/>
              <a:ext cx="1317098" cy="1317098"/>
            </a:xfrm>
            <a:prstGeom prst="ellipse">
              <a:avLst/>
            </a:prstGeom>
            <a:solidFill>
              <a:srgbClr val="3E8CCB"/>
            </a:solidFill>
          </p:spPr>
          <p:style>
            <a:lnRef idx="2">
              <a:schemeClr val="lt1">
                <a:hueOff val="0"/>
                <a:satOff val="0"/>
                <a:lumOff val="0"/>
                <a:alphaOff val="0"/>
              </a:schemeClr>
            </a:lnRef>
            <a:fillRef idx="1">
              <a:scrgbClr r="0" g="0" b="0"/>
            </a:fillRef>
            <a:effectRef idx="0">
              <a:schemeClr val="accent5">
                <a:hueOff val="-5515009"/>
                <a:satOff val="-7671"/>
                <a:lumOff val="-2942"/>
                <a:alphaOff val="0"/>
              </a:schemeClr>
            </a:effectRef>
            <a:fontRef idx="minor">
              <a:schemeClr val="lt1"/>
            </a:fontRef>
          </p:style>
        </p:sp>
        <p:sp>
          <p:nvSpPr>
            <p:cNvPr id="23" name="شكل بيضاوي 20"/>
            <p:cNvSpPr/>
            <p:nvPr/>
          </p:nvSpPr>
          <p:spPr>
            <a:xfrm>
              <a:off x="2120028" y="3533811"/>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وزارة العمل</a:t>
              </a:r>
              <a:endParaRPr lang="en-US" sz="2000" b="1" dirty="0"/>
            </a:p>
          </p:txBody>
        </p:sp>
      </p:grpSp>
      <p:grpSp>
        <p:nvGrpSpPr>
          <p:cNvPr id="16" name="مجموعة 15"/>
          <p:cNvGrpSpPr/>
          <p:nvPr/>
        </p:nvGrpSpPr>
        <p:grpSpPr>
          <a:xfrm>
            <a:off x="5065615" y="3098409"/>
            <a:ext cx="239522" cy="447813"/>
            <a:chOff x="2719276" y="2000375"/>
            <a:chExt cx="239522" cy="447813"/>
          </a:xfrm>
        </p:grpSpPr>
        <p:sp>
          <p:nvSpPr>
            <p:cNvPr id="20" name="سهم إلى اليمين 19"/>
            <p:cNvSpPr/>
            <p:nvPr/>
          </p:nvSpPr>
          <p:spPr>
            <a:xfrm rot="11927866">
              <a:off x="2719276" y="2000375"/>
              <a:ext cx="239522" cy="447813"/>
            </a:xfrm>
            <a:prstGeom prst="rightArrow">
              <a:avLst>
                <a:gd name="adj1" fmla="val 60000"/>
                <a:gd name="adj2" fmla="val 50000"/>
              </a:avLst>
            </a:prstGeom>
            <a:solidFill>
              <a:schemeClr val="bg1">
                <a:lumMod val="65000"/>
              </a:schemeClr>
            </a:solidFill>
          </p:spPr>
          <p:style>
            <a:lnRef idx="0">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21" name="سهم إلى اليمين 22"/>
            <p:cNvSpPr/>
            <p:nvPr/>
          </p:nvSpPr>
          <p:spPr>
            <a:xfrm rot="22727866">
              <a:off x="2789217" y="2101515"/>
              <a:ext cx="167665" cy="2686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7" name="مجموعة 16"/>
          <p:cNvGrpSpPr/>
          <p:nvPr/>
        </p:nvGrpSpPr>
        <p:grpSpPr>
          <a:xfrm>
            <a:off x="3683074" y="2376566"/>
            <a:ext cx="1317098" cy="1317098"/>
            <a:chOff x="1336735" y="1278533"/>
            <a:chExt cx="1317098" cy="1317098"/>
          </a:xfrm>
        </p:grpSpPr>
        <p:sp>
          <p:nvSpPr>
            <p:cNvPr id="18" name="شكل بيضاوي 17"/>
            <p:cNvSpPr/>
            <p:nvPr/>
          </p:nvSpPr>
          <p:spPr>
            <a:xfrm>
              <a:off x="1336735" y="1278533"/>
              <a:ext cx="1317098" cy="1317098"/>
            </a:xfrm>
            <a:prstGeom prst="ellipse">
              <a:avLst/>
            </a:prstGeom>
            <a:solidFill>
              <a:srgbClr val="3E8CCB"/>
            </a:solidFill>
          </p:spPr>
          <p:style>
            <a:lnRef idx="2">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19" name="شكل بيضاوي 24"/>
            <p:cNvSpPr/>
            <p:nvPr/>
          </p:nvSpPr>
          <p:spPr>
            <a:xfrm>
              <a:off x="1529620" y="1471418"/>
              <a:ext cx="931328" cy="9313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وزارة العدل</a:t>
              </a:r>
              <a:endParaRPr lang="en-US" sz="2000" b="1" dirty="0"/>
            </a:p>
          </p:txBody>
        </p:sp>
      </p:grpSp>
      <p:pic>
        <p:nvPicPr>
          <p:cNvPr id="6" name="صورة 5"/>
          <p:cNvPicPr>
            <a:picLocks noChangeAspect="1"/>
          </p:cNvPicPr>
          <p:nvPr/>
        </p:nvPicPr>
        <p:blipFill rotWithShape="1">
          <a:blip r:embed="rId2" cstate="print">
            <a:extLst>
              <a:ext uri="{28A0092B-C50C-407E-A947-70E740481C1C}">
                <a14:useLocalDpi xmlns:a14="http://schemas.microsoft.com/office/drawing/2010/main" val="0"/>
              </a:ext>
            </a:extLst>
          </a:blip>
          <a:srcRect r="53741"/>
          <a:stretch/>
        </p:blipFill>
        <p:spPr>
          <a:xfrm>
            <a:off x="5397482" y="3273890"/>
            <a:ext cx="1151475" cy="665297"/>
          </a:xfrm>
          <a:prstGeom prst="rect">
            <a:avLst/>
          </a:prstGeom>
        </p:spPr>
      </p:pic>
    </p:spTree>
    <p:extLst>
      <p:ext uri="{BB962C8B-B14F-4D97-AF65-F5344CB8AC3E}">
        <p14:creationId xmlns:p14="http://schemas.microsoft.com/office/powerpoint/2010/main" val="241506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تحضير 4"/>
          <p:cNvSpPr/>
          <p:nvPr/>
        </p:nvSpPr>
        <p:spPr>
          <a:xfrm>
            <a:off x="6446536" y="125643"/>
            <a:ext cx="5321644" cy="823784"/>
          </a:xfrm>
          <a:prstGeom prst="flowChartPreparation">
            <a:avLst/>
          </a:prstGeom>
          <a:solidFill>
            <a:srgbClr val="226B5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b="1" dirty="0">
                <a:solidFill>
                  <a:schemeClr val="bg1"/>
                </a:solidFill>
              </a:rPr>
              <a:t>شراكات على مستوى الهيئات والمراكز المتخصصة</a:t>
            </a:r>
          </a:p>
        </p:txBody>
      </p:sp>
      <p:grpSp>
        <p:nvGrpSpPr>
          <p:cNvPr id="7" name="مجموعة 6"/>
          <p:cNvGrpSpPr/>
          <p:nvPr/>
        </p:nvGrpSpPr>
        <p:grpSpPr>
          <a:xfrm>
            <a:off x="5375039" y="3203339"/>
            <a:ext cx="1441923" cy="1441923"/>
            <a:chOff x="3822205" y="2022237"/>
            <a:chExt cx="1441923" cy="1441923"/>
          </a:xfrm>
        </p:grpSpPr>
        <p:sp>
          <p:nvSpPr>
            <p:cNvPr id="44" name="شكل بيضاوي 43"/>
            <p:cNvSpPr/>
            <p:nvPr/>
          </p:nvSpPr>
          <p:spPr>
            <a:xfrm>
              <a:off x="3822205" y="2022237"/>
              <a:ext cx="1441923" cy="1441923"/>
            </a:xfrm>
            <a:prstGeom prst="ellipse">
              <a:avLst/>
            </a:prstGeom>
            <a:solidFill>
              <a:schemeClr val="bg1">
                <a:lumMod val="95000"/>
              </a:schemeClr>
            </a:solidFill>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45" name="شكل بيضاوي 4"/>
            <p:cNvSpPr/>
            <p:nvPr/>
          </p:nvSpPr>
          <p:spPr>
            <a:xfrm>
              <a:off x="4033370" y="2233402"/>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622300">
                <a:lnSpc>
                  <a:spcPct val="90000"/>
                </a:lnSpc>
                <a:spcBef>
                  <a:spcPct val="0"/>
                </a:spcBef>
                <a:spcAft>
                  <a:spcPct val="35000"/>
                </a:spcAft>
              </a:pPr>
              <a:endParaRPr lang="en-US" sz="1400" b="1" dirty="0"/>
            </a:p>
          </p:txBody>
        </p:sp>
      </p:grpSp>
      <p:grpSp>
        <p:nvGrpSpPr>
          <p:cNvPr id="8" name="مجموعة 7"/>
          <p:cNvGrpSpPr/>
          <p:nvPr/>
        </p:nvGrpSpPr>
        <p:grpSpPr>
          <a:xfrm>
            <a:off x="5850874" y="2770480"/>
            <a:ext cx="490253" cy="305886"/>
            <a:chOff x="4298040" y="1589379"/>
            <a:chExt cx="490253" cy="305886"/>
          </a:xfrm>
        </p:grpSpPr>
        <p:sp>
          <p:nvSpPr>
            <p:cNvPr id="42" name="سهم إلى اليمين 41"/>
            <p:cNvSpPr/>
            <p:nvPr/>
          </p:nvSpPr>
          <p:spPr>
            <a:xfrm rot="16200000">
              <a:off x="4390224" y="1497195"/>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43" name="سهم إلى اليمين 6"/>
            <p:cNvSpPr/>
            <p:nvPr/>
          </p:nvSpPr>
          <p:spPr>
            <a:xfrm rot="16200000">
              <a:off x="4436107" y="1641129"/>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9" name="مجموعة 8"/>
          <p:cNvGrpSpPr/>
          <p:nvPr/>
        </p:nvGrpSpPr>
        <p:grpSpPr>
          <a:xfrm>
            <a:off x="5375039" y="1184271"/>
            <a:ext cx="1441923" cy="1441923"/>
            <a:chOff x="3822205" y="3169"/>
            <a:chExt cx="1441923" cy="1441923"/>
          </a:xfrm>
        </p:grpSpPr>
        <p:sp>
          <p:nvSpPr>
            <p:cNvPr id="40" name="شكل بيضاوي 39"/>
            <p:cNvSpPr/>
            <p:nvPr/>
          </p:nvSpPr>
          <p:spPr>
            <a:xfrm>
              <a:off x="3822205" y="3169"/>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41" name="شكل بيضاوي 8"/>
            <p:cNvSpPr/>
            <p:nvPr/>
          </p:nvSpPr>
          <p:spPr>
            <a:xfrm>
              <a:off x="4033370" y="214334"/>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مدينة الملك عبدالعزيز للعلوم والتقنية</a:t>
              </a:r>
              <a:endParaRPr lang="en-US" sz="2000" b="1" dirty="0"/>
            </a:p>
          </p:txBody>
        </p:sp>
      </p:grpSp>
      <p:grpSp>
        <p:nvGrpSpPr>
          <p:cNvPr id="10" name="مجموعة 9"/>
          <p:cNvGrpSpPr/>
          <p:nvPr/>
        </p:nvGrpSpPr>
        <p:grpSpPr>
          <a:xfrm>
            <a:off x="6809841" y="3178736"/>
            <a:ext cx="305886" cy="490253"/>
            <a:chOff x="5257008" y="1997634"/>
            <a:chExt cx="305886" cy="490253"/>
          </a:xfrm>
        </p:grpSpPr>
        <p:sp>
          <p:nvSpPr>
            <p:cNvPr id="38" name="سهم إلى اليمين 37"/>
            <p:cNvSpPr/>
            <p:nvPr/>
          </p:nvSpPr>
          <p:spPr>
            <a:xfrm rot="19800000">
              <a:off x="5257008" y="1997634"/>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1470669"/>
                <a:satOff val="-2046"/>
                <a:lumOff val="-784"/>
                <a:alphaOff val="0"/>
              </a:schemeClr>
            </a:effectRef>
            <a:fontRef idx="minor">
              <a:schemeClr val="lt1"/>
            </a:fontRef>
          </p:style>
        </p:sp>
        <p:sp>
          <p:nvSpPr>
            <p:cNvPr id="39" name="سهم إلى اليمين 10"/>
            <p:cNvSpPr/>
            <p:nvPr/>
          </p:nvSpPr>
          <p:spPr>
            <a:xfrm rot="19800000">
              <a:off x="5263155" y="2118627"/>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1" name="مجموعة 10"/>
          <p:cNvGrpSpPr/>
          <p:nvPr/>
        </p:nvGrpSpPr>
        <p:grpSpPr>
          <a:xfrm>
            <a:off x="7123604" y="2193805"/>
            <a:ext cx="1441923" cy="1441923"/>
            <a:chOff x="5570770" y="1012703"/>
            <a:chExt cx="1441923" cy="1441923"/>
          </a:xfrm>
        </p:grpSpPr>
        <p:sp>
          <p:nvSpPr>
            <p:cNvPr id="36" name="شكل بيضاوي 35"/>
            <p:cNvSpPr/>
            <p:nvPr/>
          </p:nvSpPr>
          <p:spPr>
            <a:xfrm>
              <a:off x="5570770" y="1012703"/>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1470669"/>
                <a:satOff val="-2046"/>
                <a:lumOff val="-784"/>
                <a:alphaOff val="0"/>
              </a:schemeClr>
            </a:effectRef>
            <a:fontRef idx="minor">
              <a:schemeClr val="lt1"/>
            </a:fontRef>
          </p:style>
        </p:sp>
        <p:sp>
          <p:nvSpPr>
            <p:cNvPr id="37" name="شكل بيضاوي 12"/>
            <p:cNvSpPr/>
            <p:nvPr/>
          </p:nvSpPr>
          <p:spPr>
            <a:xfrm>
              <a:off x="5781935" y="1223868"/>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الهيئة العامة للإحصاء</a:t>
              </a:r>
              <a:endParaRPr lang="en-US" sz="2000" b="1" dirty="0"/>
            </a:p>
          </p:txBody>
        </p:sp>
      </p:grpSp>
      <p:grpSp>
        <p:nvGrpSpPr>
          <p:cNvPr id="12" name="مجموعة 11"/>
          <p:cNvGrpSpPr/>
          <p:nvPr/>
        </p:nvGrpSpPr>
        <p:grpSpPr>
          <a:xfrm>
            <a:off x="6809841" y="4179613"/>
            <a:ext cx="305886" cy="490253"/>
            <a:chOff x="5257008" y="2998511"/>
            <a:chExt cx="305886" cy="490253"/>
          </a:xfrm>
        </p:grpSpPr>
        <p:sp>
          <p:nvSpPr>
            <p:cNvPr id="34" name="سهم إلى اليمين 33"/>
            <p:cNvSpPr/>
            <p:nvPr/>
          </p:nvSpPr>
          <p:spPr>
            <a:xfrm rot="1800000">
              <a:off x="5257008" y="2998511"/>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2941338"/>
                <a:satOff val="-4091"/>
                <a:lumOff val="-1569"/>
                <a:alphaOff val="0"/>
              </a:schemeClr>
            </a:effectRef>
            <a:fontRef idx="minor">
              <a:schemeClr val="lt1"/>
            </a:fontRef>
          </p:style>
        </p:sp>
        <p:sp>
          <p:nvSpPr>
            <p:cNvPr id="35" name="سهم إلى اليمين 14"/>
            <p:cNvSpPr/>
            <p:nvPr/>
          </p:nvSpPr>
          <p:spPr>
            <a:xfrm rot="1800000">
              <a:off x="5263155" y="3073621"/>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3" name="مجموعة 12"/>
          <p:cNvGrpSpPr/>
          <p:nvPr/>
        </p:nvGrpSpPr>
        <p:grpSpPr>
          <a:xfrm>
            <a:off x="7123604" y="4212874"/>
            <a:ext cx="1441923" cy="1441923"/>
            <a:chOff x="5570770" y="3031772"/>
            <a:chExt cx="1441923" cy="1441923"/>
          </a:xfrm>
        </p:grpSpPr>
        <p:sp>
          <p:nvSpPr>
            <p:cNvPr id="32" name="شكل بيضاوي 31"/>
            <p:cNvSpPr/>
            <p:nvPr/>
          </p:nvSpPr>
          <p:spPr>
            <a:xfrm>
              <a:off x="5570770" y="3031772"/>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2941338"/>
                <a:satOff val="-4091"/>
                <a:lumOff val="-1569"/>
                <a:alphaOff val="0"/>
              </a:schemeClr>
            </a:effectRef>
            <a:fontRef idx="minor">
              <a:schemeClr val="lt1"/>
            </a:fontRef>
          </p:style>
        </p:sp>
        <p:sp>
          <p:nvSpPr>
            <p:cNvPr id="33" name="شكل بيضاوي 16"/>
            <p:cNvSpPr/>
            <p:nvPr/>
          </p:nvSpPr>
          <p:spPr>
            <a:xfrm>
              <a:off x="5781935" y="3242937"/>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مركز المعلومات الوطني</a:t>
              </a:r>
              <a:endParaRPr lang="en-US" sz="2000" b="1" dirty="0"/>
            </a:p>
          </p:txBody>
        </p:sp>
      </p:grpSp>
      <p:grpSp>
        <p:nvGrpSpPr>
          <p:cNvPr id="14" name="مجموعة 13"/>
          <p:cNvGrpSpPr/>
          <p:nvPr/>
        </p:nvGrpSpPr>
        <p:grpSpPr>
          <a:xfrm>
            <a:off x="5850874" y="4772234"/>
            <a:ext cx="490253" cy="305886"/>
            <a:chOff x="4298040" y="3591133"/>
            <a:chExt cx="490253" cy="305886"/>
          </a:xfrm>
        </p:grpSpPr>
        <p:sp>
          <p:nvSpPr>
            <p:cNvPr id="30" name="سهم إلى اليمين 29"/>
            <p:cNvSpPr/>
            <p:nvPr/>
          </p:nvSpPr>
          <p:spPr>
            <a:xfrm rot="5400000">
              <a:off x="4390224" y="3498949"/>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4412007"/>
                <a:satOff val="-6137"/>
                <a:lumOff val="-2353"/>
                <a:alphaOff val="0"/>
              </a:schemeClr>
            </a:effectRef>
            <a:fontRef idx="minor">
              <a:schemeClr val="lt1"/>
            </a:fontRef>
          </p:style>
        </p:sp>
        <p:sp>
          <p:nvSpPr>
            <p:cNvPr id="31" name="سهم إلى اليمين 18"/>
            <p:cNvSpPr/>
            <p:nvPr/>
          </p:nvSpPr>
          <p:spPr>
            <a:xfrm rot="5400000">
              <a:off x="4436107" y="3551117"/>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5" name="مجموعة 14"/>
          <p:cNvGrpSpPr/>
          <p:nvPr/>
        </p:nvGrpSpPr>
        <p:grpSpPr>
          <a:xfrm>
            <a:off x="5375039" y="5222408"/>
            <a:ext cx="1441923" cy="1441923"/>
            <a:chOff x="3822205" y="4041306"/>
            <a:chExt cx="1441923" cy="1441923"/>
          </a:xfrm>
        </p:grpSpPr>
        <p:sp>
          <p:nvSpPr>
            <p:cNvPr id="28" name="شكل بيضاوي 27"/>
            <p:cNvSpPr/>
            <p:nvPr/>
          </p:nvSpPr>
          <p:spPr>
            <a:xfrm>
              <a:off x="3822205" y="4041306"/>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4412007"/>
                <a:satOff val="-6137"/>
                <a:lumOff val="-2353"/>
                <a:alphaOff val="0"/>
              </a:schemeClr>
            </a:effectRef>
            <a:fontRef idx="minor">
              <a:schemeClr val="lt1"/>
            </a:fontRef>
          </p:style>
        </p:sp>
        <p:sp>
          <p:nvSpPr>
            <p:cNvPr id="29" name="شكل بيضاوي 20"/>
            <p:cNvSpPr/>
            <p:nvPr/>
          </p:nvSpPr>
          <p:spPr>
            <a:xfrm>
              <a:off x="4033370" y="4252471"/>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مركز أبحاث مكافحة الجريمة</a:t>
              </a:r>
              <a:endParaRPr lang="en-US" sz="2000" b="1" dirty="0"/>
            </a:p>
          </p:txBody>
        </p:sp>
      </p:grpSp>
      <p:grpSp>
        <p:nvGrpSpPr>
          <p:cNvPr id="16" name="مجموعة 15"/>
          <p:cNvGrpSpPr/>
          <p:nvPr/>
        </p:nvGrpSpPr>
        <p:grpSpPr>
          <a:xfrm>
            <a:off x="5076272" y="4179613"/>
            <a:ext cx="305886" cy="490253"/>
            <a:chOff x="3523439" y="2998511"/>
            <a:chExt cx="305886" cy="490253"/>
          </a:xfrm>
        </p:grpSpPr>
        <p:sp>
          <p:nvSpPr>
            <p:cNvPr id="26" name="سهم إلى اليمين 25"/>
            <p:cNvSpPr/>
            <p:nvPr/>
          </p:nvSpPr>
          <p:spPr>
            <a:xfrm rot="9000000">
              <a:off x="3523439" y="2998511"/>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5882676"/>
                <a:satOff val="-8182"/>
                <a:lumOff val="-3138"/>
                <a:alphaOff val="0"/>
              </a:schemeClr>
            </a:effectRef>
            <a:fontRef idx="minor">
              <a:schemeClr val="lt1"/>
            </a:fontRef>
          </p:style>
        </p:sp>
        <p:sp>
          <p:nvSpPr>
            <p:cNvPr id="27" name="سهم إلى اليمين 22"/>
            <p:cNvSpPr/>
            <p:nvPr/>
          </p:nvSpPr>
          <p:spPr>
            <a:xfrm rot="19800000">
              <a:off x="3609058" y="3073621"/>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7" name="مجموعة 16"/>
          <p:cNvGrpSpPr/>
          <p:nvPr/>
        </p:nvGrpSpPr>
        <p:grpSpPr>
          <a:xfrm>
            <a:off x="3626475" y="4212874"/>
            <a:ext cx="1441923" cy="1441923"/>
            <a:chOff x="2073641" y="3031772"/>
            <a:chExt cx="1441923" cy="1441923"/>
          </a:xfrm>
        </p:grpSpPr>
        <p:sp>
          <p:nvSpPr>
            <p:cNvPr id="24" name="شكل بيضاوي 23"/>
            <p:cNvSpPr/>
            <p:nvPr/>
          </p:nvSpPr>
          <p:spPr>
            <a:xfrm>
              <a:off x="2073641" y="3031772"/>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5882676"/>
                <a:satOff val="-8182"/>
                <a:lumOff val="-3138"/>
                <a:alphaOff val="0"/>
              </a:schemeClr>
            </a:effectRef>
            <a:fontRef idx="minor">
              <a:schemeClr val="lt1"/>
            </a:fontRef>
          </p:style>
        </p:sp>
        <p:sp>
          <p:nvSpPr>
            <p:cNvPr id="25" name="شكل بيضاوي 24"/>
            <p:cNvSpPr/>
            <p:nvPr/>
          </p:nvSpPr>
          <p:spPr>
            <a:xfrm>
              <a:off x="2284806" y="3242937"/>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pPr>
              <a:r>
                <a:rPr lang="ar-SA" sz="2000" b="1" dirty="0"/>
                <a:t>اللجنة الوطنية لمكافحة المخدرات</a:t>
              </a:r>
              <a:endParaRPr lang="en-US" sz="2000" b="1" dirty="0"/>
            </a:p>
          </p:txBody>
        </p:sp>
      </p:grpSp>
      <p:grpSp>
        <p:nvGrpSpPr>
          <p:cNvPr id="18" name="مجموعة 17"/>
          <p:cNvGrpSpPr/>
          <p:nvPr/>
        </p:nvGrpSpPr>
        <p:grpSpPr>
          <a:xfrm>
            <a:off x="5076272" y="3178736"/>
            <a:ext cx="305886" cy="490253"/>
            <a:chOff x="3523439" y="1997634"/>
            <a:chExt cx="305886" cy="490253"/>
          </a:xfrm>
        </p:grpSpPr>
        <p:sp>
          <p:nvSpPr>
            <p:cNvPr id="22" name="سهم إلى اليمين 21"/>
            <p:cNvSpPr/>
            <p:nvPr/>
          </p:nvSpPr>
          <p:spPr>
            <a:xfrm rot="12600000">
              <a:off x="3523439" y="1997634"/>
              <a:ext cx="305886" cy="490253"/>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23" name="سهم إلى اليمين 26"/>
            <p:cNvSpPr/>
            <p:nvPr/>
          </p:nvSpPr>
          <p:spPr>
            <a:xfrm rot="23400000">
              <a:off x="3609058" y="2118627"/>
              <a:ext cx="214120" cy="2941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00100">
                <a:lnSpc>
                  <a:spcPct val="90000"/>
                </a:lnSpc>
                <a:spcBef>
                  <a:spcPct val="0"/>
                </a:spcBef>
                <a:spcAft>
                  <a:spcPct val="35000"/>
                </a:spcAft>
              </a:pPr>
              <a:endParaRPr lang="en-US"/>
            </a:p>
          </p:txBody>
        </p:sp>
      </p:grpSp>
      <p:grpSp>
        <p:nvGrpSpPr>
          <p:cNvPr id="19" name="مجموعة 18"/>
          <p:cNvGrpSpPr/>
          <p:nvPr/>
        </p:nvGrpSpPr>
        <p:grpSpPr>
          <a:xfrm>
            <a:off x="3626475" y="2193805"/>
            <a:ext cx="1441923" cy="1441923"/>
            <a:chOff x="2073641" y="1012703"/>
            <a:chExt cx="1441923" cy="1441923"/>
          </a:xfrm>
        </p:grpSpPr>
        <p:sp>
          <p:nvSpPr>
            <p:cNvPr id="20" name="شكل بيضاوي 19"/>
            <p:cNvSpPr/>
            <p:nvPr/>
          </p:nvSpPr>
          <p:spPr>
            <a:xfrm>
              <a:off x="2073641" y="1012703"/>
              <a:ext cx="1441923" cy="1441923"/>
            </a:xfrm>
            <a:prstGeom prst="ellipse">
              <a:avLst/>
            </a:prstGeom>
            <a:solidFill>
              <a:srgbClr val="83C067"/>
            </a:solidFill>
          </p:spPr>
          <p:style>
            <a:lnRef idx="2">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21" name="شكل بيضاوي 28"/>
            <p:cNvSpPr/>
            <p:nvPr/>
          </p:nvSpPr>
          <p:spPr>
            <a:xfrm>
              <a:off x="2284806" y="1223868"/>
              <a:ext cx="1019593" cy="10195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algn="ctr" defTabSz="800100">
                <a:lnSpc>
                  <a:spcPct val="90000"/>
                </a:lnSpc>
                <a:spcBef>
                  <a:spcPct val="0"/>
                </a:spcBef>
                <a:spcAft>
                  <a:spcPct val="35000"/>
                </a:spcAft>
              </a:pPr>
              <a:r>
                <a:rPr lang="ar-SA" b="1" dirty="0"/>
                <a:t>الجمعية السعودية للدراسات الاجتماعية</a:t>
              </a:r>
              <a:endParaRPr lang="en-US" dirty="0"/>
            </a:p>
          </p:txBody>
        </p:sp>
      </p:grpSp>
      <p:pic>
        <p:nvPicPr>
          <p:cNvPr id="6" name="صورة 5"/>
          <p:cNvPicPr>
            <a:picLocks noChangeAspect="1"/>
          </p:cNvPicPr>
          <p:nvPr/>
        </p:nvPicPr>
        <p:blipFill rotWithShape="1">
          <a:blip r:embed="rId2" cstate="print">
            <a:extLst>
              <a:ext uri="{28A0092B-C50C-407E-A947-70E740481C1C}">
                <a14:useLocalDpi xmlns:a14="http://schemas.microsoft.com/office/drawing/2010/main" val="0"/>
              </a:ext>
            </a:extLst>
          </a:blip>
          <a:srcRect r="53741"/>
          <a:stretch/>
        </p:blipFill>
        <p:spPr>
          <a:xfrm>
            <a:off x="5435207" y="3591136"/>
            <a:ext cx="1151475" cy="665297"/>
          </a:xfrm>
          <a:prstGeom prst="rect">
            <a:avLst/>
          </a:prstGeom>
        </p:spPr>
      </p:pic>
    </p:spTree>
    <p:extLst>
      <p:ext uri="{BB962C8B-B14F-4D97-AF65-F5344CB8AC3E}">
        <p14:creationId xmlns:p14="http://schemas.microsoft.com/office/powerpoint/2010/main" val="271353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خطط انسيابي: تحضير 6"/>
          <p:cNvSpPr/>
          <p:nvPr/>
        </p:nvSpPr>
        <p:spPr>
          <a:xfrm>
            <a:off x="6232122" y="200078"/>
            <a:ext cx="5676900" cy="823784"/>
          </a:xfrm>
          <a:prstGeom prst="flowChartPreparation">
            <a:avLst/>
          </a:prstGeom>
          <a:solidFill>
            <a:srgbClr val="226B5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400" b="1" dirty="0">
                <a:solidFill>
                  <a:schemeClr val="bg1"/>
                </a:solidFill>
              </a:rPr>
              <a:t>شراكات على المستوى الدولي</a:t>
            </a:r>
          </a:p>
        </p:txBody>
      </p:sp>
      <p:grpSp>
        <p:nvGrpSpPr>
          <p:cNvPr id="5" name="مجموعة 4"/>
          <p:cNvGrpSpPr/>
          <p:nvPr/>
        </p:nvGrpSpPr>
        <p:grpSpPr>
          <a:xfrm>
            <a:off x="5537335" y="3637379"/>
            <a:ext cx="1120625" cy="1120625"/>
            <a:chOff x="2779540" y="1949135"/>
            <a:chExt cx="1120625" cy="1120625"/>
          </a:xfrm>
        </p:grpSpPr>
        <p:sp>
          <p:nvSpPr>
            <p:cNvPr id="26" name="شكل بيضاوي 25"/>
            <p:cNvSpPr/>
            <p:nvPr/>
          </p:nvSpPr>
          <p:spPr>
            <a:xfrm>
              <a:off x="2779540" y="1949135"/>
              <a:ext cx="1120625" cy="1120625"/>
            </a:xfrm>
            <a:prstGeom prst="ellipse">
              <a:avLst/>
            </a:prstGeom>
            <a:solidFill>
              <a:schemeClr val="bg1">
                <a:lumMod val="9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sp>
          <p:nvSpPr>
            <p:cNvPr id="27" name="شكل بيضاوي 4"/>
            <p:cNvSpPr/>
            <p:nvPr/>
          </p:nvSpPr>
          <p:spPr>
            <a:xfrm>
              <a:off x="2943652" y="2113247"/>
              <a:ext cx="792401" cy="7924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7780" tIns="17780" rIns="17780" bIns="17780" numCol="1" spcCol="1270" anchor="ctr" anchorCtr="0">
              <a:noAutofit/>
            </a:bodyPr>
            <a:lstStyle/>
            <a:p>
              <a:pPr algn="ctr" defTabSz="622300">
                <a:lnSpc>
                  <a:spcPct val="90000"/>
                </a:lnSpc>
                <a:spcBef>
                  <a:spcPct val="0"/>
                </a:spcBef>
                <a:spcAft>
                  <a:spcPct val="35000"/>
                </a:spcAft>
              </a:pPr>
              <a:endParaRPr lang="en-US" sz="1400" b="1" dirty="0"/>
            </a:p>
          </p:txBody>
        </p:sp>
      </p:grpSp>
      <p:grpSp>
        <p:nvGrpSpPr>
          <p:cNvPr id="8" name="مجموعة 7"/>
          <p:cNvGrpSpPr/>
          <p:nvPr/>
        </p:nvGrpSpPr>
        <p:grpSpPr>
          <a:xfrm>
            <a:off x="5873522" y="3220249"/>
            <a:ext cx="448250" cy="294772"/>
            <a:chOff x="3115728" y="1532006"/>
            <a:chExt cx="448250" cy="294772"/>
          </a:xfrm>
        </p:grpSpPr>
        <p:sp>
          <p:nvSpPr>
            <p:cNvPr id="24" name="سهم إلى اليمين 23"/>
            <p:cNvSpPr/>
            <p:nvPr/>
          </p:nvSpPr>
          <p:spPr>
            <a:xfrm rot="16200000">
              <a:off x="3192467" y="1455267"/>
              <a:ext cx="294771" cy="448250"/>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25" name="سهم إلى اليمين 6"/>
            <p:cNvSpPr/>
            <p:nvPr/>
          </p:nvSpPr>
          <p:spPr>
            <a:xfrm rot="16200000">
              <a:off x="3236683" y="1589133"/>
              <a:ext cx="206340" cy="268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9" name="مجموعة 8"/>
          <p:cNvGrpSpPr/>
          <p:nvPr/>
        </p:nvGrpSpPr>
        <p:grpSpPr>
          <a:xfrm>
            <a:off x="5363269" y="1623697"/>
            <a:ext cx="1468757" cy="1457511"/>
            <a:chOff x="2605474" y="-64547"/>
            <a:chExt cx="1468757" cy="1457511"/>
          </a:xfrm>
        </p:grpSpPr>
        <p:sp>
          <p:nvSpPr>
            <p:cNvPr id="22" name="شكل بيضاوي 21"/>
            <p:cNvSpPr/>
            <p:nvPr/>
          </p:nvSpPr>
          <p:spPr>
            <a:xfrm>
              <a:off x="2605474" y="-64547"/>
              <a:ext cx="1468757" cy="1457511"/>
            </a:xfrm>
            <a:prstGeom prst="ellipse">
              <a:avLst/>
            </a:prstGeom>
            <a:solidFill>
              <a:srgbClr val="CCAE69"/>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23" name="شكل بيضاوي 8"/>
            <p:cNvSpPr/>
            <p:nvPr/>
          </p:nvSpPr>
          <p:spPr>
            <a:xfrm>
              <a:off x="2820568" y="148901"/>
              <a:ext cx="1038569" cy="10306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algn="ctr" defTabSz="711200">
                <a:lnSpc>
                  <a:spcPct val="90000"/>
                </a:lnSpc>
                <a:spcBef>
                  <a:spcPct val="0"/>
                </a:spcBef>
                <a:spcAft>
                  <a:spcPct val="35000"/>
                </a:spcAft>
              </a:pPr>
              <a:r>
                <a:rPr lang="en-US" sz="1600" b="1">
                  <a:solidFill>
                    <a:schemeClr val="bg1"/>
                  </a:solidFill>
                </a:rPr>
                <a:t>URBAN</a:t>
              </a:r>
              <a:endParaRPr lang="en-US" sz="1600" b="1" dirty="0">
                <a:solidFill>
                  <a:schemeClr val="bg1"/>
                </a:solidFill>
              </a:endParaRPr>
            </a:p>
          </p:txBody>
        </p:sp>
      </p:grpSp>
      <p:grpSp>
        <p:nvGrpSpPr>
          <p:cNvPr id="10" name="مجموعة 9"/>
          <p:cNvGrpSpPr/>
          <p:nvPr/>
        </p:nvGrpSpPr>
        <p:grpSpPr>
          <a:xfrm>
            <a:off x="6666317" y="4384224"/>
            <a:ext cx="285220" cy="448250"/>
            <a:chOff x="3908523" y="2695981"/>
            <a:chExt cx="285220" cy="448250"/>
          </a:xfrm>
        </p:grpSpPr>
        <p:sp>
          <p:nvSpPr>
            <p:cNvPr id="20" name="سهم إلى اليمين 19"/>
            <p:cNvSpPr/>
            <p:nvPr/>
          </p:nvSpPr>
          <p:spPr>
            <a:xfrm rot="1800000">
              <a:off x="3908523" y="2695981"/>
              <a:ext cx="285220" cy="448250"/>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3676672"/>
                <a:satOff val="-5114"/>
                <a:lumOff val="-1961"/>
                <a:alphaOff val="0"/>
              </a:schemeClr>
            </a:effectRef>
            <a:fontRef idx="minor">
              <a:schemeClr val="lt1"/>
            </a:fontRef>
          </p:style>
        </p:sp>
        <p:sp>
          <p:nvSpPr>
            <p:cNvPr id="21" name="سهم إلى اليمين 10"/>
            <p:cNvSpPr/>
            <p:nvPr/>
          </p:nvSpPr>
          <p:spPr>
            <a:xfrm rot="1800000">
              <a:off x="3914255" y="2764240"/>
              <a:ext cx="199654" cy="268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1" name="مجموعة 10"/>
          <p:cNvGrpSpPr/>
          <p:nvPr/>
        </p:nvGrpSpPr>
        <p:grpSpPr>
          <a:xfrm>
            <a:off x="6940660" y="4396716"/>
            <a:ext cx="1510022" cy="1447188"/>
            <a:chOff x="4182866" y="2708473"/>
            <a:chExt cx="1510022" cy="1447188"/>
          </a:xfrm>
        </p:grpSpPr>
        <p:sp>
          <p:nvSpPr>
            <p:cNvPr id="18" name="شكل بيضاوي 17"/>
            <p:cNvSpPr/>
            <p:nvPr/>
          </p:nvSpPr>
          <p:spPr>
            <a:xfrm>
              <a:off x="4182866" y="2708473"/>
              <a:ext cx="1510022" cy="1447188"/>
            </a:xfrm>
            <a:prstGeom prst="ellipse">
              <a:avLst/>
            </a:prstGeom>
            <a:solidFill>
              <a:srgbClr val="CCAE69"/>
            </a:solidFill>
          </p:spPr>
          <p:style>
            <a:lnRef idx="2">
              <a:schemeClr val="lt1">
                <a:hueOff val="0"/>
                <a:satOff val="0"/>
                <a:lumOff val="0"/>
                <a:alphaOff val="0"/>
              </a:schemeClr>
            </a:lnRef>
            <a:fillRef idx="1">
              <a:scrgbClr r="0" g="0" b="0"/>
            </a:fillRef>
            <a:effectRef idx="0">
              <a:schemeClr val="accent5">
                <a:hueOff val="-3676672"/>
                <a:satOff val="-5114"/>
                <a:lumOff val="-1961"/>
                <a:alphaOff val="0"/>
              </a:schemeClr>
            </a:effectRef>
            <a:fontRef idx="minor">
              <a:schemeClr val="lt1"/>
            </a:fontRef>
          </p:style>
        </p:sp>
        <p:sp>
          <p:nvSpPr>
            <p:cNvPr id="19" name="شكل بيضاوي 12"/>
            <p:cNvSpPr/>
            <p:nvPr/>
          </p:nvSpPr>
          <p:spPr>
            <a:xfrm>
              <a:off x="4404004" y="2920409"/>
              <a:ext cx="1067746" cy="102331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algn="ctr" defTabSz="800100">
                <a:lnSpc>
                  <a:spcPct val="90000"/>
                </a:lnSpc>
                <a:spcBef>
                  <a:spcPct val="0"/>
                </a:spcBef>
                <a:spcAft>
                  <a:spcPct val="35000"/>
                </a:spcAft>
              </a:pPr>
              <a:r>
                <a:rPr lang="en-US" b="1" dirty="0">
                  <a:solidFill>
                    <a:schemeClr val="bg1"/>
                  </a:solidFill>
                </a:rPr>
                <a:t>Brookings</a:t>
              </a:r>
            </a:p>
          </p:txBody>
        </p:sp>
      </p:grpSp>
      <p:grpSp>
        <p:nvGrpSpPr>
          <p:cNvPr id="12" name="مجموعة 11"/>
          <p:cNvGrpSpPr/>
          <p:nvPr/>
        </p:nvGrpSpPr>
        <p:grpSpPr>
          <a:xfrm>
            <a:off x="5183758" y="4405463"/>
            <a:ext cx="331640" cy="448250"/>
            <a:chOff x="2425964" y="2717220"/>
            <a:chExt cx="331640" cy="448250"/>
          </a:xfrm>
        </p:grpSpPr>
        <p:sp>
          <p:nvSpPr>
            <p:cNvPr id="16" name="سهم إلى اليمين 15"/>
            <p:cNvSpPr/>
            <p:nvPr/>
          </p:nvSpPr>
          <p:spPr>
            <a:xfrm rot="9000000">
              <a:off x="2425964" y="2717220"/>
              <a:ext cx="331640" cy="448250"/>
            </a:xfrm>
            <a:prstGeom prst="rightArrow">
              <a:avLst>
                <a:gd name="adj1" fmla="val 60000"/>
                <a:gd name="adj2" fmla="val 50000"/>
              </a:avLst>
            </a:prstGeom>
            <a:solidFill>
              <a:schemeClr val="bg1">
                <a:lumMod val="75000"/>
              </a:schemeClr>
            </a:solidFill>
          </p:spPr>
          <p:style>
            <a:lnRef idx="0">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17" name="سهم إلى اليمين 14"/>
            <p:cNvSpPr/>
            <p:nvPr/>
          </p:nvSpPr>
          <p:spPr>
            <a:xfrm rot="19800000">
              <a:off x="2518791" y="2781997"/>
              <a:ext cx="232148" cy="268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pPr>
              <a:endParaRPr lang="en-US" sz="1200" b="1"/>
            </a:p>
          </p:txBody>
        </p:sp>
      </p:grpSp>
      <p:grpSp>
        <p:nvGrpSpPr>
          <p:cNvPr id="13" name="مجموعة 12"/>
          <p:cNvGrpSpPr/>
          <p:nvPr/>
        </p:nvGrpSpPr>
        <p:grpSpPr>
          <a:xfrm>
            <a:off x="3840431" y="4461119"/>
            <a:ext cx="1318382" cy="1318382"/>
            <a:chOff x="1082637" y="2772876"/>
            <a:chExt cx="1318382" cy="1318382"/>
          </a:xfrm>
        </p:grpSpPr>
        <p:sp>
          <p:nvSpPr>
            <p:cNvPr id="14" name="شكل بيضاوي 13"/>
            <p:cNvSpPr/>
            <p:nvPr/>
          </p:nvSpPr>
          <p:spPr>
            <a:xfrm>
              <a:off x="1082637" y="2772876"/>
              <a:ext cx="1318382" cy="1318382"/>
            </a:xfrm>
            <a:prstGeom prst="ellipse">
              <a:avLst/>
            </a:prstGeom>
            <a:solidFill>
              <a:srgbClr val="CCAE69"/>
            </a:solidFill>
          </p:spPr>
          <p:style>
            <a:lnRef idx="2">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15" name="شكل بيضاوي 16"/>
            <p:cNvSpPr/>
            <p:nvPr/>
          </p:nvSpPr>
          <p:spPr>
            <a:xfrm>
              <a:off x="1275710" y="2965949"/>
              <a:ext cx="932236" cy="9322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algn="ctr" defTabSz="711200">
                <a:lnSpc>
                  <a:spcPct val="90000"/>
                </a:lnSpc>
                <a:spcBef>
                  <a:spcPct val="0"/>
                </a:spcBef>
                <a:spcAft>
                  <a:spcPct val="35000"/>
                </a:spcAft>
              </a:pPr>
              <a:r>
                <a:rPr lang="en-US" sz="1600" b="1" dirty="0">
                  <a:solidFill>
                    <a:schemeClr val="bg1"/>
                  </a:solidFill>
                </a:rPr>
                <a:t>CHATHAM</a:t>
              </a:r>
            </a:p>
            <a:p>
              <a:pPr algn="ctr" defTabSz="711200">
                <a:lnSpc>
                  <a:spcPct val="90000"/>
                </a:lnSpc>
                <a:spcBef>
                  <a:spcPct val="0"/>
                </a:spcBef>
                <a:spcAft>
                  <a:spcPct val="35000"/>
                </a:spcAft>
              </a:pPr>
              <a:r>
                <a:rPr lang="en-US" sz="1600" b="1" dirty="0">
                  <a:solidFill>
                    <a:schemeClr val="bg1"/>
                  </a:solidFill>
                </a:rPr>
                <a:t>HOUSE</a:t>
              </a:r>
            </a:p>
          </p:txBody>
        </p:sp>
      </p:grpSp>
      <p:pic>
        <p:nvPicPr>
          <p:cNvPr id="6" name="صورة 5"/>
          <p:cNvPicPr>
            <a:picLocks noChangeAspect="1"/>
          </p:cNvPicPr>
          <p:nvPr/>
        </p:nvPicPr>
        <p:blipFill rotWithShape="1">
          <a:blip r:embed="rId2" cstate="print">
            <a:extLst>
              <a:ext uri="{28A0092B-C50C-407E-A947-70E740481C1C}">
                <a14:useLocalDpi xmlns:a14="http://schemas.microsoft.com/office/drawing/2010/main" val="0"/>
              </a:ext>
            </a:extLst>
          </a:blip>
          <a:srcRect r="53741"/>
          <a:stretch/>
        </p:blipFill>
        <p:spPr>
          <a:xfrm>
            <a:off x="5501591" y="3887941"/>
            <a:ext cx="1151475" cy="665297"/>
          </a:xfrm>
          <a:prstGeom prst="rect">
            <a:avLst/>
          </a:prstGeom>
        </p:spPr>
      </p:pic>
    </p:spTree>
    <p:extLst>
      <p:ext uri="{BB962C8B-B14F-4D97-AF65-F5344CB8AC3E}">
        <p14:creationId xmlns:p14="http://schemas.microsoft.com/office/powerpoint/2010/main" val="101749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47775" y="2266950"/>
            <a:ext cx="9429750" cy="2667000"/>
          </a:xfrm>
          <a:prstGeom prst="rect">
            <a:avLst/>
          </a:prstGeom>
          <a:solidFill>
            <a:srgbClr val="CCAE69"/>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n w="0"/>
              <a:gradFill>
                <a:gsLst>
                  <a:gs pos="0">
                    <a:schemeClr val="accent5">
                      <a:lumMod val="50000"/>
                    </a:schemeClr>
                  </a:gs>
                  <a:gs pos="50000">
                    <a:schemeClr val="accent5"/>
                  </a:gs>
                  <a:gs pos="100000">
                    <a:schemeClr val="accent5">
                      <a:lumMod val="60000"/>
                      <a:lumOff val="40000"/>
                    </a:schemeClr>
                  </a:gs>
                </a:gsLst>
                <a:lin ang="5400000"/>
              </a:gradFill>
              <a:effectLst>
                <a:outerShdw blurRad="50800" dist="38100" dir="5400000" algn="t" rotWithShape="0">
                  <a:prstClr val="black">
                    <a:alpha val="40000"/>
                  </a:prstClr>
                </a:outerShdw>
                <a:reflection blurRad="6350" stA="53000" endA="300" endPos="35500" dir="5400000" sy="-90000" algn="bl" rotWithShape="0"/>
              </a:effectLst>
            </a:endParaRPr>
          </a:p>
        </p:txBody>
      </p:sp>
      <p:sp>
        <p:nvSpPr>
          <p:cNvPr id="2" name="Title 4"/>
          <p:cNvSpPr txBox="1">
            <a:spLocks/>
          </p:cNvSpPr>
          <p:nvPr/>
        </p:nvSpPr>
        <p:spPr>
          <a:xfrm>
            <a:off x="2077351" y="2266950"/>
            <a:ext cx="7770598" cy="2307596"/>
          </a:xfrm>
          <a:prstGeom prst="rect">
            <a:avLst/>
          </a:prstGeom>
        </p:spPr>
        <p:txBody>
          <a:bodyPr lIns="91418" tIns="45709" rIns="91418" bIns="45709" anchor="ctr">
            <a:noAutofit/>
          </a:bodyPr>
          <a:lstStyle>
            <a:lvl1pPr algn="ctr" defTabSz="914400" rtl="1" eaLnBrk="0" fontAlgn="base" latinLnBrk="0" hangingPunct="0">
              <a:lnSpc>
                <a:spcPct val="90000"/>
              </a:lnSpc>
              <a:spcBef>
                <a:spcPct val="0"/>
              </a:spcBef>
              <a:spcAft>
                <a:spcPct val="0"/>
              </a:spcAft>
              <a:buNone/>
              <a:defRPr sz="3200" b="1" kern="1200" cap="small">
                <a:solidFill>
                  <a:schemeClr val="accent5">
                    <a:lumMod val="75000"/>
                  </a:schemeClr>
                </a:solidFill>
                <a:latin typeface="Arial" pitchFamily="34" charset="0"/>
                <a:ea typeface="+mj-ea"/>
                <a:cs typeface="Arial" pitchFamily="34" charset="0"/>
              </a:defRPr>
            </a:lvl1pPr>
            <a:lvl2pPr algn="r" rtl="1" eaLnBrk="0" fontAlgn="base" hangingPunct="0">
              <a:spcBef>
                <a:spcPct val="0"/>
              </a:spcBef>
              <a:spcAft>
                <a:spcPct val="0"/>
              </a:spcAft>
              <a:defRPr sz="3200" b="1">
                <a:solidFill>
                  <a:srgbClr val="61898A"/>
                </a:solidFill>
                <a:latin typeface="Arial" pitchFamily="34" charset="0"/>
                <a:cs typeface="Arial" pitchFamily="34" charset="0"/>
              </a:defRPr>
            </a:lvl2pPr>
            <a:lvl3pPr algn="r" rtl="1" eaLnBrk="0" fontAlgn="base" hangingPunct="0">
              <a:spcBef>
                <a:spcPct val="0"/>
              </a:spcBef>
              <a:spcAft>
                <a:spcPct val="0"/>
              </a:spcAft>
              <a:defRPr sz="3200" b="1">
                <a:solidFill>
                  <a:srgbClr val="61898A"/>
                </a:solidFill>
                <a:latin typeface="Arial" pitchFamily="34" charset="0"/>
                <a:cs typeface="Arial" pitchFamily="34" charset="0"/>
              </a:defRPr>
            </a:lvl3pPr>
            <a:lvl4pPr algn="r" rtl="1" eaLnBrk="0" fontAlgn="base" hangingPunct="0">
              <a:spcBef>
                <a:spcPct val="0"/>
              </a:spcBef>
              <a:spcAft>
                <a:spcPct val="0"/>
              </a:spcAft>
              <a:defRPr sz="3200" b="1">
                <a:solidFill>
                  <a:srgbClr val="61898A"/>
                </a:solidFill>
                <a:latin typeface="Arial" pitchFamily="34" charset="0"/>
                <a:cs typeface="Arial" pitchFamily="34" charset="0"/>
              </a:defRPr>
            </a:lvl4pPr>
            <a:lvl5pPr algn="r" rtl="1" eaLnBrk="0" fontAlgn="base" hangingPunct="0">
              <a:spcBef>
                <a:spcPct val="0"/>
              </a:spcBef>
              <a:spcAft>
                <a:spcPct val="0"/>
              </a:spcAft>
              <a:defRPr sz="3200" b="1">
                <a:solidFill>
                  <a:srgbClr val="61898A"/>
                </a:solidFill>
                <a:latin typeface="Arial" pitchFamily="34" charset="0"/>
                <a:cs typeface="Arial" pitchFamily="34" charset="0"/>
              </a:defRPr>
            </a:lvl5pPr>
            <a:lvl6pPr marL="457092" algn="r" rtl="1" fontAlgn="base">
              <a:spcBef>
                <a:spcPct val="0"/>
              </a:spcBef>
              <a:spcAft>
                <a:spcPct val="0"/>
              </a:spcAft>
              <a:defRPr sz="3200" b="1">
                <a:solidFill>
                  <a:srgbClr val="61898A"/>
                </a:solidFill>
                <a:latin typeface="Arial" pitchFamily="34" charset="0"/>
                <a:cs typeface="Arial" pitchFamily="34" charset="0"/>
              </a:defRPr>
            </a:lvl6pPr>
            <a:lvl7pPr marL="914186" algn="r" rtl="1" fontAlgn="base">
              <a:spcBef>
                <a:spcPct val="0"/>
              </a:spcBef>
              <a:spcAft>
                <a:spcPct val="0"/>
              </a:spcAft>
              <a:defRPr sz="3200" b="1">
                <a:solidFill>
                  <a:srgbClr val="61898A"/>
                </a:solidFill>
                <a:latin typeface="Arial" pitchFamily="34" charset="0"/>
                <a:cs typeface="Arial" pitchFamily="34" charset="0"/>
              </a:defRPr>
            </a:lvl7pPr>
            <a:lvl8pPr marL="1371279" algn="r" rtl="1" fontAlgn="base">
              <a:spcBef>
                <a:spcPct val="0"/>
              </a:spcBef>
              <a:spcAft>
                <a:spcPct val="0"/>
              </a:spcAft>
              <a:defRPr sz="3200" b="1">
                <a:solidFill>
                  <a:srgbClr val="61898A"/>
                </a:solidFill>
                <a:latin typeface="Arial" pitchFamily="34" charset="0"/>
                <a:cs typeface="Arial" pitchFamily="34" charset="0"/>
              </a:defRPr>
            </a:lvl8pPr>
            <a:lvl9pPr marL="1828373" algn="r" rtl="1" fontAlgn="base">
              <a:spcBef>
                <a:spcPct val="0"/>
              </a:spcBef>
              <a:spcAft>
                <a:spcPct val="0"/>
              </a:spcAft>
              <a:defRPr sz="3200" b="1">
                <a:solidFill>
                  <a:srgbClr val="61898A"/>
                </a:solidFill>
                <a:latin typeface="Arial" pitchFamily="34" charset="0"/>
                <a:cs typeface="Arial" pitchFamily="34" charset="0"/>
              </a:defRPr>
            </a:lvl9pPr>
          </a:lstStyle>
          <a:p>
            <a:pPr>
              <a:lnSpc>
                <a:spcPct val="150000"/>
              </a:lnSpc>
              <a:defRPr/>
            </a:pPr>
            <a:r>
              <a:rPr lang="ar-SA" sz="4400" kern="0" dirty="0" smtClean="0">
                <a:solidFill>
                  <a:schemeClr val="bg1"/>
                </a:solidFill>
                <a:effectLst>
                  <a:outerShdw blurRad="38100" dist="38100" dir="2700000" algn="tl">
                    <a:srgbClr val="000000">
                      <a:alpha val="43137"/>
                    </a:srgbClr>
                  </a:outerShdw>
                </a:effectLst>
              </a:rPr>
              <a:t>أهم ملامح استراتيجية</a:t>
            </a:r>
            <a:br>
              <a:rPr lang="ar-SA" sz="4400" kern="0" dirty="0" smtClean="0">
                <a:solidFill>
                  <a:schemeClr val="bg1"/>
                </a:solidFill>
                <a:effectLst>
                  <a:outerShdw blurRad="38100" dist="38100" dir="2700000" algn="tl">
                    <a:srgbClr val="000000">
                      <a:alpha val="43137"/>
                    </a:srgbClr>
                  </a:outerShdw>
                </a:effectLst>
              </a:rPr>
            </a:br>
            <a:r>
              <a:rPr lang="ar-SA" sz="4000" kern="0" dirty="0" smtClean="0">
                <a:solidFill>
                  <a:schemeClr val="bg1"/>
                </a:solidFill>
                <a:effectLst>
                  <a:outerShdw blurRad="38100" dist="38100" dir="2700000" algn="tl">
                    <a:srgbClr val="000000">
                      <a:alpha val="43137"/>
                    </a:srgbClr>
                  </a:outerShdw>
                </a:effectLst>
              </a:rPr>
              <a:t>المركز الوطني للدراسات والبحوث الاجتماعية</a:t>
            </a:r>
            <a:endParaRPr lang="ar-SA" sz="4000" kern="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13037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3</a:t>
            </a:fld>
            <a:endParaRPr lang="en-US"/>
          </a:p>
        </p:txBody>
      </p:sp>
      <p:sp>
        <p:nvSpPr>
          <p:cNvPr id="4" name="مربع نص 3"/>
          <p:cNvSpPr txBox="1"/>
          <p:nvPr/>
        </p:nvSpPr>
        <p:spPr>
          <a:xfrm>
            <a:off x="7103533" y="532543"/>
            <a:ext cx="4250267" cy="523220"/>
          </a:xfrm>
          <a:prstGeom prst="rect">
            <a:avLst/>
          </a:prstGeom>
          <a:noFill/>
        </p:spPr>
        <p:txBody>
          <a:bodyPr wrap="square" rtlCol="0">
            <a:spAutoFit/>
          </a:bodyPr>
          <a:lstStyle>
            <a:defPPr>
              <a:defRPr lang="en-US"/>
            </a:defPPr>
            <a:lvl1pPr algn="r">
              <a:defRPr sz="2800" b="1">
                <a:solidFill>
                  <a:srgbClr val="216B57"/>
                </a:solidFill>
              </a:defRPr>
            </a:lvl1pPr>
          </a:lstStyle>
          <a:p>
            <a:r>
              <a:rPr lang="ar-SA" dirty="0" smtClean="0"/>
              <a:t>أهمية مراكز التفكير:</a:t>
            </a:r>
            <a:endParaRPr lang="en-US" dirty="0"/>
          </a:p>
        </p:txBody>
      </p:sp>
      <p:sp>
        <p:nvSpPr>
          <p:cNvPr id="5" name="مربع نص 4"/>
          <p:cNvSpPr txBox="1"/>
          <p:nvPr/>
        </p:nvSpPr>
        <p:spPr>
          <a:xfrm>
            <a:off x="1075267" y="1739749"/>
            <a:ext cx="10278533" cy="3671005"/>
          </a:xfrm>
          <a:prstGeom prst="rect">
            <a:avLst/>
          </a:prstGeom>
          <a:noFill/>
        </p:spPr>
        <p:txBody>
          <a:bodyPr wrap="square" rtlCol="0">
            <a:spAutoFit/>
          </a:bodyPr>
          <a:lstStyle/>
          <a:p>
            <a:pPr marL="285750" lvl="0" indent="-285750" algn="just" rtl="1">
              <a:lnSpc>
                <a:spcPct val="200000"/>
              </a:lnSpc>
              <a:buFont typeface="Arial" panose="020B0604020202020204" pitchFamily="34" charset="0"/>
              <a:buChar char="•"/>
            </a:pPr>
            <a:r>
              <a:rPr lang="ar-SY" sz="2400" b="1" dirty="0" smtClean="0"/>
              <a:t>أن </a:t>
            </a:r>
            <a:r>
              <a:rPr lang="ar-SY" sz="2400" b="1" dirty="0"/>
              <a:t>مراكز الفكر تعمل على التأثير في مجالين حيويين، هما: الرأي العام، والقرار السياسي أو الاستراتيجي. </a:t>
            </a:r>
            <a:endParaRPr lang="en-US" sz="2400" b="1" dirty="0" smtClean="0"/>
          </a:p>
          <a:p>
            <a:pPr marL="285750" lvl="0" indent="-285750" algn="just" rtl="1">
              <a:lnSpc>
                <a:spcPct val="200000"/>
              </a:lnSpc>
              <a:buFont typeface="Arial" panose="020B0604020202020204" pitchFamily="34" charset="0"/>
              <a:buChar char="•"/>
            </a:pPr>
            <a:r>
              <a:rPr lang="ar-SA" sz="2400" b="1" dirty="0" smtClean="0"/>
              <a:t>أن مراكز التفكير تكاد تصل إلى تكريس وجودها كأحد أساسيات الحياة الناجحة المتسمة بالمهنية.</a:t>
            </a:r>
          </a:p>
          <a:p>
            <a:pPr marL="285750" lvl="0" indent="-285750" algn="just" rtl="1">
              <a:lnSpc>
                <a:spcPct val="200000"/>
              </a:lnSpc>
              <a:buFont typeface="Arial" panose="020B0604020202020204" pitchFamily="34" charset="0"/>
              <a:buChar char="•"/>
            </a:pPr>
            <a:r>
              <a:rPr lang="ar-SA" sz="2400" b="1" dirty="0" smtClean="0"/>
              <a:t>أن </a:t>
            </a:r>
            <a:r>
              <a:rPr lang="ar-SA" sz="2400" b="1" dirty="0"/>
              <a:t>تأسيس مراكز التفكير يدعم سياسات الدولة ويرشد قراراتها خاصة الاستراتيجية منها، ويعطيها الخيارات المدروسة، ويشرح هذه السياسات للرأي العام داخل الدولة ذاتها، وللرأي العام </a:t>
            </a:r>
            <a:r>
              <a:rPr lang="ar-SA" sz="2400" b="1" dirty="0" smtClean="0"/>
              <a:t>الدولي.</a:t>
            </a:r>
          </a:p>
        </p:txBody>
      </p:sp>
    </p:spTree>
    <p:extLst>
      <p:ext uri="{BB962C8B-B14F-4D97-AF65-F5344CB8AC3E}">
        <p14:creationId xmlns:p14="http://schemas.microsoft.com/office/powerpoint/2010/main" val="161423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tabLst>
                <a:tab pos="3263900" algn="l"/>
              </a:tabLst>
            </a:pPr>
            <a:r>
              <a:rPr lang="ar-AE" sz="2500" b="1" dirty="0">
                <a:latin typeface="Sakkal Majalla"/>
                <a:cs typeface="+mn-cs"/>
                <a:sym typeface="Sakkal Majalla"/>
              </a:rPr>
              <a:t>تم </a:t>
            </a:r>
            <a:r>
              <a:rPr lang="ar-SA" sz="2500" b="1" dirty="0">
                <a:latin typeface="Sakkal Majalla"/>
                <a:cs typeface="+mn-cs"/>
                <a:sym typeface="Sakkal Majalla"/>
              </a:rPr>
              <a:t>إعداد</a:t>
            </a:r>
            <a:r>
              <a:rPr lang="ar-AE" sz="2500" b="1" dirty="0">
                <a:latin typeface="Sakkal Majalla"/>
                <a:cs typeface="+mn-cs"/>
                <a:sym typeface="Sakkal Majalla"/>
              </a:rPr>
              <a:t> </a:t>
            </a:r>
            <a:r>
              <a:rPr lang="ar-AE" sz="2500" b="1" dirty="0" smtClean="0">
                <a:latin typeface="Sakkal Majalla"/>
                <a:cs typeface="+mn-cs"/>
                <a:sym typeface="Sakkal Majalla"/>
              </a:rPr>
              <a:t>الاستراتيجية بناءً </a:t>
            </a:r>
            <a:r>
              <a:rPr lang="ar-AE" sz="2500" b="1" dirty="0">
                <a:latin typeface="Sakkal Majalla"/>
                <a:cs typeface="+mn-cs"/>
                <a:sym typeface="Sakkal Majalla"/>
              </a:rPr>
              <a:t>على </a:t>
            </a:r>
            <a:r>
              <a:rPr lang="en-US" sz="2500" b="1" dirty="0">
                <a:cs typeface="+mn-cs"/>
              </a:rPr>
              <a:t> 5</a:t>
            </a:r>
            <a:r>
              <a:rPr lang="ar-AE" sz="2500" b="1" dirty="0">
                <a:latin typeface="Sakkal Majalla"/>
                <a:cs typeface="+mn-cs"/>
                <a:sym typeface="Sakkal Majalla"/>
              </a:rPr>
              <a:t>مدخلات</a:t>
            </a:r>
            <a:r>
              <a:rPr lang="en-US" sz="2500" b="1" dirty="0">
                <a:latin typeface="Sakkal Majalla"/>
                <a:cs typeface="+mn-cs"/>
                <a:sym typeface="Sakkal Majalla"/>
              </a:rPr>
              <a:t> </a:t>
            </a:r>
            <a:r>
              <a:rPr lang="ar-AE" sz="2500" b="1" dirty="0">
                <a:latin typeface="Sakkal Majalla"/>
                <a:cs typeface="+mn-cs"/>
                <a:sym typeface="Sakkal Majalla"/>
              </a:rPr>
              <a:t>رئيسة</a:t>
            </a:r>
            <a:endParaRPr lang="en-GB" sz="2500" b="1" dirty="0">
              <a:cs typeface="+mn-cs"/>
            </a:endParaRPr>
          </a:p>
        </p:txBody>
      </p:sp>
      <p:sp>
        <p:nvSpPr>
          <p:cNvPr id="5" name="TextColumnContent"/>
          <p:cNvSpPr>
            <a:spLocks noChangeArrowheads="1"/>
          </p:cNvSpPr>
          <p:nvPr/>
        </p:nvSpPr>
        <p:spPr bwMode="gray">
          <a:xfrm>
            <a:off x="7747901" y="1368091"/>
            <a:ext cx="2461174" cy="4885119"/>
          </a:xfrm>
          <a:prstGeom prst="rect">
            <a:avLst/>
          </a:prstGeom>
          <a:solidFill>
            <a:schemeClr val="bg1"/>
          </a:solidFill>
          <a:ln w="9525" algn="ctr">
            <a:solidFill>
              <a:srgbClr val="808080"/>
            </a:solidFill>
            <a:miter lim="800000"/>
            <a:headEnd type="none" w="lg" len="lg"/>
            <a:tailEnd type="none" w="lg" len="lg"/>
          </a:ln>
          <a:effectLst/>
        </p:spPr>
        <p:txBody>
          <a:bodyPr lIns="0" tIns="45720" rIns="0" bIns="45720" anchor="t"/>
          <a:lstStyle/>
          <a:p>
            <a:pPr algn="ctr" rtl="0"/>
            <a:r>
              <a:rPr lang="ar-AE" sz="2400" b="1" dirty="0">
                <a:solidFill>
                  <a:srgbClr val="226B57"/>
                </a:solidFill>
                <a:latin typeface="Sakkal Majalla" panose="02000000000000000000" pitchFamily="2" charset="-78"/>
                <a:sym typeface="Sakkal Majalla"/>
              </a:rPr>
              <a:t>مقارنة معيارية</a:t>
            </a:r>
            <a:br>
              <a:rPr lang="ar-AE" sz="2400" b="1" dirty="0">
                <a:solidFill>
                  <a:srgbClr val="226B57"/>
                </a:solidFill>
                <a:latin typeface="Sakkal Majalla" panose="02000000000000000000" pitchFamily="2" charset="-78"/>
                <a:sym typeface="Sakkal Majalla"/>
              </a:rPr>
            </a:br>
            <a:r>
              <a:rPr lang="ar-AE" sz="2400" b="1" dirty="0">
                <a:solidFill>
                  <a:srgbClr val="226B57"/>
                </a:solidFill>
                <a:latin typeface="Sakkal Majalla" panose="02000000000000000000" pitchFamily="2" charset="-78"/>
                <a:sym typeface="Sakkal Majalla"/>
              </a:rPr>
              <a:t> ب-34 من أصل 150مراكز حول العالم</a:t>
            </a:r>
            <a:endParaRPr lang="en-US" sz="2400" b="1" dirty="0">
              <a:solidFill>
                <a:srgbClr val="226B57"/>
              </a:solidFill>
              <a:latin typeface="Sakkal Majalla" panose="02000000000000000000" pitchFamily="2" charset="-78"/>
            </a:endParaRPr>
          </a:p>
        </p:txBody>
      </p:sp>
      <p:grpSp>
        <p:nvGrpSpPr>
          <p:cNvPr id="6" name="Group 5"/>
          <p:cNvGrpSpPr/>
          <p:nvPr/>
        </p:nvGrpSpPr>
        <p:grpSpPr>
          <a:xfrm>
            <a:off x="8080580" y="2742031"/>
            <a:ext cx="1809642" cy="3434849"/>
            <a:chOff x="6426198" y="2413442"/>
            <a:chExt cx="2060028" cy="3763437"/>
          </a:xfrm>
        </p:grpSpPr>
        <p:pic>
          <p:nvPicPr>
            <p:cNvPr id="20" name="flag_canada" descr="Unbenannt-1.png"/>
            <p:cNvPicPr>
              <a:picLocks noChangeAspect="1"/>
            </p:cNvPicPr>
            <p:nvPr/>
          </p:nvPicPr>
          <p:blipFill>
            <a:blip r:embed="rId2" cstate="print"/>
            <a:srcRect t="2849" b="3088"/>
            <a:stretch>
              <a:fillRect/>
            </a:stretch>
          </p:blipFill>
          <p:spPr>
            <a:xfrm>
              <a:off x="7547916" y="5161973"/>
              <a:ext cx="93831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flag_unitedkingdom" descr="Datei:Flag of the United Kingdom.svg"/>
            <p:cNvPicPr>
              <a:picLocks noChangeAspect="1" noChangeArrowheads="1"/>
            </p:cNvPicPr>
            <p:nvPr/>
          </p:nvPicPr>
          <p:blipFill>
            <a:blip r:embed="rId3" cstate="print"/>
            <a:srcRect l="6969" r="7155"/>
            <a:stretch>
              <a:fillRect/>
            </a:stretch>
          </p:blipFill>
          <p:spPr bwMode="auto">
            <a:xfrm>
              <a:off x="7547916" y="4062561"/>
              <a:ext cx="93831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flag_germany" descr="Datei:Flag of Germany.svg"/>
            <p:cNvPicPr>
              <a:picLocks noChangeAspect="1" noChangeArrowheads="1"/>
            </p:cNvPicPr>
            <p:nvPr/>
          </p:nvPicPr>
          <p:blipFill>
            <a:blip r:embed="rId4" cstate="print"/>
            <a:srcRect/>
            <a:stretch>
              <a:fillRect/>
            </a:stretch>
          </p:blipFill>
          <p:spPr bwMode="auto">
            <a:xfrm>
              <a:off x="7547916" y="4612267"/>
              <a:ext cx="93831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flag_france" descr="Datei:Flag of France.svg"/>
            <p:cNvPicPr>
              <a:picLocks noChangeAspect="1" noChangeArrowheads="1"/>
            </p:cNvPicPr>
            <p:nvPr/>
          </p:nvPicPr>
          <p:blipFill>
            <a:blip r:embed="rId5" cstate="print"/>
            <a:srcRect/>
            <a:stretch>
              <a:fillRect/>
            </a:stretch>
          </p:blipFill>
          <p:spPr bwMode="auto">
            <a:xfrm>
              <a:off x="7569384" y="2413442"/>
              <a:ext cx="916842"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 name="flag_portugal" descr="Datei:Flag of Portugal.svg"/>
            <p:cNvPicPr>
              <a:picLocks noChangeAspect="1" noChangeArrowheads="1"/>
            </p:cNvPicPr>
            <p:nvPr/>
          </p:nvPicPr>
          <p:blipFill>
            <a:blip r:embed="rId6" cstate="print"/>
            <a:srcRect/>
            <a:stretch>
              <a:fillRect/>
            </a:stretch>
          </p:blipFill>
          <p:spPr bwMode="auto">
            <a:xfrm>
              <a:off x="7547916" y="2963148"/>
              <a:ext cx="93831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 name="flag_sweden" descr="Datei:Flag of Sweden.svg"/>
            <p:cNvPicPr>
              <a:picLocks noChangeAspect="1" noChangeArrowheads="1"/>
            </p:cNvPicPr>
            <p:nvPr/>
          </p:nvPicPr>
          <p:blipFill>
            <a:blip r:embed="rId7" cstate="print"/>
            <a:srcRect l="3787" r="2463"/>
            <a:stretch>
              <a:fillRect/>
            </a:stretch>
          </p:blipFill>
          <p:spPr bwMode="auto">
            <a:xfrm>
              <a:off x="7547916" y="3512854"/>
              <a:ext cx="93831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 name="flag_usa" descr="Datei:Flag of the United States (Pantone).svg"/>
            <p:cNvPicPr>
              <a:picLocks noChangeAspect="1" noChangeArrowheads="1"/>
            </p:cNvPicPr>
            <p:nvPr/>
          </p:nvPicPr>
          <p:blipFill>
            <a:blip r:embed="rId8" cstate="print"/>
            <a:srcRect r="20911"/>
            <a:stretch>
              <a:fillRect/>
            </a:stretch>
          </p:blipFill>
          <p:spPr bwMode="auto">
            <a:xfrm>
              <a:off x="6426198" y="5161973"/>
              <a:ext cx="916842"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7" name="flag_brazil" descr="Datei:Flag of Brazil.svg"/>
            <p:cNvPicPr>
              <a:picLocks noChangeAspect="1" noChangeArrowheads="1"/>
            </p:cNvPicPr>
            <p:nvPr/>
          </p:nvPicPr>
          <p:blipFill>
            <a:blip r:embed="rId9" cstate="print"/>
            <a:srcRect t="2324" b="2438"/>
            <a:stretch>
              <a:fillRect/>
            </a:stretch>
          </p:blipFill>
          <p:spPr bwMode="auto">
            <a:xfrm>
              <a:off x="6996948" y="5706819"/>
              <a:ext cx="91508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8" name="flag_belgium" descr="Datei:Flag of Belgium (civil).svg"/>
            <p:cNvPicPr>
              <a:picLocks noChangeAspect="1" noChangeArrowheads="1"/>
            </p:cNvPicPr>
            <p:nvPr/>
          </p:nvPicPr>
          <p:blipFill>
            <a:blip r:embed="rId10" cstate="print"/>
            <a:srcRect/>
            <a:stretch>
              <a:fillRect/>
            </a:stretch>
          </p:blipFill>
          <p:spPr bwMode="auto">
            <a:xfrm>
              <a:off x="6427079" y="2413442"/>
              <a:ext cx="91508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flag_denmark" descr="Denmark.png"/>
            <p:cNvPicPr>
              <a:picLocks noChangeAspect="1"/>
            </p:cNvPicPr>
            <p:nvPr/>
          </p:nvPicPr>
          <p:blipFill>
            <a:blip r:embed="rId11" cstate="screen"/>
            <a:srcRect r="4730"/>
            <a:stretch>
              <a:fillRect/>
            </a:stretch>
          </p:blipFill>
          <p:spPr bwMode="gray">
            <a:xfrm>
              <a:off x="6427079" y="3512854"/>
              <a:ext cx="91508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 name="flag_netherlands" descr="Datei:Flag of the Netherlands.svg"/>
            <p:cNvPicPr>
              <a:picLocks noChangeAspect="1" noChangeArrowheads="1"/>
            </p:cNvPicPr>
            <p:nvPr/>
          </p:nvPicPr>
          <p:blipFill>
            <a:blip r:embed="rId12" cstate="print"/>
            <a:srcRect/>
            <a:stretch>
              <a:fillRect/>
            </a:stretch>
          </p:blipFill>
          <p:spPr bwMode="auto">
            <a:xfrm>
              <a:off x="6426793" y="4062561"/>
              <a:ext cx="915652"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1" name="flag_japan" descr="Datei:Flag of Japan.svg"/>
            <p:cNvPicPr>
              <a:picLocks noChangeAspect="1" noChangeArrowheads="1"/>
            </p:cNvPicPr>
            <p:nvPr/>
          </p:nvPicPr>
          <p:blipFill>
            <a:blip r:embed="rId13" cstate="print"/>
            <a:srcRect/>
            <a:stretch>
              <a:fillRect/>
            </a:stretch>
          </p:blipFill>
          <p:spPr bwMode="auto">
            <a:xfrm>
              <a:off x="6426793" y="4612267"/>
              <a:ext cx="915652"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2" name="flag_qatar" descr="Datei:Flag of Qatar.svg"/>
            <p:cNvPicPr>
              <a:picLocks noChangeAspect="1" noChangeArrowheads="1"/>
            </p:cNvPicPr>
            <p:nvPr/>
          </p:nvPicPr>
          <p:blipFill>
            <a:blip r:embed="rId14" cstate="print"/>
            <a:srcRect l="15595" r="25477"/>
            <a:stretch>
              <a:fillRect/>
            </a:stretch>
          </p:blipFill>
          <p:spPr bwMode="auto">
            <a:xfrm>
              <a:off x="6427079" y="2963148"/>
              <a:ext cx="915080" cy="470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7" name="TextColumnContent"/>
          <p:cNvSpPr>
            <a:spLocks noChangeArrowheads="1"/>
          </p:cNvSpPr>
          <p:nvPr/>
        </p:nvSpPr>
        <p:spPr bwMode="gray">
          <a:xfrm>
            <a:off x="7622600" y="1215430"/>
            <a:ext cx="398564" cy="475790"/>
          </a:xfrm>
          <a:prstGeom prst="rect">
            <a:avLst/>
          </a:prstGeom>
          <a:solidFill>
            <a:srgbClr val="BCDEC2"/>
          </a:solidFill>
          <a:ln w="9525" algn="ctr">
            <a:solidFill>
              <a:srgbClr val="808080"/>
            </a:solidFill>
            <a:miter lim="800000"/>
            <a:headEnd type="none" w="lg" len="lg"/>
            <a:tailEnd type="none" w="lg" len="lg"/>
          </a:ln>
          <a:effectLst/>
        </p:spPr>
        <p:txBody>
          <a:bodyPr lIns="182880" tIns="45720" rIns="0" bIns="45720" anchor="t"/>
          <a:lstStyle/>
          <a:p>
            <a:pPr algn="ctr" rtl="0"/>
            <a:endParaRPr lang="en-US" sz="2400" b="1" dirty="0">
              <a:latin typeface="Arial" pitchFamily="34" charset="0"/>
              <a:cs typeface="Arial" pitchFamily="34" charset="0"/>
            </a:endParaRPr>
          </a:p>
        </p:txBody>
      </p:sp>
      <p:sp>
        <p:nvSpPr>
          <p:cNvPr id="8" name="clipart_tick"/>
          <p:cNvSpPr>
            <a:spLocks/>
          </p:cNvSpPr>
          <p:nvPr/>
        </p:nvSpPr>
        <p:spPr bwMode="gray">
          <a:xfrm>
            <a:off x="7635937" y="1215430"/>
            <a:ext cx="385229" cy="451436"/>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226B57"/>
          </a:solidFill>
          <a:ln w="9525" cap="flat" cmpd="sng">
            <a:noFill/>
            <a:prstDash val="solid"/>
            <a:round/>
            <a:headEnd type="none" w="med" len="med"/>
            <a:tailEnd type="none" w="med" len="med"/>
          </a:ln>
        </p:spPr>
        <p:txBody>
          <a:bodyPr tIns="91440" bIns="91440" anchor="ctr"/>
          <a:lstStyle/>
          <a:p>
            <a:pPr fontAlgn="base">
              <a:spcBef>
                <a:spcPct val="0"/>
              </a:spcBef>
              <a:spcAft>
                <a:spcPct val="0"/>
              </a:spcAft>
            </a:pPr>
            <a:endParaRPr lang="en-US" sz="1400" b="1" dirty="0">
              <a:solidFill>
                <a:srgbClr val="000000"/>
              </a:solidFill>
              <a:latin typeface="Arial" pitchFamily="34" charset="0"/>
              <a:cs typeface="Arial" pitchFamily="34" charset="0"/>
            </a:endParaRPr>
          </a:p>
        </p:txBody>
      </p:sp>
      <p:sp>
        <p:nvSpPr>
          <p:cNvPr id="9" name="TextColumnContent"/>
          <p:cNvSpPr>
            <a:spLocks noChangeArrowheads="1"/>
          </p:cNvSpPr>
          <p:nvPr/>
        </p:nvSpPr>
        <p:spPr bwMode="gray">
          <a:xfrm>
            <a:off x="4869772" y="1368090"/>
            <a:ext cx="2461174" cy="2286000"/>
          </a:xfrm>
          <a:prstGeom prst="rect">
            <a:avLst/>
          </a:prstGeom>
          <a:solidFill>
            <a:schemeClr val="bg1"/>
          </a:solidFill>
          <a:ln w="9525" algn="ctr">
            <a:solidFill>
              <a:srgbClr val="808080"/>
            </a:solidFill>
            <a:miter lim="800000"/>
            <a:headEnd type="none" w="lg" len="lg"/>
            <a:tailEnd type="none" w="lg" len="lg"/>
          </a:ln>
          <a:effectLst/>
        </p:spPr>
        <p:txBody>
          <a:bodyPr lIns="0" tIns="45720" rIns="0" bIns="45720" anchor="ctr"/>
          <a:lstStyle/>
          <a:p>
            <a:pPr algn="ctr" rtl="0"/>
            <a:r>
              <a:rPr lang="ar-AE" sz="2400" b="1" dirty="0">
                <a:solidFill>
                  <a:srgbClr val="226B57"/>
                </a:solidFill>
                <a:latin typeface="Sakkal Majalla" panose="02000000000000000000" pitchFamily="2" charset="-78"/>
              </a:rPr>
              <a:t>إجراء مقابلات معمقة</a:t>
            </a:r>
            <a:br>
              <a:rPr lang="ar-AE" sz="2400" b="1" dirty="0">
                <a:solidFill>
                  <a:srgbClr val="226B57"/>
                </a:solidFill>
                <a:latin typeface="Sakkal Majalla" panose="02000000000000000000" pitchFamily="2" charset="-78"/>
              </a:rPr>
            </a:br>
            <a:r>
              <a:rPr lang="ar-AE" sz="2400" b="1" dirty="0">
                <a:solidFill>
                  <a:srgbClr val="226B57"/>
                </a:solidFill>
                <a:latin typeface="Sakkal Majalla" panose="02000000000000000000" pitchFamily="2" charset="-78"/>
              </a:rPr>
              <a:t> مع أطراف معنية وخبراء رئيسيين</a:t>
            </a:r>
            <a:endParaRPr lang="en-US" dirty="0">
              <a:solidFill>
                <a:srgbClr val="226B57"/>
              </a:solidFill>
              <a:latin typeface="Sakkal Majalla" panose="02000000000000000000" pitchFamily="2" charset="-78"/>
            </a:endParaRPr>
          </a:p>
        </p:txBody>
      </p:sp>
      <p:sp>
        <p:nvSpPr>
          <p:cNvPr id="10" name="TextColumnContent"/>
          <p:cNvSpPr>
            <a:spLocks noChangeArrowheads="1"/>
          </p:cNvSpPr>
          <p:nvPr/>
        </p:nvSpPr>
        <p:spPr bwMode="gray">
          <a:xfrm>
            <a:off x="4869772" y="3967209"/>
            <a:ext cx="2461174" cy="2286000"/>
          </a:xfrm>
          <a:prstGeom prst="rect">
            <a:avLst/>
          </a:prstGeom>
          <a:solidFill>
            <a:schemeClr val="bg1"/>
          </a:solidFill>
          <a:ln w="9525" algn="ctr">
            <a:solidFill>
              <a:srgbClr val="808080"/>
            </a:solidFill>
            <a:miter lim="800000"/>
            <a:headEnd type="none" w="lg" len="lg"/>
            <a:tailEnd type="none" w="lg" len="lg"/>
          </a:ln>
          <a:effectLst/>
        </p:spPr>
        <p:txBody>
          <a:bodyPr tIns="91440" bIns="91440" anchor="ctr"/>
          <a:lstStyle/>
          <a:p>
            <a:pPr algn="ctr" rtl="0"/>
            <a:r>
              <a:rPr lang="ar-AE" sz="2400" b="1" dirty="0">
                <a:solidFill>
                  <a:srgbClr val="226B57"/>
                </a:solidFill>
                <a:latin typeface="Sakkal Majalla" panose="02000000000000000000" pitchFamily="2" charset="-78"/>
              </a:rPr>
              <a:t>مراجعة مستندات ضرورية</a:t>
            </a:r>
            <a:endParaRPr lang="en-US" sz="2400" dirty="0">
              <a:solidFill>
                <a:srgbClr val="226B57"/>
              </a:solidFill>
              <a:latin typeface="Sakkal Majalla" panose="02000000000000000000" pitchFamily="2" charset="-78"/>
            </a:endParaRPr>
          </a:p>
        </p:txBody>
      </p:sp>
      <p:sp>
        <p:nvSpPr>
          <p:cNvPr id="11" name="TextColumnContent"/>
          <p:cNvSpPr>
            <a:spLocks noChangeArrowheads="1"/>
          </p:cNvSpPr>
          <p:nvPr/>
        </p:nvSpPr>
        <p:spPr bwMode="gray">
          <a:xfrm>
            <a:off x="4734028" y="1215430"/>
            <a:ext cx="398564" cy="475790"/>
          </a:xfrm>
          <a:prstGeom prst="rect">
            <a:avLst/>
          </a:prstGeom>
          <a:solidFill>
            <a:srgbClr val="BCDEC2"/>
          </a:solidFill>
          <a:ln w="9525" algn="ctr">
            <a:solidFill>
              <a:srgbClr val="808080"/>
            </a:solidFill>
            <a:miter lim="800000"/>
            <a:headEnd type="none" w="lg" len="lg"/>
            <a:tailEnd type="none" w="lg" len="lg"/>
          </a:ln>
          <a:effectLst/>
        </p:spPr>
        <p:txBody>
          <a:bodyPr lIns="182880" tIns="45720" rIns="0" bIns="45720" anchor="t"/>
          <a:lstStyle/>
          <a:p>
            <a:pPr algn="ctr" rtl="0"/>
            <a:endParaRPr lang="en-US" sz="2400" b="1" dirty="0">
              <a:latin typeface="Arial" pitchFamily="34" charset="0"/>
              <a:cs typeface="Arial" pitchFamily="34" charset="0"/>
            </a:endParaRPr>
          </a:p>
        </p:txBody>
      </p:sp>
      <p:sp>
        <p:nvSpPr>
          <p:cNvPr id="12" name="clipart_tick"/>
          <p:cNvSpPr>
            <a:spLocks/>
          </p:cNvSpPr>
          <p:nvPr/>
        </p:nvSpPr>
        <p:spPr bwMode="gray">
          <a:xfrm>
            <a:off x="4747365" y="1215430"/>
            <a:ext cx="385229" cy="451436"/>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226B57"/>
          </a:solidFill>
          <a:ln w="9525" cap="flat" cmpd="sng">
            <a:noFill/>
            <a:prstDash val="solid"/>
            <a:round/>
            <a:headEnd type="none" w="med" len="med"/>
            <a:tailEnd type="none" w="med" len="med"/>
          </a:ln>
        </p:spPr>
        <p:txBody>
          <a:bodyPr tIns="91440" bIns="91440" anchor="ctr"/>
          <a:lstStyle/>
          <a:p>
            <a:pPr fontAlgn="base">
              <a:spcBef>
                <a:spcPct val="0"/>
              </a:spcBef>
              <a:spcAft>
                <a:spcPct val="0"/>
              </a:spcAft>
            </a:pPr>
            <a:endParaRPr lang="en-US" sz="1400" b="1" dirty="0">
              <a:solidFill>
                <a:srgbClr val="000000"/>
              </a:solidFill>
              <a:latin typeface="Arial" pitchFamily="34" charset="0"/>
              <a:cs typeface="Arial" pitchFamily="34" charset="0"/>
            </a:endParaRPr>
          </a:p>
        </p:txBody>
      </p:sp>
      <p:sp>
        <p:nvSpPr>
          <p:cNvPr id="13" name="TextColumnContent"/>
          <p:cNvSpPr>
            <a:spLocks noChangeArrowheads="1"/>
          </p:cNvSpPr>
          <p:nvPr/>
        </p:nvSpPr>
        <p:spPr bwMode="gray">
          <a:xfrm>
            <a:off x="4734028" y="3801191"/>
            <a:ext cx="398564" cy="475790"/>
          </a:xfrm>
          <a:prstGeom prst="rect">
            <a:avLst/>
          </a:prstGeom>
          <a:solidFill>
            <a:srgbClr val="BCDEC2"/>
          </a:solidFill>
          <a:ln w="9525" algn="ctr">
            <a:solidFill>
              <a:srgbClr val="808080"/>
            </a:solidFill>
            <a:miter lim="800000"/>
            <a:headEnd type="none" w="lg" len="lg"/>
            <a:tailEnd type="none" w="lg" len="lg"/>
          </a:ln>
          <a:effectLst/>
        </p:spPr>
        <p:txBody>
          <a:bodyPr lIns="182880" tIns="45720" rIns="0" bIns="45720" anchor="t"/>
          <a:lstStyle/>
          <a:p>
            <a:pPr algn="ctr" rtl="0"/>
            <a:endParaRPr lang="en-US" sz="2400" b="1" dirty="0">
              <a:latin typeface="Arial" pitchFamily="34" charset="0"/>
              <a:cs typeface="Arial" pitchFamily="34" charset="0"/>
            </a:endParaRPr>
          </a:p>
        </p:txBody>
      </p:sp>
      <p:sp>
        <p:nvSpPr>
          <p:cNvPr id="14" name="clipart_tick"/>
          <p:cNvSpPr>
            <a:spLocks/>
          </p:cNvSpPr>
          <p:nvPr/>
        </p:nvSpPr>
        <p:spPr bwMode="gray">
          <a:xfrm>
            <a:off x="4747365" y="3801191"/>
            <a:ext cx="385229" cy="451436"/>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226B57"/>
          </a:solidFill>
          <a:ln w="9525" cap="flat" cmpd="sng">
            <a:noFill/>
            <a:prstDash val="solid"/>
            <a:round/>
            <a:headEnd type="none" w="med" len="med"/>
            <a:tailEnd type="none" w="med" len="med"/>
          </a:ln>
        </p:spPr>
        <p:txBody>
          <a:bodyPr tIns="91440" bIns="91440" anchor="ctr"/>
          <a:lstStyle/>
          <a:p>
            <a:pPr fontAlgn="base">
              <a:spcBef>
                <a:spcPct val="0"/>
              </a:spcBef>
              <a:spcAft>
                <a:spcPct val="0"/>
              </a:spcAft>
            </a:pPr>
            <a:endParaRPr lang="en-US" sz="1400" b="1" dirty="0">
              <a:solidFill>
                <a:srgbClr val="000000"/>
              </a:solidFill>
              <a:latin typeface="Arial" pitchFamily="34" charset="0"/>
              <a:cs typeface="Arial" pitchFamily="34" charset="0"/>
            </a:endParaRPr>
          </a:p>
        </p:txBody>
      </p:sp>
      <p:sp>
        <p:nvSpPr>
          <p:cNvPr id="15" name="TextColumnContent"/>
          <p:cNvSpPr>
            <a:spLocks noChangeArrowheads="1"/>
          </p:cNvSpPr>
          <p:nvPr/>
        </p:nvSpPr>
        <p:spPr bwMode="gray">
          <a:xfrm>
            <a:off x="1981200" y="1368090"/>
            <a:ext cx="2461174" cy="2286000"/>
          </a:xfrm>
          <a:prstGeom prst="rect">
            <a:avLst/>
          </a:prstGeom>
          <a:solidFill>
            <a:schemeClr val="bg1"/>
          </a:solidFill>
          <a:ln w="9525" algn="ctr">
            <a:solidFill>
              <a:srgbClr val="808080"/>
            </a:solidFill>
            <a:miter lim="800000"/>
            <a:headEnd type="none" w="lg" len="lg"/>
            <a:tailEnd type="none" w="lg" len="lg"/>
          </a:ln>
          <a:effectLst/>
        </p:spPr>
        <p:txBody>
          <a:bodyPr lIns="0" tIns="45720" rIns="0" bIns="45720" anchor="ctr"/>
          <a:lstStyle/>
          <a:p>
            <a:pPr algn="ctr" rtl="0"/>
            <a:r>
              <a:rPr lang="ar-AE" sz="2400" b="1" dirty="0">
                <a:solidFill>
                  <a:srgbClr val="226B57"/>
                </a:solidFill>
                <a:latin typeface="Sakkal Majalla" panose="02000000000000000000" pitchFamily="2" charset="-78"/>
              </a:rPr>
              <a:t>استطلاع آراء المسؤولين عن مراكز البحوث والدراسات الاجتماعية</a:t>
            </a:r>
            <a:endParaRPr lang="en-US" dirty="0">
              <a:solidFill>
                <a:srgbClr val="226B57"/>
              </a:solidFill>
              <a:latin typeface="Sakkal Majalla" panose="02000000000000000000" pitchFamily="2" charset="-78"/>
            </a:endParaRPr>
          </a:p>
        </p:txBody>
      </p:sp>
      <p:sp>
        <p:nvSpPr>
          <p:cNvPr id="16" name="TextColumnContent"/>
          <p:cNvSpPr>
            <a:spLocks noChangeArrowheads="1"/>
          </p:cNvSpPr>
          <p:nvPr/>
        </p:nvSpPr>
        <p:spPr bwMode="gray">
          <a:xfrm>
            <a:off x="1845456" y="1215430"/>
            <a:ext cx="398564" cy="475790"/>
          </a:xfrm>
          <a:prstGeom prst="rect">
            <a:avLst/>
          </a:prstGeom>
          <a:solidFill>
            <a:srgbClr val="BCDEC2"/>
          </a:solidFill>
          <a:ln w="9525" algn="ctr">
            <a:solidFill>
              <a:srgbClr val="808080"/>
            </a:solidFill>
            <a:miter lim="800000"/>
            <a:headEnd type="none" w="lg" len="lg"/>
            <a:tailEnd type="none" w="lg" len="lg"/>
          </a:ln>
          <a:effectLst/>
        </p:spPr>
        <p:txBody>
          <a:bodyPr lIns="182880" tIns="45720" rIns="0" bIns="45720" anchor="t"/>
          <a:lstStyle/>
          <a:p>
            <a:pPr algn="ctr" rtl="0"/>
            <a:endParaRPr lang="en-US" sz="2400" b="1" dirty="0">
              <a:latin typeface="Arial" pitchFamily="34" charset="0"/>
              <a:cs typeface="Arial" pitchFamily="34" charset="0"/>
            </a:endParaRPr>
          </a:p>
        </p:txBody>
      </p:sp>
      <p:sp>
        <p:nvSpPr>
          <p:cNvPr id="17" name="clipart_tick"/>
          <p:cNvSpPr>
            <a:spLocks/>
          </p:cNvSpPr>
          <p:nvPr/>
        </p:nvSpPr>
        <p:spPr bwMode="gray">
          <a:xfrm>
            <a:off x="1858793" y="1215430"/>
            <a:ext cx="385229" cy="451436"/>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226B57"/>
          </a:solidFill>
          <a:ln w="9525" cap="flat" cmpd="sng">
            <a:noFill/>
            <a:prstDash val="solid"/>
            <a:round/>
            <a:headEnd type="none" w="med" len="med"/>
            <a:tailEnd type="none" w="med" len="med"/>
          </a:ln>
        </p:spPr>
        <p:txBody>
          <a:bodyPr tIns="91440" bIns="91440" anchor="ctr"/>
          <a:lstStyle/>
          <a:p>
            <a:pPr fontAlgn="base">
              <a:spcBef>
                <a:spcPct val="0"/>
              </a:spcBef>
              <a:spcAft>
                <a:spcPct val="0"/>
              </a:spcAft>
            </a:pPr>
            <a:endParaRPr lang="en-US" sz="1400" b="1" dirty="0">
              <a:solidFill>
                <a:srgbClr val="000000"/>
              </a:solidFill>
              <a:latin typeface="Arial" pitchFamily="34" charset="0"/>
              <a:cs typeface="Arial" pitchFamily="34" charset="0"/>
            </a:endParaRPr>
          </a:p>
        </p:txBody>
      </p:sp>
      <p:sp>
        <p:nvSpPr>
          <p:cNvPr id="18" name="TextColumnContent"/>
          <p:cNvSpPr>
            <a:spLocks noChangeArrowheads="1"/>
          </p:cNvSpPr>
          <p:nvPr/>
        </p:nvSpPr>
        <p:spPr bwMode="gray">
          <a:xfrm>
            <a:off x="1981200" y="3974090"/>
            <a:ext cx="2461174" cy="2286000"/>
          </a:xfrm>
          <a:prstGeom prst="rect">
            <a:avLst/>
          </a:prstGeom>
          <a:solidFill>
            <a:schemeClr val="bg1"/>
          </a:solidFill>
          <a:ln w="9525" algn="ctr">
            <a:solidFill>
              <a:srgbClr val="808080"/>
            </a:solidFill>
            <a:miter lim="800000"/>
            <a:headEnd type="none" w="lg" len="lg"/>
            <a:tailEnd type="none" w="lg" len="lg"/>
          </a:ln>
          <a:effectLst/>
        </p:spPr>
        <p:txBody>
          <a:bodyPr lIns="0" tIns="45720" rIns="0" bIns="45720" anchor="ctr"/>
          <a:lstStyle/>
          <a:p>
            <a:pPr algn="ctr" rtl="0"/>
            <a:r>
              <a:rPr lang="ar-AE" sz="2400" b="1" dirty="0">
                <a:solidFill>
                  <a:srgbClr val="226B57"/>
                </a:solidFill>
                <a:latin typeface="Sakkal Majalla" panose="02000000000000000000" pitchFamily="2" charset="-78"/>
              </a:rPr>
              <a:t>ورشة </a:t>
            </a:r>
            <a:r>
              <a:rPr lang="ar-SA" sz="2400" b="1" dirty="0">
                <a:solidFill>
                  <a:srgbClr val="226B57"/>
                </a:solidFill>
                <a:latin typeface="Sakkal Majalla" panose="02000000000000000000" pitchFamily="2" charset="-78"/>
              </a:rPr>
              <a:t>عمل</a:t>
            </a:r>
          </a:p>
          <a:p>
            <a:pPr algn="ctr" rtl="0"/>
            <a:r>
              <a:rPr lang="ar-SA" sz="2000" b="1" dirty="0">
                <a:solidFill>
                  <a:srgbClr val="226B57"/>
                </a:solidFill>
                <a:latin typeface="Sakkal Majalla" panose="02000000000000000000" pitchFamily="2" charset="-78"/>
              </a:rPr>
              <a:t>مراكز البحوث الاجتماعية</a:t>
            </a:r>
            <a:r>
              <a:rPr lang="ar-SA" sz="2000" dirty="0">
                <a:solidFill>
                  <a:srgbClr val="226B57"/>
                </a:solidFill>
                <a:latin typeface="Sakkal Majalla" panose="02000000000000000000" pitchFamily="2" charset="-78"/>
              </a:rPr>
              <a:t>:</a:t>
            </a:r>
          </a:p>
          <a:p>
            <a:pPr algn="ctr" rtl="0"/>
            <a:r>
              <a:rPr lang="ar-SA" sz="2000" b="1" dirty="0">
                <a:solidFill>
                  <a:srgbClr val="226B57"/>
                </a:solidFill>
                <a:latin typeface="Sakkal Majalla" panose="02000000000000000000" pitchFamily="2" charset="-78"/>
              </a:rPr>
              <a:t>نحو شراكة تنموية فاعلة</a:t>
            </a:r>
          </a:p>
        </p:txBody>
      </p:sp>
      <p:sp>
        <p:nvSpPr>
          <p:cNvPr id="19" name="TextColumnContent"/>
          <p:cNvSpPr>
            <a:spLocks noChangeArrowheads="1"/>
          </p:cNvSpPr>
          <p:nvPr/>
        </p:nvSpPr>
        <p:spPr bwMode="gray">
          <a:xfrm>
            <a:off x="1845456" y="3821430"/>
            <a:ext cx="398564" cy="475790"/>
          </a:xfrm>
          <a:prstGeom prst="rect">
            <a:avLst/>
          </a:prstGeom>
          <a:solidFill>
            <a:schemeClr val="accent6">
              <a:lumMod val="40000"/>
              <a:lumOff val="60000"/>
            </a:schemeClr>
          </a:solidFill>
          <a:ln w="9525" algn="ctr">
            <a:solidFill>
              <a:srgbClr val="808080"/>
            </a:solidFill>
            <a:miter lim="800000"/>
            <a:headEnd type="none" w="lg" len="lg"/>
            <a:tailEnd type="none" w="lg" len="lg"/>
          </a:ln>
          <a:effectLst/>
        </p:spPr>
        <p:txBody>
          <a:bodyPr lIns="182880" tIns="45720" rIns="0" bIns="45720" anchor="t"/>
          <a:lstStyle/>
          <a:p>
            <a:pPr algn="ctr" rtl="0"/>
            <a:endParaRPr lang="en-US" sz="2400" b="1" dirty="0">
              <a:latin typeface="Arial" pitchFamily="34" charset="0"/>
              <a:cs typeface="Arial" pitchFamily="34" charset="0"/>
            </a:endParaRPr>
          </a:p>
        </p:txBody>
      </p:sp>
      <p:sp>
        <p:nvSpPr>
          <p:cNvPr id="35" name="clipart_tick"/>
          <p:cNvSpPr>
            <a:spLocks/>
          </p:cNvSpPr>
          <p:nvPr/>
        </p:nvSpPr>
        <p:spPr bwMode="gray">
          <a:xfrm>
            <a:off x="1852070" y="3833607"/>
            <a:ext cx="385229" cy="451436"/>
          </a:xfrm>
          <a:custGeom>
            <a:avLst/>
            <a:gdLst>
              <a:gd name="T0" fmla="*/ 2147483647 w 352"/>
              <a:gd name="T1" fmla="*/ 2147483647 h 380"/>
              <a:gd name="T2" fmla="*/ 2147483647 w 352"/>
              <a:gd name="T3" fmla="*/ 2147483647 h 380"/>
              <a:gd name="T4" fmla="*/ 2147483647 w 352"/>
              <a:gd name="T5" fmla="*/ 2147483647 h 380"/>
              <a:gd name="T6" fmla="*/ 2147483647 w 352"/>
              <a:gd name="T7" fmla="*/ 2147483647 h 380"/>
              <a:gd name="T8" fmla="*/ 2147483647 w 352"/>
              <a:gd name="T9" fmla="*/ 2147483647 h 380"/>
              <a:gd name="T10" fmla="*/ 2147483647 w 352"/>
              <a:gd name="T11" fmla="*/ 2147483647 h 380"/>
              <a:gd name="T12" fmla="*/ 2147483647 w 352"/>
              <a:gd name="T13" fmla="*/ 2147483647 h 380"/>
              <a:gd name="T14" fmla="*/ 2147483647 w 352"/>
              <a:gd name="T15" fmla="*/ 2147483647 h 380"/>
              <a:gd name="T16" fmla="*/ 0 60000 65536"/>
              <a:gd name="T17" fmla="*/ 0 60000 65536"/>
              <a:gd name="T18" fmla="*/ 0 60000 65536"/>
              <a:gd name="T19" fmla="*/ 0 60000 65536"/>
              <a:gd name="T20" fmla="*/ 0 60000 65536"/>
              <a:gd name="T21" fmla="*/ 0 60000 65536"/>
              <a:gd name="T22" fmla="*/ 0 60000 65536"/>
              <a:gd name="T23" fmla="*/ 0 60000 65536"/>
              <a:gd name="T24" fmla="*/ 0 w 352"/>
              <a:gd name="T25" fmla="*/ 0 h 380"/>
              <a:gd name="T26" fmla="*/ 352 w 352"/>
              <a:gd name="T27" fmla="*/ 380 h 3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2" h="380">
                <a:moveTo>
                  <a:pt x="2" y="264"/>
                </a:moveTo>
                <a:cubicBezTo>
                  <a:pt x="42" y="304"/>
                  <a:pt x="56" y="361"/>
                  <a:pt x="78" y="380"/>
                </a:cubicBezTo>
                <a:cubicBezTo>
                  <a:pt x="105" y="379"/>
                  <a:pt x="132" y="378"/>
                  <a:pt x="132" y="378"/>
                </a:cubicBezTo>
                <a:cubicBezTo>
                  <a:pt x="190" y="174"/>
                  <a:pt x="352" y="26"/>
                  <a:pt x="352" y="26"/>
                </a:cubicBezTo>
                <a:cubicBezTo>
                  <a:pt x="318" y="0"/>
                  <a:pt x="296" y="14"/>
                  <a:pt x="296" y="14"/>
                </a:cubicBezTo>
                <a:cubicBezTo>
                  <a:pt x="296" y="14"/>
                  <a:pt x="186" y="130"/>
                  <a:pt x="102" y="304"/>
                </a:cubicBezTo>
                <a:cubicBezTo>
                  <a:pt x="86" y="258"/>
                  <a:pt x="28" y="242"/>
                  <a:pt x="28" y="242"/>
                </a:cubicBezTo>
                <a:cubicBezTo>
                  <a:pt x="28" y="242"/>
                  <a:pt x="0" y="246"/>
                  <a:pt x="2" y="264"/>
                </a:cubicBezTo>
                <a:close/>
              </a:path>
            </a:pathLst>
          </a:custGeom>
          <a:solidFill>
            <a:srgbClr val="226B57"/>
          </a:solidFill>
          <a:ln w="9525" cap="flat" cmpd="sng">
            <a:noFill/>
            <a:prstDash val="solid"/>
            <a:round/>
            <a:headEnd type="none" w="med" len="med"/>
            <a:tailEnd type="none" w="med" len="med"/>
          </a:ln>
        </p:spPr>
        <p:txBody>
          <a:bodyPr tIns="91440" bIns="91440" anchor="ctr"/>
          <a:lstStyle/>
          <a:p>
            <a:pPr fontAlgn="base">
              <a:spcBef>
                <a:spcPct val="0"/>
              </a:spcBef>
              <a:spcAft>
                <a:spcPct val="0"/>
              </a:spcAft>
            </a:pPr>
            <a:endParaRPr lang="en-US" sz="1400" b="1"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30083627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2500" b="1" dirty="0">
                <a:latin typeface="Sakkal Majalla" panose="02000000000000000000" pitchFamily="2" charset="-78"/>
                <a:cs typeface="+mn-cs"/>
              </a:rPr>
              <a:t>مسار البحث العلمي وصناعة القرار في المملكة العربية السعودية</a:t>
            </a:r>
            <a:endParaRPr lang="en-GB" sz="2500" dirty="0">
              <a:cs typeface="+mn-cs"/>
            </a:endParaRPr>
          </a:p>
        </p:txBody>
      </p:sp>
      <p:grpSp>
        <p:nvGrpSpPr>
          <p:cNvPr id="4" name="Group 3"/>
          <p:cNvGrpSpPr/>
          <p:nvPr/>
        </p:nvGrpSpPr>
        <p:grpSpPr>
          <a:xfrm>
            <a:off x="1575814" y="1152988"/>
            <a:ext cx="9139811" cy="5251349"/>
            <a:chOff x="420566" y="2281029"/>
            <a:chExt cx="8302869" cy="4150521"/>
          </a:xfrm>
        </p:grpSpPr>
        <p:sp>
          <p:nvSpPr>
            <p:cNvPr id="5" name="BoxHeader"/>
            <p:cNvSpPr>
              <a:spLocks noChangeArrowheads="1"/>
            </p:cNvSpPr>
            <p:nvPr/>
          </p:nvSpPr>
          <p:spPr bwMode="gray">
            <a:xfrm>
              <a:off x="420566" y="4482870"/>
              <a:ext cx="8271803" cy="1645920"/>
            </a:xfrm>
            <a:prstGeom prst="rect">
              <a:avLst/>
            </a:prstGeom>
            <a:solidFill>
              <a:schemeClr val="accent6">
                <a:lumMod val="20000"/>
                <a:lumOff val="80000"/>
              </a:schemeClr>
            </a:solidFill>
            <a:ln w="9525" algn="ctr">
              <a:solidFill>
                <a:schemeClr val="accent1">
                  <a:lumMod val="20000"/>
                  <a:lumOff val="80000"/>
                </a:schemeClr>
              </a:solidFill>
              <a:miter lim="800000"/>
              <a:headEnd type="none" w="lg" len="lg"/>
              <a:tailEnd type="none" w="lg" len="lg"/>
            </a:ln>
            <a:effectLst/>
          </p:spPr>
          <p:txBody>
            <a:bodyPr lIns="0" tIns="45720" rIns="0" bIns="45720" anchor="ctr"/>
            <a:lstStyle/>
            <a:p>
              <a:pPr algn="r"/>
              <a:r>
                <a:rPr lang="ar-AE" sz="2000" dirty="0">
                  <a:latin typeface="Sakkal Majalla"/>
                  <a:cs typeface="Sakkal Majalla"/>
                  <a:sym typeface="Sakkal Majalla"/>
                </a:rPr>
                <a:t>المشهد العام </a:t>
              </a:r>
              <a:r>
                <a:rPr lang="en-US" sz="2000" dirty="0">
                  <a:latin typeface="Sakkal Majalla"/>
                  <a:cs typeface="Sakkal Majalla"/>
                  <a:sym typeface="Sakkal Majalla"/>
                </a:rPr>
                <a:t/>
              </a:r>
              <a:br>
                <a:rPr lang="en-US" sz="2000" dirty="0">
                  <a:latin typeface="Sakkal Majalla"/>
                  <a:cs typeface="Sakkal Majalla"/>
                  <a:sym typeface="Sakkal Majalla"/>
                </a:rPr>
              </a:br>
              <a:r>
                <a:rPr lang="ar-AE" sz="2000" dirty="0">
                  <a:latin typeface="Sakkal Majalla"/>
                  <a:cs typeface="Sakkal Majalla"/>
                  <a:sym typeface="Sakkal Majalla"/>
                </a:rPr>
                <a:t>في المملكة العربية </a:t>
              </a:r>
            </a:p>
            <a:p>
              <a:pPr algn="r"/>
              <a:r>
                <a:rPr lang="ar-AE" sz="2000" dirty="0">
                  <a:latin typeface="Sakkal Majalla"/>
                  <a:cs typeface="Sakkal Majalla"/>
                  <a:sym typeface="Sakkal Majalla"/>
                </a:rPr>
                <a:t>السعودية</a:t>
              </a:r>
              <a:endParaRPr lang="en-US" sz="2000" dirty="0">
                <a:latin typeface="Sakkal Majalla"/>
                <a:cs typeface="Sakkal Majalla"/>
                <a:sym typeface="Sakkal Majalla"/>
              </a:endParaRPr>
            </a:p>
          </p:txBody>
        </p:sp>
        <p:sp>
          <p:nvSpPr>
            <p:cNvPr id="6" name="BoxHeader"/>
            <p:cNvSpPr>
              <a:spLocks noChangeArrowheads="1"/>
            </p:cNvSpPr>
            <p:nvPr/>
          </p:nvSpPr>
          <p:spPr bwMode="gray">
            <a:xfrm>
              <a:off x="420566" y="2281029"/>
              <a:ext cx="8271803" cy="731520"/>
            </a:xfrm>
            <a:prstGeom prst="rect">
              <a:avLst/>
            </a:prstGeom>
            <a:solidFill>
              <a:schemeClr val="accent6">
                <a:lumMod val="20000"/>
                <a:lumOff val="80000"/>
              </a:schemeClr>
            </a:solidFill>
            <a:ln w="9525" algn="ctr">
              <a:solidFill>
                <a:schemeClr val="accent1">
                  <a:lumMod val="20000"/>
                  <a:lumOff val="80000"/>
                </a:schemeClr>
              </a:solidFill>
              <a:miter lim="800000"/>
              <a:headEnd type="none" w="lg" len="lg"/>
              <a:tailEnd type="none" w="lg" len="lg"/>
            </a:ln>
            <a:effectLst/>
          </p:spPr>
          <p:txBody>
            <a:bodyPr lIns="0" tIns="45720" rIns="0" bIns="45720" anchor="ctr"/>
            <a:lstStyle/>
            <a:p>
              <a:pPr algn="r"/>
              <a:r>
                <a:rPr lang="ar-AE" sz="2000" dirty="0" smtClean="0">
                  <a:latin typeface="Sakkal Majalla"/>
                  <a:cs typeface="Sakkal Majalla"/>
                  <a:sym typeface="Sakkal Majalla"/>
                </a:rPr>
                <a:t>المسار</a:t>
              </a:r>
              <a:r>
                <a:rPr lang="ar-SA" sz="2000" dirty="0" smtClean="0">
                  <a:latin typeface="Sakkal Majalla"/>
                  <a:cs typeface="Sakkal Majalla"/>
                  <a:sym typeface="Sakkal Majalla"/>
                </a:rPr>
                <a:t>	</a:t>
              </a:r>
              <a:endParaRPr lang="en-US" sz="2000" i="1" dirty="0">
                <a:latin typeface="Sakkal Majalla"/>
                <a:cs typeface="Sakkal Majalla"/>
                <a:sym typeface="Sakkal Majalla"/>
              </a:endParaRPr>
            </a:p>
          </p:txBody>
        </p:sp>
        <p:sp>
          <p:nvSpPr>
            <p:cNvPr id="8" name="ValueChainStarter"/>
            <p:cNvSpPr>
              <a:spLocks noChangeArrowheads="1"/>
            </p:cNvSpPr>
            <p:nvPr/>
          </p:nvSpPr>
          <p:spPr bwMode="gray">
            <a:xfrm rot="10800000">
              <a:off x="5679555" y="2380090"/>
              <a:ext cx="1718772" cy="533400"/>
            </a:xfrm>
            <a:prstGeom prst="homePlate">
              <a:avLst>
                <a:gd name="adj" fmla="val 28651"/>
              </a:avLst>
            </a:prstGeom>
            <a:solidFill>
              <a:srgbClr val="226B57"/>
            </a:solidFill>
            <a:ln w="9525" algn="ctr">
              <a:solidFill>
                <a:schemeClr val="bg1"/>
              </a:solidFill>
              <a:miter lim="800000"/>
              <a:headEnd/>
              <a:tailEnd/>
            </a:ln>
          </p:spPr>
          <p:txBody>
            <a:bodyPr vert="horz" lIns="0" tIns="45720" rIns="0" bIns="45720" anchor="ctr"/>
            <a:lstStyle/>
            <a:p>
              <a:pPr algn="ctr" eaLnBrk="0" hangingPunct="0"/>
              <a:endParaRPr lang="en-US" sz="2000" b="1" dirty="0">
                <a:solidFill>
                  <a:srgbClr val="FFFFFF"/>
                </a:solidFill>
                <a:latin typeface="Sakkal Majalla"/>
                <a:cs typeface="Sakkal Majalla"/>
                <a:sym typeface="Sakkal Majalla"/>
              </a:endParaRPr>
            </a:p>
          </p:txBody>
        </p:sp>
        <p:sp>
          <p:nvSpPr>
            <p:cNvPr id="9" name="ValueChainHeader"/>
            <p:cNvSpPr>
              <a:spLocks noChangeArrowheads="1"/>
            </p:cNvSpPr>
            <p:nvPr/>
          </p:nvSpPr>
          <p:spPr bwMode="gray">
            <a:xfrm rot="10800000">
              <a:off x="3935198" y="2380089"/>
              <a:ext cx="1860153" cy="533400"/>
            </a:xfrm>
            <a:prstGeom prst="chevron">
              <a:avLst>
                <a:gd name="adj" fmla="val 28670"/>
              </a:avLst>
            </a:prstGeom>
            <a:solidFill>
              <a:srgbClr val="226B57"/>
            </a:solidFill>
            <a:ln w="9525" algn="ctr">
              <a:solidFill>
                <a:schemeClr val="bg1"/>
              </a:solidFill>
              <a:miter lim="800000"/>
              <a:headEnd/>
              <a:tailEnd/>
            </a:ln>
          </p:spPr>
          <p:txBody>
            <a:bodyPr vert="horz" lIns="0" tIns="45720" rIns="0" bIns="45720" anchor="ctr"/>
            <a:lstStyle/>
            <a:p>
              <a:pPr algn="ctr" eaLnBrk="0" hangingPunct="0"/>
              <a:endParaRPr lang="en-US" sz="2000" b="1" dirty="0">
                <a:solidFill>
                  <a:srgbClr val="FFFFFF"/>
                </a:solidFill>
                <a:latin typeface="Sakkal Majalla"/>
                <a:cs typeface="Sakkal Majalla"/>
                <a:sym typeface="Sakkal Majalla"/>
              </a:endParaRPr>
            </a:p>
          </p:txBody>
        </p:sp>
        <p:sp>
          <p:nvSpPr>
            <p:cNvPr id="10" name="ValueChainHeader"/>
            <p:cNvSpPr>
              <a:spLocks noChangeArrowheads="1"/>
            </p:cNvSpPr>
            <p:nvPr/>
          </p:nvSpPr>
          <p:spPr bwMode="gray">
            <a:xfrm rot="10800000">
              <a:off x="2193306" y="2380089"/>
              <a:ext cx="1860153" cy="533400"/>
            </a:xfrm>
            <a:prstGeom prst="chevron">
              <a:avLst>
                <a:gd name="adj" fmla="val 28670"/>
              </a:avLst>
            </a:prstGeom>
            <a:solidFill>
              <a:srgbClr val="226B57"/>
            </a:solidFill>
            <a:ln w="9525" algn="ctr">
              <a:solidFill>
                <a:schemeClr val="bg1"/>
              </a:solidFill>
              <a:miter lim="800000"/>
              <a:headEnd/>
              <a:tailEnd/>
            </a:ln>
          </p:spPr>
          <p:txBody>
            <a:bodyPr vert="horz" lIns="0" tIns="45720" rIns="0" bIns="45720" anchor="ctr"/>
            <a:lstStyle/>
            <a:p>
              <a:pPr algn="ctr" eaLnBrk="0" hangingPunct="0"/>
              <a:endParaRPr lang="en-US" sz="2000" b="1" dirty="0">
                <a:solidFill>
                  <a:srgbClr val="FFFFFF"/>
                </a:solidFill>
                <a:latin typeface="Sakkal Majalla"/>
                <a:cs typeface="Sakkal Majalla"/>
                <a:sym typeface="Sakkal Majalla"/>
              </a:endParaRPr>
            </a:p>
          </p:txBody>
        </p:sp>
        <p:sp>
          <p:nvSpPr>
            <p:cNvPr id="11" name="ValueChainHeader"/>
            <p:cNvSpPr>
              <a:spLocks noChangeArrowheads="1"/>
            </p:cNvSpPr>
            <p:nvPr/>
          </p:nvSpPr>
          <p:spPr bwMode="gray">
            <a:xfrm rot="10800000">
              <a:off x="450180" y="2380089"/>
              <a:ext cx="1858921" cy="533400"/>
            </a:xfrm>
            <a:prstGeom prst="chevron">
              <a:avLst>
                <a:gd name="adj" fmla="val 28651"/>
              </a:avLst>
            </a:prstGeom>
            <a:solidFill>
              <a:srgbClr val="226B57"/>
            </a:solidFill>
            <a:ln w="9525" algn="ctr">
              <a:solidFill>
                <a:schemeClr val="bg1"/>
              </a:solidFill>
              <a:miter lim="800000"/>
              <a:headEnd/>
              <a:tailEnd/>
            </a:ln>
          </p:spPr>
          <p:txBody>
            <a:bodyPr vert="horz" lIns="0" tIns="45720" rIns="0" bIns="45720" anchor="ctr"/>
            <a:lstStyle/>
            <a:p>
              <a:pPr algn="ctr" eaLnBrk="0" hangingPunct="0"/>
              <a:endParaRPr lang="en-US" sz="2000" b="1" dirty="0">
                <a:solidFill>
                  <a:srgbClr val="FFFFFF"/>
                </a:solidFill>
                <a:latin typeface="Sakkal Majalla"/>
                <a:cs typeface="Sakkal Majalla"/>
                <a:sym typeface="Sakkal Majalla"/>
              </a:endParaRPr>
            </a:p>
          </p:txBody>
        </p:sp>
        <p:sp>
          <p:nvSpPr>
            <p:cNvPr id="12" name="TextBox 11"/>
            <p:cNvSpPr txBox="1"/>
            <p:nvPr/>
          </p:nvSpPr>
          <p:spPr>
            <a:xfrm>
              <a:off x="513770" y="2488671"/>
              <a:ext cx="1692000" cy="316236"/>
            </a:xfrm>
            <a:prstGeom prst="rect">
              <a:avLst/>
            </a:prstGeom>
            <a:noFill/>
          </p:spPr>
          <p:txBody>
            <a:bodyPr wrap="square" lIns="0" tIns="45720" rIns="0" bIns="45720" rtlCol="0" anchor="ctr">
              <a:spAutoFit/>
            </a:bodyPr>
            <a:lstStyle/>
            <a:p>
              <a:pPr algn="ctr"/>
              <a:r>
                <a:rPr lang="ar-AE" sz="2000" b="1" dirty="0">
                  <a:solidFill>
                    <a:schemeClr val="bg1"/>
                  </a:solidFill>
                  <a:latin typeface="Sakkal Majalla"/>
                  <a:cs typeface="Sakkal Majalla"/>
                  <a:sym typeface="Sakkal Majalla"/>
                </a:rPr>
                <a:t>صناعة القرار</a:t>
              </a:r>
            </a:p>
          </p:txBody>
        </p:sp>
        <p:sp>
          <p:nvSpPr>
            <p:cNvPr id="13" name="TextBox 12"/>
            <p:cNvSpPr txBox="1"/>
            <p:nvPr/>
          </p:nvSpPr>
          <p:spPr>
            <a:xfrm>
              <a:off x="2166766" y="2488671"/>
              <a:ext cx="1768432" cy="316236"/>
            </a:xfrm>
            <a:prstGeom prst="rect">
              <a:avLst/>
            </a:prstGeom>
            <a:noFill/>
          </p:spPr>
          <p:txBody>
            <a:bodyPr wrap="square" lIns="0" tIns="45720" rIns="0" bIns="45720" rtlCol="0" anchor="ctr">
              <a:spAutoFit/>
            </a:bodyPr>
            <a:lstStyle/>
            <a:p>
              <a:pPr algn="ctr"/>
              <a:r>
                <a:rPr lang="ar-AE" sz="2000" b="1" dirty="0">
                  <a:solidFill>
                    <a:schemeClr val="bg1"/>
                  </a:solidFill>
                  <a:latin typeface="Sakkal Majalla"/>
                  <a:cs typeface="Sakkal Majalla"/>
                  <a:sym typeface="Sakkal Majalla"/>
                </a:rPr>
                <a:t>دعم صناعة القرار</a:t>
              </a:r>
            </a:p>
          </p:txBody>
        </p:sp>
        <p:sp>
          <p:nvSpPr>
            <p:cNvPr id="14" name="TextBox 13"/>
            <p:cNvSpPr txBox="1"/>
            <p:nvPr/>
          </p:nvSpPr>
          <p:spPr>
            <a:xfrm>
              <a:off x="3969081" y="2488671"/>
              <a:ext cx="1692000" cy="316236"/>
            </a:xfrm>
            <a:prstGeom prst="rect">
              <a:avLst/>
            </a:prstGeom>
            <a:noFill/>
          </p:spPr>
          <p:txBody>
            <a:bodyPr wrap="square" lIns="0" tIns="45720" rIns="0" bIns="45720" rtlCol="0" anchor="ctr">
              <a:spAutoFit/>
            </a:bodyPr>
            <a:lstStyle/>
            <a:p>
              <a:pPr algn="ctr"/>
              <a:r>
                <a:rPr lang="ar-AE" sz="2000" b="1" dirty="0">
                  <a:solidFill>
                    <a:schemeClr val="bg1"/>
                  </a:solidFill>
                  <a:latin typeface="Sakkal Majalla"/>
                  <a:cs typeface="Sakkal Majalla"/>
                  <a:sym typeface="Sakkal Majalla"/>
                </a:rPr>
                <a:t>التواصل</a:t>
              </a:r>
            </a:p>
          </p:txBody>
        </p:sp>
        <p:sp>
          <p:nvSpPr>
            <p:cNvPr id="15" name="TextBox 14"/>
            <p:cNvSpPr txBox="1"/>
            <p:nvPr/>
          </p:nvSpPr>
          <p:spPr>
            <a:xfrm>
              <a:off x="5846477" y="2488671"/>
              <a:ext cx="1551850" cy="316236"/>
            </a:xfrm>
            <a:prstGeom prst="rect">
              <a:avLst/>
            </a:prstGeom>
            <a:noFill/>
          </p:spPr>
          <p:txBody>
            <a:bodyPr wrap="square" lIns="0" tIns="45720" rIns="0" bIns="45720" rtlCol="0" anchor="ctr">
              <a:spAutoFit/>
            </a:bodyPr>
            <a:lstStyle/>
            <a:p>
              <a:pPr algn="ctr"/>
              <a:r>
                <a:rPr lang="ar-AE" sz="2000" b="1" dirty="0">
                  <a:solidFill>
                    <a:schemeClr val="bg1"/>
                  </a:solidFill>
                  <a:latin typeface="Sakkal Majalla"/>
                  <a:cs typeface="Sakkal Majalla"/>
                  <a:sym typeface="Sakkal Majalla"/>
                </a:rPr>
                <a:t>البحث العلمي</a:t>
              </a:r>
            </a:p>
          </p:txBody>
        </p:sp>
        <p:sp>
          <p:nvSpPr>
            <p:cNvPr id="16" name="BoxHeader"/>
            <p:cNvSpPr>
              <a:spLocks noChangeArrowheads="1"/>
            </p:cNvSpPr>
            <p:nvPr/>
          </p:nvSpPr>
          <p:spPr bwMode="gray">
            <a:xfrm>
              <a:off x="420566" y="3089772"/>
              <a:ext cx="8271803" cy="992701"/>
            </a:xfrm>
            <a:prstGeom prst="rect">
              <a:avLst/>
            </a:prstGeom>
            <a:solidFill>
              <a:schemeClr val="accent6">
                <a:lumMod val="20000"/>
                <a:lumOff val="80000"/>
              </a:schemeClr>
            </a:solidFill>
            <a:ln w="9525" algn="ctr">
              <a:solidFill>
                <a:schemeClr val="accent1">
                  <a:lumMod val="20000"/>
                  <a:lumOff val="80000"/>
                </a:schemeClr>
              </a:solidFill>
              <a:miter lim="800000"/>
              <a:headEnd type="none" w="lg" len="lg"/>
              <a:tailEnd type="none" w="lg" len="lg"/>
            </a:ln>
            <a:effectLst/>
          </p:spPr>
          <p:txBody>
            <a:bodyPr lIns="0" tIns="45720" rIns="0" bIns="45720" anchor="ctr"/>
            <a:lstStyle/>
            <a:p>
              <a:pPr algn="r"/>
              <a:r>
                <a:rPr lang="ar-AE" sz="2000" dirty="0">
                  <a:latin typeface="Sakkal Majalla"/>
                  <a:cs typeface="Sakkal Majalla"/>
                  <a:sym typeface="Sakkal Majalla"/>
                </a:rPr>
                <a:t>الأطراف المعنية</a:t>
              </a:r>
              <a:endParaRPr lang="en-US" sz="2000" i="1" dirty="0">
                <a:latin typeface="Sakkal Majalla"/>
                <a:cs typeface="Sakkal Majalla"/>
                <a:sym typeface="Sakkal Majalla"/>
              </a:endParaRPr>
            </a:p>
          </p:txBody>
        </p:sp>
        <p:sp>
          <p:nvSpPr>
            <p:cNvPr id="17" name="Rounded Rectangle 16"/>
            <p:cNvSpPr/>
            <p:nvPr/>
          </p:nvSpPr>
          <p:spPr>
            <a:xfrm>
              <a:off x="664525" y="3146609"/>
              <a:ext cx="1554944" cy="822960"/>
            </a:xfrm>
            <a:prstGeom prst="roundRect">
              <a:avLst>
                <a:gd name="adj" fmla="val 0"/>
              </a:avLst>
            </a:prstGeom>
            <a:solidFill>
              <a:srgbClr val="BBAD87"/>
            </a:solidFill>
            <a:ln w="9525">
              <a:solidFill>
                <a:srgbClr val="BBAD87"/>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sz="2000" b="1" dirty="0">
                  <a:solidFill>
                    <a:srgbClr val="000000"/>
                  </a:solidFill>
                  <a:latin typeface="Sakkal Majalla"/>
                  <a:cs typeface="Sakkal Majalla"/>
                  <a:sym typeface="Sakkal Majalla"/>
                </a:rPr>
                <a:t>المسؤولون عن رسم السياسة</a:t>
              </a:r>
            </a:p>
          </p:txBody>
        </p:sp>
        <p:sp>
          <p:nvSpPr>
            <p:cNvPr id="18" name="FlowTriangle"/>
            <p:cNvSpPr>
              <a:spLocks noChangeArrowheads="1"/>
            </p:cNvSpPr>
            <p:nvPr/>
          </p:nvSpPr>
          <p:spPr bwMode="gray">
            <a:xfrm rot="10800000">
              <a:off x="679170" y="4233820"/>
              <a:ext cx="1447527" cy="182880"/>
            </a:xfrm>
            <a:prstGeom prst="triangle">
              <a:avLst>
                <a:gd name="adj" fmla="val 50000"/>
              </a:avLst>
            </a:prstGeom>
            <a:solidFill>
              <a:srgbClr val="808080"/>
            </a:solidFill>
            <a:ln w="9525" algn="ctr">
              <a:solidFill>
                <a:srgbClr val="808080"/>
              </a:solidFill>
              <a:miter lim="800000"/>
              <a:headEnd/>
              <a:tailEnd/>
            </a:ln>
          </p:spPr>
          <p:txBody>
            <a:bodyPr rot="10800000" vert="eaVert" wrap="none" anchor="ctr"/>
            <a:lstStyle/>
            <a:p>
              <a:pPr algn="ctr"/>
              <a:endParaRPr lang="en-US" sz="1400" b="1" dirty="0">
                <a:solidFill>
                  <a:srgbClr val="000000"/>
                </a:solidFill>
                <a:latin typeface="Sakkal Majalla"/>
                <a:cs typeface="Sakkal Majalla"/>
                <a:sym typeface="Sakkal Majalla"/>
              </a:endParaRPr>
            </a:p>
          </p:txBody>
        </p:sp>
        <p:sp>
          <p:nvSpPr>
            <p:cNvPr id="19" name="BoxContent"/>
            <p:cNvSpPr>
              <a:spLocks noChangeArrowheads="1"/>
            </p:cNvSpPr>
            <p:nvPr/>
          </p:nvSpPr>
          <p:spPr bwMode="gray">
            <a:xfrm>
              <a:off x="679170" y="4546105"/>
              <a:ext cx="1500168" cy="1499616"/>
            </a:xfrm>
            <a:prstGeom prst="rect">
              <a:avLst/>
            </a:prstGeom>
            <a:solidFill>
              <a:schemeClr val="bg1"/>
            </a:solidFill>
            <a:ln w="22225" algn="ctr">
              <a:solidFill>
                <a:schemeClr val="tx2"/>
              </a:solidFill>
              <a:miter lim="800000"/>
              <a:headEnd type="none" w="lg" len="lg"/>
              <a:tailEnd type="none" w="lg" len="lg"/>
            </a:ln>
            <a:effectLst/>
          </p:spPr>
          <p:txBody>
            <a:bodyPr lIns="0" tIns="45720" rIns="0" bIns="45720" anchor="t"/>
            <a:lstStyle/>
            <a:p>
              <a:pPr algn="ctr" fontAlgn="base">
                <a:buClr>
                  <a:srgbClr val="000000"/>
                </a:buClr>
                <a:buSzPct val="100000"/>
                <a:buFont typeface=""/>
              </a:pPr>
              <a:r>
                <a:rPr lang="ar-AE" sz="2000" b="1" dirty="0">
                  <a:solidFill>
                    <a:schemeClr val="tx2"/>
                  </a:solidFill>
                  <a:latin typeface="Sakkal Majalla"/>
                  <a:cs typeface="Sakkal Majalla"/>
                  <a:sym typeface="Sakkal Majalla"/>
                </a:rPr>
                <a:t>الجهات الحكومية</a:t>
              </a:r>
              <a:endParaRPr lang="en-US" sz="2000" b="1" dirty="0">
                <a:solidFill>
                  <a:schemeClr val="tx2"/>
                </a:solidFill>
                <a:latin typeface="Sakkal Majalla"/>
                <a:cs typeface="Sakkal Majalla"/>
                <a:sym typeface="Sakkal Majalla"/>
              </a:endParaRPr>
            </a:p>
          </p:txBody>
        </p:sp>
        <p:pic>
          <p:nvPicPr>
            <p:cNvPr id="20" name="Picture 19" descr="KSA MoI.png"/>
            <p:cNvPicPr>
              <a:picLocks noChangeAspect="1"/>
            </p:cNvPicPr>
            <p:nvPr/>
          </p:nvPicPr>
          <p:blipFill>
            <a:blip r:embed="rId2" cstate="print"/>
            <a:srcRect l="19906" t="7168" r="19880"/>
            <a:stretch>
              <a:fillRect/>
            </a:stretch>
          </p:blipFill>
          <p:spPr>
            <a:xfrm>
              <a:off x="1670652" y="5368302"/>
              <a:ext cx="392704" cy="423153"/>
            </a:xfrm>
            <a:prstGeom prst="rect">
              <a:avLst/>
            </a:prstGeom>
          </p:spPr>
        </p:pic>
        <p:pic>
          <p:nvPicPr>
            <p:cNvPr id="21" name="Picture 2" descr="http://www.moveoneinc.com/blog/wp-content/uploads/2011/06/Saudi-Ministry-of-Labour-Logo-e1308919211190.jpg"/>
            <p:cNvPicPr>
              <a:picLocks noChangeAspect="1" noChangeArrowheads="1"/>
            </p:cNvPicPr>
            <p:nvPr/>
          </p:nvPicPr>
          <p:blipFill>
            <a:blip r:embed="rId3" cstate="print"/>
            <a:srcRect/>
            <a:stretch>
              <a:fillRect/>
            </a:stretch>
          </p:blipFill>
          <p:spPr bwMode="auto">
            <a:xfrm>
              <a:off x="790672" y="4967197"/>
              <a:ext cx="687492" cy="520851"/>
            </a:xfrm>
            <a:prstGeom prst="rect">
              <a:avLst/>
            </a:prstGeom>
            <a:noFill/>
          </p:spPr>
        </p:pic>
        <p:pic>
          <p:nvPicPr>
            <p:cNvPr id="22" name="Picture 1" descr="http://www.mep.gov.sa/inetforms/themes/clasic/image/image.jsp;jsessionid=5991343CDD8B2164B7677393319425BE.alfa?TableName=ImageTranslation&amp;ImageAttribute=ImageTranslation.Content&amp;ImageTranslation.ObjectID=210"/>
            <p:cNvPicPr>
              <a:picLocks noChangeArrowheads="1"/>
            </p:cNvPicPr>
            <p:nvPr/>
          </p:nvPicPr>
          <p:blipFill>
            <a:blip r:embed="rId4" cstate="print"/>
            <a:srcRect/>
            <a:stretch>
              <a:fillRect/>
            </a:stretch>
          </p:blipFill>
          <p:spPr bwMode="auto">
            <a:xfrm>
              <a:off x="755765" y="5579879"/>
              <a:ext cx="985228" cy="423153"/>
            </a:xfrm>
            <a:prstGeom prst="rect">
              <a:avLst/>
            </a:prstGeom>
            <a:noFill/>
            <a:ln w="9525">
              <a:noFill/>
              <a:miter lim="800000"/>
              <a:headEnd/>
              <a:tailEnd/>
            </a:ln>
          </p:spPr>
        </p:pic>
        <p:pic>
          <p:nvPicPr>
            <p:cNvPr id="23" name="Picture 2"/>
            <p:cNvPicPr>
              <a:picLocks noChangeArrowheads="1"/>
            </p:cNvPicPr>
            <p:nvPr/>
          </p:nvPicPr>
          <p:blipFill>
            <a:blip r:embed="rId5" cstate="print"/>
            <a:srcRect l="32286" t="38095" r="51571" b="34794"/>
            <a:stretch>
              <a:fillRect/>
            </a:stretch>
          </p:blipFill>
          <p:spPr bwMode="auto">
            <a:xfrm>
              <a:off x="1533895" y="4865782"/>
              <a:ext cx="529461" cy="502520"/>
            </a:xfrm>
            <a:prstGeom prst="rect">
              <a:avLst/>
            </a:prstGeom>
            <a:noFill/>
            <a:ln w="9525">
              <a:noFill/>
              <a:miter lim="800000"/>
              <a:headEnd/>
              <a:tailEnd/>
            </a:ln>
          </p:spPr>
        </p:pic>
        <p:sp>
          <p:nvSpPr>
            <p:cNvPr id="24" name="FlowTriangle"/>
            <p:cNvSpPr>
              <a:spLocks noChangeArrowheads="1"/>
            </p:cNvSpPr>
            <p:nvPr/>
          </p:nvSpPr>
          <p:spPr bwMode="gray">
            <a:xfrm rot="10800000">
              <a:off x="2384863" y="4233820"/>
              <a:ext cx="1447527" cy="182880"/>
            </a:xfrm>
            <a:prstGeom prst="triangle">
              <a:avLst>
                <a:gd name="adj" fmla="val 50000"/>
              </a:avLst>
            </a:prstGeom>
            <a:solidFill>
              <a:srgbClr val="808080"/>
            </a:solidFill>
            <a:ln w="9525" algn="ctr">
              <a:solidFill>
                <a:srgbClr val="808080"/>
              </a:solidFill>
              <a:miter lim="800000"/>
              <a:headEnd/>
              <a:tailEnd/>
            </a:ln>
          </p:spPr>
          <p:txBody>
            <a:bodyPr rot="10800000" vert="eaVert" wrap="none" anchor="ctr"/>
            <a:lstStyle/>
            <a:p>
              <a:pPr algn="ctr"/>
              <a:endParaRPr lang="en-US" sz="1400" b="1" dirty="0">
                <a:solidFill>
                  <a:srgbClr val="000000"/>
                </a:solidFill>
                <a:latin typeface="Sakkal Majalla"/>
                <a:cs typeface="Sakkal Majalla"/>
                <a:sym typeface="Sakkal Majalla"/>
              </a:endParaRPr>
            </a:p>
          </p:txBody>
        </p:sp>
        <p:sp>
          <p:nvSpPr>
            <p:cNvPr id="25" name="Rectangle 3"/>
            <p:cNvSpPr>
              <a:spLocks noChangeArrowheads="1"/>
            </p:cNvSpPr>
            <p:nvPr/>
          </p:nvSpPr>
          <p:spPr bwMode="gray">
            <a:xfrm>
              <a:off x="420566" y="6102937"/>
              <a:ext cx="8302869" cy="328613"/>
            </a:xfrm>
            <a:prstGeom prst="rect">
              <a:avLst/>
            </a:prstGeom>
            <a:noFill/>
            <a:ln w="9525" algn="ctr">
              <a:noFill/>
              <a:miter lim="800000"/>
              <a:headEnd type="none" w="lg" len="lg"/>
              <a:tailEnd type="none" w="lg" len="lg"/>
            </a:ln>
          </p:spPr>
          <p:txBody>
            <a:bodyPr lIns="0" tIns="0" rIns="0" bIns="0" anchor="b"/>
            <a:lstStyle/>
            <a:p>
              <a:pPr algn="r">
                <a:lnSpc>
                  <a:spcPct val="90000"/>
                </a:lnSpc>
              </a:pPr>
              <a:r>
                <a:rPr lang="ar-AE" sz="800" dirty="0">
                  <a:solidFill>
                    <a:srgbClr val="000000"/>
                  </a:solidFill>
                  <a:latin typeface="Sakkal Majalla"/>
                  <a:cs typeface="Sakkal Majalla"/>
                  <a:sym typeface="Sakkal Majalla"/>
                </a:rPr>
                <a:t>1. تم تحديد المراكز الرئيسة بناءً على قائمة الأطراف المعنية ذات الأولوية التي قدمها الدكتور صالح</a:t>
              </a:r>
            </a:p>
            <a:p>
              <a:pPr algn="r">
                <a:lnSpc>
                  <a:spcPct val="90000"/>
                </a:lnSpc>
              </a:pPr>
              <a:r>
                <a:rPr lang="ar-AE" sz="800" dirty="0">
                  <a:solidFill>
                    <a:srgbClr val="000000"/>
                  </a:solidFill>
                  <a:latin typeface="Sakkal Majalla"/>
                  <a:cs typeface="Sakkal Majalla"/>
                  <a:sym typeface="Sakkal Majalla"/>
                </a:rPr>
                <a:t>المصدر: مقابلات الأطراف المعنية، تقرير ورشة عمل وزارة التعليم، المقارنة المعيارية مع مراكز في مختلف دول العالم، تحليلات بوسطن </a:t>
              </a:r>
              <a:r>
                <a:rPr lang="ar-AE" sz="800" dirty="0" err="1">
                  <a:solidFill>
                    <a:srgbClr val="000000"/>
                  </a:solidFill>
                  <a:latin typeface="Sakkal Majalla"/>
                  <a:cs typeface="Sakkal Majalla"/>
                  <a:sym typeface="Sakkal Majalla"/>
                </a:rPr>
                <a:t>كونسلتينج</a:t>
              </a:r>
              <a:r>
                <a:rPr lang="ar-AE" sz="800" dirty="0">
                  <a:solidFill>
                    <a:srgbClr val="000000"/>
                  </a:solidFill>
                  <a:latin typeface="Sakkal Majalla"/>
                  <a:cs typeface="Sakkal Majalla"/>
                  <a:sym typeface="Sakkal Majalla"/>
                </a:rPr>
                <a:t> جروب</a:t>
              </a:r>
            </a:p>
          </p:txBody>
        </p:sp>
        <p:sp>
          <p:nvSpPr>
            <p:cNvPr id="26" name="FlowTriangle"/>
            <p:cNvSpPr>
              <a:spLocks noChangeArrowheads="1"/>
            </p:cNvSpPr>
            <p:nvPr/>
          </p:nvSpPr>
          <p:spPr bwMode="gray">
            <a:xfrm rot="10800000">
              <a:off x="4194039" y="4233820"/>
              <a:ext cx="1447527" cy="182880"/>
            </a:xfrm>
            <a:prstGeom prst="triangle">
              <a:avLst>
                <a:gd name="adj" fmla="val 50000"/>
              </a:avLst>
            </a:prstGeom>
            <a:solidFill>
              <a:srgbClr val="808080"/>
            </a:solidFill>
            <a:ln w="9525" algn="ctr">
              <a:solidFill>
                <a:srgbClr val="808080"/>
              </a:solidFill>
              <a:miter lim="800000"/>
              <a:headEnd/>
              <a:tailEnd/>
            </a:ln>
          </p:spPr>
          <p:txBody>
            <a:bodyPr rot="10800000" vert="eaVert" wrap="none" anchor="ctr"/>
            <a:lstStyle/>
            <a:p>
              <a:pPr algn="ctr"/>
              <a:endParaRPr lang="en-US" sz="1400" b="1" dirty="0">
                <a:solidFill>
                  <a:srgbClr val="000000"/>
                </a:solidFill>
                <a:latin typeface="Sakkal Majalla"/>
                <a:cs typeface="Sakkal Majalla"/>
                <a:sym typeface="Sakkal Majalla"/>
              </a:endParaRPr>
            </a:p>
          </p:txBody>
        </p:sp>
        <p:sp>
          <p:nvSpPr>
            <p:cNvPr id="27" name="FlowTriangle"/>
            <p:cNvSpPr>
              <a:spLocks noChangeArrowheads="1"/>
            </p:cNvSpPr>
            <p:nvPr/>
          </p:nvSpPr>
          <p:spPr bwMode="gray">
            <a:xfrm rot="10800000">
              <a:off x="5795351" y="4233820"/>
              <a:ext cx="1447527" cy="182880"/>
            </a:xfrm>
            <a:prstGeom prst="triangle">
              <a:avLst>
                <a:gd name="adj" fmla="val 50000"/>
              </a:avLst>
            </a:prstGeom>
            <a:solidFill>
              <a:srgbClr val="808080"/>
            </a:solidFill>
            <a:ln w="9525" algn="ctr">
              <a:solidFill>
                <a:srgbClr val="808080"/>
              </a:solidFill>
              <a:miter lim="800000"/>
              <a:headEnd/>
              <a:tailEnd/>
            </a:ln>
          </p:spPr>
          <p:txBody>
            <a:bodyPr rot="10800000" vert="eaVert" wrap="none" anchor="ctr"/>
            <a:lstStyle/>
            <a:p>
              <a:pPr algn="ctr"/>
              <a:endParaRPr lang="en-US" sz="1400" b="1" dirty="0">
                <a:solidFill>
                  <a:srgbClr val="000000"/>
                </a:solidFill>
                <a:latin typeface="Sakkal Majalla"/>
                <a:cs typeface="Sakkal Majalla"/>
                <a:sym typeface="Sakkal Majalla"/>
              </a:endParaRPr>
            </a:p>
          </p:txBody>
        </p:sp>
        <p:cxnSp>
          <p:nvCxnSpPr>
            <p:cNvPr id="28" name="Straight Connector 27"/>
            <p:cNvCxnSpPr/>
            <p:nvPr/>
          </p:nvCxnSpPr>
          <p:spPr>
            <a:xfrm>
              <a:off x="4037690" y="2912404"/>
              <a:ext cx="0" cy="320400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282100" y="2912404"/>
              <a:ext cx="0" cy="320400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396210" y="2931150"/>
              <a:ext cx="0" cy="320400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795351" y="2931150"/>
              <a:ext cx="0" cy="320400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5335299" y="3146609"/>
              <a:ext cx="1998281" cy="822960"/>
              <a:chOff x="5335299" y="3146609"/>
              <a:chExt cx="1998281" cy="822960"/>
            </a:xfrm>
          </p:grpSpPr>
          <p:sp>
            <p:nvSpPr>
              <p:cNvPr id="37" name="Rounded Rectangle 36"/>
              <p:cNvSpPr/>
              <p:nvPr/>
            </p:nvSpPr>
            <p:spPr>
              <a:xfrm>
                <a:off x="5335299" y="3146609"/>
                <a:ext cx="1998281" cy="822960"/>
              </a:xfrm>
              <a:prstGeom prst="roundRect">
                <a:avLst>
                  <a:gd name="adj" fmla="val 0"/>
                </a:avLst>
              </a:prstGeom>
              <a:solidFill>
                <a:srgbClr val="BBAD87"/>
              </a:solidFill>
              <a:ln w="9525">
                <a:solidFill>
                  <a:srgbClr val="BBAD87"/>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sz="2000" b="1" dirty="0">
                    <a:solidFill>
                      <a:srgbClr val="000000"/>
                    </a:solidFill>
                    <a:latin typeface="Sakkal Majalla"/>
                    <a:cs typeface="Sakkal Majalla"/>
                    <a:sym typeface="Sakkal Majalla"/>
                  </a:rPr>
                  <a:t>مراكز البحوث</a:t>
                </a:r>
                <a:r>
                  <a:rPr lang="en-US" sz="2000" b="1" dirty="0">
                    <a:solidFill>
                      <a:srgbClr val="000000"/>
                    </a:solidFill>
                    <a:latin typeface="Sakkal Majalla"/>
                    <a:cs typeface="Sakkal Majalla"/>
                    <a:sym typeface="Sakkal Majalla"/>
                  </a:rPr>
                  <a:t>             </a:t>
                </a:r>
                <a:endParaRPr lang="ar-AE" sz="2000" b="1" dirty="0">
                  <a:solidFill>
                    <a:srgbClr val="000000"/>
                  </a:solidFill>
                  <a:latin typeface="Sakkal Majalla"/>
                  <a:cs typeface="Sakkal Majalla"/>
                  <a:sym typeface="Sakkal Majalla"/>
                </a:endParaRPr>
              </a:p>
            </p:txBody>
          </p:sp>
          <p:sp>
            <p:nvSpPr>
              <p:cNvPr id="38" name="Rectangle 37"/>
              <p:cNvSpPr/>
              <p:nvPr/>
            </p:nvSpPr>
            <p:spPr>
              <a:xfrm>
                <a:off x="5462362" y="3146609"/>
                <a:ext cx="45720" cy="822960"/>
              </a:xfrm>
              <a:prstGeom prst="rect">
                <a:avLst/>
              </a:prstGeom>
              <a:solidFill>
                <a:srgbClr val="D8CEB8"/>
              </a:solidFill>
              <a:ln>
                <a:solidFill>
                  <a:srgbClr val="D8C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5558814" y="3146609"/>
                <a:ext cx="45720" cy="822960"/>
              </a:xfrm>
              <a:prstGeom prst="rect">
                <a:avLst/>
              </a:prstGeom>
              <a:solidFill>
                <a:srgbClr val="D8CEB8"/>
              </a:solidFill>
              <a:ln>
                <a:solidFill>
                  <a:srgbClr val="D8C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5751716" y="3146609"/>
                <a:ext cx="45720" cy="822960"/>
              </a:xfrm>
              <a:prstGeom prst="rect">
                <a:avLst/>
              </a:prstGeom>
              <a:solidFill>
                <a:srgbClr val="D8CEB8"/>
              </a:solidFill>
              <a:ln>
                <a:solidFill>
                  <a:srgbClr val="D8C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655266" y="3146609"/>
                <a:ext cx="45720" cy="822960"/>
              </a:xfrm>
              <a:prstGeom prst="rect">
                <a:avLst/>
              </a:prstGeom>
              <a:solidFill>
                <a:srgbClr val="D8CEB8"/>
              </a:solidFill>
              <a:ln>
                <a:solidFill>
                  <a:srgbClr val="D8C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5365910" y="3146609"/>
                <a:ext cx="45720" cy="822960"/>
              </a:xfrm>
              <a:prstGeom prst="rect">
                <a:avLst/>
              </a:prstGeom>
              <a:solidFill>
                <a:srgbClr val="D8CEB8"/>
              </a:solidFill>
              <a:ln>
                <a:solidFill>
                  <a:srgbClr val="D8CE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ounded Rectangle 32"/>
            <p:cNvSpPr/>
            <p:nvPr/>
          </p:nvSpPr>
          <p:spPr>
            <a:xfrm>
              <a:off x="2337362" y="3146609"/>
              <a:ext cx="2880045" cy="822960"/>
            </a:xfrm>
            <a:prstGeom prst="roundRect">
              <a:avLst>
                <a:gd name="adj" fmla="val 0"/>
              </a:avLst>
            </a:prstGeom>
            <a:solidFill>
              <a:srgbClr val="BBAD87"/>
            </a:solidFill>
            <a:ln w="9525">
              <a:solidFill>
                <a:srgbClr val="BBAD87"/>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sz="2000" b="1" dirty="0">
                  <a:solidFill>
                    <a:srgbClr val="000000"/>
                  </a:solidFill>
                  <a:latin typeface="Sakkal Majalla"/>
                  <a:cs typeface="Sakkal Majalla"/>
                  <a:sym typeface="Sakkal Majalla"/>
                </a:rPr>
                <a:t>بيوت الخبرة الاجتماعية</a:t>
              </a:r>
            </a:p>
          </p:txBody>
        </p:sp>
        <p:sp>
          <p:nvSpPr>
            <p:cNvPr id="34" name="BoxContent"/>
            <p:cNvSpPr>
              <a:spLocks noChangeArrowheads="1"/>
            </p:cNvSpPr>
            <p:nvPr/>
          </p:nvSpPr>
          <p:spPr bwMode="gray">
            <a:xfrm>
              <a:off x="5889717" y="4548187"/>
              <a:ext cx="1439398" cy="1497534"/>
            </a:xfrm>
            <a:prstGeom prst="rect">
              <a:avLst/>
            </a:prstGeom>
            <a:solidFill>
              <a:schemeClr val="bg1"/>
            </a:solidFill>
            <a:ln w="22225" algn="ctr">
              <a:solidFill>
                <a:schemeClr val="tx2"/>
              </a:solidFill>
              <a:miter lim="800000"/>
              <a:headEnd type="none" w="lg" len="lg"/>
              <a:tailEnd type="none" w="lg" len="lg"/>
            </a:ln>
            <a:effectLst/>
          </p:spPr>
          <p:txBody>
            <a:bodyPr lIns="0" tIns="89999" rIns="0" bIns="89999" anchor="ctr"/>
            <a:lstStyle/>
            <a:p>
              <a:pPr algn="ctr" fontAlgn="base">
                <a:buClr>
                  <a:srgbClr val="000000"/>
                </a:buClr>
                <a:buSzPct val="100000"/>
                <a:buFont typeface=""/>
              </a:pPr>
              <a:r>
                <a:rPr lang="ar-AE" sz="4000" b="1" dirty="0">
                  <a:solidFill>
                    <a:schemeClr val="tx2"/>
                  </a:solidFill>
                  <a:latin typeface="Sakkal Majalla"/>
                  <a:cs typeface="Sakkal Majalla"/>
                  <a:sym typeface="Sakkal Majalla"/>
                </a:rPr>
                <a:t>38</a:t>
              </a:r>
              <a:r>
                <a:rPr lang="ar-AE" sz="2400" b="1" dirty="0">
                  <a:solidFill>
                    <a:schemeClr val="tx2"/>
                  </a:solidFill>
                  <a:latin typeface="Sakkal Majalla"/>
                  <a:cs typeface="Sakkal Majalla"/>
                  <a:sym typeface="Sakkal Majalla"/>
                </a:rPr>
                <a:t> </a:t>
              </a:r>
              <a:br>
                <a:rPr lang="ar-AE" sz="2400" b="1" dirty="0">
                  <a:solidFill>
                    <a:schemeClr val="tx2"/>
                  </a:solidFill>
                  <a:latin typeface="Sakkal Majalla"/>
                  <a:cs typeface="Sakkal Majalla"/>
                  <a:sym typeface="Sakkal Majalla"/>
                </a:rPr>
              </a:br>
              <a:r>
                <a:rPr lang="ar-AE" sz="2400" b="1" dirty="0">
                  <a:solidFill>
                    <a:schemeClr val="tx2"/>
                  </a:solidFill>
                  <a:latin typeface="Sakkal Majalla"/>
                  <a:cs typeface="Sakkal Majalla"/>
                  <a:sym typeface="Sakkal Majalla"/>
                </a:rPr>
                <a:t>مركز</a:t>
              </a:r>
              <a:r>
                <a:rPr lang="ar-SA" sz="2400" b="1" dirty="0">
                  <a:solidFill>
                    <a:schemeClr val="tx2"/>
                  </a:solidFill>
                  <a:latin typeface="Sakkal Majalla"/>
                  <a:cs typeface="Sakkal Majalla"/>
                  <a:sym typeface="Sakkal Majalla"/>
                </a:rPr>
                <a:t>اً </a:t>
              </a:r>
              <a:r>
                <a:rPr lang="ar-AE" sz="2400" b="1" dirty="0">
                  <a:solidFill>
                    <a:schemeClr val="tx2"/>
                  </a:solidFill>
                  <a:latin typeface="Sakkal Majalla"/>
                  <a:cs typeface="Sakkal Majalla"/>
                  <a:sym typeface="Sakkal Majalla"/>
                </a:rPr>
                <a:t>للبحوث الاجتماعية</a:t>
              </a:r>
            </a:p>
          </p:txBody>
        </p:sp>
        <p:sp>
          <p:nvSpPr>
            <p:cNvPr id="35" name="BoxContent"/>
            <p:cNvSpPr>
              <a:spLocks noChangeArrowheads="1"/>
            </p:cNvSpPr>
            <p:nvPr/>
          </p:nvSpPr>
          <p:spPr bwMode="gray">
            <a:xfrm>
              <a:off x="2384861" y="4548187"/>
              <a:ext cx="3307727" cy="1497534"/>
            </a:xfrm>
            <a:prstGeom prst="rect">
              <a:avLst/>
            </a:prstGeom>
            <a:solidFill>
              <a:srgbClr val="C41300"/>
            </a:solidFill>
            <a:ln w="22225" algn="ctr">
              <a:solidFill>
                <a:srgbClr val="C41300"/>
              </a:solidFill>
              <a:prstDash val="dash"/>
              <a:miter lim="800000"/>
              <a:headEnd type="none" w="lg" len="lg"/>
              <a:tailEnd type="none" w="lg" len="lg"/>
            </a:ln>
            <a:effectLst>
              <a:outerShdw blurRad="50800" dist="38100" dir="2700000" algn="tl" rotWithShape="0">
                <a:prstClr val="black">
                  <a:alpha val="40000"/>
                </a:prstClr>
              </a:outerShdw>
            </a:effectLst>
          </p:spPr>
          <p:txBody>
            <a:bodyPr lIns="0" tIns="89999" rIns="0" bIns="89999" anchor="ctr"/>
            <a:lstStyle/>
            <a:p>
              <a:pPr algn="ctr" fontAlgn="base">
                <a:buClr>
                  <a:srgbClr val="000000"/>
                </a:buClr>
                <a:buSzPct val="100000"/>
                <a:buFont typeface=""/>
              </a:pPr>
              <a:r>
                <a:rPr lang="ar-AE" sz="2400" b="1" dirty="0">
                  <a:solidFill>
                    <a:schemeClr val="bg1"/>
                  </a:solidFill>
                  <a:latin typeface="Sakkal Majalla"/>
                  <a:cs typeface="Sakkal Majalla"/>
                  <a:sym typeface="Sakkal Majalla"/>
                </a:rPr>
                <a:t>ضئيل أو </a:t>
              </a:r>
              <a:br>
                <a:rPr lang="ar-AE" sz="2400" b="1" dirty="0">
                  <a:solidFill>
                    <a:schemeClr val="bg1"/>
                  </a:solidFill>
                  <a:latin typeface="Sakkal Majalla"/>
                  <a:cs typeface="Sakkal Majalla"/>
                  <a:sym typeface="Sakkal Majalla"/>
                </a:rPr>
              </a:br>
              <a:r>
                <a:rPr lang="ar-AE" sz="2400" b="1" dirty="0">
                  <a:solidFill>
                    <a:schemeClr val="bg1"/>
                  </a:solidFill>
                  <a:latin typeface="Sakkal Majalla"/>
                  <a:cs typeface="Sakkal Majalla"/>
                  <a:sym typeface="Sakkal Majalla"/>
                </a:rPr>
                <a:t>لا يوجد</a:t>
              </a:r>
              <a:endParaRPr lang="en-US" sz="2400" b="1" i="1" dirty="0">
                <a:solidFill>
                  <a:schemeClr val="bg1"/>
                </a:solidFill>
                <a:latin typeface="Sakkal Majalla"/>
                <a:cs typeface="Sakkal Majalla"/>
                <a:sym typeface="Sakkal Majalla"/>
              </a:endParaRPr>
            </a:p>
          </p:txBody>
        </p:sp>
        <p:cxnSp>
          <p:nvCxnSpPr>
            <p:cNvPr id="36" name="Straight Connector 35"/>
            <p:cNvCxnSpPr/>
            <p:nvPr/>
          </p:nvCxnSpPr>
          <p:spPr>
            <a:xfrm>
              <a:off x="602840" y="2912404"/>
              <a:ext cx="0" cy="320400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591234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tabLst>
                <a:tab pos="4178300" algn="l"/>
              </a:tabLst>
            </a:pPr>
            <a:r>
              <a:rPr lang="ar-AE" sz="2500" b="1" dirty="0">
                <a:cs typeface="+mn-cs"/>
              </a:rPr>
              <a:t>يستطيع المركز الوطني، بوصفه مركزا </a:t>
            </a:r>
            <a:r>
              <a:rPr lang="ar-SA" sz="2500" b="1" dirty="0">
                <a:cs typeface="+mn-cs"/>
              </a:rPr>
              <a:t>بحثياً</a:t>
            </a:r>
            <a:r>
              <a:rPr lang="ar-AE" sz="2500" b="1" dirty="0">
                <a:cs typeface="+mn-cs"/>
              </a:rPr>
              <a:t>، المساعدة </a:t>
            </a:r>
            <a:r>
              <a:rPr lang="ar-SA" sz="2500" b="1" dirty="0">
                <a:cs typeface="+mn-cs"/>
              </a:rPr>
              <a:t>في تصحيح المسار</a:t>
            </a:r>
            <a:r>
              <a:rPr lang="ar-AE" sz="2500" b="1" dirty="0" smtClean="0">
                <a:cs typeface="+mn-cs"/>
              </a:rPr>
              <a:t>عبر</a:t>
            </a:r>
            <a:r>
              <a:rPr lang="ar-SA" sz="2500" b="1" dirty="0" smtClean="0">
                <a:cs typeface="+mn-cs"/>
              </a:rPr>
              <a:t/>
            </a:r>
            <a:br>
              <a:rPr lang="ar-SA" sz="2500" b="1" dirty="0" smtClean="0">
                <a:cs typeface="+mn-cs"/>
              </a:rPr>
            </a:br>
            <a:r>
              <a:rPr lang="ar-AE" sz="2500" b="1" dirty="0" smtClean="0">
                <a:solidFill>
                  <a:srgbClr val="DC6E00"/>
                </a:solidFill>
                <a:latin typeface="Sakkal Majalla"/>
                <a:cs typeface="+mn-cs"/>
                <a:sym typeface="Sakkal Majalla"/>
              </a:rPr>
              <a:t>دعمه </a:t>
            </a:r>
            <a:r>
              <a:rPr lang="ar-AE" sz="2500" b="1" dirty="0">
                <a:solidFill>
                  <a:srgbClr val="DC6E00"/>
                </a:solidFill>
                <a:latin typeface="Sakkal Majalla"/>
                <a:cs typeface="+mn-cs"/>
                <a:sym typeface="Sakkal Majalla"/>
              </a:rPr>
              <a:t>لمراكز البحوث المتخصصة</a:t>
            </a:r>
            <a:endParaRPr lang="en-GB" sz="2500" b="1" dirty="0">
              <a:cs typeface="+mn-cs"/>
            </a:endParaRPr>
          </a:p>
        </p:txBody>
      </p:sp>
      <p:grpSp>
        <p:nvGrpSpPr>
          <p:cNvPr id="4" name="Group 3"/>
          <p:cNvGrpSpPr/>
          <p:nvPr/>
        </p:nvGrpSpPr>
        <p:grpSpPr>
          <a:xfrm>
            <a:off x="1925515" y="1143000"/>
            <a:ext cx="8723435" cy="5402851"/>
            <a:chOff x="420564" y="1244979"/>
            <a:chExt cx="8302871" cy="5186571"/>
          </a:xfrm>
        </p:grpSpPr>
        <p:sp>
          <p:nvSpPr>
            <p:cNvPr id="5" name="Rectangle 4"/>
            <p:cNvSpPr/>
            <p:nvPr/>
          </p:nvSpPr>
          <p:spPr>
            <a:xfrm>
              <a:off x="2635535" y="2061437"/>
              <a:ext cx="2025748" cy="4123252"/>
            </a:xfrm>
            <a:prstGeom prst="rect">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t" anchorCtr="0"/>
            <a:lstStyle/>
            <a:p>
              <a:pPr algn="ctr"/>
              <a:r>
                <a:rPr lang="ar-AE" sz="2000" b="1" dirty="0">
                  <a:solidFill>
                    <a:srgbClr val="DC6E00"/>
                  </a:solidFill>
                  <a:latin typeface="Sakkal Majalla"/>
                  <a:cs typeface="Sakkal Majalla"/>
                  <a:sym typeface="Sakkal Majalla"/>
                </a:rPr>
                <a:t>تمكين البحوث الاجتماعية</a:t>
              </a:r>
            </a:p>
          </p:txBody>
        </p:sp>
        <p:sp>
          <p:nvSpPr>
            <p:cNvPr id="6" name="Rounded Rectangle 5"/>
            <p:cNvSpPr/>
            <p:nvPr/>
          </p:nvSpPr>
          <p:spPr>
            <a:xfrm>
              <a:off x="2846551" y="4418844"/>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a:solidFill>
                    <a:schemeClr val="tx2"/>
                  </a:solidFill>
                  <a:latin typeface="Sakkal Majalla"/>
                  <a:cs typeface="Sakkal Majalla"/>
                  <a:sym typeface="Sakkal Majalla"/>
                </a:rPr>
                <a:t>تمويل البحوث</a:t>
              </a:r>
            </a:p>
          </p:txBody>
        </p:sp>
        <p:sp>
          <p:nvSpPr>
            <p:cNvPr id="7" name="Rounded Rectangle 6"/>
            <p:cNvSpPr/>
            <p:nvPr/>
          </p:nvSpPr>
          <p:spPr>
            <a:xfrm>
              <a:off x="2846551" y="3524047"/>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a:solidFill>
                    <a:schemeClr val="tx2"/>
                  </a:solidFill>
                  <a:latin typeface="Sakkal Majalla"/>
                  <a:cs typeface="Sakkal Majalla"/>
                  <a:sym typeface="Sakkal Majalla"/>
                </a:rPr>
                <a:t>توفير مصادر المعلومات</a:t>
              </a:r>
            </a:p>
          </p:txBody>
        </p:sp>
        <p:sp>
          <p:nvSpPr>
            <p:cNvPr id="8" name="Rounded Rectangle 7"/>
            <p:cNvSpPr/>
            <p:nvPr/>
          </p:nvSpPr>
          <p:spPr>
            <a:xfrm>
              <a:off x="2846551" y="5313641"/>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a:solidFill>
                    <a:schemeClr val="tx2"/>
                  </a:solidFill>
                  <a:latin typeface="Sakkal Majalla"/>
                  <a:cs typeface="Sakkal Majalla"/>
                  <a:sym typeface="Sakkal Majalla"/>
                </a:rPr>
                <a:t>نشر البحوث</a:t>
              </a:r>
            </a:p>
          </p:txBody>
        </p:sp>
        <p:sp>
          <p:nvSpPr>
            <p:cNvPr id="9" name="Rounded Rectangle 8"/>
            <p:cNvSpPr/>
            <p:nvPr/>
          </p:nvSpPr>
          <p:spPr>
            <a:xfrm>
              <a:off x="2846551" y="2629251"/>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dirty="0">
                  <a:solidFill>
                    <a:schemeClr val="tx2"/>
                  </a:solidFill>
                  <a:latin typeface="Sakkal Majalla"/>
                  <a:cs typeface="Sakkal Majalla"/>
                  <a:sym typeface="Sakkal Majalla"/>
                </a:rPr>
                <a:t>تنسيق وتوجيه الجهود البحثية</a:t>
              </a:r>
            </a:p>
          </p:txBody>
        </p:sp>
        <p:grpSp>
          <p:nvGrpSpPr>
            <p:cNvPr id="10" name="Group 9"/>
            <p:cNvGrpSpPr/>
            <p:nvPr/>
          </p:nvGrpSpPr>
          <p:grpSpPr>
            <a:xfrm>
              <a:off x="4972929" y="4638188"/>
              <a:ext cx="3713871" cy="749247"/>
              <a:chOff x="4972929" y="2077029"/>
              <a:chExt cx="3713871" cy="749247"/>
            </a:xfrm>
          </p:grpSpPr>
          <p:sp>
            <p:nvSpPr>
              <p:cNvPr id="33" name="Rounded Rectangle 32"/>
              <p:cNvSpPr/>
              <p:nvPr/>
            </p:nvSpPr>
            <p:spPr>
              <a:xfrm>
                <a:off x="4972929" y="2124191"/>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endParaRPr lang="en-US" sz="1600" dirty="0">
                  <a:solidFill>
                    <a:srgbClr val="008FC8"/>
                  </a:solidFill>
                  <a:latin typeface="Sakkal Majalla"/>
                  <a:cs typeface="Sakkal Majalla"/>
                  <a:sym typeface="Sakkal Majalla"/>
                </a:endParaRPr>
              </a:p>
            </p:txBody>
          </p:sp>
          <p:sp>
            <p:nvSpPr>
              <p:cNvPr id="34" name="Rectangle 33"/>
              <p:cNvSpPr/>
              <p:nvPr/>
            </p:nvSpPr>
            <p:spPr>
              <a:xfrm>
                <a:off x="5251910" y="2077029"/>
                <a:ext cx="3180666" cy="279960"/>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dirty="0">
                    <a:solidFill>
                      <a:srgbClr val="DC6E00"/>
                    </a:solidFill>
                    <a:latin typeface="Sakkal Majalla"/>
                    <a:cs typeface="Sakkal Majalla"/>
                    <a:sym typeface="Sakkal Majalla"/>
                  </a:rPr>
                  <a:t>محدودية تمويل الجهود البحثية</a:t>
                </a:r>
                <a:endParaRPr lang="en-GB" b="1" dirty="0">
                  <a:solidFill>
                    <a:srgbClr val="DC6E00"/>
                  </a:solidFill>
                  <a:latin typeface="Sakkal Majalla"/>
                  <a:cs typeface="Sakkal Majalla"/>
                  <a:sym typeface="Sakkal Majalla"/>
                </a:endParaRPr>
              </a:p>
            </p:txBody>
          </p:sp>
          <p:sp>
            <p:nvSpPr>
              <p:cNvPr id="35" name="clipart_symbols_newspaperclippings"/>
              <p:cNvSpPr>
                <a:spLocks/>
              </p:cNvSpPr>
              <p:nvPr/>
            </p:nvSpPr>
            <p:spPr bwMode="auto">
              <a:xfrm>
                <a:off x="5143327" y="2319614"/>
                <a:ext cx="3543473" cy="473107"/>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0" tIns="45720" rIns="0" bIns="45720" anchor="ctr" anchorCtr="1"/>
              <a:lstStyle/>
              <a:p>
                <a:pPr algn="ctr">
                  <a:lnSpc>
                    <a:spcPts val="1200"/>
                  </a:lnSpc>
                </a:pPr>
                <a:r>
                  <a:rPr lang="ar-AE" sz="1400" dirty="0">
                    <a:latin typeface="Sakkal Majalla"/>
                    <a:cs typeface="Sakkal Majalla"/>
                    <a:sym typeface="Sakkal Majalla"/>
                  </a:rPr>
                  <a:t>“من </a:t>
                </a:r>
                <a:r>
                  <a:rPr lang="ar-AE" sz="1400" b="1" dirty="0">
                    <a:latin typeface="Sakkal Majalla"/>
                    <a:cs typeface="Sakkal Majalla"/>
                    <a:sym typeface="Sakkal Majalla"/>
                  </a:rPr>
                  <a:t>الصعب حقاً الحصول على تمويل للأبحاث</a:t>
                </a:r>
                <a:r>
                  <a:rPr lang="ar-AE" sz="1400" dirty="0">
                    <a:latin typeface="Sakkal Majalla"/>
                    <a:cs typeface="Sakkal Majalla"/>
                    <a:sym typeface="Sakkal Majalla"/>
                  </a:rPr>
                  <a:t> مما يؤدي إلى فرض قيود على نطاق وعمق الدراسات البحثية”</a:t>
                </a:r>
              </a:p>
            </p:txBody>
          </p:sp>
        </p:grpSp>
        <p:grpSp>
          <p:nvGrpSpPr>
            <p:cNvPr id="11" name="Group 10"/>
            <p:cNvGrpSpPr/>
            <p:nvPr/>
          </p:nvGrpSpPr>
          <p:grpSpPr>
            <a:xfrm>
              <a:off x="4972929" y="2927825"/>
              <a:ext cx="3713871" cy="756722"/>
              <a:chOff x="4972929" y="2927825"/>
              <a:chExt cx="3713871" cy="756722"/>
            </a:xfrm>
          </p:grpSpPr>
          <p:sp>
            <p:nvSpPr>
              <p:cNvPr id="30" name="Rounded Rectangle 29"/>
              <p:cNvSpPr/>
              <p:nvPr/>
            </p:nvSpPr>
            <p:spPr>
              <a:xfrm>
                <a:off x="4972929" y="2982462"/>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endParaRPr lang="en-US" sz="1600" dirty="0">
                  <a:solidFill>
                    <a:srgbClr val="008FC8"/>
                  </a:solidFill>
                  <a:latin typeface="Sakkal Majalla"/>
                  <a:cs typeface="Sakkal Majalla"/>
                  <a:sym typeface="Sakkal Majalla"/>
                </a:endParaRPr>
              </a:p>
            </p:txBody>
          </p:sp>
          <p:sp>
            <p:nvSpPr>
              <p:cNvPr id="31" name="Rectangle 30"/>
              <p:cNvSpPr/>
              <p:nvPr/>
            </p:nvSpPr>
            <p:spPr>
              <a:xfrm>
                <a:off x="5251910" y="2927825"/>
                <a:ext cx="3180666" cy="279959"/>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a:solidFill>
                      <a:srgbClr val="DC6E00"/>
                    </a:solidFill>
                    <a:latin typeface="Sakkal Majalla"/>
                    <a:cs typeface="Sakkal Majalla"/>
                    <a:sym typeface="Sakkal Majalla"/>
                  </a:rPr>
                  <a:t>عدم وضوح الرؤية من حيث البحوث اللازمة</a:t>
                </a:r>
                <a:endParaRPr lang="en-GB" b="1" dirty="0">
                  <a:solidFill>
                    <a:srgbClr val="DC6E00"/>
                  </a:solidFill>
                  <a:latin typeface="Sakkal Majalla"/>
                  <a:cs typeface="Sakkal Majalla"/>
                  <a:sym typeface="Sakkal Majalla"/>
                </a:endParaRPr>
              </a:p>
            </p:txBody>
          </p:sp>
          <p:sp>
            <p:nvSpPr>
              <p:cNvPr id="32" name="clipart_symbols_newspaperclippings"/>
              <p:cNvSpPr>
                <a:spLocks/>
              </p:cNvSpPr>
              <p:nvPr/>
            </p:nvSpPr>
            <p:spPr bwMode="auto">
              <a:xfrm>
                <a:off x="5143327" y="3167982"/>
                <a:ext cx="3543473" cy="473107"/>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0" tIns="45720" rIns="0" bIns="45720" anchor="ctr" anchorCtr="1"/>
              <a:lstStyle/>
              <a:p>
                <a:pPr algn="ctr">
                  <a:lnSpc>
                    <a:spcPts val="1200"/>
                  </a:lnSpc>
                </a:pPr>
                <a:r>
                  <a:rPr lang="ar-AE" sz="1400" dirty="0">
                    <a:latin typeface="Sakkal Majalla"/>
                    <a:cs typeface="Sakkal Majalla"/>
                    <a:sym typeface="Sakkal Majalla"/>
                  </a:rPr>
                  <a:t>”ليس </a:t>
                </a:r>
                <a:r>
                  <a:rPr lang="ar-AE" sz="1400" b="1" dirty="0">
                    <a:latin typeface="Sakkal Majalla"/>
                    <a:cs typeface="Sakkal Majalla"/>
                    <a:sym typeface="Sakkal Majalla"/>
                  </a:rPr>
                  <a:t>هناك طريقة سهلة لمعرفة ما تم إجراؤه من أبحاث</a:t>
                </a:r>
                <a:r>
                  <a:rPr lang="ar-AE" sz="1400" dirty="0">
                    <a:latin typeface="Sakkal Majalla"/>
                    <a:cs typeface="Sakkal Majalla"/>
                    <a:sym typeface="Sakkal Majalla"/>
                  </a:rPr>
                  <a:t> وما يجب إجراؤه”</a:t>
                </a:r>
              </a:p>
            </p:txBody>
          </p:sp>
        </p:grpSp>
        <p:grpSp>
          <p:nvGrpSpPr>
            <p:cNvPr id="12" name="Group 11"/>
            <p:cNvGrpSpPr/>
            <p:nvPr/>
          </p:nvGrpSpPr>
          <p:grpSpPr>
            <a:xfrm>
              <a:off x="4972929" y="3786096"/>
              <a:ext cx="3713871" cy="750543"/>
              <a:chOff x="4972929" y="3786096"/>
              <a:chExt cx="3713871" cy="750543"/>
            </a:xfrm>
          </p:grpSpPr>
          <p:sp>
            <p:nvSpPr>
              <p:cNvPr id="27" name="Rounded Rectangle 26"/>
              <p:cNvSpPr/>
              <p:nvPr/>
            </p:nvSpPr>
            <p:spPr>
              <a:xfrm>
                <a:off x="4972929" y="3834554"/>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endParaRPr lang="en-US" sz="1600" dirty="0">
                  <a:solidFill>
                    <a:srgbClr val="008FC8"/>
                  </a:solidFill>
                  <a:latin typeface="Sakkal Majalla"/>
                  <a:cs typeface="Sakkal Majalla"/>
                  <a:sym typeface="Sakkal Majalla"/>
                </a:endParaRPr>
              </a:p>
            </p:txBody>
          </p:sp>
          <p:sp>
            <p:nvSpPr>
              <p:cNvPr id="28" name="Rectangle 27"/>
              <p:cNvSpPr/>
              <p:nvPr/>
            </p:nvSpPr>
            <p:spPr>
              <a:xfrm>
                <a:off x="5143327" y="3786096"/>
                <a:ext cx="3397833" cy="279959"/>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dirty="0">
                    <a:solidFill>
                      <a:srgbClr val="DC6E00"/>
                    </a:solidFill>
                    <a:latin typeface="Sakkal Majalla"/>
                    <a:cs typeface="Sakkal Majalla"/>
                    <a:sym typeface="Sakkal Majalla"/>
                  </a:rPr>
                  <a:t>تتم مشاركة البيانات والبحوث ضمن نطاق محدود</a:t>
                </a:r>
                <a:endParaRPr lang="en-GB" b="1" dirty="0">
                  <a:solidFill>
                    <a:srgbClr val="DC6E00"/>
                  </a:solidFill>
                  <a:latin typeface="Sakkal Majalla"/>
                  <a:cs typeface="Sakkal Majalla"/>
                  <a:sym typeface="Sakkal Majalla"/>
                </a:endParaRPr>
              </a:p>
            </p:txBody>
          </p:sp>
          <p:sp>
            <p:nvSpPr>
              <p:cNvPr id="29" name="clipart_symbols_newspaperclippings"/>
              <p:cNvSpPr>
                <a:spLocks/>
              </p:cNvSpPr>
              <p:nvPr/>
            </p:nvSpPr>
            <p:spPr bwMode="auto">
              <a:xfrm>
                <a:off x="5143327" y="4028391"/>
                <a:ext cx="3543473" cy="473107"/>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0" tIns="45720" rIns="0" bIns="45720" anchor="ctr" anchorCtr="1"/>
              <a:lstStyle/>
              <a:p>
                <a:pPr algn="ctr">
                  <a:lnSpc>
                    <a:spcPts val="1200"/>
                  </a:lnSpc>
                </a:pPr>
                <a:r>
                  <a:rPr lang="ar-AE" sz="1400" dirty="0">
                    <a:latin typeface="Sakkal Majalla"/>
                    <a:cs typeface="Sakkal Majalla"/>
                    <a:sym typeface="Sakkal Majalla"/>
                  </a:rPr>
                  <a:t>”تجمع الوزارات والمراكز </a:t>
                </a:r>
                <a:r>
                  <a:rPr lang="ar-AE" sz="1400" b="1" dirty="0">
                    <a:latin typeface="Sakkal Majalla"/>
                    <a:cs typeface="Sakkal Majalla"/>
                    <a:sym typeface="Sakkal Majalla"/>
                  </a:rPr>
                  <a:t>كافة أنواع البيانات</a:t>
                </a:r>
                <a:r>
                  <a:rPr lang="ar-AE" sz="1400" dirty="0">
                    <a:latin typeface="Sakkal Majalla"/>
                    <a:cs typeface="Sakkal Majalla"/>
                    <a:sym typeface="Sakkal Majalla"/>
                  </a:rPr>
                  <a:t>، </a:t>
                </a:r>
                <a:r>
                  <a:rPr lang="ar-AE" sz="1400" b="1" dirty="0">
                    <a:latin typeface="Sakkal Majalla"/>
                    <a:cs typeface="Sakkal Majalla"/>
                    <a:sym typeface="Sakkal Majalla"/>
                  </a:rPr>
                  <a:t>غير أن مراكز </a:t>
                </a:r>
                <a:br>
                  <a:rPr lang="ar-AE" sz="1400" b="1" dirty="0">
                    <a:latin typeface="Sakkal Majalla"/>
                    <a:cs typeface="Sakkal Majalla"/>
                    <a:sym typeface="Sakkal Majalla"/>
                  </a:rPr>
                </a:br>
                <a:r>
                  <a:rPr lang="ar-AE" sz="1400" b="1" dirty="0">
                    <a:latin typeface="Sakkal Majalla"/>
                    <a:cs typeface="Sakkal Majalla"/>
                    <a:sym typeface="Sakkal Majalla"/>
                  </a:rPr>
                  <a:t>البحوث لا تعي</a:t>
                </a:r>
                <a:r>
                  <a:rPr lang="ar-AE" sz="1400" dirty="0">
                    <a:latin typeface="Sakkal Majalla"/>
                    <a:cs typeface="Sakkal Majalla"/>
                    <a:sym typeface="Sakkal Majalla"/>
                  </a:rPr>
                  <a:t> بذلك”</a:t>
                </a:r>
              </a:p>
            </p:txBody>
          </p:sp>
        </p:grpSp>
        <p:grpSp>
          <p:nvGrpSpPr>
            <p:cNvPr id="13" name="Group 12"/>
            <p:cNvGrpSpPr/>
            <p:nvPr/>
          </p:nvGrpSpPr>
          <p:grpSpPr>
            <a:xfrm>
              <a:off x="4972929" y="5484098"/>
              <a:ext cx="3713871" cy="744360"/>
              <a:chOff x="4972929" y="4638188"/>
              <a:chExt cx="3713871" cy="744360"/>
            </a:xfrm>
          </p:grpSpPr>
          <p:sp>
            <p:nvSpPr>
              <p:cNvPr id="24" name="Rounded Rectangle 23"/>
              <p:cNvSpPr/>
              <p:nvPr/>
            </p:nvSpPr>
            <p:spPr>
              <a:xfrm>
                <a:off x="4972929" y="4680463"/>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endParaRPr lang="en-US" sz="1600" dirty="0">
                  <a:solidFill>
                    <a:srgbClr val="008FC8"/>
                  </a:solidFill>
                  <a:latin typeface="Sakkal Majalla"/>
                  <a:cs typeface="Sakkal Majalla"/>
                  <a:sym typeface="Sakkal Majalla"/>
                </a:endParaRPr>
              </a:p>
            </p:txBody>
          </p:sp>
          <p:sp>
            <p:nvSpPr>
              <p:cNvPr id="25" name="Rectangle 24"/>
              <p:cNvSpPr/>
              <p:nvPr/>
            </p:nvSpPr>
            <p:spPr>
              <a:xfrm>
                <a:off x="5251910" y="4638188"/>
                <a:ext cx="3180666" cy="279959"/>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a:solidFill>
                      <a:srgbClr val="DC6E00"/>
                    </a:solidFill>
                    <a:latin typeface="Sakkal Majalla"/>
                    <a:cs typeface="Sakkal Majalla"/>
                    <a:sym typeface="Sakkal Majalla"/>
                  </a:rPr>
                  <a:t>عدد ضئيل من المنشورات المتخصصة</a:t>
                </a:r>
                <a:endParaRPr lang="en-GB" b="1" dirty="0">
                  <a:solidFill>
                    <a:srgbClr val="DC6E00"/>
                  </a:solidFill>
                  <a:latin typeface="Sakkal Majalla"/>
                  <a:cs typeface="Sakkal Majalla"/>
                  <a:sym typeface="Sakkal Majalla"/>
                </a:endParaRPr>
              </a:p>
            </p:txBody>
          </p:sp>
          <p:sp>
            <p:nvSpPr>
              <p:cNvPr id="26" name="clipart_symbols_newspaperclippings"/>
              <p:cNvSpPr>
                <a:spLocks/>
              </p:cNvSpPr>
              <p:nvPr/>
            </p:nvSpPr>
            <p:spPr bwMode="auto">
              <a:xfrm>
                <a:off x="5143327" y="4907111"/>
                <a:ext cx="3543473" cy="473107"/>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0" tIns="45720" rIns="0" bIns="45720" anchor="ctr" anchorCtr="1"/>
              <a:lstStyle/>
              <a:p>
                <a:pPr algn="ctr">
                  <a:lnSpc>
                    <a:spcPts val="1200"/>
                  </a:lnSpc>
                </a:pPr>
                <a:r>
                  <a:rPr lang="ar-AE" sz="1400" dirty="0">
                    <a:latin typeface="Sakkal Majalla"/>
                    <a:cs typeface="Sakkal Majalla"/>
                    <a:sym typeface="Sakkal Majalla"/>
                  </a:rPr>
                  <a:t>”</a:t>
                </a:r>
                <a:r>
                  <a:rPr lang="ar-AE" sz="1400" b="1" dirty="0">
                    <a:latin typeface="Sakkal Majalla"/>
                    <a:cs typeface="Sakkal Majalla"/>
                    <a:sym typeface="Sakkal Majalla"/>
                  </a:rPr>
                  <a:t>عدد الدراسات المتخصصة المنشورة في المجال الاجتماعي محدود جداً</a:t>
                </a:r>
                <a:r>
                  <a:rPr lang="ar-AE" sz="1400" dirty="0">
                    <a:latin typeface="Sakkal Majalla"/>
                    <a:cs typeface="Sakkal Majalla"/>
                    <a:sym typeface="Sakkal Majalla"/>
                  </a:rPr>
                  <a:t>؛ فمعظم الدراسات التي يتم نشرها تكون مرتبطة بالجامعات وتغطي مختلف المواضيع.”</a:t>
                </a:r>
              </a:p>
            </p:txBody>
          </p:sp>
        </p:grpSp>
        <p:grpSp>
          <p:nvGrpSpPr>
            <p:cNvPr id="14" name="Group 13"/>
            <p:cNvGrpSpPr/>
            <p:nvPr/>
          </p:nvGrpSpPr>
          <p:grpSpPr>
            <a:xfrm>
              <a:off x="4972929" y="2077029"/>
              <a:ext cx="3713871" cy="763345"/>
              <a:chOff x="4972929" y="5484098"/>
              <a:chExt cx="3713871" cy="763345"/>
            </a:xfrm>
          </p:grpSpPr>
          <p:sp>
            <p:nvSpPr>
              <p:cNvPr id="21" name="Rounded Rectangle 20"/>
              <p:cNvSpPr/>
              <p:nvPr/>
            </p:nvSpPr>
            <p:spPr>
              <a:xfrm>
                <a:off x="4972929" y="5545358"/>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endParaRPr lang="en-US" sz="1600" dirty="0">
                  <a:solidFill>
                    <a:srgbClr val="008FC8"/>
                  </a:solidFill>
                  <a:latin typeface="Sakkal Majalla"/>
                  <a:cs typeface="Sakkal Majalla"/>
                  <a:sym typeface="Sakkal Majalla"/>
                </a:endParaRPr>
              </a:p>
            </p:txBody>
          </p:sp>
          <p:sp>
            <p:nvSpPr>
              <p:cNvPr id="22" name="Rectangle 21"/>
              <p:cNvSpPr/>
              <p:nvPr/>
            </p:nvSpPr>
            <p:spPr>
              <a:xfrm>
                <a:off x="5251910" y="5484098"/>
                <a:ext cx="3180666" cy="279959"/>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dirty="0">
                    <a:solidFill>
                      <a:srgbClr val="DC6E00"/>
                    </a:solidFill>
                    <a:latin typeface="Sakkal Majalla"/>
                    <a:cs typeface="Sakkal Majalla"/>
                    <a:sym typeface="Sakkal Majalla"/>
                  </a:rPr>
                  <a:t>محدودية التنسيق على مستوى المملكة</a:t>
                </a:r>
                <a:endParaRPr lang="en-GB" b="1" dirty="0">
                  <a:solidFill>
                    <a:srgbClr val="DC6E00"/>
                  </a:solidFill>
                  <a:latin typeface="Sakkal Majalla"/>
                  <a:cs typeface="Sakkal Majalla"/>
                  <a:sym typeface="Sakkal Majalla"/>
                </a:endParaRPr>
              </a:p>
            </p:txBody>
          </p:sp>
          <p:sp>
            <p:nvSpPr>
              <p:cNvPr id="23" name="clipart_symbols_newspaperclippings"/>
              <p:cNvSpPr>
                <a:spLocks/>
              </p:cNvSpPr>
              <p:nvPr/>
            </p:nvSpPr>
            <p:spPr bwMode="auto">
              <a:xfrm>
                <a:off x="5143327" y="5740085"/>
                <a:ext cx="3543473" cy="473107"/>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0" tIns="45720" rIns="0" bIns="45720" anchor="ctr" anchorCtr="1"/>
              <a:lstStyle/>
              <a:p>
                <a:pPr algn="ctr">
                  <a:lnSpc>
                    <a:spcPts val="1200"/>
                  </a:lnSpc>
                </a:pPr>
                <a:r>
                  <a:rPr lang="ar-AE" sz="1400" dirty="0">
                    <a:latin typeface="Sakkal Majalla"/>
                    <a:cs typeface="Sakkal Majalla"/>
                    <a:sym typeface="Sakkal Majalla"/>
                  </a:rPr>
                  <a:t>”تمكن </a:t>
                </a:r>
                <a:r>
                  <a:rPr lang="ar-AE" sz="1400" b="1" dirty="0">
                    <a:latin typeface="Sakkal Majalla"/>
                    <a:cs typeface="Sakkal Majalla"/>
                    <a:sym typeface="Sakkal Majalla"/>
                  </a:rPr>
                  <a:t>عدد قليل من المراكز </a:t>
                </a:r>
                <a:r>
                  <a:rPr lang="ar-AE" sz="1400" dirty="0">
                    <a:latin typeface="Sakkal Majalla"/>
                    <a:cs typeface="Sakkal Majalla"/>
                    <a:sym typeface="Sakkal Majalla"/>
                  </a:rPr>
                  <a:t>من تطوير </a:t>
                </a:r>
                <a:r>
                  <a:rPr lang="ar-AE" sz="1400" b="1" dirty="0">
                    <a:latin typeface="Sakkal Majalla"/>
                    <a:cs typeface="Sakkal Majalla"/>
                    <a:sym typeface="Sakkal Majalla"/>
                  </a:rPr>
                  <a:t>شبكات بحثية </a:t>
                </a:r>
                <a:r>
                  <a:rPr lang="ar-AE" sz="1400" dirty="0">
                    <a:latin typeface="Sakkal Majalla"/>
                    <a:cs typeface="Sakkal Majalla"/>
                    <a:sym typeface="Sakkal Majalla"/>
                  </a:rPr>
                  <a:t>كافية </a:t>
                </a:r>
                <a:br>
                  <a:rPr lang="ar-AE" sz="1400" dirty="0">
                    <a:latin typeface="Sakkal Majalla"/>
                    <a:cs typeface="Sakkal Majalla"/>
                    <a:sym typeface="Sakkal Majalla"/>
                  </a:rPr>
                </a:br>
                <a:r>
                  <a:rPr lang="ar-AE" sz="1400" dirty="0">
                    <a:latin typeface="Sakkal Majalla"/>
                    <a:cs typeface="Sakkal Majalla"/>
                    <a:sym typeface="Sakkal Majalla"/>
                  </a:rPr>
                  <a:t>تمكنها من </a:t>
                </a:r>
                <a:r>
                  <a:rPr lang="ar-AE" sz="1400" b="1" dirty="0">
                    <a:latin typeface="Sakkal Majalla"/>
                    <a:cs typeface="Sakkal Majalla"/>
                    <a:sym typeface="Sakkal Majalla"/>
                  </a:rPr>
                  <a:t>جمع البيانات من كافة أنحاء</a:t>
                </a:r>
                <a:r>
                  <a:rPr lang="ar-AE" sz="1400" dirty="0">
                    <a:latin typeface="Sakkal Majalla"/>
                    <a:cs typeface="Sakkal Majalla"/>
                    <a:sym typeface="Sakkal Majalla"/>
                  </a:rPr>
                  <a:t> </a:t>
                </a:r>
                <a:r>
                  <a:rPr lang="ar-AE" sz="1400" b="1" dirty="0">
                    <a:latin typeface="Sakkal Majalla"/>
                    <a:cs typeface="Sakkal Majalla"/>
                    <a:sym typeface="Sakkal Majalla"/>
                  </a:rPr>
                  <a:t>المملكة</a:t>
                </a:r>
                <a:r>
                  <a:rPr lang="ar-AE" sz="1400" dirty="0">
                    <a:latin typeface="Sakkal Majalla"/>
                    <a:cs typeface="Sakkal Majalla"/>
                    <a:sym typeface="Sakkal Majalla"/>
                  </a:rPr>
                  <a:t>”</a:t>
                </a:r>
              </a:p>
            </p:txBody>
          </p:sp>
        </p:grpSp>
        <p:sp>
          <p:nvSpPr>
            <p:cNvPr id="15" name="Rectangle 14"/>
            <p:cNvSpPr/>
            <p:nvPr/>
          </p:nvSpPr>
          <p:spPr>
            <a:xfrm>
              <a:off x="420564" y="2061437"/>
              <a:ext cx="1903326" cy="4123252"/>
            </a:xfrm>
            <a:prstGeom prst="rect">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90000" rIns="0" bIns="90000" rtlCol="0" anchor="ctr" anchorCtr="0"/>
            <a:lstStyle/>
            <a:p>
              <a:pPr algn="ctr" fontAlgn="base">
                <a:spcBef>
                  <a:spcPts val="3000"/>
                </a:spcBef>
                <a:buClr>
                  <a:srgbClr val="000000"/>
                </a:buClr>
                <a:buSzPct val="100000"/>
                <a:buFont typeface=""/>
              </a:pPr>
              <a:r>
                <a:rPr lang="ar-AE" sz="2000" b="1" dirty="0">
                  <a:solidFill>
                    <a:schemeClr val="tx1"/>
                  </a:solidFill>
                  <a:latin typeface="Sakkal Majalla"/>
                  <a:cs typeface="Sakkal Majalla"/>
                  <a:sym typeface="Sakkal Majalla"/>
                </a:rPr>
                <a:t>المزيد من التركيز والعمق في البحوث</a:t>
              </a:r>
            </a:p>
            <a:p>
              <a:pPr algn="ctr" fontAlgn="base">
                <a:spcBef>
                  <a:spcPts val="3000"/>
                </a:spcBef>
                <a:buClr>
                  <a:srgbClr val="000000"/>
                </a:buClr>
                <a:buSzPct val="100000"/>
                <a:buFont typeface=""/>
              </a:pPr>
              <a:r>
                <a:rPr lang="ar-AE" sz="2000" b="1" dirty="0">
                  <a:solidFill>
                    <a:schemeClr val="tx1"/>
                  </a:solidFill>
                  <a:latin typeface="Sakkal Majalla"/>
                  <a:cs typeface="Sakkal Majalla"/>
                  <a:sym typeface="Sakkal Majalla"/>
                </a:rPr>
                <a:t>رفع جودة البحوث</a:t>
              </a:r>
              <a:endParaRPr lang="en-US" sz="2000" b="1" dirty="0">
                <a:solidFill>
                  <a:schemeClr val="tx1"/>
                </a:solidFill>
                <a:latin typeface="Sakkal Majalla"/>
                <a:cs typeface="Sakkal Majalla"/>
                <a:sym typeface="Sakkal Majalla"/>
              </a:endParaRPr>
            </a:p>
            <a:p>
              <a:pPr algn="ctr" fontAlgn="base">
                <a:spcBef>
                  <a:spcPts val="3000"/>
                </a:spcBef>
                <a:buClr>
                  <a:srgbClr val="000000"/>
                </a:buClr>
                <a:buSzPct val="100000"/>
              </a:pPr>
              <a:r>
                <a:rPr lang="ar-AE" sz="2000" b="1" dirty="0">
                  <a:solidFill>
                    <a:schemeClr val="tx1"/>
                  </a:solidFill>
                  <a:latin typeface="Sakkal Majalla"/>
                  <a:cs typeface="Sakkal Majalla"/>
                  <a:sym typeface="Sakkal Majalla"/>
                </a:rPr>
                <a:t>زيادة عدد </a:t>
              </a:r>
              <a:r>
                <a:rPr lang="ar-SA" sz="2000" b="1" dirty="0">
                  <a:solidFill>
                    <a:schemeClr val="tx1"/>
                  </a:solidFill>
                  <a:latin typeface="Sakkal Majalla"/>
                  <a:cs typeface="Sakkal Majalla"/>
                  <a:sym typeface="Sakkal Majalla"/>
                </a:rPr>
                <a:t>البحوث</a:t>
              </a:r>
              <a:endParaRPr lang="ar-AE" sz="2000" b="1" dirty="0">
                <a:solidFill>
                  <a:schemeClr val="tx1"/>
                </a:solidFill>
                <a:latin typeface="Sakkal Majalla"/>
                <a:cs typeface="Sakkal Majalla"/>
                <a:sym typeface="Sakkal Majalla"/>
              </a:endParaRPr>
            </a:p>
            <a:p>
              <a:pPr algn="ctr" fontAlgn="base">
                <a:spcBef>
                  <a:spcPts val="3000"/>
                </a:spcBef>
                <a:buClr>
                  <a:srgbClr val="000000"/>
                </a:buClr>
                <a:buSzPct val="100000"/>
                <a:buFont typeface=""/>
              </a:pPr>
              <a:r>
                <a:rPr lang="ar-AE" sz="2000" b="1" dirty="0">
                  <a:solidFill>
                    <a:schemeClr val="tx1"/>
                  </a:solidFill>
                  <a:latin typeface="Sakkal Majalla"/>
                  <a:cs typeface="Sakkal Majalla"/>
                  <a:sym typeface="Sakkal Majalla"/>
                </a:rPr>
                <a:t>نشر البحوث على نطاق</a:t>
              </a:r>
              <a:r>
                <a:rPr lang="en-US" sz="2000" b="1" dirty="0">
                  <a:solidFill>
                    <a:schemeClr val="tx1"/>
                  </a:solidFill>
                  <a:latin typeface="Sakkal Majalla"/>
                  <a:cs typeface="Sakkal Majalla"/>
                  <a:sym typeface="Sakkal Majalla"/>
                </a:rPr>
                <a:t> </a:t>
              </a:r>
              <a:r>
                <a:rPr lang="ar-AE" sz="2000" b="1" dirty="0">
                  <a:solidFill>
                    <a:schemeClr val="tx1"/>
                  </a:solidFill>
                  <a:latin typeface="Sakkal Majalla"/>
                  <a:cs typeface="Sakkal Majalla"/>
                  <a:sym typeface="Sakkal Majalla"/>
                </a:rPr>
                <a:t>أوسع</a:t>
              </a:r>
            </a:p>
          </p:txBody>
        </p:sp>
        <p:sp>
          <p:nvSpPr>
            <p:cNvPr id="16" name="ColumnHeader"/>
            <p:cNvSpPr>
              <a:spLocks noChangeArrowheads="1"/>
            </p:cNvSpPr>
            <p:nvPr/>
          </p:nvSpPr>
          <p:spPr bwMode="gray">
            <a:xfrm>
              <a:off x="4972929" y="1519069"/>
              <a:ext cx="3713871" cy="461665"/>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tIns="91440" bIns="91440" anchor="b">
              <a:spAutoFit/>
            </a:bodyPr>
            <a:lstStyle/>
            <a:p>
              <a:pPr algn="ctr"/>
              <a:r>
                <a:rPr lang="ar-AE" b="1" dirty="0">
                  <a:solidFill>
                    <a:srgbClr val="000000"/>
                  </a:solidFill>
                  <a:latin typeface="Sakkal Majalla"/>
                  <a:cs typeface="Sakkal Majalla"/>
                  <a:sym typeface="Sakkal Majalla"/>
                </a:rPr>
                <a:t>ما أهم التحديات؟</a:t>
              </a:r>
              <a:endParaRPr lang="en-US" b="1" dirty="0">
                <a:solidFill>
                  <a:srgbClr val="000000"/>
                </a:solidFill>
                <a:latin typeface="Sakkal Majalla"/>
                <a:cs typeface="Sakkal Majalla"/>
                <a:sym typeface="Sakkal Majalla"/>
              </a:endParaRPr>
            </a:p>
          </p:txBody>
        </p:sp>
        <p:sp>
          <p:nvSpPr>
            <p:cNvPr id="17" name="ColumnHeader"/>
            <p:cNvSpPr>
              <a:spLocks noChangeArrowheads="1"/>
            </p:cNvSpPr>
            <p:nvPr/>
          </p:nvSpPr>
          <p:spPr bwMode="gray">
            <a:xfrm>
              <a:off x="2635536" y="1244979"/>
              <a:ext cx="2025748" cy="735754"/>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wrap="square" lIns="0" tIns="89999" rIns="0" bIns="89999" anchor="b">
              <a:spAutoFit/>
            </a:bodyPr>
            <a:lstStyle/>
            <a:p>
              <a:pPr algn="ctr"/>
              <a:r>
                <a:rPr lang="ar-AE" b="1" dirty="0">
                  <a:solidFill>
                    <a:srgbClr val="000000"/>
                  </a:solidFill>
                  <a:latin typeface="Sakkal Majalla"/>
                  <a:cs typeface="Sakkal Majalla"/>
                  <a:sym typeface="Sakkal Majalla"/>
                </a:rPr>
                <a:t>ما القيمة التي يوفرها المركز بوصفة مركز بحث؟</a:t>
              </a:r>
              <a:endParaRPr lang="en-US" b="1" dirty="0">
                <a:solidFill>
                  <a:srgbClr val="000000"/>
                </a:solidFill>
                <a:latin typeface="Sakkal Majalla"/>
                <a:cs typeface="Sakkal Majalla"/>
                <a:sym typeface="Sakkal Majalla"/>
              </a:endParaRPr>
            </a:p>
          </p:txBody>
        </p:sp>
        <p:sp>
          <p:nvSpPr>
            <p:cNvPr id="18" name="ColumnHeader"/>
            <p:cNvSpPr>
              <a:spLocks noChangeArrowheads="1"/>
            </p:cNvSpPr>
            <p:nvPr/>
          </p:nvSpPr>
          <p:spPr bwMode="gray">
            <a:xfrm>
              <a:off x="420564" y="1521979"/>
              <a:ext cx="1903326" cy="458755"/>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wrap="square" lIns="0" tIns="89999" rIns="0" bIns="89999" anchor="b">
              <a:spAutoFit/>
            </a:bodyPr>
            <a:lstStyle/>
            <a:p>
              <a:pPr algn="ctr"/>
              <a:r>
                <a:rPr lang="ar-AE" b="1" dirty="0">
                  <a:solidFill>
                    <a:srgbClr val="000000"/>
                  </a:solidFill>
                  <a:latin typeface="Sakkal Majalla"/>
                  <a:cs typeface="Sakkal Majalla"/>
                  <a:sym typeface="Sakkal Majalla"/>
                </a:rPr>
                <a:t>النت</a:t>
              </a:r>
              <a:r>
                <a:rPr lang="ar-SA" b="1" dirty="0">
                  <a:solidFill>
                    <a:srgbClr val="000000"/>
                  </a:solidFill>
                  <a:latin typeface="Sakkal Majalla"/>
                  <a:cs typeface="Sakkal Majalla"/>
                  <a:sym typeface="Sakkal Majalla"/>
                </a:rPr>
                <a:t>ائج المتوقعة</a:t>
              </a:r>
              <a:r>
                <a:rPr lang="ar-AE" b="1" dirty="0">
                  <a:solidFill>
                    <a:srgbClr val="000000"/>
                  </a:solidFill>
                  <a:latin typeface="Sakkal Majalla"/>
                  <a:cs typeface="Sakkal Majalla"/>
                  <a:sym typeface="Sakkal Majalla"/>
                </a:rPr>
                <a:t>؟</a:t>
              </a:r>
              <a:endParaRPr lang="en-US" b="1" dirty="0">
                <a:solidFill>
                  <a:srgbClr val="000000"/>
                </a:solidFill>
                <a:latin typeface="Sakkal Majalla"/>
                <a:cs typeface="Sakkal Majalla"/>
                <a:sym typeface="Sakkal Majalla"/>
              </a:endParaRPr>
            </a:p>
          </p:txBody>
        </p:sp>
        <p:sp>
          <p:nvSpPr>
            <p:cNvPr id="19" name="FlowTriangle"/>
            <p:cNvSpPr>
              <a:spLocks noChangeArrowheads="1"/>
            </p:cNvSpPr>
            <p:nvPr/>
          </p:nvSpPr>
          <p:spPr bwMode="gray">
            <a:xfrm rot="16200000">
              <a:off x="456880" y="3999965"/>
              <a:ext cx="4089002" cy="280446"/>
            </a:xfrm>
            <a:prstGeom prst="triangle">
              <a:avLst>
                <a:gd name="adj" fmla="val 50000"/>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t" anchorCtr="0"/>
            <a:lstStyle/>
            <a:p>
              <a:pPr algn="ctr"/>
              <a:endParaRPr lang="en-US" sz="1200" b="1" dirty="0">
                <a:solidFill>
                  <a:srgbClr val="DC6E00"/>
                </a:solidFill>
                <a:latin typeface="Sakkal Majalla"/>
                <a:cs typeface="Sakkal Majalla"/>
                <a:sym typeface="Sakkal Majalla"/>
              </a:endParaRPr>
            </a:p>
          </p:txBody>
        </p:sp>
        <p:sp>
          <p:nvSpPr>
            <p:cNvPr id="20" name="Rectangle 3"/>
            <p:cNvSpPr>
              <a:spLocks noChangeArrowheads="1"/>
            </p:cNvSpPr>
            <p:nvPr/>
          </p:nvSpPr>
          <p:spPr bwMode="gray">
            <a:xfrm>
              <a:off x="420566" y="6102937"/>
              <a:ext cx="8302869" cy="328613"/>
            </a:xfrm>
            <a:prstGeom prst="rect">
              <a:avLst/>
            </a:prstGeom>
            <a:noFill/>
            <a:ln w="9525" algn="ctr">
              <a:noFill/>
              <a:miter lim="800000"/>
              <a:headEnd type="none" w="lg" len="lg"/>
              <a:tailEnd type="none" w="lg" len="lg"/>
            </a:ln>
          </p:spPr>
          <p:txBody>
            <a:bodyPr lIns="0" tIns="0" rIns="0" bIns="0" anchor="b"/>
            <a:lstStyle/>
            <a:p>
              <a:pPr>
                <a:lnSpc>
                  <a:spcPct val="90000"/>
                </a:lnSpc>
              </a:pPr>
              <a:r>
                <a:rPr lang="ar-AE" sz="800">
                  <a:solidFill>
                    <a:srgbClr val="000000"/>
                  </a:solidFill>
                  <a:latin typeface="Sakkal Majalla"/>
                  <a:cs typeface="Sakkal Majalla"/>
                  <a:sym typeface="Sakkal Majalla"/>
                </a:rPr>
                <a:t>المصدر: مقابلات مع الأطراف المعنية، استنتاجات بوسطن كونسلتينج جروب</a:t>
              </a:r>
            </a:p>
          </p:txBody>
        </p:sp>
      </p:grpSp>
    </p:spTree>
    <p:extLst>
      <p:ext uri="{BB962C8B-B14F-4D97-AF65-F5344CB8AC3E}">
        <p14:creationId xmlns:p14="http://schemas.microsoft.com/office/powerpoint/2010/main" val="7214806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AE" sz="2500" b="1" dirty="0">
                <a:cs typeface="+mn-cs"/>
              </a:rPr>
              <a:t>يستطيع المركز الوطني، بوصفه بيت خبرة اجتماعي، المساعدة في </a:t>
            </a:r>
            <a:r>
              <a:rPr lang="ar-SA" sz="2500" b="1" dirty="0">
                <a:cs typeface="+mn-cs"/>
              </a:rPr>
              <a:t>تصحيح المسار</a:t>
            </a:r>
            <a:r>
              <a:rPr lang="ar-AE" sz="2500" b="1" dirty="0">
                <a:cs typeface="+mn-cs"/>
              </a:rPr>
              <a:t>عبر </a:t>
            </a:r>
            <a:r>
              <a:rPr lang="ar-AE" sz="2500" b="1" dirty="0">
                <a:solidFill>
                  <a:srgbClr val="DC6E00"/>
                </a:solidFill>
                <a:cs typeface="+mn-cs"/>
              </a:rPr>
              <a:t>تطوير الحلول الاجتماعية </a:t>
            </a:r>
            <a:r>
              <a:rPr lang="ar-AE" sz="2500" b="1" dirty="0">
                <a:solidFill>
                  <a:srgbClr val="DC6E00"/>
                </a:solidFill>
                <a:latin typeface="Sakkal Majalla"/>
                <a:cs typeface="+mn-cs"/>
                <a:sym typeface="Sakkal Majalla"/>
              </a:rPr>
              <a:t>وتقديمها لصانعي القرار</a:t>
            </a:r>
            <a:endParaRPr lang="en-GB" sz="2500" b="1" dirty="0">
              <a:cs typeface="+mn-cs"/>
            </a:endParaRPr>
          </a:p>
        </p:txBody>
      </p:sp>
      <p:grpSp>
        <p:nvGrpSpPr>
          <p:cNvPr id="4" name="Group 3"/>
          <p:cNvGrpSpPr/>
          <p:nvPr/>
        </p:nvGrpSpPr>
        <p:grpSpPr>
          <a:xfrm>
            <a:off x="1944565" y="1104900"/>
            <a:ext cx="8551985" cy="5326651"/>
            <a:chOff x="420564" y="1244979"/>
            <a:chExt cx="8302871" cy="5186571"/>
          </a:xfrm>
        </p:grpSpPr>
        <p:sp>
          <p:nvSpPr>
            <p:cNvPr id="5" name="Rectangle 4"/>
            <p:cNvSpPr/>
            <p:nvPr/>
          </p:nvSpPr>
          <p:spPr>
            <a:xfrm>
              <a:off x="2635535" y="2061437"/>
              <a:ext cx="2025748" cy="4123252"/>
            </a:xfrm>
            <a:prstGeom prst="rect">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t" anchorCtr="0"/>
            <a:lstStyle/>
            <a:p>
              <a:pPr algn="ctr"/>
              <a:r>
                <a:rPr lang="ar-AE" sz="2000" b="1" dirty="0">
                  <a:solidFill>
                    <a:srgbClr val="DC6E00"/>
                  </a:solidFill>
                  <a:latin typeface="Sakkal Majalla"/>
                  <a:cs typeface="Sakkal Majalla"/>
                  <a:sym typeface="Sakkal Majalla"/>
                </a:rPr>
                <a:t>دعم صناعة القرار</a:t>
              </a:r>
            </a:p>
          </p:txBody>
        </p:sp>
        <p:sp>
          <p:nvSpPr>
            <p:cNvPr id="6" name="Rounded Rectangle 5"/>
            <p:cNvSpPr/>
            <p:nvPr/>
          </p:nvSpPr>
          <p:spPr>
            <a:xfrm>
              <a:off x="2846551" y="4418844"/>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dirty="0">
                  <a:solidFill>
                    <a:schemeClr val="tx2"/>
                  </a:solidFill>
                  <a:latin typeface="Sakkal Majalla"/>
                  <a:cs typeface="Sakkal Majalla"/>
                  <a:sym typeface="Sakkal Majalla"/>
                </a:rPr>
                <a:t>رفع التوصيات بشأن السياس</a:t>
              </a:r>
              <a:r>
                <a:rPr lang="ar-SA" sz="2000" b="1" dirty="0">
                  <a:solidFill>
                    <a:schemeClr val="tx2"/>
                  </a:solidFill>
                  <a:latin typeface="Sakkal Majalla"/>
                  <a:cs typeface="Sakkal Majalla"/>
                  <a:sym typeface="Sakkal Majalla"/>
                </a:rPr>
                <a:t>ات</a:t>
              </a:r>
              <a:endParaRPr lang="ar-AE" sz="2000" b="1" dirty="0">
                <a:solidFill>
                  <a:schemeClr val="tx2"/>
                </a:solidFill>
                <a:latin typeface="Sakkal Majalla"/>
                <a:cs typeface="Sakkal Majalla"/>
                <a:sym typeface="Sakkal Majalla"/>
              </a:endParaRPr>
            </a:p>
          </p:txBody>
        </p:sp>
        <p:sp>
          <p:nvSpPr>
            <p:cNvPr id="7" name="Rounded Rectangle 6"/>
            <p:cNvSpPr/>
            <p:nvPr/>
          </p:nvSpPr>
          <p:spPr>
            <a:xfrm>
              <a:off x="2846551" y="3524047"/>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dirty="0">
                  <a:solidFill>
                    <a:schemeClr val="tx2"/>
                  </a:solidFill>
                  <a:latin typeface="Sakkal Majalla"/>
                  <a:cs typeface="Sakkal Majalla"/>
                  <a:sym typeface="Sakkal Majalla"/>
                </a:rPr>
                <a:t>تقديم </a:t>
              </a:r>
              <a:r>
                <a:rPr lang="ar-AE" sz="2000" b="1">
                  <a:solidFill>
                    <a:schemeClr val="tx2"/>
                  </a:solidFill>
                  <a:latin typeface="Sakkal Majalla"/>
                  <a:cs typeface="Sakkal Majalla"/>
                  <a:sym typeface="Sakkal Majalla"/>
                </a:rPr>
                <a:t>حلول عملية</a:t>
              </a:r>
              <a:endParaRPr lang="ar-AE" sz="2000" b="1" dirty="0">
                <a:solidFill>
                  <a:schemeClr val="tx2"/>
                </a:solidFill>
                <a:latin typeface="Sakkal Majalla"/>
                <a:cs typeface="Sakkal Majalla"/>
                <a:sym typeface="Sakkal Majalla"/>
              </a:endParaRPr>
            </a:p>
          </p:txBody>
        </p:sp>
        <p:sp>
          <p:nvSpPr>
            <p:cNvPr id="8" name="Rounded Rectangle 7"/>
            <p:cNvSpPr/>
            <p:nvPr/>
          </p:nvSpPr>
          <p:spPr>
            <a:xfrm>
              <a:off x="2846551" y="5313641"/>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a:solidFill>
                    <a:schemeClr val="tx2"/>
                  </a:solidFill>
                  <a:latin typeface="Sakkal Majalla"/>
                  <a:cs typeface="Sakkal Majalla"/>
                  <a:sym typeface="Sakkal Majalla"/>
                </a:rPr>
                <a:t>المشورة ودعم الفكر</a:t>
              </a:r>
            </a:p>
          </p:txBody>
        </p:sp>
        <p:sp>
          <p:nvSpPr>
            <p:cNvPr id="9" name="Rounded Rectangle 8"/>
            <p:cNvSpPr/>
            <p:nvPr/>
          </p:nvSpPr>
          <p:spPr>
            <a:xfrm>
              <a:off x="2846551" y="2629251"/>
              <a:ext cx="1603717" cy="551088"/>
            </a:xfrm>
            <a:prstGeom prst="roundRect">
              <a:avLst/>
            </a:prstGeom>
            <a:solidFill>
              <a:schemeClr val="bg1"/>
            </a:solidFill>
            <a:ln w="9525">
              <a:solidFill>
                <a:schemeClr val="hlink"/>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ctr" anchorCtr="0"/>
            <a:lstStyle/>
            <a:p>
              <a:pPr algn="ctr"/>
              <a:r>
                <a:rPr lang="ar-AE" sz="2000" b="1">
                  <a:solidFill>
                    <a:schemeClr val="tx2"/>
                  </a:solidFill>
                  <a:latin typeface="Sakkal Majalla"/>
                  <a:cs typeface="Sakkal Majalla"/>
                  <a:sym typeface="Sakkal Majalla"/>
                </a:rPr>
                <a:t>التفكير الإبداعي</a:t>
              </a:r>
            </a:p>
          </p:txBody>
        </p:sp>
        <p:sp>
          <p:nvSpPr>
            <p:cNvPr id="10" name="Rectangle 9"/>
            <p:cNvSpPr/>
            <p:nvPr/>
          </p:nvSpPr>
          <p:spPr>
            <a:xfrm>
              <a:off x="420564" y="2061437"/>
              <a:ext cx="1903326" cy="4123252"/>
            </a:xfrm>
            <a:prstGeom prst="rect">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90000" rIns="0" bIns="90000" rtlCol="0" anchor="ctr" anchorCtr="0"/>
            <a:lstStyle/>
            <a:p>
              <a:pPr algn="ctr" fontAlgn="base">
                <a:spcBef>
                  <a:spcPts val="1800"/>
                </a:spcBef>
                <a:buClr>
                  <a:srgbClr val="000000"/>
                </a:buClr>
                <a:buSzPct val="100000"/>
                <a:buFont typeface=""/>
              </a:pPr>
              <a:r>
                <a:rPr lang="ar-SA" sz="2000" b="1" dirty="0">
                  <a:solidFill>
                    <a:schemeClr val="tx1"/>
                  </a:solidFill>
                  <a:latin typeface="Sakkal Majalla"/>
                  <a:cs typeface="Sakkal Majalla"/>
                  <a:sym typeface="Sakkal Majalla"/>
                </a:rPr>
                <a:t>نتائج وتوصيات عملية</a:t>
              </a:r>
              <a:endParaRPr lang="ar-AE" sz="2000" b="1" dirty="0">
                <a:solidFill>
                  <a:schemeClr val="tx1"/>
                </a:solidFill>
                <a:latin typeface="Sakkal Majalla"/>
                <a:cs typeface="Sakkal Majalla"/>
                <a:sym typeface="Sakkal Majalla"/>
              </a:endParaRPr>
            </a:p>
            <a:p>
              <a:pPr algn="ctr" fontAlgn="base">
                <a:spcBef>
                  <a:spcPts val="1800"/>
                </a:spcBef>
                <a:buClr>
                  <a:srgbClr val="000000"/>
                </a:buClr>
                <a:buSzPct val="100000"/>
                <a:buFont typeface=""/>
              </a:pPr>
              <a:r>
                <a:rPr lang="ar-AE" sz="2000" b="1" dirty="0">
                  <a:solidFill>
                    <a:schemeClr val="tx1"/>
                  </a:solidFill>
                  <a:latin typeface="Sakkal Majalla"/>
                  <a:cs typeface="Sakkal Majalla"/>
                  <a:sym typeface="Sakkal Majalla"/>
                </a:rPr>
                <a:t>اتخاذ قرارات أكثر</a:t>
              </a:r>
              <a:r>
                <a:rPr lang="ar-SA" sz="2000" b="1" dirty="0">
                  <a:solidFill>
                    <a:schemeClr val="tx1"/>
                  </a:solidFill>
                  <a:latin typeface="Sakkal Majalla"/>
                  <a:cs typeface="Sakkal Majalla"/>
                  <a:sym typeface="Sakkal Majalla"/>
                </a:rPr>
                <a:t> استنارة</a:t>
              </a:r>
              <a:endParaRPr lang="ar-AE" sz="2000" b="1" dirty="0">
                <a:solidFill>
                  <a:schemeClr val="tx1"/>
                </a:solidFill>
                <a:latin typeface="Sakkal Majalla"/>
                <a:cs typeface="Sakkal Majalla"/>
                <a:sym typeface="Sakkal Majalla"/>
              </a:endParaRPr>
            </a:p>
          </p:txBody>
        </p:sp>
        <p:sp>
          <p:nvSpPr>
            <p:cNvPr id="11" name="ColumnHeader"/>
            <p:cNvSpPr>
              <a:spLocks noChangeArrowheads="1"/>
            </p:cNvSpPr>
            <p:nvPr/>
          </p:nvSpPr>
          <p:spPr bwMode="gray">
            <a:xfrm>
              <a:off x="4972929" y="1519069"/>
              <a:ext cx="3713871" cy="461665"/>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tIns="91440" bIns="91440" anchor="b">
              <a:spAutoFit/>
            </a:bodyPr>
            <a:lstStyle/>
            <a:p>
              <a:pPr algn="ctr"/>
              <a:r>
                <a:rPr lang="ar-AE" b="1" dirty="0">
                  <a:solidFill>
                    <a:srgbClr val="000000"/>
                  </a:solidFill>
                  <a:latin typeface="Sakkal Majalla"/>
                  <a:cs typeface="Sakkal Majalla"/>
                  <a:sym typeface="Sakkal Majalla"/>
                </a:rPr>
                <a:t>ما أهم التحديات؟</a:t>
              </a:r>
              <a:endParaRPr lang="en-US" b="1" dirty="0">
                <a:solidFill>
                  <a:srgbClr val="000000"/>
                </a:solidFill>
                <a:latin typeface="Sakkal Majalla"/>
                <a:cs typeface="Sakkal Majalla"/>
                <a:sym typeface="Sakkal Majalla"/>
              </a:endParaRPr>
            </a:p>
          </p:txBody>
        </p:sp>
        <p:sp>
          <p:nvSpPr>
            <p:cNvPr id="12" name="ColumnHeader"/>
            <p:cNvSpPr>
              <a:spLocks noChangeArrowheads="1"/>
            </p:cNvSpPr>
            <p:nvPr/>
          </p:nvSpPr>
          <p:spPr bwMode="gray">
            <a:xfrm>
              <a:off x="2630014" y="1244979"/>
              <a:ext cx="2073864" cy="735754"/>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wrap="square" lIns="0" tIns="89999" rIns="0" bIns="89999" anchor="b">
              <a:spAutoFit/>
            </a:bodyPr>
            <a:lstStyle/>
            <a:p>
              <a:pPr algn="ctr"/>
              <a:r>
                <a:rPr lang="ar-AE" b="1" dirty="0">
                  <a:solidFill>
                    <a:srgbClr val="000000"/>
                  </a:solidFill>
                  <a:latin typeface="Sakkal Majalla"/>
                  <a:cs typeface="Sakkal Majalla"/>
                  <a:sym typeface="Sakkal Majalla"/>
                </a:rPr>
                <a:t>ما</a:t>
              </a:r>
              <a:r>
                <a:rPr lang="ar-SA" b="1" dirty="0">
                  <a:solidFill>
                    <a:srgbClr val="000000"/>
                  </a:solidFill>
                  <a:latin typeface="Sakkal Majalla"/>
                  <a:cs typeface="Sakkal Majalla"/>
                  <a:sym typeface="Sakkal Majalla"/>
                </a:rPr>
                <a:t> </a:t>
              </a:r>
              <a:r>
                <a:rPr lang="ar-AE" b="1" dirty="0">
                  <a:solidFill>
                    <a:srgbClr val="000000"/>
                  </a:solidFill>
                  <a:latin typeface="Sakkal Majalla"/>
                  <a:cs typeface="Sakkal Majalla"/>
                  <a:sym typeface="Sakkal Majalla"/>
                </a:rPr>
                <a:t>القيمة التي يوفرها المركز بوصف</a:t>
              </a:r>
              <a:r>
                <a:rPr lang="ar-SA" b="1" dirty="0">
                  <a:solidFill>
                    <a:srgbClr val="000000"/>
                  </a:solidFill>
                  <a:latin typeface="Sakkal Majalla"/>
                  <a:cs typeface="Sakkal Majalla"/>
                  <a:sym typeface="Sakkal Majalla"/>
                </a:rPr>
                <a:t>ه</a:t>
              </a:r>
              <a:r>
                <a:rPr lang="ar-AE" b="1" dirty="0">
                  <a:solidFill>
                    <a:srgbClr val="000000"/>
                  </a:solidFill>
                  <a:latin typeface="Sakkal Majalla"/>
                  <a:cs typeface="Sakkal Majalla"/>
                  <a:sym typeface="Sakkal Majalla"/>
                </a:rPr>
                <a:t> بيت خبرة اجتماعي؟</a:t>
              </a:r>
              <a:endParaRPr lang="en-US" b="1" dirty="0">
                <a:solidFill>
                  <a:srgbClr val="000000"/>
                </a:solidFill>
                <a:latin typeface="Sakkal Majalla"/>
                <a:cs typeface="Sakkal Majalla"/>
                <a:sym typeface="Sakkal Majalla"/>
              </a:endParaRPr>
            </a:p>
          </p:txBody>
        </p:sp>
        <p:sp>
          <p:nvSpPr>
            <p:cNvPr id="13" name="ColumnHeader"/>
            <p:cNvSpPr>
              <a:spLocks noChangeArrowheads="1"/>
            </p:cNvSpPr>
            <p:nvPr/>
          </p:nvSpPr>
          <p:spPr bwMode="gray">
            <a:xfrm>
              <a:off x="420564" y="1521979"/>
              <a:ext cx="1903326" cy="458755"/>
            </a:xfrm>
            <a:prstGeom prst="rect">
              <a:avLst/>
            </a:prstGeom>
            <a:solidFill>
              <a:schemeClr val="bg1"/>
            </a:solidFill>
            <a:ln w="9525" algn="ctr">
              <a:noFill/>
              <a:miter lim="800000"/>
              <a:headEnd type="none" w="lg" len="lg"/>
              <a:tailEnd type="none" w="lg" len="lg"/>
            </a:ln>
            <a:effectLst>
              <a:outerShdw dist="25400" dir="5400000" sx="99000" sy="99000" algn="ctr" rotWithShape="0">
                <a:schemeClr val="tx2"/>
              </a:outerShdw>
            </a:effectLst>
          </p:spPr>
          <p:txBody>
            <a:bodyPr wrap="square" lIns="0" tIns="89999" rIns="0" bIns="89999" anchor="b">
              <a:spAutoFit/>
            </a:bodyPr>
            <a:lstStyle/>
            <a:p>
              <a:pPr algn="ctr"/>
              <a:r>
                <a:rPr lang="ar-AE" b="1" dirty="0">
                  <a:solidFill>
                    <a:srgbClr val="000000"/>
                  </a:solidFill>
                  <a:latin typeface="Sakkal Majalla"/>
                  <a:cs typeface="Sakkal Majalla"/>
                  <a:sym typeface="Sakkal Majalla"/>
                </a:rPr>
                <a:t>النت</a:t>
              </a:r>
              <a:r>
                <a:rPr lang="ar-SA" b="1" dirty="0">
                  <a:solidFill>
                    <a:srgbClr val="000000"/>
                  </a:solidFill>
                  <a:latin typeface="Sakkal Majalla"/>
                  <a:cs typeface="Sakkal Majalla"/>
                  <a:sym typeface="Sakkal Majalla"/>
                </a:rPr>
                <a:t>ائج المتوقعة</a:t>
              </a:r>
              <a:endParaRPr lang="en-US" b="1" dirty="0">
                <a:solidFill>
                  <a:srgbClr val="000000"/>
                </a:solidFill>
                <a:latin typeface="Sakkal Majalla"/>
                <a:cs typeface="Sakkal Majalla"/>
                <a:sym typeface="Sakkal Majalla"/>
              </a:endParaRPr>
            </a:p>
          </p:txBody>
        </p:sp>
        <p:sp>
          <p:nvSpPr>
            <p:cNvPr id="14" name="FlowTriangle"/>
            <p:cNvSpPr>
              <a:spLocks noChangeArrowheads="1"/>
            </p:cNvSpPr>
            <p:nvPr/>
          </p:nvSpPr>
          <p:spPr bwMode="gray">
            <a:xfrm rot="16200000">
              <a:off x="456880" y="3999965"/>
              <a:ext cx="4089002" cy="280446"/>
            </a:xfrm>
            <a:prstGeom prst="triangle">
              <a:avLst>
                <a:gd name="adj" fmla="val 50000"/>
              </a:avLst>
            </a:prstGeom>
            <a:solidFill>
              <a:schemeClr val="accent6">
                <a:lumMod val="20000"/>
                <a:lumOff val="8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89999" rIns="0" bIns="89999" rtlCol="0" anchor="t" anchorCtr="0"/>
            <a:lstStyle/>
            <a:p>
              <a:pPr algn="ctr"/>
              <a:endParaRPr lang="en-US" sz="2000" b="1" dirty="0">
                <a:solidFill>
                  <a:srgbClr val="DC6E00"/>
                </a:solidFill>
                <a:latin typeface="Sakkal Majalla"/>
                <a:cs typeface="Sakkal Majalla"/>
                <a:sym typeface="Sakkal Majalla"/>
              </a:endParaRPr>
            </a:p>
          </p:txBody>
        </p:sp>
        <p:sp>
          <p:nvSpPr>
            <p:cNvPr id="15" name="Rectangle 3"/>
            <p:cNvSpPr>
              <a:spLocks noChangeArrowheads="1"/>
            </p:cNvSpPr>
            <p:nvPr/>
          </p:nvSpPr>
          <p:spPr bwMode="gray">
            <a:xfrm>
              <a:off x="420566" y="6102937"/>
              <a:ext cx="8302869" cy="328613"/>
            </a:xfrm>
            <a:prstGeom prst="rect">
              <a:avLst/>
            </a:prstGeom>
            <a:noFill/>
            <a:ln w="9525" algn="ctr">
              <a:noFill/>
              <a:miter lim="800000"/>
              <a:headEnd type="none" w="lg" len="lg"/>
              <a:tailEnd type="none" w="lg" len="lg"/>
            </a:ln>
          </p:spPr>
          <p:txBody>
            <a:bodyPr lIns="0" tIns="0" rIns="0" bIns="0" anchor="b"/>
            <a:lstStyle/>
            <a:p>
              <a:pPr>
                <a:lnSpc>
                  <a:spcPct val="90000"/>
                </a:lnSpc>
              </a:pPr>
              <a:r>
                <a:rPr lang="ar-AE" sz="800">
                  <a:solidFill>
                    <a:srgbClr val="000000"/>
                  </a:solidFill>
                  <a:latin typeface="Sakkal Majalla"/>
                  <a:cs typeface="Sakkal Majalla"/>
                  <a:sym typeface="Sakkal Majalla"/>
                </a:rPr>
                <a:t>المصدر: مقابلات مع الأطراف المعنية، استنتاجات بوسطن كونسلتينج جروب</a:t>
              </a:r>
            </a:p>
          </p:txBody>
        </p:sp>
        <p:grpSp>
          <p:nvGrpSpPr>
            <p:cNvPr id="16" name="Group 15"/>
            <p:cNvGrpSpPr/>
            <p:nvPr/>
          </p:nvGrpSpPr>
          <p:grpSpPr>
            <a:xfrm>
              <a:off x="4972929" y="4676126"/>
              <a:ext cx="3713871" cy="729652"/>
              <a:chOff x="4972929" y="2096624"/>
              <a:chExt cx="3713871" cy="729652"/>
            </a:xfrm>
          </p:grpSpPr>
          <p:sp>
            <p:nvSpPr>
              <p:cNvPr id="33" name="Rounded Rectangle 32"/>
              <p:cNvSpPr/>
              <p:nvPr/>
            </p:nvSpPr>
            <p:spPr>
              <a:xfrm>
                <a:off x="4972929" y="2124191"/>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nchorCtr="0"/>
              <a:lstStyle/>
              <a:p>
                <a:pPr algn="ctr"/>
                <a:endParaRPr lang="en-US" sz="1600" dirty="0">
                  <a:solidFill>
                    <a:srgbClr val="008FC8"/>
                  </a:solidFill>
                  <a:latin typeface="Sakkal Majalla"/>
                  <a:cs typeface="Sakkal Majalla"/>
                  <a:sym typeface="Sakkal Majalla"/>
                </a:endParaRPr>
              </a:p>
            </p:txBody>
          </p:sp>
          <p:sp>
            <p:nvSpPr>
              <p:cNvPr id="34" name="Rectangle 33"/>
              <p:cNvSpPr/>
              <p:nvPr/>
            </p:nvSpPr>
            <p:spPr>
              <a:xfrm>
                <a:off x="5566299" y="2096624"/>
                <a:ext cx="2269405" cy="136155"/>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SA" b="1" dirty="0">
                    <a:solidFill>
                      <a:srgbClr val="DC6E00"/>
                    </a:solidFill>
                    <a:latin typeface="Sakkal Majalla"/>
                    <a:cs typeface="Sakkal Majalla"/>
                    <a:sym typeface="Sakkal Majalla"/>
                  </a:rPr>
                  <a:t>التركيز على الكم</a:t>
                </a:r>
                <a:r>
                  <a:rPr lang="ar-AE" b="1" dirty="0">
                    <a:solidFill>
                      <a:srgbClr val="DC6E00"/>
                    </a:solidFill>
                    <a:latin typeface="Sakkal Majalla"/>
                    <a:cs typeface="Sakkal Majalla"/>
                    <a:sym typeface="Sakkal Majalla"/>
                  </a:rPr>
                  <a:t> في</a:t>
                </a:r>
                <a:r>
                  <a:rPr lang="ar-SA" b="1" dirty="0">
                    <a:solidFill>
                      <a:srgbClr val="DC6E00"/>
                    </a:solidFill>
                    <a:latin typeface="Sakkal Majalla"/>
                    <a:cs typeface="Sakkal Majalla"/>
                    <a:sym typeface="Sakkal Majalla"/>
                  </a:rPr>
                  <a:t> حجم</a:t>
                </a:r>
                <a:r>
                  <a:rPr lang="ar-AE" b="1" dirty="0">
                    <a:solidFill>
                      <a:srgbClr val="DC6E00"/>
                    </a:solidFill>
                    <a:latin typeface="Sakkal Majalla"/>
                    <a:cs typeface="Sakkal Majalla"/>
                    <a:sym typeface="Sakkal Majalla"/>
                  </a:rPr>
                  <a:t> البحوث</a:t>
                </a:r>
                <a:endParaRPr lang="en-GB" b="1" dirty="0">
                  <a:solidFill>
                    <a:srgbClr val="DC6E00"/>
                  </a:solidFill>
                  <a:latin typeface="Sakkal Majalla"/>
                  <a:cs typeface="Sakkal Majalla"/>
                  <a:sym typeface="Sakkal Majalla"/>
                </a:endParaRPr>
              </a:p>
            </p:txBody>
          </p:sp>
          <p:sp>
            <p:nvSpPr>
              <p:cNvPr id="35" name="clipart_symbols_newspaperclippings"/>
              <p:cNvSpPr>
                <a:spLocks/>
              </p:cNvSpPr>
              <p:nvPr/>
            </p:nvSpPr>
            <p:spPr bwMode="auto">
              <a:xfrm>
                <a:off x="5058128" y="2325702"/>
                <a:ext cx="3543473" cy="477410"/>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18000" tIns="18000" rIns="18000" bIns="18000" anchor="ctr" anchorCtr="1"/>
              <a:lstStyle/>
              <a:p>
                <a:pPr algn="ctr">
                  <a:lnSpc>
                    <a:spcPts val="1200"/>
                  </a:lnSpc>
                </a:pPr>
                <a:r>
                  <a:rPr lang="ar-AE" sz="1400" dirty="0">
                    <a:latin typeface="Sakkal Majalla"/>
                    <a:cs typeface="Sakkal Majalla"/>
                    <a:sym typeface="Sakkal Majalla"/>
                  </a:rPr>
                  <a:t>”تتراوح معظم الدراسات بين مئات إلى آلاف الصفحات، </a:t>
                </a:r>
                <a:r>
                  <a:rPr lang="ar-AE" sz="1400" b="1" dirty="0">
                    <a:latin typeface="Sakkal Majalla"/>
                    <a:cs typeface="Sakkal Majalla"/>
                    <a:sym typeface="Sakkal Majalla"/>
                  </a:rPr>
                  <a:t>مما يجعل من الصعب على صناع القرار التأمل والنظر فيها”</a:t>
                </a:r>
              </a:p>
            </p:txBody>
          </p:sp>
        </p:grpSp>
        <p:grpSp>
          <p:nvGrpSpPr>
            <p:cNvPr id="17" name="Group 16"/>
            <p:cNvGrpSpPr/>
            <p:nvPr/>
          </p:nvGrpSpPr>
          <p:grpSpPr>
            <a:xfrm>
              <a:off x="4972929" y="3824034"/>
              <a:ext cx="3713871" cy="718784"/>
              <a:chOff x="4972929" y="2965763"/>
              <a:chExt cx="3713871" cy="718784"/>
            </a:xfrm>
          </p:grpSpPr>
          <p:sp>
            <p:nvSpPr>
              <p:cNvPr id="30" name="Rounded Rectangle 29"/>
              <p:cNvSpPr/>
              <p:nvPr/>
            </p:nvSpPr>
            <p:spPr>
              <a:xfrm>
                <a:off x="4972929" y="2982462"/>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nchorCtr="0"/>
              <a:lstStyle/>
              <a:p>
                <a:pPr algn="ctr"/>
                <a:endParaRPr lang="en-US" sz="1600" dirty="0">
                  <a:solidFill>
                    <a:srgbClr val="008FC8"/>
                  </a:solidFill>
                  <a:latin typeface="Sakkal Majalla"/>
                  <a:cs typeface="Sakkal Majalla"/>
                  <a:sym typeface="Sakkal Majalla"/>
                </a:endParaRPr>
              </a:p>
            </p:txBody>
          </p:sp>
          <p:sp>
            <p:nvSpPr>
              <p:cNvPr id="31" name="Rectangle 30"/>
              <p:cNvSpPr/>
              <p:nvPr/>
            </p:nvSpPr>
            <p:spPr>
              <a:xfrm>
                <a:off x="5824024" y="2965763"/>
                <a:ext cx="2011680" cy="182880"/>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dirty="0">
                    <a:solidFill>
                      <a:srgbClr val="DC6E00"/>
                    </a:solidFill>
                    <a:latin typeface="Sakkal Majalla"/>
                    <a:cs typeface="Sakkal Majalla"/>
                    <a:sym typeface="Sakkal Majalla"/>
                  </a:rPr>
                  <a:t>محدودية البحث التطبيقي</a:t>
                </a:r>
                <a:endParaRPr lang="en-GB" b="1" dirty="0">
                  <a:solidFill>
                    <a:srgbClr val="DC6E00"/>
                  </a:solidFill>
                  <a:latin typeface="Sakkal Majalla"/>
                  <a:cs typeface="Sakkal Majalla"/>
                  <a:sym typeface="Sakkal Majalla"/>
                </a:endParaRPr>
              </a:p>
            </p:txBody>
          </p:sp>
          <p:sp>
            <p:nvSpPr>
              <p:cNvPr id="32" name="clipart_symbols_newspaperclippings"/>
              <p:cNvSpPr>
                <a:spLocks/>
              </p:cNvSpPr>
              <p:nvPr/>
            </p:nvSpPr>
            <p:spPr bwMode="auto">
              <a:xfrm>
                <a:off x="5058128" y="3174070"/>
                <a:ext cx="3543473" cy="477410"/>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18000" tIns="18000" rIns="18000" bIns="18000" anchor="ctr" anchorCtr="1"/>
              <a:lstStyle/>
              <a:p>
                <a:pPr algn="ctr">
                  <a:lnSpc>
                    <a:spcPts val="1200"/>
                  </a:lnSpc>
                </a:pPr>
                <a:r>
                  <a:rPr lang="ar-AE" sz="1400" dirty="0">
                    <a:latin typeface="Sakkal Majalla"/>
                    <a:cs typeface="Sakkal Majalla"/>
                    <a:sym typeface="Sakkal Majalla"/>
                  </a:rPr>
                  <a:t>”</a:t>
                </a:r>
                <a:r>
                  <a:rPr lang="ar-AE" sz="1400" b="1" dirty="0">
                    <a:latin typeface="Sakkal Majalla"/>
                    <a:cs typeface="Sakkal Majalla"/>
                    <a:sym typeface="Sakkal Majalla"/>
                  </a:rPr>
                  <a:t>تحتاج</a:t>
                </a:r>
                <a:r>
                  <a:rPr lang="ar-AE" sz="1400" dirty="0">
                    <a:latin typeface="Sakkal Majalla"/>
                    <a:cs typeface="Sakkal Majalla"/>
                    <a:sym typeface="Sakkal Majalla"/>
                  </a:rPr>
                  <a:t> </a:t>
                </a:r>
                <a:r>
                  <a:rPr lang="ar-AE" sz="1400" b="1" dirty="0">
                    <a:latin typeface="Sakkal Majalla"/>
                    <a:cs typeface="Sakkal Majalla"/>
                    <a:sym typeface="Sakkal Majalla"/>
                  </a:rPr>
                  <a:t>المملكة العربية السعودية إلى أبحاث تعتمد على الحلول وتقدم الإجابات للمشكلات</a:t>
                </a:r>
                <a:r>
                  <a:rPr lang="ar-AE" sz="1400" dirty="0">
                    <a:latin typeface="Sakkal Majalla"/>
                    <a:cs typeface="Sakkal Majalla"/>
                    <a:sym typeface="Sakkal Majalla"/>
                  </a:rPr>
                  <a:t> الاجتماعية الرئيسة في المملكة العربية السعودية”</a:t>
                </a:r>
              </a:p>
            </p:txBody>
          </p:sp>
        </p:grpSp>
        <p:grpSp>
          <p:nvGrpSpPr>
            <p:cNvPr id="18" name="Group 17"/>
            <p:cNvGrpSpPr/>
            <p:nvPr/>
          </p:nvGrpSpPr>
          <p:grpSpPr>
            <a:xfrm>
              <a:off x="4972929" y="2096624"/>
              <a:ext cx="3713871" cy="712605"/>
              <a:chOff x="4972929" y="3824034"/>
              <a:chExt cx="3713871" cy="712605"/>
            </a:xfrm>
          </p:grpSpPr>
          <p:sp>
            <p:nvSpPr>
              <p:cNvPr id="27" name="Rounded Rectangle 26"/>
              <p:cNvSpPr/>
              <p:nvPr/>
            </p:nvSpPr>
            <p:spPr>
              <a:xfrm>
                <a:off x="4972929" y="3834554"/>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nchorCtr="0"/>
              <a:lstStyle/>
              <a:p>
                <a:pPr algn="ctr"/>
                <a:endParaRPr lang="en-US" sz="1600" dirty="0">
                  <a:solidFill>
                    <a:srgbClr val="008FC8"/>
                  </a:solidFill>
                  <a:latin typeface="Sakkal Majalla"/>
                  <a:cs typeface="Sakkal Majalla"/>
                  <a:sym typeface="Sakkal Majalla"/>
                </a:endParaRPr>
              </a:p>
            </p:txBody>
          </p:sp>
          <p:sp>
            <p:nvSpPr>
              <p:cNvPr id="28" name="Rectangle 27"/>
              <p:cNvSpPr/>
              <p:nvPr/>
            </p:nvSpPr>
            <p:spPr>
              <a:xfrm>
                <a:off x="5824024" y="3824034"/>
                <a:ext cx="2011680" cy="182880"/>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SA" b="1" dirty="0">
                    <a:solidFill>
                      <a:srgbClr val="DC6E00"/>
                    </a:solidFill>
                    <a:latin typeface="Sakkal Majalla"/>
                    <a:cs typeface="Sakkal Majalla"/>
                    <a:sym typeface="Sakkal Majalla"/>
                  </a:rPr>
                  <a:t>الميل الى الحلول ال</a:t>
                </a:r>
                <a:r>
                  <a:rPr lang="ar-AE" b="1" dirty="0">
                    <a:solidFill>
                      <a:srgbClr val="DC6E00"/>
                    </a:solidFill>
                    <a:latin typeface="Sakkal Majalla"/>
                    <a:cs typeface="Sakkal Majalla"/>
                    <a:sym typeface="Sakkal Majalla"/>
                  </a:rPr>
                  <a:t>تقليدي</a:t>
                </a:r>
                <a:r>
                  <a:rPr lang="ar-SA" b="1" dirty="0">
                    <a:solidFill>
                      <a:srgbClr val="DC6E00"/>
                    </a:solidFill>
                    <a:latin typeface="Sakkal Majalla"/>
                    <a:cs typeface="Sakkal Majalla"/>
                    <a:sym typeface="Sakkal Majalla"/>
                  </a:rPr>
                  <a:t>ة</a:t>
                </a:r>
                <a:endParaRPr lang="en-GB" b="1" dirty="0">
                  <a:solidFill>
                    <a:srgbClr val="DC6E00"/>
                  </a:solidFill>
                  <a:latin typeface="Sakkal Majalla"/>
                  <a:cs typeface="Sakkal Majalla"/>
                  <a:sym typeface="Sakkal Majalla"/>
                </a:endParaRPr>
              </a:p>
            </p:txBody>
          </p:sp>
          <p:sp>
            <p:nvSpPr>
              <p:cNvPr id="29" name="clipart_symbols_newspaperclippings"/>
              <p:cNvSpPr>
                <a:spLocks/>
              </p:cNvSpPr>
              <p:nvPr/>
            </p:nvSpPr>
            <p:spPr bwMode="auto">
              <a:xfrm>
                <a:off x="5058128" y="4034479"/>
                <a:ext cx="3543473" cy="477410"/>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18000" tIns="18000" rIns="18000" bIns="18000" anchor="ctr" anchorCtr="1"/>
              <a:lstStyle/>
              <a:p>
                <a:pPr algn="ctr">
                  <a:lnSpc>
                    <a:spcPts val="1200"/>
                  </a:lnSpc>
                </a:pPr>
                <a:r>
                  <a:rPr lang="ar-AE" sz="1400" b="1" dirty="0">
                    <a:latin typeface="Sakkal Majalla"/>
                    <a:cs typeface="Sakkal Majalla"/>
                    <a:sym typeface="Sakkal Majalla"/>
                  </a:rPr>
                  <a:t>”تميل الجهات الحكومية إلى التفكير في الطريقة التي تم اتباعها في القيام بالأشياء لا الطريقة التي يمكن اتباعها </a:t>
                </a:r>
                <a:r>
                  <a:rPr lang="en-US" sz="1400" b="1" i="1" dirty="0">
                    <a:latin typeface="Sakkal Majalla"/>
                    <a:cs typeface="Sakkal Majalla"/>
                    <a:sym typeface="Sakkal Majalla"/>
                  </a:rPr>
                  <a:t/>
                </a:r>
                <a:br>
                  <a:rPr lang="en-US" sz="1400" b="1" i="1" dirty="0">
                    <a:latin typeface="Sakkal Majalla"/>
                    <a:cs typeface="Sakkal Majalla"/>
                    <a:sym typeface="Sakkal Majalla"/>
                  </a:rPr>
                </a:br>
                <a:r>
                  <a:rPr lang="ar-AE" sz="1400" b="1" dirty="0">
                    <a:latin typeface="Sakkal Majalla"/>
                    <a:cs typeface="Sakkal Majalla"/>
                    <a:sym typeface="Sakkal Majalla"/>
                  </a:rPr>
                  <a:t>للقيام بتلك الأشياء.</a:t>
                </a:r>
                <a:r>
                  <a:rPr lang="ar-AE" sz="1400" b="1" i="1" dirty="0">
                    <a:latin typeface="Sakkal Majalla"/>
                    <a:cs typeface="Sakkal Majalla"/>
                    <a:sym typeface="Sakkal Majalla"/>
                  </a:rPr>
                  <a:t> </a:t>
                </a:r>
                <a:r>
                  <a:rPr lang="ar-AE" sz="1400" dirty="0">
                    <a:latin typeface="Sakkal Majalla"/>
                    <a:cs typeface="Sakkal Majalla"/>
                    <a:sym typeface="Sakkal Majalla"/>
                  </a:rPr>
                  <a:t>“</a:t>
                </a:r>
              </a:p>
            </p:txBody>
          </p:sp>
        </p:grpSp>
        <p:grpSp>
          <p:nvGrpSpPr>
            <p:cNvPr id="19" name="Group 18"/>
            <p:cNvGrpSpPr/>
            <p:nvPr/>
          </p:nvGrpSpPr>
          <p:grpSpPr>
            <a:xfrm>
              <a:off x="4972929" y="2965763"/>
              <a:ext cx="3713871" cy="706422"/>
              <a:chOff x="4972929" y="4676126"/>
              <a:chExt cx="3713871" cy="706422"/>
            </a:xfrm>
          </p:grpSpPr>
          <p:sp>
            <p:nvSpPr>
              <p:cNvPr id="24" name="Rounded Rectangle 23"/>
              <p:cNvSpPr/>
              <p:nvPr/>
            </p:nvSpPr>
            <p:spPr>
              <a:xfrm>
                <a:off x="4972929" y="4680463"/>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nchorCtr="0"/>
              <a:lstStyle/>
              <a:p>
                <a:pPr algn="ctr"/>
                <a:endParaRPr lang="en-US" sz="1600" dirty="0">
                  <a:solidFill>
                    <a:srgbClr val="008FC8"/>
                  </a:solidFill>
                  <a:latin typeface="Sakkal Majalla"/>
                  <a:cs typeface="Sakkal Majalla"/>
                  <a:sym typeface="Sakkal Majalla"/>
                </a:endParaRPr>
              </a:p>
            </p:txBody>
          </p:sp>
          <p:sp>
            <p:nvSpPr>
              <p:cNvPr id="25" name="Rectangle 24"/>
              <p:cNvSpPr/>
              <p:nvPr/>
            </p:nvSpPr>
            <p:spPr>
              <a:xfrm>
                <a:off x="5732584" y="4676126"/>
                <a:ext cx="2194560" cy="182880"/>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SA" b="1" dirty="0">
                    <a:solidFill>
                      <a:srgbClr val="DC6E00"/>
                    </a:solidFill>
                    <a:latin typeface="Sakkal Majalla"/>
                    <a:cs typeface="Sakkal Majalla"/>
                    <a:sym typeface="Sakkal Majalla"/>
                  </a:rPr>
                  <a:t>قلة الاهتمام ب</a:t>
                </a:r>
                <a:r>
                  <a:rPr lang="ar-AE" b="1" dirty="0">
                    <a:solidFill>
                      <a:srgbClr val="DC6E00"/>
                    </a:solidFill>
                    <a:latin typeface="Sakkal Majalla"/>
                    <a:cs typeface="Sakkal Majalla"/>
                    <a:sym typeface="Sakkal Majalla"/>
                  </a:rPr>
                  <a:t>التفكير الإبداعي</a:t>
                </a:r>
                <a:endParaRPr lang="en-GB" b="1" dirty="0">
                  <a:solidFill>
                    <a:srgbClr val="DC6E00"/>
                  </a:solidFill>
                  <a:latin typeface="Sakkal Majalla"/>
                  <a:cs typeface="Sakkal Majalla"/>
                  <a:sym typeface="Sakkal Majalla"/>
                </a:endParaRPr>
              </a:p>
            </p:txBody>
          </p:sp>
          <p:sp>
            <p:nvSpPr>
              <p:cNvPr id="26" name="clipart_symbols_newspaperclippings"/>
              <p:cNvSpPr>
                <a:spLocks/>
              </p:cNvSpPr>
              <p:nvPr/>
            </p:nvSpPr>
            <p:spPr bwMode="auto">
              <a:xfrm>
                <a:off x="5058128" y="4879270"/>
                <a:ext cx="3543473" cy="477410"/>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18000" tIns="18000" rIns="18000" bIns="18000" anchor="ctr" anchorCtr="1"/>
              <a:lstStyle/>
              <a:p>
                <a:pPr algn="ctr">
                  <a:lnSpc>
                    <a:spcPts val="1200"/>
                  </a:lnSpc>
                </a:pPr>
                <a:r>
                  <a:rPr lang="ar-AE" sz="1400" dirty="0">
                    <a:latin typeface="Sakkal Majalla"/>
                    <a:cs typeface="Sakkal Majalla"/>
                    <a:sym typeface="Sakkal Majalla"/>
                  </a:rPr>
                  <a:t>”تحتاج الأطراف المعنية بالمجال الاجتماعي إلى المساعدة في تحديد </a:t>
                </a:r>
                <a:r>
                  <a:rPr lang="ar-AE" sz="1400" b="1" dirty="0">
                    <a:latin typeface="Sakkal Majalla"/>
                    <a:cs typeface="Sakkal Majalla"/>
                    <a:sym typeface="Sakkal Majalla"/>
                  </a:rPr>
                  <a:t>أنجع السبل لصياغة أو تنفيذ السياسات الاجتماعية.”</a:t>
                </a:r>
              </a:p>
            </p:txBody>
          </p:sp>
        </p:grpSp>
        <p:grpSp>
          <p:nvGrpSpPr>
            <p:cNvPr id="20" name="Group 19"/>
            <p:cNvGrpSpPr/>
            <p:nvPr/>
          </p:nvGrpSpPr>
          <p:grpSpPr>
            <a:xfrm>
              <a:off x="4972929" y="5522036"/>
              <a:ext cx="3713871" cy="725407"/>
              <a:chOff x="4972929" y="5522036"/>
              <a:chExt cx="3713871" cy="725407"/>
            </a:xfrm>
          </p:grpSpPr>
          <p:sp>
            <p:nvSpPr>
              <p:cNvPr id="21" name="Rounded Rectangle 20"/>
              <p:cNvSpPr/>
              <p:nvPr/>
            </p:nvSpPr>
            <p:spPr>
              <a:xfrm>
                <a:off x="4972929" y="5545358"/>
                <a:ext cx="3713871" cy="702085"/>
              </a:xfrm>
              <a:prstGeom prst="roundRect">
                <a:avLst/>
              </a:prstGeom>
              <a:solidFill>
                <a:schemeClr val="bg1"/>
              </a:solidFill>
              <a:ln w="9525">
                <a:solidFill>
                  <a:schemeClr val="tx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nchorCtr="0"/>
              <a:lstStyle/>
              <a:p>
                <a:pPr algn="ctr"/>
                <a:endParaRPr lang="en-US" sz="1600" dirty="0">
                  <a:solidFill>
                    <a:srgbClr val="008FC8"/>
                  </a:solidFill>
                  <a:latin typeface="Sakkal Majalla"/>
                  <a:cs typeface="Sakkal Majalla"/>
                  <a:sym typeface="Sakkal Majalla"/>
                </a:endParaRPr>
              </a:p>
            </p:txBody>
          </p:sp>
          <p:sp>
            <p:nvSpPr>
              <p:cNvPr id="22" name="Rectangle 21"/>
              <p:cNvSpPr/>
              <p:nvPr/>
            </p:nvSpPr>
            <p:spPr>
              <a:xfrm>
                <a:off x="5482562" y="5522036"/>
                <a:ext cx="2694604" cy="182880"/>
              </a:xfrm>
              <a:prstGeom prst="rect">
                <a:avLst/>
              </a:prstGeom>
              <a:solidFill>
                <a:schemeClr val="bg1"/>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nchorCtr="0"/>
              <a:lstStyle/>
              <a:p>
                <a:pPr algn="ctr"/>
                <a:r>
                  <a:rPr lang="ar-AE" b="1" dirty="0">
                    <a:solidFill>
                      <a:srgbClr val="DC6E00"/>
                    </a:solidFill>
                    <a:latin typeface="Sakkal Majalla"/>
                    <a:cs typeface="Sakkal Majalla"/>
                    <a:sym typeface="Sakkal Majalla"/>
                  </a:rPr>
                  <a:t>محدودية التنسيق على مستوى المملكة</a:t>
                </a:r>
                <a:endParaRPr lang="en-GB" b="1" dirty="0">
                  <a:solidFill>
                    <a:srgbClr val="DC6E00"/>
                  </a:solidFill>
                  <a:latin typeface="Sakkal Majalla"/>
                  <a:cs typeface="Sakkal Majalla"/>
                  <a:sym typeface="Sakkal Majalla"/>
                </a:endParaRPr>
              </a:p>
            </p:txBody>
          </p:sp>
          <p:sp>
            <p:nvSpPr>
              <p:cNvPr id="23" name="clipart_symbols_newspaperclippings"/>
              <p:cNvSpPr>
                <a:spLocks/>
              </p:cNvSpPr>
              <p:nvPr/>
            </p:nvSpPr>
            <p:spPr bwMode="auto">
              <a:xfrm>
                <a:off x="5058128" y="5746173"/>
                <a:ext cx="3543473" cy="477410"/>
              </a:xfrm>
              <a:custGeom>
                <a:avLst/>
                <a:gdLst>
                  <a:gd name="T0" fmla="*/ 2147483647 w 1153"/>
                  <a:gd name="T1" fmla="*/ 2147483647 h 323"/>
                  <a:gd name="T2" fmla="*/ 2147483647 w 1153"/>
                  <a:gd name="T3" fmla="*/ 2147483647 h 323"/>
                  <a:gd name="T4" fmla="*/ 2147483647 w 1153"/>
                  <a:gd name="T5" fmla="*/ 2147483647 h 323"/>
                  <a:gd name="T6" fmla="*/ 2147483647 w 1153"/>
                  <a:gd name="T7" fmla="*/ 2147483647 h 323"/>
                  <a:gd name="T8" fmla="*/ 2147483647 w 1153"/>
                  <a:gd name="T9" fmla="*/ 2147483647 h 323"/>
                  <a:gd name="T10" fmla="*/ 2147483647 w 1153"/>
                  <a:gd name="T11" fmla="*/ 2147483647 h 323"/>
                  <a:gd name="T12" fmla="*/ 2147483647 w 1153"/>
                  <a:gd name="T13" fmla="*/ 2147483647 h 323"/>
                  <a:gd name="T14" fmla="*/ 2147483647 w 1153"/>
                  <a:gd name="T15" fmla="*/ 2147483647 h 323"/>
                  <a:gd name="T16" fmla="*/ 2147483647 w 1153"/>
                  <a:gd name="T17" fmla="*/ 2147483647 h 323"/>
                  <a:gd name="T18" fmla="*/ 2147483647 w 1153"/>
                  <a:gd name="T19" fmla="*/ 2147483647 h 323"/>
                  <a:gd name="T20" fmla="*/ 2147483647 w 1153"/>
                  <a:gd name="T21" fmla="*/ 2147483647 h 323"/>
                  <a:gd name="T22" fmla="*/ 2147483647 w 1153"/>
                  <a:gd name="T23" fmla="*/ 2147483647 h 323"/>
                  <a:gd name="T24" fmla="*/ 2147483647 w 1153"/>
                  <a:gd name="T25" fmla="*/ 2147483647 h 323"/>
                  <a:gd name="T26" fmla="*/ 2147483647 w 1153"/>
                  <a:gd name="T27" fmla="*/ 2147483647 h 323"/>
                  <a:gd name="T28" fmla="*/ 2147483647 w 1153"/>
                  <a:gd name="T29" fmla="*/ 2147483647 h 323"/>
                  <a:gd name="T30" fmla="*/ 2147483647 w 1153"/>
                  <a:gd name="T31" fmla="*/ 2147483647 h 323"/>
                  <a:gd name="T32" fmla="*/ 2147483647 w 1153"/>
                  <a:gd name="T33" fmla="*/ 2147483647 h 323"/>
                  <a:gd name="T34" fmla="*/ 2147483647 w 1153"/>
                  <a:gd name="T35" fmla="*/ 2147483647 h 323"/>
                  <a:gd name="T36" fmla="*/ 2147483647 w 1153"/>
                  <a:gd name="T37" fmla="*/ 2147483647 h 323"/>
                  <a:gd name="T38" fmla="*/ 2147483647 w 1153"/>
                  <a:gd name="T39" fmla="*/ 2147483647 h 323"/>
                  <a:gd name="T40" fmla="*/ 2147483647 w 1153"/>
                  <a:gd name="T41" fmla="*/ 2147483647 h 323"/>
                  <a:gd name="T42" fmla="*/ 2147483647 w 1153"/>
                  <a:gd name="T43" fmla="*/ 2147483647 h 323"/>
                  <a:gd name="T44" fmla="*/ 2147483647 w 1153"/>
                  <a:gd name="T45" fmla="*/ 2147483647 h 323"/>
                  <a:gd name="T46" fmla="*/ 2147483647 w 1153"/>
                  <a:gd name="T47" fmla="*/ 2147483647 h 323"/>
                  <a:gd name="T48" fmla="*/ 2147483647 w 1153"/>
                  <a:gd name="T49" fmla="*/ 2147483647 h 323"/>
                  <a:gd name="T50" fmla="*/ 2147483647 w 1153"/>
                  <a:gd name="T51" fmla="*/ 2147483647 h 323"/>
                  <a:gd name="T52" fmla="*/ 2147483647 w 1153"/>
                  <a:gd name="T53" fmla="*/ 2147483647 h 323"/>
                  <a:gd name="T54" fmla="*/ 2147483647 w 1153"/>
                  <a:gd name="T55" fmla="*/ 2147483647 h 323"/>
                  <a:gd name="T56" fmla="*/ 2147483647 w 1153"/>
                  <a:gd name="T57" fmla="*/ 0 h 323"/>
                  <a:gd name="T58" fmla="*/ 2147483647 w 1153"/>
                  <a:gd name="T59" fmla="*/ 2147483647 h 323"/>
                  <a:gd name="T60" fmla="*/ 2147483647 w 1153"/>
                  <a:gd name="T61" fmla="*/ 2147483647 h 323"/>
                  <a:gd name="T62" fmla="*/ 2147483647 w 1153"/>
                  <a:gd name="T63" fmla="*/ 2147483647 h 323"/>
                  <a:gd name="T64" fmla="*/ 2147483647 w 1153"/>
                  <a:gd name="T65" fmla="*/ 2147483647 h 323"/>
                  <a:gd name="T66" fmla="*/ 2147483647 w 1153"/>
                  <a:gd name="T67" fmla="*/ 2147483647 h 323"/>
                  <a:gd name="T68" fmla="*/ 2147483647 w 1153"/>
                  <a:gd name="T69" fmla="*/ 2147483647 h 323"/>
                  <a:gd name="T70" fmla="*/ 2147483647 w 1153"/>
                  <a:gd name="T71" fmla="*/ 2147483647 h 323"/>
                  <a:gd name="T72" fmla="*/ 2147483647 w 1153"/>
                  <a:gd name="T73" fmla="*/ 2147483647 h 323"/>
                  <a:gd name="T74" fmla="*/ 2147483647 w 1153"/>
                  <a:gd name="T75" fmla="*/ 2147483647 h 323"/>
                  <a:gd name="T76" fmla="*/ 2147483647 w 1153"/>
                  <a:gd name="T77" fmla="*/ 2147483647 h 323"/>
                  <a:gd name="T78" fmla="*/ 2147483647 w 1153"/>
                  <a:gd name="T79" fmla="*/ 2147483647 h 323"/>
                  <a:gd name="T80" fmla="*/ 2147483647 w 1153"/>
                  <a:gd name="T81" fmla="*/ 2147483647 h 323"/>
                  <a:gd name="T82" fmla="*/ 2147483647 w 1153"/>
                  <a:gd name="T83" fmla="*/ 2147483647 h 323"/>
                  <a:gd name="T84" fmla="*/ 2147483647 w 1153"/>
                  <a:gd name="T85" fmla="*/ 2147483647 h 323"/>
                  <a:gd name="T86" fmla="*/ 2147483647 w 1153"/>
                  <a:gd name="T87" fmla="*/ 2147483647 h 323"/>
                  <a:gd name="T88" fmla="*/ 2147483647 w 1153"/>
                  <a:gd name="T89" fmla="*/ 2147483647 h 323"/>
                  <a:gd name="T90" fmla="*/ 2147483647 w 1153"/>
                  <a:gd name="T91" fmla="*/ 2147483647 h 323"/>
                  <a:gd name="T92" fmla="*/ 2147483647 w 1153"/>
                  <a:gd name="T93" fmla="*/ 2147483647 h 323"/>
                  <a:gd name="T94" fmla="*/ 2147483647 w 1153"/>
                  <a:gd name="T95" fmla="*/ 2147483647 h 323"/>
                  <a:gd name="T96" fmla="*/ 2147483647 w 1153"/>
                  <a:gd name="T97" fmla="*/ 2147483647 h 323"/>
                  <a:gd name="T98" fmla="*/ 2147483647 w 1153"/>
                  <a:gd name="T99" fmla="*/ 2147483647 h 323"/>
                  <a:gd name="T100" fmla="*/ 2147483647 w 1153"/>
                  <a:gd name="T101" fmla="*/ 2147483647 h 323"/>
                  <a:gd name="T102" fmla="*/ 2147483647 w 1153"/>
                  <a:gd name="T103" fmla="*/ 2147483647 h 323"/>
                  <a:gd name="T104" fmla="*/ 2147483647 w 1153"/>
                  <a:gd name="T105" fmla="*/ 2147483647 h 323"/>
                  <a:gd name="T106" fmla="*/ 2147483647 w 1153"/>
                  <a:gd name="T107" fmla="*/ 2147483647 h 323"/>
                  <a:gd name="T108" fmla="*/ 2147483647 w 1153"/>
                  <a:gd name="T109" fmla="*/ 2147483647 h 323"/>
                  <a:gd name="T110" fmla="*/ 2147483647 w 1153"/>
                  <a:gd name="T111" fmla="*/ 2147483647 h 323"/>
                  <a:gd name="T112" fmla="*/ 2147483647 w 1153"/>
                  <a:gd name="T113" fmla="*/ 2147483647 h 323"/>
                  <a:gd name="T114" fmla="*/ 2147483647 w 1153"/>
                  <a:gd name="T115" fmla="*/ 2147483647 h 323"/>
                  <a:gd name="T116" fmla="*/ 2147483647 w 1153"/>
                  <a:gd name="T117" fmla="*/ 2147483647 h 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53"/>
                  <a:gd name="T178" fmla="*/ 0 h 323"/>
                  <a:gd name="T179" fmla="*/ 1153 w 1153"/>
                  <a:gd name="T180" fmla="*/ 323 h 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53" h="323">
                    <a:moveTo>
                      <a:pt x="86" y="311"/>
                    </a:moveTo>
                    <a:cubicBezTo>
                      <a:pt x="82" y="311"/>
                      <a:pt x="78" y="311"/>
                      <a:pt x="75" y="311"/>
                    </a:cubicBezTo>
                    <a:cubicBezTo>
                      <a:pt x="77" y="304"/>
                      <a:pt x="55" y="306"/>
                      <a:pt x="63" y="311"/>
                    </a:cubicBezTo>
                    <a:cubicBezTo>
                      <a:pt x="61" y="310"/>
                      <a:pt x="58" y="310"/>
                      <a:pt x="55" y="310"/>
                    </a:cubicBezTo>
                    <a:cubicBezTo>
                      <a:pt x="49" y="282"/>
                      <a:pt x="62" y="249"/>
                      <a:pt x="57" y="228"/>
                    </a:cubicBezTo>
                    <a:cubicBezTo>
                      <a:pt x="51" y="226"/>
                      <a:pt x="44" y="200"/>
                      <a:pt x="43" y="193"/>
                    </a:cubicBezTo>
                    <a:cubicBezTo>
                      <a:pt x="37" y="194"/>
                      <a:pt x="30" y="174"/>
                      <a:pt x="28" y="162"/>
                    </a:cubicBezTo>
                    <a:cubicBezTo>
                      <a:pt x="0" y="150"/>
                      <a:pt x="21" y="99"/>
                      <a:pt x="21" y="71"/>
                    </a:cubicBezTo>
                    <a:cubicBezTo>
                      <a:pt x="20" y="60"/>
                      <a:pt x="10" y="47"/>
                      <a:pt x="14" y="37"/>
                    </a:cubicBezTo>
                    <a:cubicBezTo>
                      <a:pt x="17" y="28"/>
                      <a:pt x="32" y="24"/>
                      <a:pt x="45" y="26"/>
                    </a:cubicBezTo>
                    <a:cubicBezTo>
                      <a:pt x="54" y="27"/>
                      <a:pt x="59" y="36"/>
                      <a:pt x="66" y="36"/>
                    </a:cubicBezTo>
                    <a:cubicBezTo>
                      <a:pt x="77" y="37"/>
                      <a:pt x="91" y="25"/>
                      <a:pt x="110" y="24"/>
                    </a:cubicBezTo>
                    <a:cubicBezTo>
                      <a:pt x="131" y="23"/>
                      <a:pt x="155" y="27"/>
                      <a:pt x="171" y="25"/>
                    </a:cubicBezTo>
                    <a:cubicBezTo>
                      <a:pt x="179" y="24"/>
                      <a:pt x="187" y="18"/>
                      <a:pt x="195" y="18"/>
                    </a:cubicBezTo>
                    <a:cubicBezTo>
                      <a:pt x="203" y="17"/>
                      <a:pt x="211" y="22"/>
                      <a:pt x="220" y="22"/>
                    </a:cubicBezTo>
                    <a:cubicBezTo>
                      <a:pt x="236" y="24"/>
                      <a:pt x="255" y="19"/>
                      <a:pt x="273" y="18"/>
                    </a:cubicBezTo>
                    <a:cubicBezTo>
                      <a:pt x="298" y="16"/>
                      <a:pt x="327" y="21"/>
                      <a:pt x="344" y="21"/>
                    </a:cubicBezTo>
                    <a:cubicBezTo>
                      <a:pt x="355" y="22"/>
                      <a:pt x="367" y="16"/>
                      <a:pt x="379" y="16"/>
                    </a:cubicBezTo>
                    <a:cubicBezTo>
                      <a:pt x="397" y="17"/>
                      <a:pt x="417" y="25"/>
                      <a:pt x="435" y="27"/>
                    </a:cubicBezTo>
                    <a:cubicBezTo>
                      <a:pt x="467" y="31"/>
                      <a:pt x="487" y="21"/>
                      <a:pt x="510" y="17"/>
                    </a:cubicBezTo>
                    <a:cubicBezTo>
                      <a:pt x="535" y="14"/>
                      <a:pt x="559" y="25"/>
                      <a:pt x="581" y="19"/>
                    </a:cubicBezTo>
                    <a:cubicBezTo>
                      <a:pt x="586" y="13"/>
                      <a:pt x="598" y="13"/>
                      <a:pt x="606" y="8"/>
                    </a:cubicBezTo>
                    <a:cubicBezTo>
                      <a:pt x="623" y="25"/>
                      <a:pt x="643" y="13"/>
                      <a:pt x="663" y="11"/>
                    </a:cubicBezTo>
                    <a:cubicBezTo>
                      <a:pt x="675" y="10"/>
                      <a:pt x="687" y="15"/>
                      <a:pt x="700" y="14"/>
                    </a:cubicBezTo>
                    <a:cubicBezTo>
                      <a:pt x="707" y="14"/>
                      <a:pt x="713" y="10"/>
                      <a:pt x="721" y="9"/>
                    </a:cubicBezTo>
                    <a:cubicBezTo>
                      <a:pt x="776" y="1"/>
                      <a:pt x="831" y="5"/>
                      <a:pt x="871" y="7"/>
                    </a:cubicBezTo>
                    <a:cubicBezTo>
                      <a:pt x="909" y="8"/>
                      <a:pt x="939" y="6"/>
                      <a:pt x="973" y="7"/>
                    </a:cubicBezTo>
                    <a:cubicBezTo>
                      <a:pt x="970" y="7"/>
                      <a:pt x="966" y="7"/>
                      <a:pt x="967" y="3"/>
                    </a:cubicBezTo>
                    <a:cubicBezTo>
                      <a:pt x="1000" y="13"/>
                      <a:pt x="1025" y="7"/>
                      <a:pt x="1057" y="0"/>
                    </a:cubicBezTo>
                    <a:cubicBezTo>
                      <a:pt x="1086" y="10"/>
                      <a:pt x="1125" y="1"/>
                      <a:pt x="1144" y="3"/>
                    </a:cubicBezTo>
                    <a:cubicBezTo>
                      <a:pt x="1134" y="22"/>
                      <a:pt x="1135" y="52"/>
                      <a:pt x="1123" y="68"/>
                    </a:cubicBezTo>
                    <a:cubicBezTo>
                      <a:pt x="1137" y="68"/>
                      <a:pt x="1123" y="89"/>
                      <a:pt x="1134" y="86"/>
                    </a:cubicBezTo>
                    <a:cubicBezTo>
                      <a:pt x="1130" y="107"/>
                      <a:pt x="1130" y="153"/>
                      <a:pt x="1124" y="183"/>
                    </a:cubicBezTo>
                    <a:cubicBezTo>
                      <a:pt x="1115" y="192"/>
                      <a:pt x="1109" y="204"/>
                      <a:pt x="1099" y="212"/>
                    </a:cubicBezTo>
                    <a:cubicBezTo>
                      <a:pt x="1102" y="225"/>
                      <a:pt x="1117" y="226"/>
                      <a:pt x="1131" y="230"/>
                    </a:cubicBezTo>
                    <a:cubicBezTo>
                      <a:pt x="1139" y="248"/>
                      <a:pt x="1153" y="275"/>
                      <a:pt x="1141" y="301"/>
                    </a:cubicBezTo>
                    <a:cubicBezTo>
                      <a:pt x="1130" y="298"/>
                      <a:pt x="1129" y="298"/>
                      <a:pt x="1120" y="295"/>
                    </a:cubicBezTo>
                    <a:cubicBezTo>
                      <a:pt x="1077" y="312"/>
                      <a:pt x="1043" y="304"/>
                      <a:pt x="979" y="301"/>
                    </a:cubicBezTo>
                    <a:cubicBezTo>
                      <a:pt x="963" y="323"/>
                      <a:pt x="940" y="308"/>
                      <a:pt x="918" y="315"/>
                    </a:cubicBezTo>
                    <a:cubicBezTo>
                      <a:pt x="911" y="313"/>
                      <a:pt x="920" y="306"/>
                      <a:pt x="910" y="305"/>
                    </a:cubicBezTo>
                    <a:cubicBezTo>
                      <a:pt x="909" y="321"/>
                      <a:pt x="884" y="310"/>
                      <a:pt x="879" y="310"/>
                    </a:cubicBezTo>
                    <a:cubicBezTo>
                      <a:pt x="872" y="310"/>
                      <a:pt x="861" y="319"/>
                      <a:pt x="852" y="310"/>
                    </a:cubicBezTo>
                    <a:cubicBezTo>
                      <a:pt x="851" y="319"/>
                      <a:pt x="840" y="321"/>
                      <a:pt x="829" y="319"/>
                    </a:cubicBezTo>
                    <a:cubicBezTo>
                      <a:pt x="824" y="318"/>
                      <a:pt x="815" y="311"/>
                      <a:pt x="816" y="311"/>
                    </a:cubicBezTo>
                    <a:cubicBezTo>
                      <a:pt x="814" y="310"/>
                      <a:pt x="807" y="316"/>
                      <a:pt x="806" y="316"/>
                    </a:cubicBezTo>
                    <a:cubicBezTo>
                      <a:pt x="804" y="316"/>
                      <a:pt x="797" y="311"/>
                      <a:pt x="795" y="310"/>
                    </a:cubicBezTo>
                    <a:cubicBezTo>
                      <a:pt x="774" y="307"/>
                      <a:pt x="742" y="319"/>
                      <a:pt x="720" y="307"/>
                    </a:cubicBezTo>
                    <a:cubicBezTo>
                      <a:pt x="716" y="307"/>
                      <a:pt x="724" y="315"/>
                      <a:pt x="714" y="312"/>
                    </a:cubicBezTo>
                    <a:cubicBezTo>
                      <a:pt x="699" y="312"/>
                      <a:pt x="705" y="303"/>
                      <a:pt x="685" y="306"/>
                    </a:cubicBezTo>
                    <a:cubicBezTo>
                      <a:pt x="679" y="283"/>
                      <a:pt x="666" y="294"/>
                      <a:pt x="651" y="297"/>
                    </a:cubicBezTo>
                    <a:cubicBezTo>
                      <a:pt x="598" y="310"/>
                      <a:pt x="546" y="294"/>
                      <a:pt x="499" y="305"/>
                    </a:cubicBezTo>
                    <a:cubicBezTo>
                      <a:pt x="504" y="299"/>
                      <a:pt x="495" y="306"/>
                      <a:pt x="494" y="299"/>
                    </a:cubicBezTo>
                    <a:cubicBezTo>
                      <a:pt x="486" y="296"/>
                      <a:pt x="493" y="308"/>
                      <a:pt x="486" y="305"/>
                    </a:cubicBezTo>
                    <a:cubicBezTo>
                      <a:pt x="464" y="295"/>
                      <a:pt x="443" y="308"/>
                      <a:pt x="424" y="300"/>
                    </a:cubicBezTo>
                    <a:cubicBezTo>
                      <a:pt x="410" y="305"/>
                      <a:pt x="384" y="309"/>
                      <a:pt x="371" y="298"/>
                    </a:cubicBezTo>
                    <a:cubicBezTo>
                      <a:pt x="362" y="302"/>
                      <a:pt x="354" y="312"/>
                      <a:pt x="343" y="311"/>
                    </a:cubicBezTo>
                    <a:cubicBezTo>
                      <a:pt x="336" y="311"/>
                      <a:pt x="326" y="298"/>
                      <a:pt x="319" y="297"/>
                    </a:cubicBezTo>
                    <a:cubicBezTo>
                      <a:pt x="300" y="294"/>
                      <a:pt x="252" y="301"/>
                      <a:pt x="242" y="303"/>
                    </a:cubicBezTo>
                    <a:cubicBezTo>
                      <a:pt x="189" y="314"/>
                      <a:pt x="134" y="305"/>
                      <a:pt x="86" y="311"/>
                    </a:cubicBezTo>
                    <a:close/>
                  </a:path>
                </a:pathLst>
              </a:custGeom>
              <a:solidFill>
                <a:schemeClr val="accent3">
                  <a:lumMod val="20000"/>
                  <a:lumOff val="80000"/>
                </a:schemeClr>
              </a:solidFill>
              <a:ln w="9525">
                <a:solidFill>
                  <a:schemeClr val="accent3">
                    <a:lumMod val="20000"/>
                    <a:lumOff val="80000"/>
                  </a:schemeClr>
                </a:solidFill>
                <a:round/>
                <a:headEnd/>
                <a:tailEnd/>
              </a:ln>
            </p:spPr>
            <p:txBody>
              <a:bodyPr lIns="18000" tIns="18000" rIns="18000" bIns="18000" anchor="ctr" anchorCtr="1"/>
              <a:lstStyle/>
              <a:p>
                <a:pPr algn="ctr">
                  <a:lnSpc>
                    <a:spcPts val="1200"/>
                  </a:lnSpc>
                </a:pPr>
                <a:r>
                  <a:rPr lang="ar-AE" sz="1400">
                    <a:latin typeface="Sakkal Majalla"/>
                    <a:cs typeface="Sakkal Majalla"/>
                    <a:sym typeface="Sakkal Majalla"/>
                  </a:rPr>
                  <a:t>”تمكن </a:t>
                </a:r>
                <a:r>
                  <a:rPr lang="ar-AE" sz="1400" b="1">
                    <a:latin typeface="Sakkal Majalla"/>
                    <a:cs typeface="Sakkal Majalla"/>
                    <a:sym typeface="Sakkal Majalla"/>
                  </a:rPr>
                  <a:t>عدد قليل من المراكز </a:t>
                </a:r>
                <a:r>
                  <a:rPr lang="ar-AE" sz="1400">
                    <a:latin typeface="Sakkal Majalla"/>
                    <a:cs typeface="Sakkal Majalla"/>
                    <a:sym typeface="Sakkal Majalla"/>
                  </a:rPr>
                  <a:t>من تطوير</a:t>
                </a:r>
                <a:r>
                  <a:rPr lang="en-US" sz="1400" i="1" dirty="0">
                    <a:latin typeface="Sakkal Majalla"/>
                    <a:cs typeface="Sakkal Majalla"/>
                    <a:sym typeface="Sakkal Majalla"/>
                  </a:rPr>
                  <a:t/>
                </a:r>
                <a:br>
                  <a:rPr lang="en-US" sz="1400" i="1" dirty="0">
                    <a:latin typeface="Sakkal Majalla"/>
                    <a:cs typeface="Sakkal Majalla"/>
                    <a:sym typeface="Sakkal Majalla"/>
                  </a:rPr>
                </a:br>
                <a:r>
                  <a:rPr lang="ar-AE" sz="1400">
                    <a:latin typeface="Sakkal Majalla"/>
                    <a:cs typeface="Sakkal Majalla"/>
                    <a:sym typeface="Sakkal Majalla"/>
                  </a:rPr>
                  <a:t> </a:t>
                </a:r>
                <a:r>
                  <a:rPr lang="ar-AE" sz="1400" b="1">
                    <a:latin typeface="Sakkal Majalla"/>
                    <a:cs typeface="Sakkal Majalla"/>
                    <a:sym typeface="Sakkal Majalla"/>
                  </a:rPr>
                  <a:t>شبكات بحثية </a:t>
                </a:r>
                <a:r>
                  <a:rPr lang="ar-AE" sz="1400">
                    <a:latin typeface="Sakkal Majalla"/>
                    <a:cs typeface="Sakkal Majalla"/>
                    <a:sym typeface="Sakkal Majalla"/>
                  </a:rPr>
                  <a:t>كافية تمكنها من </a:t>
                </a:r>
                <a:r>
                  <a:rPr lang="ar-AE" sz="1400" b="1">
                    <a:latin typeface="Sakkal Majalla"/>
                    <a:cs typeface="Sakkal Majalla"/>
                    <a:sym typeface="Sakkal Majalla"/>
                  </a:rPr>
                  <a:t>جمع البيانات من كافة أنحاء</a:t>
                </a:r>
                <a:r>
                  <a:rPr lang="ar-AE" sz="1400">
                    <a:latin typeface="Sakkal Majalla"/>
                    <a:cs typeface="Sakkal Majalla"/>
                    <a:sym typeface="Sakkal Majalla"/>
                  </a:rPr>
                  <a:t> </a:t>
                </a:r>
                <a:r>
                  <a:rPr lang="ar-AE" sz="1400" b="1">
                    <a:latin typeface="Sakkal Majalla"/>
                    <a:cs typeface="Sakkal Majalla"/>
                    <a:sym typeface="Sakkal Majalla"/>
                  </a:rPr>
                  <a:t>المملكة</a:t>
                </a:r>
                <a:r>
                  <a:rPr lang="ar-AE" sz="1400">
                    <a:latin typeface="Sakkal Majalla"/>
                    <a:cs typeface="Sakkal Majalla"/>
                    <a:sym typeface="Sakkal Majalla"/>
                  </a:rPr>
                  <a:t>”</a:t>
                </a:r>
              </a:p>
            </p:txBody>
          </p:sp>
        </p:grpSp>
      </p:grpSp>
    </p:spTree>
    <p:extLst>
      <p:ext uri="{BB962C8B-B14F-4D97-AF65-F5344CB8AC3E}">
        <p14:creationId xmlns:p14="http://schemas.microsoft.com/office/powerpoint/2010/main" val="800637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4</a:t>
            </a:fld>
            <a:endParaRPr lang="en-US"/>
          </a:p>
        </p:txBody>
      </p:sp>
      <p:sp>
        <p:nvSpPr>
          <p:cNvPr id="5" name="مستطيل 4"/>
          <p:cNvSpPr/>
          <p:nvPr/>
        </p:nvSpPr>
        <p:spPr>
          <a:xfrm>
            <a:off x="3076575" y="263525"/>
            <a:ext cx="8943975" cy="1014380"/>
          </a:xfrm>
          <a:prstGeom prst="rect">
            <a:avLst/>
          </a:prstGeom>
        </p:spPr>
        <p:txBody>
          <a:bodyPr wrap="square">
            <a:spAutoFit/>
          </a:bodyPr>
          <a:lstStyle/>
          <a:p>
            <a:pPr indent="457200" algn="just" rtl="1">
              <a:lnSpc>
                <a:spcPct val="107000"/>
              </a:lnSpc>
            </a:pPr>
            <a:r>
              <a:rPr lang="ar-SA" sz="2800" b="1" dirty="0">
                <a:solidFill>
                  <a:srgbClr val="216B57"/>
                </a:solidFill>
                <a:latin typeface="Calibri" panose="020F0502020204030204" pitchFamily="34" charset="0"/>
                <a:ea typeface="Calibri" panose="020F0502020204030204" pitchFamily="34" charset="0"/>
                <a:cs typeface="+mj-cs"/>
              </a:rPr>
              <a:t>ومن الأسباب التي أدت إلى انتشار مراكز التفكير في نهاية </a:t>
            </a:r>
            <a:r>
              <a:rPr lang="ar-SA" sz="2800" b="1" dirty="0" smtClean="0">
                <a:solidFill>
                  <a:srgbClr val="216B57"/>
                </a:solidFill>
                <a:latin typeface="Calibri" panose="020F0502020204030204" pitchFamily="34" charset="0"/>
                <a:ea typeface="Calibri" panose="020F0502020204030204" pitchFamily="34" charset="0"/>
                <a:cs typeface="+mj-cs"/>
              </a:rPr>
              <a:t>القرن</a:t>
            </a:r>
          </a:p>
          <a:p>
            <a:pPr indent="457200" algn="just" rtl="1">
              <a:lnSpc>
                <a:spcPct val="107000"/>
              </a:lnSpc>
            </a:pPr>
            <a:r>
              <a:rPr lang="ar-SA" sz="2800" b="1" dirty="0" smtClean="0">
                <a:solidFill>
                  <a:srgbClr val="216B57"/>
                </a:solidFill>
                <a:latin typeface="Calibri" panose="020F0502020204030204" pitchFamily="34" charset="0"/>
                <a:ea typeface="Calibri" panose="020F0502020204030204" pitchFamily="34" charset="0"/>
                <a:cs typeface="+mj-cs"/>
              </a:rPr>
              <a:t>العشرين </a:t>
            </a:r>
            <a:r>
              <a:rPr lang="ar-SA" sz="2800" b="1" dirty="0">
                <a:solidFill>
                  <a:srgbClr val="216B57"/>
                </a:solidFill>
                <a:latin typeface="Calibri" panose="020F0502020204030204" pitchFamily="34" charset="0"/>
                <a:ea typeface="Calibri" panose="020F0502020204030204" pitchFamily="34" charset="0"/>
                <a:cs typeface="+mj-cs"/>
              </a:rPr>
              <a:t>وبداية القرن الحادي والعشرين</a:t>
            </a:r>
            <a:r>
              <a:rPr lang="ar-SA" sz="2800" b="1" dirty="0" smtClean="0">
                <a:solidFill>
                  <a:srgbClr val="216B57"/>
                </a:solidFill>
                <a:latin typeface="Calibri" panose="020F0502020204030204" pitchFamily="34" charset="0"/>
                <a:ea typeface="Calibri" panose="020F0502020204030204" pitchFamily="34" charset="0"/>
                <a:cs typeface="+mj-cs"/>
              </a:rPr>
              <a:t>:</a:t>
            </a:r>
            <a:endParaRPr lang="en-US" b="1" dirty="0">
              <a:solidFill>
                <a:srgbClr val="216B57"/>
              </a:solidFill>
              <a:latin typeface="Calibri" panose="020F0502020204030204" pitchFamily="34" charset="0"/>
              <a:ea typeface="Calibri" panose="020F0502020204030204" pitchFamily="34" charset="0"/>
              <a:cs typeface="+mj-cs"/>
            </a:endParaRPr>
          </a:p>
        </p:txBody>
      </p:sp>
      <p:sp>
        <p:nvSpPr>
          <p:cNvPr id="6" name="مستطيل 5"/>
          <p:cNvSpPr/>
          <p:nvPr/>
        </p:nvSpPr>
        <p:spPr>
          <a:xfrm>
            <a:off x="4500562" y="1783588"/>
            <a:ext cx="6096000" cy="3253711"/>
          </a:xfrm>
          <a:prstGeom prst="rect">
            <a:avLst/>
          </a:prstGeom>
        </p:spPr>
        <p:txBody>
          <a:bodyPr>
            <a:spAutoFit/>
          </a:bodyPr>
          <a:lstStyle/>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ثورة المعلومات والاتصالات.</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نهاية احتكار الحكومات للمعلومات.</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زيادة التعقيد والطبيعة الفنية لمشكلات السياسات.</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زيادة حجم الحكومة.</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أزمة الثقة في الحكومات والمسؤولين المنتخبين.</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العولمة ونمو الجهات الحكومية وغير الحكومية.</a:t>
            </a:r>
            <a:endParaRPr lang="en-US" sz="2400" b="1" dirty="0">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1">
              <a:lnSpc>
                <a:spcPct val="107000"/>
              </a:lnSpc>
              <a:spcBef>
                <a:spcPts val="0"/>
              </a:spcBef>
              <a:spcAft>
                <a:spcPts val="800"/>
              </a:spcAft>
              <a:buFont typeface="+mj-lt"/>
              <a:buAutoNum type="arabicPeriod"/>
              <a:tabLst>
                <a:tab pos="285750" algn="r"/>
              </a:tabLst>
            </a:pPr>
            <a:r>
              <a:rPr lang="ar-SA" sz="2400" b="1" dirty="0">
                <a:solidFill>
                  <a:srgbClr val="000000"/>
                </a:solidFill>
                <a:latin typeface="Calibri" panose="020F0502020204030204" pitchFamily="34" charset="0"/>
                <a:ea typeface="Calibri" panose="020F0502020204030204" pitchFamily="34" charset="0"/>
                <a:cs typeface="Simplified Arabic" panose="02020603050405020304" pitchFamily="18" charset="-78"/>
              </a:rPr>
              <a:t>الحاجة إلى المعلومات والتحليلات الموجزة في الوقت المناسب.</a:t>
            </a:r>
            <a:endParaRPr lang="en-US" sz="24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2122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5</a:t>
            </a:fld>
            <a:endParaRPr lang="en-US"/>
          </a:p>
        </p:txBody>
      </p:sp>
      <p:sp>
        <p:nvSpPr>
          <p:cNvPr id="4" name="مربع نص 3"/>
          <p:cNvSpPr txBox="1"/>
          <p:nvPr/>
        </p:nvSpPr>
        <p:spPr>
          <a:xfrm>
            <a:off x="5967691" y="270934"/>
            <a:ext cx="5386110" cy="523220"/>
          </a:xfrm>
          <a:prstGeom prst="rect">
            <a:avLst/>
          </a:prstGeom>
          <a:noFill/>
        </p:spPr>
        <p:txBody>
          <a:bodyPr wrap="square" rtlCol="0">
            <a:spAutoFit/>
          </a:bodyPr>
          <a:lstStyle>
            <a:defPPr>
              <a:defRPr lang="en-US"/>
            </a:defPPr>
            <a:lvl1pPr algn="r">
              <a:defRPr sz="2800" b="1">
                <a:solidFill>
                  <a:srgbClr val="216B57"/>
                </a:solidFill>
              </a:defRPr>
            </a:lvl1pPr>
          </a:lstStyle>
          <a:p>
            <a:pPr rtl="1"/>
            <a:r>
              <a:rPr lang="ar-SA" dirty="0" smtClean="0"/>
              <a:t>تعريف مراكز التفكير </a:t>
            </a:r>
            <a:r>
              <a:rPr lang="en-US" dirty="0" smtClean="0"/>
              <a:t>THINK TANK</a:t>
            </a:r>
            <a:r>
              <a:rPr lang="ar-SA" dirty="0" smtClean="0"/>
              <a:t>:</a:t>
            </a:r>
            <a:endParaRPr lang="en-US" dirty="0"/>
          </a:p>
        </p:txBody>
      </p:sp>
      <p:sp>
        <p:nvSpPr>
          <p:cNvPr id="5" name="مربع نص 4"/>
          <p:cNvSpPr txBox="1"/>
          <p:nvPr/>
        </p:nvSpPr>
        <p:spPr>
          <a:xfrm>
            <a:off x="1075267" y="1174594"/>
            <a:ext cx="10278533" cy="2400657"/>
          </a:xfrm>
          <a:prstGeom prst="rect">
            <a:avLst/>
          </a:prstGeom>
          <a:noFill/>
        </p:spPr>
        <p:txBody>
          <a:bodyPr wrap="square" rtlCol="0">
            <a:spAutoFit/>
          </a:bodyPr>
          <a:lstStyle/>
          <a:p>
            <a:pPr marL="342900" indent="-342900" algn="r" rtl="1">
              <a:lnSpc>
                <a:spcPct val="150000"/>
              </a:lnSpc>
              <a:buFont typeface="Arial" panose="020B0604020202020204" pitchFamily="34" charset="0"/>
              <a:buChar char="•"/>
            </a:pPr>
            <a:r>
              <a:rPr lang="ar-SA" sz="2000" dirty="0"/>
              <a:t>عُرّفت بأنها "</a:t>
            </a:r>
            <a:r>
              <a:rPr lang="ar-SA" sz="2000" b="1" dirty="0"/>
              <a:t>مؤسسات بحثية، دورها الرئيس هو إنتاج الأبحاث والدراسات في مجالات متعددة، بما يخدم السياسات العامة للدولة، وتقديم رؤي مستقبلية تهم الفرد والمجتمع وصانعي القرار</a:t>
            </a:r>
            <a:r>
              <a:rPr lang="ar-SA" sz="2000" b="1" dirty="0" smtClean="0"/>
              <a:t>".</a:t>
            </a:r>
            <a:endParaRPr lang="en-US" sz="2000" dirty="0"/>
          </a:p>
          <a:p>
            <a:pPr marL="342900" indent="-342900" algn="r" rtl="1">
              <a:lnSpc>
                <a:spcPct val="150000"/>
              </a:lnSpc>
              <a:buFont typeface="Arial" panose="020B0604020202020204" pitchFamily="34" charset="0"/>
              <a:buChar char="•"/>
            </a:pPr>
            <a:r>
              <a:rPr lang="ar-SY" sz="2000" dirty="0"/>
              <a:t>وكذلك </a:t>
            </a:r>
            <a:r>
              <a:rPr lang="ar-SA" sz="2000" dirty="0"/>
              <a:t>عُرّفت بأنها</a:t>
            </a:r>
            <a:r>
              <a:rPr lang="ar-SA" sz="2000" b="1" dirty="0"/>
              <a:t> "مؤسسات تهتم بأبحاث السياسات العامة وتحليلها، وتوفر المعلومات، وتقدمها بطريقة مفهومة وموثوقة، وتستقرئ المسارات المستقبلية المحتملة؛ وبالتالي تقوم بتقديم النصح والمشورة محلياً وعالمياً، لتعين صانع القرار في الجهات الرسمية وغير الرسمية (مؤسسات، شركات، أحزاب...) في اتخاذ القرارات </a:t>
            </a:r>
            <a:r>
              <a:rPr lang="ar-SA" sz="2000" b="1" dirty="0" smtClean="0"/>
              <a:t>المناسبة.</a:t>
            </a:r>
            <a:endParaRPr lang="en-US" sz="2000" dirty="0"/>
          </a:p>
        </p:txBody>
      </p:sp>
      <p:sp>
        <p:nvSpPr>
          <p:cNvPr id="6" name="مستطيل 5"/>
          <p:cNvSpPr/>
          <p:nvPr/>
        </p:nvSpPr>
        <p:spPr>
          <a:xfrm>
            <a:off x="1676400" y="3784600"/>
            <a:ext cx="1972733" cy="1972733"/>
          </a:xfrm>
          <a:prstGeom prst="rect">
            <a:avLst/>
          </a:prstGeom>
          <a:solidFill>
            <a:srgbClr val="589C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a:t>عالم البحث العلمي</a:t>
            </a:r>
            <a:endParaRPr lang="en-US" sz="3600" b="1" dirty="0"/>
          </a:p>
        </p:txBody>
      </p:sp>
      <p:sp>
        <p:nvSpPr>
          <p:cNvPr id="7" name="مستطيل 6"/>
          <p:cNvSpPr/>
          <p:nvPr/>
        </p:nvSpPr>
        <p:spPr>
          <a:xfrm>
            <a:off x="8382000" y="3783541"/>
            <a:ext cx="1972733" cy="1972733"/>
          </a:xfrm>
          <a:prstGeom prst="rect">
            <a:avLst/>
          </a:prstGeom>
          <a:solidFill>
            <a:srgbClr val="CCA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smtClean="0"/>
              <a:t>صناعة القرار واتخاذه</a:t>
            </a:r>
            <a:endParaRPr lang="en-US" sz="3600" b="1" dirty="0"/>
          </a:p>
        </p:txBody>
      </p:sp>
      <p:cxnSp>
        <p:nvCxnSpPr>
          <p:cNvPr id="8" name="رابط مستقيم 7"/>
          <p:cNvCxnSpPr>
            <a:stCxn id="6" idx="3"/>
            <a:endCxn id="7" idx="1"/>
          </p:cNvCxnSpPr>
          <p:nvPr/>
        </p:nvCxnSpPr>
        <p:spPr>
          <a:xfrm flipV="1">
            <a:off x="3649133" y="4769908"/>
            <a:ext cx="4732867" cy="105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flipH="1">
            <a:off x="5967690" y="4420438"/>
            <a:ext cx="98676" cy="7167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flipV="1">
            <a:off x="3649133" y="4770327"/>
            <a:ext cx="4732867" cy="1059"/>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شكل بيضاوي 10"/>
          <p:cNvSpPr/>
          <p:nvPr/>
        </p:nvSpPr>
        <p:spPr>
          <a:xfrm>
            <a:off x="5018555" y="3775075"/>
            <a:ext cx="1994021" cy="1972732"/>
          </a:xfrm>
          <a:prstGeom prst="ellipse">
            <a:avLst/>
          </a:prstGeom>
          <a:solidFill>
            <a:srgbClr val="216B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3600" b="1" dirty="0"/>
              <a:t>مراكز التفكير</a:t>
            </a:r>
            <a:endParaRPr lang="en-US" sz="3600" b="1" dirty="0"/>
          </a:p>
        </p:txBody>
      </p:sp>
    </p:spTree>
    <p:extLst>
      <p:ext uri="{BB962C8B-B14F-4D97-AF65-F5344CB8AC3E}">
        <p14:creationId xmlns:p14="http://schemas.microsoft.com/office/powerpoint/2010/main" val="415610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4000"/>
                                        <p:tgtEl>
                                          <p:spTgt spid="10"/>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4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animBg="1"/>
      <p:bldP spid="7"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6</a:t>
            </a:fld>
            <a:endParaRPr lang="en-US"/>
          </a:p>
        </p:txBody>
      </p:sp>
      <p:sp>
        <p:nvSpPr>
          <p:cNvPr id="4" name="مربع نص 3"/>
          <p:cNvSpPr txBox="1"/>
          <p:nvPr/>
        </p:nvSpPr>
        <p:spPr>
          <a:xfrm>
            <a:off x="7103533" y="270934"/>
            <a:ext cx="4250267" cy="523220"/>
          </a:xfrm>
          <a:prstGeom prst="rect">
            <a:avLst/>
          </a:prstGeom>
          <a:noFill/>
        </p:spPr>
        <p:txBody>
          <a:bodyPr wrap="square" rtlCol="0">
            <a:spAutoFit/>
          </a:bodyPr>
          <a:lstStyle>
            <a:defPPr>
              <a:defRPr lang="en-US"/>
            </a:defPPr>
            <a:lvl1pPr algn="r">
              <a:defRPr sz="2800" b="1">
                <a:solidFill>
                  <a:srgbClr val="216B57"/>
                </a:solidFill>
              </a:defRPr>
            </a:lvl1pPr>
          </a:lstStyle>
          <a:p>
            <a:r>
              <a:rPr lang="ar-SA" dirty="0" smtClean="0"/>
              <a:t>وظائف ومهام مراكز التفكير:</a:t>
            </a:r>
            <a:endParaRPr lang="en-US" dirty="0"/>
          </a:p>
        </p:txBody>
      </p:sp>
      <p:grpSp>
        <p:nvGrpSpPr>
          <p:cNvPr id="54" name="مجموعة 53"/>
          <p:cNvGrpSpPr/>
          <p:nvPr/>
        </p:nvGrpSpPr>
        <p:grpSpPr>
          <a:xfrm>
            <a:off x="1287066" y="1701827"/>
            <a:ext cx="9971245" cy="649440"/>
            <a:chOff x="3561159" y="1612725"/>
            <a:chExt cx="9971245" cy="649440"/>
          </a:xfrm>
        </p:grpSpPr>
        <p:sp>
          <p:nvSpPr>
            <p:cNvPr id="73" name="مستطيل مستدير الزوايا 72"/>
            <p:cNvSpPr/>
            <p:nvPr/>
          </p:nvSpPr>
          <p:spPr>
            <a:xfrm>
              <a:off x="3561159" y="1612725"/>
              <a:ext cx="9971245" cy="649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74" name="مستطيل 73"/>
            <p:cNvSpPr/>
            <p:nvPr/>
          </p:nvSpPr>
          <p:spPr>
            <a:xfrm>
              <a:off x="3592862" y="1644428"/>
              <a:ext cx="9907839" cy="58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76889" tIns="0" rIns="376889" bIns="0" numCol="1" spcCol="1270" anchor="ctr" anchorCtr="0">
              <a:noAutofit/>
            </a:bodyPr>
            <a:lstStyle/>
            <a:p>
              <a:pPr lvl="0" algn="ctr" defTabSz="977900">
                <a:lnSpc>
                  <a:spcPct val="90000"/>
                </a:lnSpc>
                <a:spcBef>
                  <a:spcPct val="0"/>
                </a:spcBef>
                <a:spcAft>
                  <a:spcPct val="35000"/>
                </a:spcAft>
              </a:pPr>
              <a:r>
                <a:rPr lang="ar-SA" sz="2200" b="1" kern="1200" dirty="0" smtClean="0"/>
                <a:t>إجراء البحوث حول تحليل المشكلات التي تواجه السياسات العامة</a:t>
              </a:r>
              <a:endParaRPr lang="en-US" sz="2200" b="1" kern="1200" dirty="0"/>
            </a:p>
          </p:txBody>
        </p:sp>
      </p:grpSp>
      <p:grpSp>
        <p:nvGrpSpPr>
          <p:cNvPr id="56" name="مجموعة 55"/>
          <p:cNvGrpSpPr/>
          <p:nvPr/>
        </p:nvGrpSpPr>
        <p:grpSpPr>
          <a:xfrm>
            <a:off x="1287066" y="2413997"/>
            <a:ext cx="9971245" cy="649440"/>
            <a:chOff x="3561159" y="2610645"/>
            <a:chExt cx="9971245" cy="649440"/>
          </a:xfrm>
        </p:grpSpPr>
        <p:sp>
          <p:nvSpPr>
            <p:cNvPr id="69" name="مستطيل مستدير الزوايا 68"/>
            <p:cNvSpPr/>
            <p:nvPr/>
          </p:nvSpPr>
          <p:spPr>
            <a:xfrm>
              <a:off x="3561159" y="2610645"/>
              <a:ext cx="9971245" cy="649440"/>
            </a:xfrm>
            <a:prstGeom prst="roundRect">
              <a:avLst/>
            </a:prstGeom>
          </p:spPr>
          <p:style>
            <a:lnRef idx="2">
              <a:schemeClr val="lt1">
                <a:hueOff val="0"/>
                <a:satOff val="0"/>
                <a:lumOff val="0"/>
                <a:alphaOff val="0"/>
              </a:schemeClr>
            </a:lnRef>
            <a:fillRef idx="1">
              <a:schemeClr val="accent5">
                <a:hueOff val="-1838336"/>
                <a:satOff val="-2557"/>
                <a:lumOff val="-981"/>
                <a:alphaOff val="0"/>
              </a:schemeClr>
            </a:fillRef>
            <a:effectRef idx="0">
              <a:schemeClr val="accent5">
                <a:hueOff val="-1838336"/>
                <a:satOff val="-2557"/>
                <a:lumOff val="-981"/>
                <a:alphaOff val="0"/>
              </a:schemeClr>
            </a:effectRef>
            <a:fontRef idx="minor">
              <a:schemeClr val="lt1"/>
            </a:fontRef>
          </p:style>
        </p:sp>
        <p:sp>
          <p:nvSpPr>
            <p:cNvPr id="70" name="مستطيل 69"/>
            <p:cNvSpPr/>
            <p:nvPr/>
          </p:nvSpPr>
          <p:spPr>
            <a:xfrm>
              <a:off x="3592862" y="2642348"/>
              <a:ext cx="9907839" cy="58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76889" tIns="0" rIns="376889" bIns="0" numCol="1" spcCol="1270" anchor="ctr" anchorCtr="0">
              <a:noAutofit/>
            </a:bodyPr>
            <a:lstStyle/>
            <a:p>
              <a:pPr lvl="0" algn="ctr" defTabSz="977900">
                <a:lnSpc>
                  <a:spcPct val="90000"/>
                </a:lnSpc>
                <a:spcBef>
                  <a:spcPct val="0"/>
                </a:spcBef>
                <a:spcAft>
                  <a:spcPct val="35000"/>
                </a:spcAft>
              </a:pPr>
              <a:r>
                <a:rPr lang="ar-SA" sz="2200" b="1" kern="1200" dirty="0" smtClean="0"/>
                <a:t>تقديم الإرشادات أو الاستشارات حول الاهتمامات أو المستجدات العاجلة أو الفورية للسياسات</a:t>
              </a:r>
              <a:endParaRPr lang="en-US" sz="2200" b="1" kern="1200" dirty="0"/>
            </a:p>
          </p:txBody>
        </p:sp>
      </p:grpSp>
      <p:grpSp>
        <p:nvGrpSpPr>
          <p:cNvPr id="58" name="مجموعة 57"/>
          <p:cNvGrpSpPr/>
          <p:nvPr/>
        </p:nvGrpSpPr>
        <p:grpSpPr>
          <a:xfrm>
            <a:off x="1287066" y="3126167"/>
            <a:ext cx="9971245" cy="649440"/>
            <a:chOff x="3561159" y="3608565"/>
            <a:chExt cx="9971245" cy="649440"/>
          </a:xfrm>
        </p:grpSpPr>
        <p:sp>
          <p:nvSpPr>
            <p:cNvPr id="67" name="مستطيل مستدير الزوايا 66"/>
            <p:cNvSpPr/>
            <p:nvPr/>
          </p:nvSpPr>
          <p:spPr>
            <a:xfrm>
              <a:off x="3561159" y="3608565"/>
              <a:ext cx="9971245" cy="649440"/>
            </a:xfrm>
            <a:prstGeom prst="roundRect">
              <a:avLst/>
            </a:prstGeom>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sp>
        <p:sp>
          <p:nvSpPr>
            <p:cNvPr id="68" name="مستطيل 67"/>
            <p:cNvSpPr/>
            <p:nvPr/>
          </p:nvSpPr>
          <p:spPr>
            <a:xfrm>
              <a:off x="3592862" y="3640268"/>
              <a:ext cx="9907839" cy="58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76889" tIns="0" rIns="376889" bIns="0" numCol="1" spcCol="1270" anchor="ctr" anchorCtr="0">
              <a:noAutofit/>
            </a:bodyPr>
            <a:lstStyle/>
            <a:p>
              <a:pPr lvl="0" algn="ctr" defTabSz="977900">
                <a:lnSpc>
                  <a:spcPct val="90000"/>
                </a:lnSpc>
                <a:spcBef>
                  <a:spcPct val="0"/>
                </a:spcBef>
                <a:spcAft>
                  <a:spcPct val="35000"/>
                </a:spcAft>
              </a:pPr>
              <a:r>
                <a:rPr lang="ar-SA" sz="2200" b="1" kern="1200" dirty="0" smtClean="0"/>
                <a:t>تقويم البرامج الحكومية</a:t>
              </a:r>
              <a:endParaRPr lang="en-US" sz="2200" b="1" kern="1200" dirty="0"/>
            </a:p>
          </p:txBody>
        </p:sp>
      </p:grpSp>
      <p:grpSp>
        <p:nvGrpSpPr>
          <p:cNvPr id="60" name="مجموعة 59"/>
          <p:cNvGrpSpPr/>
          <p:nvPr/>
        </p:nvGrpSpPr>
        <p:grpSpPr>
          <a:xfrm>
            <a:off x="1287066" y="3838337"/>
            <a:ext cx="9971245" cy="649440"/>
            <a:chOff x="3561159" y="4606485"/>
            <a:chExt cx="9971245" cy="649440"/>
          </a:xfrm>
        </p:grpSpPr>
        <p:sp>
          <p:nvSpPr>
            <p:cNvPr id="65" name="مستطيل مستدير الزوايا 64"/>
            <p:cNvSpPr/>
            <p:nvPr/>
          </p:nvSpPr>
          <p:spPr>
            <a:xfrm>
              <a:off x="3561159" y="4606485"/>
              <a:ext cx="9971245" cy="649440"/>
            </a:xfrm>
            <a:prstGeom prst="roundRect">
              <a:avLst/>
            </a:prstGeom>
          </p:spPr>
          <p:style>
            <a:lnRef idx="2">
              <a:schemeClr val="lt1">
                <a:hueOff val="0"/>
                <a:satOff val="0"/>
                <a:lumOff val="0"/>
                <a:alphaOff val="0"/>
              </a:schemeClr>
            </a:lnRef>
            <a:fillRef idx="1">
              <a:schemeClr val="accent5">
                <a:hueOff val="-5515009"/>
                <a:satOff val="-7671"/>
                <a:lumOff val="-2942"/>
                <a:alphaOff val="0"/>
              </a:schemeClr>
            </a:fillRef>
            <a:effectRef idx="0">
              <a:schemeClr val="accent5">
                <a:hueOff val="-5515009"/>
                <a:satOff val="-7671"/>
                <a:lumOff val="-2942"/>
                <a:alphaOff val="0"/>
              </a:schemeClr>
            </a:effectRef>
            <a:fontRef idx="minor">
              <a:schemeClr val="lt1"/>
            </a:fontRef>
          </p:style>
        </p:sp>
        <p:sp>
          <p:nvSpPr>
            <p:cNvPr id="66" name="مستطيل 65"/>
            <p:cNvSpPr/>
            <p:nvPr/>
          </p:nvSpPr>
          <p:spPr>
            <a:xfrm>
              <a:off x="3592862" y="4638188"/>
              <a:ext cx="9907839" cy="58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76889" tIns="0" rIns="376889" bIns="0" numCol="1" spcCol="1270" anchor="ctr" anchorCtr="0">
              <a:noAutofit/>
            </a:bodyPr>
            <a:lstStyle/>
            <a:p>
              <a:pPr lvl="0" algn="ctr" defTabSz="977900">
                <a:lnSpc>
                  <a:spcPct val="90000"/>
                </a:lnSpc>
                <a:spcBef>
                  <a:spcPct val="0"/>
                </a:spcBef>
                <a:spcAft>
                  <a:spcPct val="35000"/>
                </a:spcAft>
              </a:pPr>
              <a:r>
                <a:rPr lang="ar-SA" sz="2200" b="1" kern="1200" dirty="0" smtClean="0"/>
                <a:t>تقديم التفسير والتوجيه حول المبادرات والسياسات العامة لوسائل الإعلام، وتسـهيل فهم الجمهور لها</a:t>
              </a:r>
              <a:endParaRPr lang="en-US" sz="2200" b="1" kern="1200" dirty="0"/>
            </a:p>
          </p:txBody>
        </p:sp>
      </p:grpSp>
      <p:grpSp>
        <p:nvGrpSpPr>
          <p:cNvPr id="62" name="مجموعة 61"/>
          <p:cNvGrpSpPr/>
          <p:nvPr/>
        </p:nvGrpSpPr>
        <p:grpSpPr>
          <a:xfrm>
            <a:off x="1287066" y="4550507"/>
            <a:ext cx="9971245" cy="649440"/>
            <a:chOff x="3561159" y="5604405"/>
            <a:chExt cx="9971245" cy="649440"/>
          </a:xfrm>
        </p:grpSpPr>
        <p:sp>
          <p:nvSpPr>
            <p:cNvPr id="63" name="مستطيل مستدير الزوايا 62"/>
            <p:cNvSpPr/>
            <p:nvPr/>
          </p:nvSpPr>
          <p:spPr>
            <a:xfrm>
              <a:off x="3561159" y="5604405"/>
              <a:ext cx="9971245" cy="649440"/>
            </a:xfrm>
            <a:prstGeom prst="roundRect">
              <a:avLst/>
            </a:pr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sp>
        <p:sp>
          <p:nvSpPr>
            <p:cNvPr id="64" name="مستطيل 63"/>
            <p:cNvSpPr/>
            <p:nvPr/>
          </p:nvSpPr>
          <p:spPr>
            <a:xfrm>
              <a:off x="3592862" y="5636108"/>
              <a:ext cx="9907839" cy="58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76889" tIns="0" rIns="376889" bIns="0" numCol="1" spcCol="1270" anchor="ctr" anchorCtr="0">
              <a:noAutofit/>
            </a:bodyPr>
            <a:lstStyle/>
            <a:p>
              <a:pPr lvl="0" algn="ctr" defTabSz="977900">
                <a:lnSpc>
                  <a:spcPct val="90000"/>
                </a:lnSpc>
                <a:spcBef>
                  <a:spcPct val="0"/>
                </a:spcBef>
                <a:spcAft>
                  <a:spcPct val="35000"/>
                </a:spcAft>
              </a:pPr>
              <a:r>
                <a:rPr lang="ar-SA" sz="2200" b="1" kern="1200" dirty="0" smtClean="0"/>
                <a:t>توفير العلماء والكفاءات الأساسية أو الخبرات اللازمة للحكومة لإعداد السياسات العامة</a:t>
              </a:r>
              <a:endParaRPr lang="en-US" sz="2200" b="1" kern="1200" dirty="0"/>
            </a:p>
          </p:txBody>
        </p:sp>
      </p:grpSp>
    </p:spTree>
    <p:extLst>
      <p:ext uri="{BB962C8B-B14F-4D97-AF65-F5344CB8AC3E}">
        <p14:creationId xmlns:p14="http://schemas.microsoft.com/office/powerpoint/2010/main" val="153655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25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25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25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250"/>
                                        <p:tgtEl>
                                          <p:spTgt spid="6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7</a:t>
            </a:fld>
            <a:endParaRPr lang="en-US"/>
          </a:p>
        </p:txBody>
      </p:sp>
      <p:sp>
        <p:nvSpPr>
          <p:cNvPr id="4" name="مربع نص 3"/>
          <p:cNvSpPr txBox="1"/>
          <p:nvPr/>
        </p:nvSpPr>
        <p:spPr>
          <a:xfrm>
            <a:off x="7103533" y="270934"/>
            <a:ext cx="4250267" cy="523220"/>
          </a:xfrm>
          <a:prstGeom prst="rect">
            <a:avLst/>
          </a:prstGeom>
          <a:noFill/>
        </p:spPr>
        <p:txBody>
          <a:bodyPr wrap="square" rtlCol="0">
            <a:spAutoFit/>
          </a:bodyPr>
          <a:lstStyle>
            <a:defPPr>
              <a:defRPr lang="en-US"/>
            </a:defPPr>
            <a:lvl1pPr algn="r">
              <a:defRPr sz="2800" b="1">
                <a:solidFill>
                  <a:srgbClr val="216B57"/>
                </a:solidFill>
              </a:defRPr>
            </a:lvl1pPr>
          </a:lstStyle>
          <a:p>
            <a:r>
              <a:rPr lang="ar-SA" dirty="0" smtClean="0"/>
              <a:t>أبرز مراكز التفكير في العالم:</a:t>
            </a:r>
            <a:endParaRPr lang="en-US" dirty="0"/>
          </a:p>
        </p:txBody>
      </p:sp>
      <p:sp>
        <p:nvSpPr>
          <p:cNvPr id="5" name="مربع نص 4"/>
          <p:cNvSpPr txBox="1"/>
          <p:nvPr/>
        </p:nvSpPr>
        <p:spPr>
          <a:xfrm>
            <a:off x="6764866" y="1471858"/>
            <a:ext cx="4783667" cy="3539430"/>
          </a:xfrm>
          <a:prstGeom prst="rect">
            <a:avLst/>
          </a:prstGeom>
          <a:noFill/>
        </p:spPr>
        <p:txBody>
          <a:bodyPr wrap="square" rtlCol="0">
            <a:spAutoFit/>
          </a:bodyPr>
          <a:lstStyle/>
          <a:p>
            <a:pPr lvl="0" algn="just" rtl="1"/>
            <a:r>
              <a:rPr lang="ar-SA" sz="2400" b="1" dirty="0" smtClean="0">
                <a:solidFill>
                  <a:srgbClr val="BB5A0E"/>
                </a:solidFill>
              </a:rPr>
              <a:t>أبرز مراكز التفكير الأمريكية:</a:t>
            </a:r>
          </a:p>
          <a:p>
            <a:pPr marL="457200" lvl="0" indent="-457200" algn="just" rtl="1">
              <a:buFont typeface="+mj-lt"/>
              <a:buAutoNum type="arabicPeriod"/>
            </a:pPr>
            <a:r>
              <a:rPr lang="ar-SA" sz="2000" b="1" dirty="0" smtClean="0">
                <a:solidFill>
                  <a:schemeClr val="tx1">
                    <a:lumMod val="65000"/>
                    <a:lumOff val="35000"/>
                  </a:schemeClr>
                </a:solidFill>
              </a:rPr>
              <a:t>معهد </a:t>
            </a:r>
            <a:r>
              <a:rPr lang="ar-SA" sz="2000" b="1" dirty="0" err="1">
                <a:solidFill>
                  <a:schemeClr val="tx1">
                    <a:lumMod val="65000"/>
                    <a:lumOff val="35000"/>
                  </a:schemeClr>
                </a:solidFill>
              </a:rPr>
              <a:t>بروكينغز</a:t>
            </a:r>
            <a:r>
              <a:rPr lang="ar-SA" sz="2000" b="1" dirty="0">
                <a:solidFill>
                  <a:schemeClr val="tx1">
                    <a:lumMod val="65000"/>
                    <a:lumOff val="35000"/>
                  </a:schemeClr>
                </a:solidFill>
              </a:rPr>
              <a:t>(واشنطن</a:t>
            </a:r>
            <a:r>
              <a:rPr lang="ar-SA" sz="2000" b="1" dirty="0" smtClean="0">
                <a:solidFill>
                  <a:schemeClr val="tx1">
                    <a:lumMod val="65000"/>
                    <a:lumOff val="35000"/>
                  </a:schemeClr>
                </a:solidFill>
              </a:rPr>
              <a:t>).</a:t>
            </a:r>
          </a:p>
          <a:p>
            <a:pPr marL="457200" lvl="0" indent="-457200" algn="just" rtl="1">
              <a:buFont typeface="+mj-lt"/>
              <a:buAutoNum type="arabicPeriod"/>
            </a:pPr>
            <a:r>
              <a:rPr lang="ar-SA" sz="2000" b="1" dirty="0" smtClean="0">
                <a:solidFill>
                  <a:schemeClr val="tx1">
                    <a:lumMod val="65000"/>
                    <a:lumOff val="35000"/>
                  </a:schemeClr>
                </a:solidFill>
              </a:rPr>
              <a:t>مؤسسة </a:t>
            </a:r>
            <a:r>
              <a:rPr lang="ar-SA" sz="2000" b="1" dirty="0">
                <a:solidFill>
                  <a:schemeClr val="tx1">
                    <a:lumMod val="65000"/>
                    <a:lumOff val="35000"/>
                  </a:schemeClr>
                </a:solidFill>
              </a:rPr>
              <a:t>«</a:t>
            </a:r>
            <a:r>
              <a:rPr lang="ar-SA" sz="2000" b="1" dirty="0" err="1">
                <a:solidFill>
                  <a:schemeClr val="tx1">
                    <a:lumMod val="65000"/>
                    <a:lumOff val="35000"/>
                  </a:schemeClr>
                </a:solidFill>
              </a:rPr>
              <a:t>كارنيغي</a:t>
            </a:r>
            <a:r>
              <a:rPr lang="ar-SA" sz="2000" b="1" dirty="0">
                <a:solidFill>
                  <a:schemeClr val="tx1">
                    <a:lumMod val="65000"/>
                    <a:lumOff val="35000"/>
                  </a:schemeClr>
                </a:solidFill>
              </a:rPr>
              <a:t>» للسلام الدولي (واشنطن</a:t>
            </a:r>
            <a:r>
              <a:rPr lang="ar-SA" sz="2000" b="1" dirty="0" smtClean="0">
                <a:solidFill>
                  <a:schemeClr val="tx1">
                    <a:lumMod val="65000"/>
                    <a:lumOff val="35000"/>
                  </a:schemeClr>
                </a:solidFill>
              </a:rPr>
              <a:t>).</a:t>
            </a:r>
          </a:p>
          <a:p>
            <a:pPr marL="457200" lvl="0" indent="-457200" algn="just" rtl="1">
              <a:buFont typeface="+mj-lt"/>
              <a:buAutoNum type="arabicPeriod"/>
            </a:pPr>
            <a:r>
              <a:rPr lang="ar-SA" sz="2000" b="1" dirty="0" smtClean="0">
                <a:solidFill>
                  <a:schemeClr val="tx1">
                    <a:lumMod val="65000"/>
                    <a:lumOff val="35000"/>
                  </a:schemeClr>
                </a:solidFill>
              </a:rPr>
              <a:t>مركز </a:t>
            </a:r>
            <a:r>
              <a:rPr lang="ar-SA" sz="2000" b="1" dirty="0">
                <a:solidFill>
                  <a:schemeClr val="tx1">
                    <a:lumMod val="65000"/>
                    <a:lumOff val="35000"/>
                  </a:schemeClr>
                </a:solidFill>
              </a:rPr>
              <a:t>الدراسات الاستراتيجية والدولية (</a:t>
            </a:r>
            <a:r>
              <a:rPr lang="ar-SA" sz="2000" b="1" dirty="0" smtClean="0">
                <a:solidFill>
                  <a:schemeClr val="tx1">
                    <a:lumMod val="65000"/>
                    <a:lumOff val="35000"/>
                  </a:schemeClr>
                </a:solidFill>
              </a:rPr>
              <a:t>واشنطن).</a:t>
            </a:r>
          </a:p>
          <a:p>
            <a:pPr marL="457200" indent="-457200" algn="just" rtl="1">
              <a:buFont typeface="+mj-lt"/>
              <a:buAutoNum type="arabicPeriod"/>
            </a:pPr>
            <a:r>
              <a:rPr lang="ar-SA" sz="2000" b="1" dirty="0" smtClean="0">
                <a:solidFill>
                  <a:schemeClr val="tx1">
                    <a:lumMod val="65000"/>
                    <a:lumOff val="35000"/>
                  </a:schemeClr>
                </a:solidFill>
              </a:rPr>
              <a:t>مؤسسة </a:t>
            </a:r>
            <a:r>
              <a:rPr lang="ar-SA" sz="2000" b="1" dirty="0">
                <a:solidFill>
                  <a:schemeClr val="tx1">
                    <a:lumMod val="65000"/>
                    <a:lumOff val="35000"/>
                  </a:schemeClr>
                </a:solidFill>
              </a:rPr>
              <a:t>راند (كاليفورنيا</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مجلس </a:t>
            </a:r>
            <a:r>
              <a:rPr lang="ar-SA" sz="2000" b="1" dirty="0">
                <a:solidFill>
                  <a:schemeClr val="tx1">
                    <a:lumMod val="65000"/>
                    <a:lumOff val="35000"/>
                  </a:schemeClr>
                </a:solidFill>
              </a:rPr>
              <a:t>العلاقات الخارجية (نيويورك</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مركز </a:t>
            </a:r>
            <a:r>
              <a:rPr lang="ar-SA" sz="2000" b="1" dirty="0" err="1">
                <a:solidFill>
                  <a:schemeClr val="tx1">
                    <a:lumMod val="65000"/>
                    <a:lumOff val="35000"/>
                  </a:schemeClr>
                </a:solidFill>
              </a:rPr>
              <a:t>وودرو</a:t>
            </a:r>
            <a:r>
              <a:rPr lang="ar-SA" sz="2000" b="1" dirty="0">
                <a:solidFill>
                  <a:schemeClr val="tx1">
                    <a:lumMod val="65000"/>
                    <a:lumOff val="35000"/>
                  </a:schemeClr>
                </a:solidFill>
              </a:rPr>
              <a:t> ويلسون الدولي للباحثين (واشنطن</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مركز </a:t>
            </a:r>
            <a:r>
              <a:rPr lang="ar-SA" sz="2000" b="1" dirty="0">
                <a:solidFill>
                  <a:schemeClr val="tx1">
                    <a:lumMod val="65000"/>
                    <a:lumOff val="35000"/>
                  </a:schemeClr>
                </a:solidFill>
              </a:rPr>
              <a:t>بيو للأبحاث (واشنطن</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مؤسسة </a:t>
            </a:r>
            <a:r>
              <a:rPr lang="ar-SA" sz="2000" b="1" dirty="0">
                <a:solidFill>
                  <a:schemeClr val="tx1">
                    <a:lumMod val="65000"/>
                    <a:lumOff val="35000"/>
                  </a:schemeClr>
                </a:solidFill>
              </a:rPr>
              <a:t>التراث (واشنطن</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معهد </a:t>
            </a:r>
            <a:r>
              <a:rPr lang="ar-SA" sz="2000" b="1" dirty="0">
                <a:solidFill>
                  <a:schemeClr val="tx1">
                    <a:lumMod val="65000"/>
                    <a:lumOff val="35000"/>
                  </a:schemeClr>
                </a:solidFill>
              </a:rPr>
              <a:t>كاتو (واشنطن</a:t>
            </a:r>
            <a:r>
              <a:rPr lang="ar-SA" sz="2000" b="1" dirty="0" smtClean="0">
                <a:solidFill>
                  <a:schemeClr val="tx1">
                    <a:lumMod val="65000"/>
                    <a:lumOff val="35000"/>
                  </a:schemeClr>
                </a:solidFill>
              </a:rPr>
              <a:t>).</a:t>
            </a:r>
          </a:p>
          <a:p>
            <a:pPr marL="457200" indent="-457200" algn="just" rtl="1">
              <a:buFont typeface="+mj-lt"/>
              <a:buAutoNum type="arabicPeriod"/>
            </a:pPr>
            <a:r>
              <a:rPr lang="ar-SA" sz="2000" b="1" dirty="0" smtClean="0">
                <a:solidFill>
                  <a:schemeClr val="tx1">
                    <a:lumMod val="65000"/>
                    <a:lumOff val="35000"/>
                  </a:schemeClr>
                </a:solidFill>
              </a:rPr>
              <a:t>مركز </a:t>
            </a:r>
            <a:r>
              <a:rPr lang="ar-SA" sz="2000" b="1" dirty="0">
                <a:solidFill>
                  <a:schemeClr val="tx1">
                    <a:lumMod val="65000"/>
                    <a:lumOff val="35000"/>
                  </a:schemeClr>
                </a:solidFill>
              </a:rPr>
              <a:t>التقدم الأمريكي (واشنطن</a:t>
            </a:r>
            <a:r>
              <a:rPr lang="ar-SA" sz="2000" b="1" dirty="0" smtClean="0">
                <a:solidFill>
                  <a:schemeClr val="tx1">
                    <a:lumMod val="65000"/>
                    <a:lumOff val="35000"/>
                  </a:schemeClr>
                </a:solidFill>
              </a:rPr>
              <a:t>).</a:t>
            </a:r>
            <a:endParaRPr lang="en-US" sz="2000" dirty="0">
              <a:solidFill>
                <a:schemeClr val="tx1">
                  <a:lumMod val="65000"/>
                  <a:lumOff val="35000"/>
                </a:schemeClr>
              </a:solidFill>
            </a:endParaRPr>
          </a:p>
        </p:txBody>
      </p:sp>
      <p:sp>
        <p:nvSpPr>
          <p:cNvPr id="6" name="مربع نص 5"/>
          <p:cNvSpPr txBox="1"/>
          <p:nvPr/>
        </p:nvSpPr>
        <p:spPr>
          <a:xfrm>
            <a:off x="465667" y="1504383"/>
            <a:ext cx="5164666" cy="2923877"/>
          </a:xfrm>
          <a:prstGeom prst="rect">
            <a:avLst/>
          </a:prstGeom>
          <a:noFill/>
        </p:spPr>
        <p:txBody>
          <a:bodyPr wrap="square" rtlCol="0">
            <a:spAutoFit/>
          </a:bodyPr>
          <a:lstStyle/>
          <a:p>
            <a:pPr algn="just" rtl="1"/>
            <a:r>
              <a:rPr lang="ar-SA" sz="2400" b="1" dirty="0">
                <a:solidFill>
                  <a:srgbClr val="BB5A0E"/>
                </a:solidFill>
              </a:rPr>
              <a:t>أبرز مراكز التفكير العربية:</a:t>
            </a:r>
          </a:p>
          <a:p>
            <a:pPr marL="457200" lvl="0" indent="-457200" algn="r" rtl="1">
              <a:buFont typeface="+mj-lt"/>
              <a:buAutoNum type="arabicPeriod"/>
            </a:pPr>
            <a:r>
              <a:rPr lang="ar-SA" sz="2000" b="1" dirty="0">
                <a:solidFill>
                  <a:schemeClr val="tx1">
                    <a:lumMod val="65000"/>
                    <a:lumOff val="35000"/>
                  </a:schemeClr>
                </a:solidFill>
              </a:rPr>
              <a:t>مركز الدراسات السياسية والاستراتيجية جريدة الأهرام.</a:t>
            </a:r>
          </a:p>
          <a:p>
            <a:pPr marL="457200" lvl="0" indent="-457200" algn="r" rtl="1">
              <a:buFont typeface="+mj-lt"/>
              <a:buAutoNum type="arabicPeriod"/>
            </a:pPr>
            <a:r>
              <a:rPr lang="ar-SA" sz="2000" b="1" dirty="0">
                <a:solidFill>
                  <a:schemeClr val="tx1">
                    <a:lumMod val="65000"/>
                    <a:lumOff val="35000"/>
                  </a:schemeClr>
                </a:solidFill>
              </a:rPr>
              <a:t>مركز الجزيرة للدراسات.</a:t>
            </a:r>
          </a:p>
          <a:p>
            <a:pPr marL="457200" lvl="0" indent="-457200" algn="r" rtl="1">
              <a:buFont typeface="+mj-lt"/>
              <a:buAutoNum type="arabicPeriod"/>
            </a:pPr>
            <a:r>
              <a:rPr lang="ar-SA" sz="2000" b="1" dirty="0">
                <a:solidFill>
                  <a:schemeClr val="tx1">
                    <a:lumMod val="65000"/>
                    <a:lumOff val="35000"/>
                  </a:schemeClr>
                </a:solidFill>
              </a:rPr>
              <a:t>مركز الخليج للأبحاث</a:t>
            </a:r>
            <a:r>
              <a:rPr lang="en-US" sz="2000" b="1" dirty="0">
                <a:solidFill>
                  <a:schemeClr val="tx1">
                    <a:lumMod val="65000"/>
                    <a:lumOff val="35000"/>
                  </a:schemeClr>
                </a:solidFill>
              </a:rPr>
              <a:t> (GRC)</a:t>
            </a:r>
            <a:r>
              <a:rPr lang="ar-SA" sz="2000" b="1" dirty="0">
                <a:solidFill>
                  <a:schemeClr val="tx1">
                    <a:lumMod val="65000"/>
                    <a:lumOff val="35000"/>
                  </a:schemeClr>
                </a:solidFill>
              </a:rPr>
              <a:t>.</a:t>
            </a:r>
          </a:p>
          <a:p>
            <a:pPr marL="457200" lvl="0" indent="-457200" algn="r" rtl="1">
              <a:buFont typeface="+mj-lt"/>
              <a:buAutoNum type="arabicPeriod"/>
            </a:pPr>
            <a:r>
              <a:rPr lang="ar-SA" sz="2000" b="1" dirty="0">
                <a:solidFill>
                  <a:schemeClr val="tx1">
                    <a:lumMod val="65000"/>
                    <a:lumOff val="35000"/>
                  </a:schemeClr>
                </a:solidFill>
              </a:rPr>
              <a:t>مركز الإمارات للدراسات والبحوث الاستراتيجية</a:t>
            </a:r>
          </a:p>
          <a:p>
            <a:pPr marL="457200" lvl="0" indent="-457200" algn="r" rtl="1">
              <a:buFont typeface="+mj-lt"/>
              <a:buAutoNum type="arabicPeriod"/>
            </a:pPr>
            <a:r>
              <a:rPr lang="ar-SA" sz="2000" b="1" dirty="0">
                <a:solidFill>
                  <a:schemeClr val="tx1">
                    <a:lumMod val="65000"/>
                    <a:lumOff val="35000"/>
                  </a:schemeClr>
                </a:solidFill>
              </a:rPr>
              <a:t>المركز العربيّ للأبحاث ودراسة السّياسات (قطر)</a:t>
            </a:r>
          </a:p>
          <a:p>
            <a:pPr marL="457200" lvl="0" indent="-457200" algn="r" rtl="1">
              <a:buFont typeface="+mj-lt"/>
              <a:buAutoNum type="arabicPeriod"/>
            </a:pPr>
            <a:r>
              <a:rPr lang="ar-SY" sz="2000" b="1" dirty="0">
                <a:solidFill>
                  <a:schemeClr val="tx1">
                    <a:lumMod val="65000"/>
                    <a:lumOff val="35000"/>
                  </a:schemeClr>
                </a:solidFill>
              </a:rPr>
              <a:t>مركز الشرق الأوسط للدراسات</a:t>
            </a:r>
            <a:r>
              <a:rPr lang="ar-SA" sz="2000" b="1" dirty="0">
                <a:solidFill>
                  <a:schemeClr val="tx1">
                    <a:lumMod val="65000"/>
                    <a:lumOff val="35000"/>
                  </a:schemeClr>
                </a:solidFill>
              </a:rPr>
              <a:t> </a:t>
            </a:r>
            <a:r>
              <a:rPr lang="ar-SY" sz="2000" b="1" dirty="0">
                <a:solidFill>
                  <a:schemeClr val="tx1">
                    <a:lumMod val="65000"/>
                    <a:lumOff val="35000"/>
                  </a:schemeClr>
                </a:solidFill>
              </a:rPr>
              <a:t>الاستراتيجية والقانونية</a:t>
            </a:r>
            <a:r>
              <a:rPr lang="ar-SA" sz="2000" b="1" dirty="0">
                <a:solidFill>
                  <a:schemeClr val="tx1">
                    <a:lumMod val="65000"/>
                    <a:lumOff val="35000"/>
                  </a:schemeClr>
                </a:solidFill>
              </a:rPr>
              <a:t>.</a:t>
            </a:r>
          </a:p>
          <a:p>
            <a:pPr marL="457200" lvl="0" indent="-457200" algn="r" rtl="1">
              <a:buFont typeface="+mj-lt"/>
              <a:buAutoNum type="arabicPeriod"/>
            </a:pPr>
            <a:r>
              <a:rPr lang="ar-SA" sz="2000" b="1" dirty="0">
                <a:solidFill>
                  <a:schemeClr val="tx1">
                    <a:lumMod val="65000"/>
                    <a:lumOff val="35000"/>
                  </a:schemeClr>
                </a:solidFill>
              </a:rPr>
              <a:t>المركز المصري للدراسات الاقتصادية.</a:t>
            </a:r>
          </a:p>
          <a:p>
            <a:pPr marL="457200" lvl="0" indent="-457200" algn="r" rtl="1">
              <a:buFont typeface="+mj-lt"/>
              <a:buAutoNum type="arabicPeriod"/>
            </a:pPr>
            <a:r>
              <a:rPr lang="ar-SA" sz="2000" b="1" dirty="0">
                <a:solidFill>
                  <a:schemeClr val="tx1">
                    <a:lumMod val="65000"/>
                    <a:lumOff val="35000"/>
                  </a:schemeClr>
                </a:solidFill>
              </a:rPr>
              <a:t>المركز الإقليمي للدراسات الاستراتيجية</a:t>
            </a:r>
            <a:r>
              <a:rPr lang="ar-SA" sz="2000" b="1" dirty="0" smtClean="0">
                <a:solidFill>
                  <a:schemeClr val="tx1">
                    <a:lumMod val="65000"/>
                    <a:lumOff val="35000"/>
                  </a:schemeClr>
                </a:solidFill>
              </a:rPr>
              <a:t>.</a:t>
            </a:r>
          </a:p>
        </p:txBody>
      </p:sp>
      <p:cxnSp>
        <p:nvCxnSpPr>
          <p:cNvPr id="8" name="رابط مستقيم 7"/>
          <p:cNvCxnSpPr/>
          <p:nvPr/>
        </p:nvCxnSpPr>
        <p:spPr>
          <a:xfrm>
            <a:off x="6087533" y="1504383"/>
            <a:ext cx="0" cy="3355484"/>
          </a:xfrm>
          <a:prstGeom prst="line">
            <a:avLst/>
          </a:prstGeom>
          <a:ln w="38100">
            <a:solidFill>
              <a:srgbClr val="CCAE6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182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5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8</a:t>
            </a:fld>
            <a:endParaRPr lang="en-US"/>
          </a:p>
        </p:txBody>
      </p:sp>
      <p:sp>
        <p:nvSpPr>
          <p:cNvPr id="4" name="مربع نص 3"/>
          <p:cNvSpPr txBox="1"/>
          <p:nvPr/>
        </p:nvSpPr>
        <p:spPr>
          <a:xfrm>
            <a:off x="7103533" y="270934"/>
            <a:ext cx="4250267" cy="523220"/>
          </a:xfrm>
          <a:prstGeom prst="rect">
            <a:avLst/>
          </a:prstGeom>
          <a:noFill/>
        </p:spPr>
        <p:txBody>
          <a:bodyPr wrap="square" rtlCol="0">
            <a:spAutoFit/>
          </a:bodyPr>
          <a:lstStyle>
            <a:defPPr>
              <a:defRPr lang="en-US"/>
            </a:defPPr>
            <a:lvl1pPr algn="r">
              <a:defRPr sz="2800" b="1">
                <a:solidFill>
                  <a:srgbClr val="216B57"/>
                </a:solidFill>
              </a:defRPr>
            </a:lvl1pPr>
          </a:lstStyle>
          <a:p>
            <a:r>
              <a:rPr lang="ar-SA" dirty="0" smtClean="0"/>
              <a:t>التصنيف العالمي لمراكز التفكير:</a:t>
            </a:r>
            <a:endParaRPr lang="en-US" dirty="0"/>
          </a:p>
        </p:txBody>
      </p:sp>
      <p:sp>
        <p:nvSpPr>
          <p:cNvPr id="5" name="مربع نص 4"/>
          <p:cNvSpPr txBox="1"/>
          <p:nvPr/>
        </p:nvSpPr>
        <p:spPr>
          <a:xfrm>
            <a:off x="6372225" y="1334350"/>
            <a:ext cx="4842934" cy="2585323"/>
          </a:xfrm>
          <a:prstGeom prst="rect">
            <a:avLst/>
          </a:prstGeom>
          <a:noFill/>
        </p:spPr>
        <p:txBody>
          <a:bodyPr wrap="square" rtlCol="0">
            <a:spAutoFit/>
          </a:bodyPr>
          <a:lstStyle/>
          <a:p>
            <a:pPr lvl="0" algn="just" rtl="1">
              <a:lnSpc>
                <a:spcPct val="150000"/>
              </a:lnSpc>
            </a:pPr>
            <a:r>
              <a:rPr lang="ar-SA" b="1" dirty="0"/>
              <a:t>يصدر عن معهد </a:t>
            </a:r>
            <a:r>
              <a:rPr lang="ar-SA" b="1" u="sng" dirty="0" err="1">
                <a:solidFill>
                  <a:srgbClr val="BB5A0E"/>
                </a:solidFill>
              </a:rPr>
              <a:t>لودر</a:t>
            </a:r>
            <a:r>
              <a:rPr lang="ar-SA" b="1" u="sng" dirty="0">
                <a:solidFill>
                  <a:srgbClr val="BB5A0E"/>
                </a:solidFill>
              </a:rPr>
              <a:t> التابع لجامعة بنسلفانيا الأميركية </a:t>
            </a:r>
            <a:r>
              <a:rPr lang="ar-SA" b="1" dirty="0"/>
              <a:t>منذ سنة (2006) تصنيف سنوي لمراكز التفكير (</a:t>
            </a:r>
            <a:r>
              <a:rPr lang="en-US" b="1" dirty="0"/>
              <a:t>Think Tanks</a:t>
            </a:r>
            <a:r>
              <a:rPr lang="ar-SA" b="1" dirty="0"/>
              <a:t>). وهو تصنيف يحاول أن يحدد أفضل مراكز التفكير على مستوى العالم، أو على مستوى مناطق محددة مثل أميركا </a:t>
            </a:r>
            <a:r>
              <a:rPr lang="ar-SA" b="1" dirty="0" smtClean="0"/>
              <a:t>الشمالية، وأوروبا، </a:t>
            </a:r>
            <a:r>
              <a:rPr lang="ar-SA" b="1" dirty="0"/>
              <a:t>وأميركا </a:t>
            </a:r>
            <a:r>
              <a:rPr lang="ar-SA" b="1" dirty="0" smtClean="0"/>
              <a:t>اللاتينية، </a:t>
            </a:r>
            <a:r>
              <a:rPr lang="ar-SA" b="1" dirty="0"/>
              <a:t>والشرق </a:t>
            </a:r>
            <a:r>
              <a:rPr lang="ar-SA" b="1" dirty="0" smtClean="0"/>
              <a:t>الأوسط، كما </a:t>
            </a:r>
            <a:r>
              <a:rPr lang="ar-SA" b="1" dirty="0"/>
              <a:t>يقدم تصنيفاً لأفضل مراكز التفكير في تخصصات </a:t>
            </a:r>
            <a:r>
              <a:rPr lang="ar-SA" b="1" dirty="0" smtClean="0"/>
              <a:t>محددة.</a:t>
            </a:r>
            <a:endParaRPr lang="en-US" dirty="0"/>
          </a:p>
        </p:txBody>
      </p:sp>
      <p:pic>
        <p:nvPicPr>
          <p:cNvPr id="4100" name="Picture 4" descr="http://repository.upenn.edu/assets/md5images/8fc609042a31a0657c800a90e2fbafe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267" y="4459869"/>
            <a:ext cx="3752850" cy="12192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6" name="صورة 5"/>
          <p:cNvPicPr>
            <a:picLocks noChangeAspect="1"/>
          </p:cNvPicPr>
          <p:nvPr/>
        </p:nvPicPr>
        <p:blipFill rotWithShape="1">
          <a:blip r:embed="rId3"/>
          <a:srcRect l="26666" t="9630" r="36459" b="5741"/>
          <a:stretch/>
        </p:blipFill>
        <p:spPr>
          <a:xfrm>
            <a:off x="1514475" y="1104811"/>
            <a:ext cx="3543300" cy="45742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0364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المؤتمر العلمي الرابع ( مراكز البحوث العربية والتنمية والتحديث : نحو حراك بحثي وتغير مجتمعي) </a:t>
            </a:r>
            <a:endParaRPr lang="en-US" dirty="0"/>
          </a:p>
        </p:txBody>
      </p:sp>
      <p:sp>
        <p:nvSpPr>
          <p:cNvPr id="3" name="عنصر نائب لرقم الشريحة 2"/>
          <p:cNvSpPr>
            <a:spLocks noGrp="1"/>
          </p:cNvSpPr>
          <p:nvPr>
            <p:ph type="sldNum" sz="quarter" idx="12"/>
          </p:nvPr>
        </p:nvSpPr>
        <p:spPr/>
        <p:txBody>
          <a:bodyPr/>
          <a:lstStyle/>
          <a:p>
            <a:fld id="{7EC99E1E-E409-4B24-88CE-CC052AF6E65A}" type="slidenum">
              <a:rPr lang="en-US" smtClean="0"/>
              <a:pPr/>
              <a:t>9</a:t>
            </a:fld>
            <a:endParaRPr lang="en-US"/>
          </a:p>
        </p:txBody>
      </p:sp>
      <p:graphicFrame>
        <p:nvGraphicFramePr>
          <p:cNvPr id="4" name="جدول 3"/>
          <p:cNvGraphicFramePr>
            <a:graphicFrameLocks noGrp="1"/>
          </p:cNvGraphicFramePr>
          <p:nvPr>
            <p:extLst>
              <p:ext uri="{D42A27DB-BD31-4B8C-83A1-F6EECF244321}">
                <p14:modId xmlns:p14="http://schemas.microsoft.com/office/powerpoint/2010/main" val="4043780790"/>
              </p:ext>
            </p:extLst>
          </p:nvPr>
        </p:nvGraphicFramePr>
        <p:xfrm>
          <a:off x="2228454" y="1835816"/>
          <a:ext cx="7601346" cy="3522159"/>
        </p:xfrm>
        <a:graphic>
          <a:graphicData uri="http://schemas.openxmlformats.org/drawingml/2006/table">
            <a:tbl>
              <a:tblPr rtl="1" firstRow="1" firstCol="1" bandRow="1">
                <a:tableStyleId>{F5AB1C69-6EDB-4FF4-983F-18BD219EF322}</a:tableStyleId>
              </a:tblPr>
              <a:tblGrid>
                <a:gridCol w="606400"/>
                <a:gridCol w="3385588"/>
                <a:gridCol w="1996848"/>
                <a:gridCol w="1612510"/>
              </a:tblGrid>
              <a:tr h="387746">
                <a:tc>
                  <a:txBody>
                    <a:bodyPr/>
                    <a:lstStyle/>
                    <a:p>
                      <a:pPr marL="0" marR="0" algn="ctr" rtl="1">
                        <a:lnSpc>
                          <a:spcPct val="107000"/>
                        </a:lnSpc>
                        <a:spcBef>
                          <a:spcPts val="0"/>
                        </a:spcBef>
                        <a:spcAft>
                          <a:spcPts val="0"/>
                        </a:spcAft>
                      </a:pPr>
                      <a:r>
                        <a:rPr lang="ar-SA" sz="2400" b="1" dirty="0">
                          <a:effectLst/>
                        </a:rPr>
                        <a:t>م</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tabLst>
                          <a:tab pos="484505" algn="l"/>
                          <a:tab pos="1189990" algn="ctr"/>
                        </a:tabLst>
                      </a:pPr>
                      <a:r>
                        <a:rPr lang="ar-SA" sz="2000" b="1" dirty="0">
                          <a:effectLst/>
                        </a:rPr>
                        <a:t>		المنطقة أو الإقليم</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000" b="1" dirty="0">
                          <a:effectLst/>
                        </a:rPr>
                        <a:t>العدد</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1">
                        <a:lnSpc>
                          <a:spcPct val="107000"/>
                        </a:lnSpc>
                        <a:spcBef>
                          <a:spcPts val="0"/>
                        </a:spcBef>
                        <a:spcAft>
                          <a:spcPts val="0"/>
                        </a:spcAft>
                      </a:pPr>
                      <a:r>
                        <a:rPr lang="ar-SA" sz="2000" b="1" dirty="0">
                          <a:effectLst/>
                        </a:rPr>
                        <a:t>النسبة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r>
              <a:tr h="387746">
                <a:tc>
                  <a:txBody>
                    <a:bodyPr/>
                    <a:lstStyle/>
                    <a:p>
                      <a:pPr marL="0" marR="0" algn="ctr" rtl="1">
                        <a:lnSpc>
                          <a:spcPct val="107000"/>
                        </a:lnSpc>
                        <a:spcBef>
                          <a:spcPts val="0"/>
                        </a:spcBef>
                        <a:spcAft>
                          <a:spcPts val="0"/>
                        </a:spcAft>
                      </a:pPr>
                      <a:r>
                        <a:rPr lang="ar-SA" sz="1800" b="1" dirty="0">
                          <a:effectLst/>
                        </a:rPr>
                        <a:t>1</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dirty="0">
                          <a:effectLst/>
                        </a:rPr>
                        <a:t>أمريكا الشمالية</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1989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30.05</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2</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a:effectLst/>
                        </a:rPr>
                        <a:t>أوروبا</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1822</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27.53</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3</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dirty="0">
                          <a:effectLst/>
                        </a:rPr>
                        <a:t>آسيا</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1106</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16.71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4</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a:effectLst/>
                        </a:rPr>
                        <a:t>أمريكا الوسطى والجنوبية</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674</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10.189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5</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a:effectLst/>
                        </a:rPr>
                        <a:t>الشرق الأوسط وشمال إفريقيا    </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521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7.87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6</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a:effectLst/>
                        </a:rPr>
                        <a:t>إفريقيا جنوب الصحراء</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467</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7.06</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a:txBody>
                    <a:bodyPr/>
                    <a:lstStyle/>
                    <a:p>
                      <a:pPr marL="0" marR="0" algn="ctr" rtl="1">
                        <a:lnSpc>
                          <a:spcPct val="107000"/>
                        </a:lnSpc>
                        <a:spcBef>
                          <a:spcPts val="0"/>
                        </a:spcBef>
                        <a:spcAft>
                          <a:spcPts val="0"/>
                        </a:spcAft>
                      </a:pPr>
                      <a:r>
                        <a:rPr lang="ar-SA" sz="1800" b="1" dirty="0">
                          <a:effectLst/>
                        </a:rPr>
                        <a:t>7</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r" rtl="1">
                        <a:lnSpc>
                          <a:spcPct val="107000"/>
                        </a:lnSpc>
                        <a:spcBef>
                          <a:spcPts val="0"/>
                        </a:spcBef>
                        <a:spcAft>
                          <a:spcPts val="0"/>
                        </a:spcAft>
                      </a:pPr>
                      <a:r>
                        <a:rPr lang="ar-SA" sz="2400" b="1">
                          <a:effectLst/>
                        </a:rPr>
                        <a:t>أوقيانوسيا</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39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a:effectLst/>
                        </a:rPr>
                        <a:t>0.59</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7746">
                <a:tc gridSpan="2">
                  <a:txBody>
                    <a:bodyPr/>
                    <a:lstStyle/>
                    <a:p>
                      <a:pPr marL="0" marR="0" algn="ctr" rtl="1">
                        <a:lnSpc>
                          <a:spcPct val="107000"/>
                        </a:lnSpc>
                        <a:spcBef>
                          <a:spcPts val="0"/>
                        </a:spcBef>
                        <a:spcAft>
                          <a:spcPts val="0"/>
                        </a:spcAft>
                      </a:pPr>
                      <a:r>
                        <a:rPr lang="ar-SA" sz="2400" b="1">
                          <a:effectLst/>
                        </a:rPr>
                        <a:t>على مستوي العالم</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rtl="1">
                        <a:lnSpc>
                          <a:spcPct val="107000"/>
                        </a:lnSpc>
                        <a:spcBef>
                          <a:spcPts val="0"/>
                        </a:spcBef>
                        <a:spcAft>
                          <a:spcPts val="0"/>
                        </a:spcAft>
                      </a:pPr>
                      <a:r>
                        <a:rPr lang="ar-SA" sz="2400" b="1">
                          <a:effectLst/>
                        </a:rPr>
                        <a:t>6681</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07000"/>
                        </a:lnSpc>
                        <a:spcBef>
                          <a:spcPts val="0"/>
                        </a:spcBef>
                        <a:spcAft>
                          <a:spcPts val="0"/>
                        </a:spcAft>
                      </a:pPr>
                      <a:r>
                        <a:rPr lang="ar-SA" sz="2400" b="1" dirty="0">
                          <a:effectLst/>
                        </a:rPr>
                        <a:t>100%</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1"/>
          <p:cNvSpPr>
            <a:spLocks noChangeArrowheads="1"/>
          </p:cNvSpPr>
          <p:nvPr/>
        </p:nvSpPr>
        <p:spPr bwMode="auto">
          <a:xfrm>
            <a:off x="3405559" y="275130"/>
            <a:ext cx="794824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1pPr>
            <a:lvl2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2pPr>
            <a:lvl3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3pPr>
            <a:lvl4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4pPr>
            <a:lvl5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5pPr>
            <a:lvl6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6pPr>
            <a:lvl7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7pPr>
            <a:lvl8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8pPr>
            <a:lvl9pPr eaLnBrk="0" fontAlgn="base" hangingPunct="0">
              <a:spcBef>
                <a:spcPct val="0"/>
              </a:spcBef>
              <a:spcAft>
                <a:spcPct val="0"/>
              </a:spcAft>
              <a:tabLst>
                <a:tab pos="484188" algn="l"/>
                <a:tab pos="1190625" algn="ctr"/>
              </a:tabLst>
              <a:defRPr>
                <a:solidFill>
                  <a:schemeClr val="tx1"/>
                </a:solidFill>
                <a:latin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tab pos="484188" algn="l"/>
                <a:tab pos="1190625" algn="ctr"/>
              </a:tabLst>
            </a:pPr>
            <a:r>
              <a:rPr kumimoji="0" lang="ar-SA" sz="2400" b="1" i="0" u="none" strike="noStrike" cap="none" normalizeH="0" baseline="0" dirty="0" smtClean="0">
                <a:ln>
                  <a:noFill/>
                </a:ln>
                <a:solidFill>
                  <a:srgbClr val="216B57"/>
                </a:solidFill>
                <a:effectLst/>
                <a:latin typeface="TimesNewRoman"/>
                <a:ea typeface="Calibri" panose="020F0502020204030204" pitchFamily="34" charset="0"/>
                <a:cs typeface="Arial" panose="020B0604020202020204" pitchFamily="34" charset="0"/>
              </a:rPr>
              <a:t>أعداد مراكز التفكير على مستوى العالم والأقاليم المختلفة في تقرير (2014)</a:t>
            </a:r>
            <a:endParaRPr kumimoji="0" lang="en-US" sz="1100" b="1" i="0" u="none" strike="noStrike" cap="none" normalizeH="0" baseline="0" dirty="0" smtClean="0">
              <a:ln>
                <a:noFill/>
              </a:ln>
              <a:solidFill>
                <a:srgbClr val="216B57"/>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84188" algn="l"/>
                <a:tab pos="1190625" algn="ctr"/>
              </a:tabLst>
            </a:pPr>
            <a:endParaRPr kumimoji="0" lang="en-US" sz="3200" b="1" i="0" u="none" strike="noStrike" cap="none" normalizeH="0" baseline="0" dirty="0" smtClean="0">
              <a:ln>
                <a:noFill/>
              </a:ln>
              <a:solidFill>
                <a:srgbClr val="216B57"/>
              </a:solidFill>
              <a:effectLst/>
              <a:cs typeface="Arial" panose="020B0604020202020204" pitchFamily="34" charset="0"/>
            </a:endParaRPr>
          </a:p>
        </p:txBody>
      </p:sp>
    </p:spTree>
    <p:extLst>
      <p:ext uri="{BB962C8B-B14F-4D97-AF65-F5344CB8AC3E}">
        <p14:creationId xmlns:p14="http://schemas.microsoft.com/office/powerpoint/2010/main" val="706930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TotalTime>
  <Words>2020</Words>
  <Application>Microsoft Office PowerPoint</Application>
  <PresentationFormat>ملء الشاشة</PresentationFormat>
  <Paragraphs>486</Paragraphs>
  <Slides>33</Slides>
  <Notes>1</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33</vt:i4>
      </vt:variant>
    </vt:vector>
  </HeadingPairs>
  <TitlesOfParts>
    <vt:vector size="42" baseType="lpstr">
      <vt:lpstr>Arial</vt:lpstr>
      <vt:lpstr>Calibri</vt:lpstr>
      <vt:lpstr>Calibri Light</vt:lpstr>
      <vt:lpstr>Sakkal Majalla</vt:lpstr>
      <vt:lpstr>Simplified Arabic</vt:lpstr>
      <vt:lpstr>Times New Roman</vt:lpstr>
      <vt:lpstr>TimesNewRoman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التأسيس</vt:lpstr>
      <vt:lpstr>الرؤية والرسالة</vt:lpstr>
      <vt:lpstr>برامج المركز ومبادراته</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تم إعداد الاستراتيجية بناءً على  5مدخلات رئيسة</vt:lpstr>
      <vt:lpstr>مسار البحث العلمي وصناعة القرار في المملكة العربية السعودية</vt:lpstr>
      <vt:lpstr>يستطيع المركز الوطني، بوصفه مركزا بحثياً، المساعدة في تصحيح المسارعبر دعمه لمراكز البحوث المتخصصة</vt:lpstr>
      <vt:lpstr>يستطيع المركز الوطني، بوصفه بيت خبرة اجتماعي، المساعدة في تصحيح المسارعبر تطوير الحلول الاجتماعية وتقديمها لصانعي القرار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Saqr Alhumaid</dc:creator>
  <cp:lastModifiedBy>Saleh Alnassar</cp:lastModifiedBy>
  <cp:revision>40</cp:revision>
  <dcterms:created xsi:type="dcterms:W3CDTF">2015-12-03T13:16:56Z</dcterms:created>
  <dcterms:modified xsi:type="dcterms:W3CDTF">2017-01-16T07:20:27Z</dcterms:modified>
</cp:coreProperties>
</file>