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720" r:id="rId1"/>
  </p:sldMasterIdLst>
  <p:notesMasterIdLst>
    <p:notesMasterId r:id="rId65"/>
  </p:notesMasterIdLst>
  <p:handoutMasterIdLst>
    <p:handoutMasterId r:id="rId66"/>
  </p:handoutMasterIdLst>
  <p:sldIdLst>
    <p:sldId id="256" r:id="rId2"/>
    <p:sldId id="282" r:id="rId3"/>
    <p:sldId id="283" r:id="rId4"/>
    <p:sldId id="284" r:id="rId5"/>
    <p:sldId id="285" r:id="rId6"/>
    <p:sldId id="320" r:id="rId7"/>
    <p:sldId id="286" r:id="rId8"/>
    <p:sldId id="291" r:id="rId9"/>
    <p:sldId id="292" r:id="rId10"/>
    <p:sldId id="293" r:id="rId11"/>
    <p:sldId id="287" r:id="rId12"/>
    <p:sldId id="289" r:id="rId13"/>
    <p:sldId id="288" r:id="rId14"/>
    <p:sldId id="295" r:id="rId15"/>
    <p:sldId id="290" r:id="rId16"/>
    <p:sldId id="294" r:id="rId17"/>
    <p:sldId id="296" r:id="rId18"/>
    <p:sldId id="329" r:id="rId19"/>
    <p:sldId id="277" r:id="rId20"/>
    <p:sldId id="263" r:id="rId21"/>
    <p:sldId id="264" r:id="rId22"/>
    <p:sldId id="278" r:id="rId23"/>
    <p:sldId id="279" r:id="rId24"/>
    <p:sldId id="330" r:id="rId25"/>
    <p:sldId id="257" r:id="rId26"/>
    <p:sldId id="298" r:id="rId27"/>
    <p:sldId id="331" r:id="rId28"/>
    <p:sldId id="325" r:id="rId29"/>
    <p:sldId id="326" r:id="rId30"/>
    <p:sldId id="265" r:id="rId31"/>
    <p:sldId id="316" r:id="rId32"/>
    <p:sldId id="267" r:id="rId33"/>
    <p:sldId id="266" r:id="rId34"/>
    <p:sldId id="268" r:id="rId35"/>
    <p:sldId id="269" r:id="rId36"/>
    <p:sldId id="270" r:id="rId37"/>
    <p:sldId id="273" r:id="rId38"/>
    <p:sldId id="274" r:id="rId39"/>
    <p:sldId id="275" r:id="rId40"/>
    <p:sldId id="276" r:id="rId41"/>
    <p:sldId id="271" r:id="rId42"/>
    <p:sldId id="272" r:id="rId43"/>
    <p:sldId id="299" r:id="rId44"/>
    <p:sldId id="300" r:id="rId45"/>
    <p:sldId id="301" r:id="rId46"/>
    <p:sldId id="302" r:id="rId47"/>
    <p:sldId id="303" r:id="rId48"/>
    <p:sldId id="304" r:id="rId49"/>
    <p:sldId id="305" r:id="rId50"/>
    <p:sldId id="306" r:id="rId51"/>
    <p:sldId id="307" r:id="rId52"/>
    <p:sldId id="308" r:id="rId53"/>
    <p:sldId id="310" r:id="rId54"/>
    <p:sldId id="311" r:id="rId55"/>
    <p:sldId id="319" r:id="rId56"/>
    <p:sldId id="312" r:id="rId57"/>
    <p:sldId id="313" r:id="rId58"/>
    <p:sldId id="315" r:id="rId59"/>
    <p:sldId id="322" r:id="rId60"/>
    <p:sldId id="321" r:id="rId61"/>
    <p:sldId id="323" r:id="rId62"/>
    <p:sldId id="324" r:id="rId63"/>
    <p:sldId id="318" r:id="rId64"/>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992" autoAdjust="0"/>
    <p:restoredTop sz="94660"/>
  </p:normalViewPr>
  <p:slideViewPr>
    <p:cSldViewPr>
      <p:cViewPr varScale="1">
        <p:scale>
          <a:sx n="69" d="100"/>
          <a:sy n="69" d="100"/>
        </p:scale>
        <p:origin x="-132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FED55FCA-E4AE-4C02-B606-FC9A29E072D8}" type="datetimeFigureOut">
              <a:rPr lang="ar-JO" smtClean="0"/>
              <a:pPr/>
              <a:t>08/01/1438</a:t>
            </a:fld>
            <a:endParaRPr lang="ar-JO"/>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714C5E1-F1D9-41B7-9E67-919FDA227B86}" type="slidenum">
              <a:rPr lang="ar-JO" smtClean="0"/>
              <a:pPr/>
              <a:t>‹#›</a:t>
            </a:fld>
            <a:endParaRPr lang="ar-JO"/>
          </a:p>
        </p:txBody>
      </p:sp>
    </p:spTree>
    <p:extLst>
      <p:ext uri="{BB962C8B-B14F-4D97-AF65-F5344CB8AC3E}">
        <p14:creationId xmlns:p14="http://schemas.microsoft.com/office/powerpoint/2010/main" val="2826259701"/>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704847B-6C7F-4E2C-BF79-020281674348}" type="datetimeFigureOut">
              <a:rPr lang="ar-JO" smtClean="0"/>
              <a:pPr/>
              <a:t>08/01/1438</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9FBAC36-005C-473E-BB85-42BFD30F29C9}" type="slidenum">
              <a:rPr lang="ar-JO" smtClean="0"/>
              <a:pPr/>
              <a:t>‹#›</a:t>
            </a:fld>
            <a:endParaRPr lang="ar-JO"/>
          </a:p>
        </p:txBody>
      </p:sp>
    </p:spTree>
    <p:extLst>
      <p:ext uri="{BB962C8B-B14F-4D97-AF65-F5344CB8AC3E}">
        <p14:creationId xmlns:p14="http://schemas.microsoft.com/office/powerpoint/2010/main" val="1865109755"/>
      </p:ext>
    </p:extLst>
  </p:cSld>
  <p:clrMap bg1="lt1" tx1="dk1" bg2="lt2" tx2="dk2" accent1="accent1" accent2="accent2" accent3="accent3" accent4="accent4" accent5="accent5" accent6="accent6" hlink="hlink" folHlink="folHlink"/>
  <p:hf sldNum="0"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A0046F8-E336-4F36-BFC3-397FD7F92425}" type="datetime8">
              <a:rPr lang="ar-JO" smtClean="0"/>
              <a:pPr/>
              <a:t>09 تشرين الأول، 16</a:t>
            </a:fld>
            <a:endParaRPr lang="ar-JO"/>
          </a:p>
        </p:txBody>
      </p:sp>
      <p:sp>
        <p:nvSpPr>
          <p:cNvPr id="20" name="Footer Placeholder 19"/>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10" name="Slide Number Placeholder 9"/>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4E3B24-BB27-44A6-9DC2-57F998EDE0FC}" type="datetime8">
              <a:rPr lang="ar-JO" smtClean="0"/>
              <a:pPr/>
              <a:t>09 تشرين الأول، 16</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A97230-EC59-4EB2-A7F1-23DFD8FAAE30}" type="datetime8">
              <a:rPr lang="ar-JO" smtClean="0"/>
              <a:pPr/>
              <a:t>09 تشرين الأول، 16</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F5A90F-5EFA-49A0-9118-ED3DF3AEAA16}" type="datetime8">
              <a:rPr lang="ar-JO" smtClean="0"/>
              <a:pPr/>
              <a:t>09 تشرين الأول، 16</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4BA0E6-1B09-4585-B83A-F471328AB0EE}" type="datetime8">
              <a:rPr lang="ar-JO" smtClean="0"/>
              <a:pPr/>
              <a:t>09 تشرين الأول، 16</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BE1C77-BCDA-4C9E-992A-3A4939A6E626}" type="datetime8">
              <a:rPr lang="ar-JO" smtClean="0"/>
              <a:pPr/>
              <a:t>09 تشرين الأول، 16</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19364E-1BD2-4ABC-9F90-3A995BE69712}" type="datetime8">
              <a:rPr lang="ar-JO" smtClean="0"/>
              <a:pPr/>
              <a:t>09 تشرين الأول، 16</a:t>
            </a:fld>
            <a:endParaRPr lang="ar-JO"/>
          </a:p>
        </p:txBody>
      </p:sp>
      <p:sp>
        <p:nvSpPr>
          <p:cNvPr id="8" name="Footer Placeholder 7"/>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9" name="Slide Number Placeholder 8"/>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50D924B-EA05-4CAB-B933-BE03338236D0}" type="datetime8">
              <a:rPr lang="ar-JO" smtClean="0"/>
              <a:pPr/>
              <a:t>09 تشرين الأول، 16</a:t>
            </a:fld>
            <a:endParaRPr lang="ar-JO"/>
          </a:p>
        </p:txBody>
      </p:sp>
      <p:sp>
        <p:nvSpPr>
          <p:cNvPr id="4" name="Footer Placeholder 3"/>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5" name="Slide Number Placeholder 4"/>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0A72A7B-BBE5-4B4C-87D8-BC601ADF00E7}" type="datetime8">
              <a:rPr lang="ar-JO" smtClean="0"/>
              <a:pPr/>
              <a:t>09 تشرين الأول، 16</a:t>
            </a:fld>
            <a:endParaRPr lang="ar-JO"/>
          </a:p>
        </p:txBody>
      </p:sp>
      <p:sp>
        <p:nvSpPr>
          <p:cNvPr id="3" name="Footer Placeholder 2"/>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4" name="Slide Number Placeholder 3"/>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FF59F4D-5913-48FC-A0EC-AAFBFCCE153B}" type="datetime8">
              <a:rPr lang="ar-JO" smtClean="0"/>
              <a:pPr/>
              <a:t>09 تشرين الأول، 16</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A78BF19-F195-4A87-8149-14112A2F098F}" type="datetime8">
              <a:rPr lang="ar-JO" smtClean="0"/>
              <a:pPr/>
              <a:t>09 تشرين الأول، 16</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6E1C7B5-3324-480D-A933-B8BA30B38525}" type="datetime8">
              <a:rPr lang="ar-JO" smtClean="0"/>
              <a:pPr/>
              <a:t>09 تشرين الأول، 16</a:t>
            </a:fld>
            <a:endParaRPr lang="ar-JO"/>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ar-JO" smtClean="0"/>
              <a:t>إعداد: أ. مها الحقباني- جامعة الملك سعود 2010 م</a:t>
            </a:r>
            <a:endParaRPr lang="ar-JO"/>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2FAB382-28EF-4572-B8C8-1AC06FCCBD2B}" type="slidenum">
              <a:rPr lang="ar-JO" smtClean="0"/>
              <a:pPr/>
              <a:t>‹#›</a:t>
            </a:fld>
            <a:endParaRPr lang="ar-JO"/>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image" Target="../media/image77.gi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6136" y="1988840"/>
            <a:ext cx="2743200" cy="3209196"/>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lnSpc>
                <a:spcPct val="150000"/>
              </a:lnSpc>
            </a:pPr>
            <a:r>
              <a:rPr lang="ar-SA" sz="7200" dirty="0" smtClean="0">
                <a:ln/>
                <a:solidFill>
                  <a:schemeClr val="accent3"/>
                </a:solidFill>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ركــن الإدراك</a:t>
            </a:r>
            <a:endParaRPr lang="ar-JO" sz="7200" dirty="0">
              <a:ln/>
              <a:solidFill>
                <a:schemeClr val="accent3"/>
              </a:solidFill>
              <a:effectLst>
                <a:glow rad="228600">
                  <a:schemeClr val="accent2">
                    <a:satMod val="175000"/>
                    <a:alpha val="40000"/>
                  </a:schemeClr>
                </a:glow>
              </a:effectLst>
              <a:latin typeface="Arial Unicode MS" pitchFamily="34" charset="-128"/>
              <a:ea typeface="Arial Unicode MS" pitchFamily="34" charset="-128"/>
              <a:cs typeface="Arial Unicode MS" pitchFamily="34" charset="-128"/>
            </a:endParaRPr>
          </a:p>
        </p:txBody>
      </p:sp>
      <p:sp>
        <p:nvSpPr>
          <p:cNvPr id="9" name="Text Placeholder 8"/>
          <p:cNvSpPr>
            <a:spLocks noGrp="1"/>
          </p:cNvSpPr>
          <p:nvPr>
            <p:ph type="body" sz="half" idx="2"/>
          </p:nvPr>
        </p:nvSpPr>
        <p:spPr>
          <a:xfrm>
            <a:off x="748597" y="5877272"/>
            <a:ext cx="4419600" cy="842978"/>
          </a:xfrm>
        </p:spPr>
        <p:txBody>
          <a:bodyPr>
            <a:normAutofit/>
          </a:bodyPr>
          <a:lstStyle/>
          <a:p>
            <a:pPr algn="ctr">
              <a:lnSpc>
                <a:spcPct val="150000"/>
              </a:lnSpc>
            </a:pPr>
            <a:r>
              <a:rPr lang="ar-SA" sz="1800" b="1" u="sng" dirty="0" smtClean="0">
                <a:solidFill>
                  <a:schemeClr val="accent2">
                    <a:lumMod val="75000"/>
                  </a:schemeClr>
                </a:solidFill>
                <a:latin typeface="Arial Unicode MS" pitchFamily="34" charset="-128"/>
                <a:ea typeface="Arial Unicode MS" pitchFamily="34" charset="-128"/>
                <a:cs typeface="Arial Unicode MS" pitchFamily="34" charset="-128"/>
              </a:rPr>
              <a:t>إعداد: </a:t>
            </a:r>
            <a:r>
              <a:rPr lang="ar-SA" sz="1800" b="1" dirty="0" smtClean="0">
                <a:solidFill>
                  <a:schemeClr val="accent2">
                    <a:lumMod val="75000"/>
                  </a:schemeClr>
                </a:solidFill>
                <a:latin typeface="Arial Unicode MS" pitchFamily="34" charset="-128"/>
                <a:ea typeface="Arial Unicode MS" pitchFamily="34" charset="-128"/>
                <a:cs typeface="Arial Unicode MS" pitchFamily="34" charset="-128"/>
              </a:rPr>
              <a:t> أ.مها الحقـباني </a:t>
            </a:r>
          </a:p>
        </p:txBody>
      </p:sp>
      <p:pic>
        <p:nvPicPr>
          <p:cNvPr id="8" name="Picture Placeholder 7" descr="toys%20(198).jpg"/>
          <p:cNvPicPr>
            <a:picLocks noGrp="1" noChangeAspect="1"/>
          </p:cNvPicPr>
          <p:nvPr>
            <p:ph type="pic" idx="1"/>
          </p:nvPr>
        </p:nvPicPr>
        <p:blipFill>
          <a:blip r:embed="rId2" cstate="email"/>
          <a:srcRect/>
          <a:stretch>
            <a:fillRect/>
          </a:stretch>
        </p:blipFill>
        <p:spPr>
          <a:xfrm>
            <a:off x="857224" y="1142984"/>
            <a:ext cx="4419600" cy="34290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511288"/>
          </a:xfrm>
        </p:spPr>
        <p:txBody>
          <a:bodyPr>
            <a:normAutofit fontScale="90000"/>
          </a:bodyPr>
          <a:lstStyle/>
          <a:p>
            <a:pPr algn="ctr"/>
            <a:r>
              <a:rPr lang="ar-SA" dirty="0" smtClean="0"/>
              <a:t>3- </a:t>
            </a:r>
            <a:r>
              <a:rPr lang="ar-SA" u="sng" dirty="0" smtClean="0"/>
              <a:t>أدوات تجميعية: </a:t>
            </a:r>
            <a:r>
              <a:rPr lang="ar-SA" sz="3100" dirty="0" smtClean="0"/>
              <a:t>تشبه الأدوات المفتوحة في أنها يمكن التعامل معها بعدة طرق، إلا أنها تختلف عنها بأنها مكونة من مجموعة من القطع الصغيرة</a:t>
            </a:r>
            <a:endParaRPr lang="ar-JO" dirty="0"/>
          </a:p>
        </p:txBody>
      </p:sp>
      <p:sp>
        <p:nvSpPr>
          <p:cNvPr id="4" name="Footer Placeholder 3"/>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5" name="Content Placeholder 4" descr="IMG_7855.JPG"/>
          <p:cNvPicPr>
            <a:picLocks noGrp="1" noChangeAspect="1"/>
          </p:cNvPicPr>
          <p:nvPr>
            <p:ph idx="1"/>
          </p:nvPr>
        </p:nvPicPr>
        <p:blipFill>
          <a:blip r:embed="rId2" cstate="email"/>
          <a:stretch>
            <a:fillRect/>
          </a:stretch>
        </p:blipFill>
        <p:spPr>
          <a:xfrm>
            <a:off x="4786314" y="2143116"/>
            <a:ext cx="4071966" cy="3714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تجميعية مفتوحة.jpg"/>
          <p:cNvPicPr>
            <a:picLocks noChangeAspect="1"/>
          </p:cNvPicPr>
          <p:nvPr/>
        </p:nvPicPr>
        <p:blipFill>
          <a:blip r:embed="rId3" cstate="email"/>
          <a:stretch>
            <a:fillRect/>
          </a:stretch>
        </p:blipFill>
        <p:spPr>
          <a:xfrm>
            <a:off x="410736" y="2143116"/>
            <a:ext cx="4143381" cy="36718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76" y="214290"/>
            <a:ext cx="7498080" cy="928694"/>
          </a:xfrm>
        </p:spPr>
        <p:style>
          <a:lnRef idx="3">
            <a:schemeClr val="lt1"/>
          </a:lnRef>
          <a:fillRef idx="1">
            <a:schemeClr val="accent1"/>
          </a:fillRef>
          <a:effectRef idx="1">
            <a:schemeClr val="accent1"/>
          </a:effectRef>
          <a:fontRef idx="minor">
            <a:schemeClr val="lt1"/>
          </a:fontRef>
        </p:style>
        <p:txBody>
          <a:bodyPr/>
          <a:lstStyle/>
          <a:p>
            <a:pPr algn="r"/>
            <a:r>
              <a:rPr lang="ar-SA" dirty="0" smtClean="0"/>
              <a:t>أولاً: الألعاب الأساسية في ركن الإدراك</a:t>
            </a:r>
            <a:endParaRPr lang="ar-JO" dirty="0"/>
          </a:p>
        </p:txBody>
      </p:sp>
      <p:pic>
        <p:nvPicPr>
          <p:cNvPr id="6" name="Content Placeholder 5" descr="IMG_7768.JPG"/>
          <p:cNvPicPr>
            <a:picLocks noGrp="1" noChangeAspect="1"/>
          </p:cNvPicPr>
          <p:nvPr>
            <p:ph sz="half" idx="2"/>
          </p:nvPr>
        </p:nvPicPr>
        <p:blipFill>
          <a:blip r:embed="rId2" cstate="email"/>
          <a:stretch>
            <a:fillRect/>
          </a:stretch>
        </p:blipFill>
        <p:spPr>
          <a:xfrm>
            <a:off x="4500562" y="1214422"/>
            <a:ext cx="4148140" cy="5357850"/>
          </a:xfrm>
          <a:prstGeom prst="rect">
            <a:avLst/>
          </a:prstGeom>
          <a:ln>
            <a:noFill/>
          </a:ln>
          <a:effectLst>
            <a:outerShdw blurRad="190500" algn="tl" rotWithShape="0">
              <a:srgbClr val="000000">
                <a:alpha val="70000"/>
              </a:srgbClr>
            </a:outerShdw>
          </a:effectLst>
        </p:spPr>
      </p:pic>
      <p:sp>
        <p:nvSpPr>
          <p:cNvPr id="7" name="Footer Placeholder 6"/>
          <p:cNvSpPr>
            <a:spLocks noGrp="1"/>
          </p:cNvSpPr>
          <p:nvPr>
            <p:ph type="ftr" sz="quarter" idx="11"/>
          </p:nvPr>
        </p:nvSpPr>
        <p:spPr/>
        <p:txBody>
          <a:bodyPr/>
          <a:lstStyle/>
          <a:p>
            <a:r>
              <a:rPr lang="ar-JO" smtClean="0"/>
              <a:t>إعداد: أ. مها الحقباني- جامعة الملك سعود 2010 م</a:t>
            </a:r>
            <a:endParaRPr lang="ar-JO"/>
          </a:p>
        </p:txBody>
      </p:sp>
      <p:sp>
        <p:nvSpPr>
          <p:cNvPr id="8" name="Content Placeholder 7"/>
          <p:cNvSpPr>
            <a:spLocks noGrp="1"/>
          </p:cNvSpPr>
          <p:nvPr>
            <p:ph sz="half" idx="1"/>
          </p:nvPr>
        </p:nvSpPr>
        <p:spPr>
          <a:xfrm>
            <a:off x="785786" y="1357298"/>
            <a:ext cx="3429024" cy="4949192"/>
          </a:xfrm>
        </p:spPr>
        <p:txBody>
          <a:bodyPr>
            <a:normAutofit lnSpcReduction="10000"/>
          </a:bodyPr>
          <a:lstStyle/>
          <a:p>
            <a:pPr marL="825246" indent="-742950">
              <a:buFont typeface="+mj-lt"/>
              <a:buAutoNum type="arabicPeriod"/>
            </a:pPr>
            <a:r>
              <a:rPr lang="ar-SA" sz="4000" dirty="0" smtClean="0"/>
              <a:t> </a:t>
            </a:r>
            <a:r>
              <a:rPr lang="ar-SA" sz="4000" dirty="0" smtClean="0">
                <a:latin typeface="Arial Unicode MS" pitchFamily="34" charset="-128"/>
                <a:ea typeface="Arial Unicode MS" pitchFamily="34" charset="-128"/>
                <a:cs typeface="Arial Unicode MS" pitchFamily="34" charset="-128"/>
              </a:rPr>
              <a:t>التطابق</a:t>
            </a:r>
          </a:p>
          <a:p>
            <a:pPr marL="825246" indent="-742950">
              <a:buFont typeface="+mj-lt"/>
              <a:buAutoNum type="arabicPeriod"/>
            </a:pPr>
            <a:endParaRPr lang="ar-SA" sz="4000" dirty="0" smtClean="0">
              <a:latin typeface="Arial Unicode MS" pitchFamily="34" charset="-128"/>
              <a:ea typeface="Arial Unicode MS" pitchFamily="34" charset="-128"/>
              <a:cs typeface="Arial Unicode MS" pitchFamily="34" charset="-128"/>
            </a:endParaRPr>
          </a:p>
          <a:p>
            <a:pPr marL="825246" indent="-742950">
              <a:buFont typeface="+mj-lt"/>
              <a:buAutoNum type="arabicPeriod"/>
            </a:pPr>
            <a:r>
              <a:rPr lang="ar-SA" sz="4000" dirty="0" smtClean="0">
                <a:latin typeface="Arial Unicode MS" pitchFamily="34" charset="-128"/>
                <a:ea typeface="Arial Unicode MS" pitchFamily="34" charset="-128"/>
                <a:cs typeface="Arial Unicode MS" pitchFamily="34" charset="-128"/>
              </a:rPr>
              <a:t>الأحجيات</a:t>
            </a:r>
          </a:p>
          <a:p>
            <a:pPr marL="825246" indent="-742950">
              <a:buFont typeface="+mj-lt"/>
              <a:buAutoNum type="arabicPeriod"/>
            </a:pPr>
            <a:endParaRPr lang="ar-SA" sz="4000" dirty="0" smtClean="0">
              <a:latin typeface="Arial Unicode MS" pitchFamily="34" charset="-128"/>
              <a:ea typeface="Arial Unicode MS" pitchFamily="34" charset="-128"/>
              <a:cs typeface="Arial Unicode MS" pitchFamily="34" charset="-128"/>
            </a:endParaRPr>
          </a:p>
          <a:p>
            <a:pPr marL="825246" indent="-742950">
              <a:buFont typeface="+mj-lt"/>
              <a:buAutoNum type="arabicPeriod"/>
            </a:pPr>
            <a:r>
              <a:rPr lang="ar-SA" sz="4000" dirty="0" smtClean="0">
                <a:latin typeface="Arial Unicode MS" pitchFamily="34" charset="-128"/>
                <a:ea typeface="Arial Unicode MS" pitchFamily="34" charset="-128"/>
                <a:cs typeface="Arial Unicode MS" pitchFamily="34" charset="-128"/>
              </a:rPr>
              <a:t>التجميع والتصنيـف</a:t>
            </a:r>
          </a:p>
          <a:p>
            <a:pPr marL="825246" indent="-742950">
              <a:buFont typeface="+mj-lt"/>
              <a:buAutoNum type="arabicPeriod"/>
            </a:pPr>
            <a:endParaRPr lang="ar-SA" sz="4000" dirty="0" smtClean="0">
              <a:latin typeface="Arial Unicode MS" pitchFamily="34" charset="-128"/>
              <a:ea typeface="Arial Unicode MS" pitchFamily="34" charset="-128"/>
              <a:cs typeface="Arial Unicode MS" pitchFamily="34" charset="-128"/>
            </a:endParaRPr>
          </a:p>
          <a:p>
            <a:pPr marL="825246" indent="-742950">
              <a:buFont typeface="+mj-lt"/>
              <a:buAutoNum type="arabicPeriod"/>
            </a:pPr>
            <a:r>
              <a:rPr lang="ar-SA" sz="4000" dirty="0" smtClean="0">
                <a:latin typeface="Arial Unicode MS" pitchFamily="34" charset="-128"/>
                <a:ea typeface="Arial Unicode MS" pitchFamily="34" charset="-128"/>
                <a:cs typeface="Arial Unicode MS" pitchFamily="34" charset="-128"/>
              </a:rPr>
              <a:t>التسلسل</a:t>
            </a:r>
            <a:endParaRPr lang="ar-JO" sz="40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ox(i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ox(in)">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box(in)">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box(in)">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Autofit/>
          </a:bodyPr>
          <a:lstStyle/>
          <a:p>
            <a:pPr algn="ctr"/>
            <a:r>
              <a:rPr lang="ar-SA" sz="4000" dirty="0" smtClean="0">
                <a:effectLst>
                  <a:glow rad="139700">
                    <a:schemeClr val="accent3">
                      <a:satMod val="175000"/>
                      <a:alpha val="40000"/>
                    </a:schemeClr>
                  </a:glow>
                </a:effectLst>
                <a:latin typeface="Arial Unicode MS" pitchFamily="34" charset="-128"/>
                <a:ea typeface="Arial Unicode MS" pitchFamily="34" charset="-128"/>
                <a:cs typeface="Arial Unicode MS" pitchFamily="34" charset="-128"/>
              </a:rPr>
              <a:t>2- الأحجيات</a:t>
            </a:r>
            <a:endParaRPr lang="ar-JO" sz="4000" dirty="0">
              <a:effectLst>
                <a:glow rad="139700">
                  <a:schemeClr val="accent3">
                    <a:satMod val="175000"/>
                    <a:alpha val="40000"/>
                  </a:schemeClr>
                </a:glow>
              </a:effectLst>
              <a:latin typeface="Arial Unicode MS" pitchFamily="34" charset="-128"/>
              <a:ea typeface="Arial Unicode MS" pitchFamily="34" charset="-128"/>
              <a:cs typeface="Arial Unicode MS" pitchFamily="34" charset="-128"/>
            </a:endParaRPr>
          </a:p>
        </p:txBody>
      </p:sp>
      <p:sp>
        <p:nvSpPr>
          <p:cNvPr id="4" name="Text Placeholder 3"/>
          <p:cNvSpPr>
            <a:spLocks noGrp="1"/>
          </p:cNvSpPr>
          <p:nvPr>
            <p:ph type="body" sz="half" idx="3"/>
          </p:nvPr>
        </p:nvSpPr>
        <p:spPr/>
        <p:txBody>
          <a:bodyPr>
            <a:noAutofit/>
          </a:bodyPr>
          <a:lstStyle/>
          <a:p>
            <a:pPr algn="ct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1- التطابق</a:t>
            </a:r>
            <a:endParaRPr lang="ar-JO" sz="4000" dirty="0">
              <a:effectLst>
                <a:glow rad="228600">
                  <a:schemeClr val="accent2">
                    <a:satMod val="175000"/>
                    <a:alpha val="40000"/>
                  </a:schemeClr>
                </a:glow>
              </a:effectLst>
              <a:latin typeface="Arial Unicode MS" pitchFamily="34" charset="-128"/>
              <a:ea typeface="Arial Unicode MS" pitchFamily="34" charset="-128"/>
              <a:cs typeface="Arial Unicode MS" pitchFamily="34" charset="-128"/>
            </a:endParaRPr>
          </a:p>
        </p:txBody>
      </p:sp>
      <p:pic>
        <p:nvPicPr>
          <p:cNvPr id="7" name="Content Placeholder 6" descr="IMG_7791.JPG"/>
          <p:cNvPicPr>
            <a:picLocks noGrp="1" noChangeAspect="1"/>
          </p:cNvPicPr>
          <p:nvPr>
            <p:ph sz="quarter" idx="4"/>
          </p:nvPr>
        </p:nvPicPr>
        <p:blipFill>
          <a:blip r:embed="rId2" cstate="email"/>
          <a:stretch>
            <a:fillRect/>
          </a:stretch>
        </p:blipFill>
        <p:spPr>
          <a:xfrm>
            <a:off x="4643438" y="1142984"/>
            <a:ext cx="4022725" cy="36901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Footer Placeholder 11"/>
          <p:cNvSpPr>
            <a:spLocks noGrp="1"/>
          </p:cNvSpPr>
          <p:nvPr>
            <p:ph type="ftr" sz="quarter" idx="11"/>
          </p:nvPr>
        </p:nvSpPr>
        <p:spPr>
          <a:xfrm>
            <a:off x="0" y="6381750"/>
            <a:ext cx="2895600" cy="476250"/>
          </a:xfrm>
        </p:spPr>
        <p:txBody>
          <a:bodyPr/>
          <a:lstStyle/>
          <a:p>
            <a:r>
              <a:rPr lang="ar-JO" dirty="0" smtClean="0">
                <a:solidFill>
                  <a:schemeClr val="accent2">
                    <a:lumMod val="75000"/>
                  </a:schemeClr>
                </a:solidFill>
              </a:rPr>
              <a:t>إعداد: أ. مها الحقباني- جامعة الملك سعود 2010 م</a:t>
            </a:r>
            <a:endParaRPr lang="ar-JO" dirty="0">
              <a:solidFill>
                <a:schemeClr val="accent2">
                  <a:lumMod val="75000"/>
                </a:schemeClr>
              </a:solidFill>
            </a:endParaRPr>
          </a:p>
        </p:txBody>
      </p:sp>
      <p:pic>
        <p:nvPicPr>
          <p:cNvPr id="13" name="Content Placeholder 9" descr="IMG_7580.JPG"/>
          <p:cNvPicPr>
            <a:picLocks noChangeAspect="1"/>
          </p:cNvPicPr>
          <p:nvPr/>
        </p:nvPicPr>
        <p:blipFill>
          <a:blip r:embed="rId3" cstate="email"/>
          <a:stretch>
            <a:fillRect/>
          </a:stretch>
        </p:blipFill>
        <p:spPr>
          <a:xfrm>
            <a:off x="357158" y="1500174"/>
            <a:ext cx="4000528" cy="41434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 Placeholder 3"/>
          <p:cNvSpPr txBox="1">
            <a:spLocks/>
          </p:cNvSpPr>
          <p:nvPr/>
        </p:nvSpPr>
        <p:spPr>
          <a:xfrm>
            <a:off x="4643438" y="5000636"/>
            <a:ext cx="4094798" cy="1643074"/>
          </a:xfrm>
          <a:prstGeom prst="rect">
            <a:avLst/>
          </a:prstGeom>
          <a:ln/>
        </p:spPr>
        <p:style>
          <a:lnRef idx="1">
            <a:schemeClr val="accent1"/>
          </a:lnRef>
          <a:fillRef idx="2">
            <a:schemeClr val="accent1"/>
          </a:fillRef>
          <a:effectRef idx="1">
            <a:schemeClr val="accent1"/>
          </a:effectRef>
          <a:fontRef idx="minor">
            <a:schemeClr val="dk1"/>
          </a:fontRef>
        </p:style>
        <p:txBody>
          <a:bodyPr anchor="ctr">
            <a:noAutofit/>
          </a:bodyPr>
          <a:lstStyle/>
          <a:p>
            <a:pPr marL="64008" marR="0" lvl="0" indent="0" defTabSz="914400" rtl="1" eaLnBrk="1" fontAlgn="auto" latinLnBrk="0" hangingPunct="1">
              <a:lnSpc>
                <a:spcPct val="100000"/>
              </a:lnSpc>
              <a:spcBef>
                <a:spcPts val="100"/>
              </a:spcBef>
              <a:spcAft>
                <a:spcPts val="0"/>
              </a:spcAft>
              <a:buClr>
                <a:schemeClr val="accent1"/>
              </a:buClr>
              <a:buSzPct val="80000"/>
              <a:buFont typeface="Wingdings 2"/>
              <a:buNone/>
              <a:tabLst/>
              <a:defRPr/>
            </a:pPr>
            <a:r>
              <a:rPr kumimoji="0" lang="ar-SA" b="1" i="0" u="sng"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أنواع التطابق :</a:t>
            </a:r>
          </a:p>
          <a:p>
            <a:pPr marL="64008" marR="0" lvl="0" indent="0" defTabSz="914400" rtl="1" eaLnBrk="1" fontAlgn="auto" latinLnBrk="0" hangingPunct="1">
              <a:lnSpc>
                <a:spcPct val="100000"/>
              </a:lnSpc>
              <a:spcBef>
                <a:spcPts val="100"/>
              </a:spcBef>
              <a:spcAft>
                <a:spcPts val="0"/>
              </a:spcAft>
              <a:buClr>
                <a:schemeClr val="accent1"/>
              </a:buClr>
              <a:buSzPct val="80000"/>
              <a:buFont typeface="Wingdings 2"/>
              <a:buNone/>
              <a:tabLst/>
              <a:defRPr/>
            </a:pPr>
            <a:r>
              <a:rPr lang="ar-SA" sz="2000" b="1" dirty="0" smtClean="0">
                <a:effectLst/>
                <a:latin typeface="Arial Unicode MS" pitchFamily="34" charset="-128"/>
                <a:ea typeface="Arial Unicode MS" pitchFamily="34" charset="-128"/>
                <a:cs typeface="Arial Unicode MS" pitchFamily="34" charset="-128"/>
              </a:rPr>
              <a:t>1- تطابق كلمة مع صورة ، أو صورة بصورة أو رقم برقم .</a:t>
            </a:r>
          </a:p>
          <a:p>
            <a:pPr marL="64008" marR="0" lvl="0" indent="0" defTabSz="914400" rtl="1" eaLnBrk="1" fontAlgn="auto" latinLnBrk="0" hangingPunct="1">
              <a:lnSpc>
                <a:spcPct val="100000"/>
              </a:lnSpc>
              <a:spcBef>
                <a:spcPts val="100"/>
              </a:spcBef>
              <a:spcAft>
                <a:spcPts val="0"/>
              </a:spcAft>
              <a:buClr>
                <a:schemeClr val="accent1"/>
              </a:buClr>
              <a:buSzPct val="80000"/>
              <a:buFont typeface="Wingdings 2"/>
              <a:buNone/>
              <a:tabLst/>
              <a:defRPr/>
            </a:pPr>
            <a:r>
              <a:rPr kumimoji="0" lang="ar-SA" sz="2000" b="1" i="0" u="none" strike="noStrike" kern="1200" cap="none" spc="0" normalizeH="0" baseline="0" noProof="0" dirty="0" smtClean="0">
                <a:ln>
                  <a:noFill/>
                </a:ln>
                <a:solidFill>
                  <a:schemeClr val="tx1"/>
                </a:solidFill>
                <a:effectLst/>
                <a:uLnTx/>
                <a:uFillTx/>
                <a:latin typeface="Arial Unicode MS" pitchFamily="34" charset="-128"/>
                <a:ea typeface="Arial Unicode MS" pitchFamily="34" charset="-128"/>
                <a:cs typeface="Arial Unicode MS" pitchFamily="34" charset="-128"/>
              </a:rPr>
              <a:t>2- تطابق صورة مع عدد.</a:t>
            </a:r>
          </a:p>
          <a:p>
            <a:pPr marL="64008" marR="0" lvl="0" indent="0" defTabSz="914400" rtl="1" eaLnBrk="1" fontAlgn="auto" latinLnBrk="0" hangingPunct="1">
              <a:lnSpc>
                <a:spcPct val="100000"/>
              </a:lnSpc>
              <a:spcBef>
                <a:spcPts val="100"/>
              </a:spcBef>
              <a:spcAft>
                <a:spcPts val="0"/>
              </a:spcAft>
              <a:buClr>
                <a:schemeClr val="accent1"/>
              </a:buClr>
              <a:buSzPct val="80000"/>
              <a:buFont typeface="Wingdings 2"/>
              <a:buNone/>
              <a:tabLst/>
              <a:defRPr/>
            </a:pPr>
            <a:r>
              <a:rPr lang="ar-SA" sz="2000" b="1" dirty="0" smtClean="0">
                <a:effectLst/>
                <a:latin typeface="Arial Unicode MS" pitchFamily="34" charset="-128"/>
                <a:ea typeface="Arial Unicode MS" pitchFamily="34" charset="-128"/>
                <a:cs typeface="Arial Unicode MS" pitchFamily="34" charset="-128"/>
              </a:rPr>
              <a:t>3- تطابق صورة كبيرة مع صغيرة.</a:t>
            </a:r>
            <a:endParaRPr kumimoji="0" lang="ar-JO" sz="2000" b="1" i="0" u="none" strike="noStrike" kern="1200" cap="none" spc="0" normalizeH="0" baseline="0" noProof="0" dirty="0">
              <a:ln>
                <a:noFill/>
              </a:ln>
              <a:solidFill>
                <a:schemeClr val="tx1"/>
              </a:solidFill>
              <a:effectLst/>
              <a:uLnTx/>
              <a:uFillTx/>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Autofit/>
          </a:bodyPr>
          <a:lstStyle/>
          <a:p>
            <a:pPr algn="ctr"/>
            <a:r>
              <a:rPr lang="ar-SA" sz="4000" dirty="0" smtClean="0">
                <a:effectLst>
                  <a:glow rad="228600">
                    <a:schemeClr val="accent5">
                      <a:satMod val="175000"/>
                      <a:alpha val="40000"/>
                    </a:schemeClr>
                  </a:glow>
                </a:effectLst>
                <a:latin typeface="Arial Unicode MS" pitchFamily="34" charset="-128"/>
                <a:ea typeface="Arial Unicode MS" pitchFamily="34" charset="-128"/>
                <a:cs typeface="Arial Unicode MS" pitchFamily="34" charset="-128"/>
              </a:rPr>
              <a:t>4-  التسلسل</a:t>
            </a:r>
            <a:endParaRPr lang="ar-JO" sz="4000" dirty="0">
              <a:effectLst>
                <a:glow rad="228600">
                  <a:schemeClr val="accent5">
                    <a:satMod val="175000"/>
                    <a:alpha val="40000"/>
                  </a:schemeClr>
                </a:glow>
              </a:effectLst>
              <a:latin typeface="Arial Unicode MS" pitchFamily="34" charset="-128"/>
              <a:ea typeface="Arial Unicode MS" pitchFamily="34" charset="-128"/>
              <a:cs typeface="Arial Unicode MS" pitchFamily="34" charset="-128"/>
            </a:endParaRPr>
          </a:p>
        </p:txBody>
      </p:sp>
      <p:sp>
        <p:nvSpPr>
          <p:cNvPr id="8" name="Text Placeholder 7"/>
          <p:cNvSpPr>
            <a:spLocks noGrp="1"/>
          </p:cNvSpPr>
          <p:nvPr>
            <p:ph type="body" sz="half" idx="3"/>
          </p:nvPr>
        </p:nvSpPr>
        <p:spPr/>
        <p:txBody>
          <a:bodyPr>
            <a:noAutofit/>
          </a:bodyPr>
          <a:lstStyle/>
          <a:p>
            <a:pPr algn="ctr"/>
            <a:r>
              <a:rPr lang="ar-SA" sz="3600" dirty="0" smtClean="0">
                <a:effectLst>
                  <a:glow rad="228600">
                    <a:schemeClr val="accent4">
                      <a:satMod val="175000"/>
                      <a:alpha val="40000"/>
                    </a:schemeClr>
                  </a:glow>
                </a:effectLst>
                <a:latin typeface="Arial Unicode MS" pitchFamily="34" charset="-128"/>
                <a:ea typeface="Arial Unicode MS" pitchFamily="34" charset="-128"/>
                <a:cs typeface="Arial Unicode MS" pitchFamily="34" charset="-128"/>
              </a:rPr>
              <a:t>3- التجميع والتصنيف</a:t>
            </a:r>
            <a:endParaRPr lang="ar-JO" sz="3600" dirty="0">
              <a:effectLst>
                <a:glow rad="228600">
                  <a:schemeClr val="accent4">
                    <a:satMod val="175000"/>
                    <a:alpha val="40000"/>
                  </a:schemeClr>
                </a:glow>
              </a:effectLst>
              <a:latin typeface="Arial Unicode MS" pitchFamily="34" charset="-128"/>
              <a:ea typeface="Arial Unicode MS" pitchFamily="34" charset="-128"/>
              <a:cs typeface="Arial Unicode MS" pitchFamily="34" charset="-128"/>
            </a:endParaRPr>
          </a:p>
        </p:txBody>
      </p:sp>
      <p:sp>
        <p:nvSpPr>
          <p:cNvPr id="14" name="Footer Placeholder 13"/>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16" name="Content Placeholder 13" descr="IMG_7589.JPG"/>
          <p:cNvPicPr>
            <a:picLocks noGrp="1" noChangeAspect="1"/>
          </p:cNvPicPr>
          <p:nvPr>
            <p:ph sz="quarter" idx="2"/>
          </p:nvPr>
        </p:nvPicPr>
        <p:blipFill>
          <a:blip r:embed="rId2" cstate="email"/>
          <a:stretch>
            <a:fillRect/>
          </a:stretch>
        </p:blipFill>
        <p:spPr>
          <a:xfrm>
            <a:off x="428596" y="1428736"/>
            <a:ext cx="4022725" cy="38719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Content Placeholder 7" descr="IMG_7579.JPG"/>
          <p:cNvPicPr>
            <a:picLocks noGrp="1" noChangeAspect="1"/>
          </p:cNvPicPr>
          <p:nvPr>
            <p:ph sz="quarter" idx="4"/>
          </p:nvPr>
        </p:nvPicPr>
        <p:blipFill>
          <a:blip r:embed="rId3" cstate="email"/>
          <a:stretch>
            <a:fillRect/>
          </a:stretch>
        </p:blipFill>
        <p:spPr>
          <a:xfrm>
            <a:off x="4664075" y="1428736"/>
            <a:ext cx="4022725" cy="38576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pPr algn="ctr"/>
            <a:r>
              <a:rPr lang="ar-SA" dirty="0" smtClean="0"/>
              <a:t>ثانياً: الألعاب الإدراكية المساندة :</a:t>
            </a:r>
            <a:endParaRPr lang="ar-JO" dirty="0"/>
          </a:p>
        </p:txBody>
      </p:sp>
      <p:sp>
        <p:nvSpPr>
          <p:cNvPr id="3" name="Content Placeholder 2"/>
          <p:cNvSpPr>
            <a:spLocks noGrp="1"/>
          </p:cNvSpPr>
          <p:nvPr>
            <p:ph sz="half" idx="1"/>
          </p:nvPr>
        </p:nvSpPr>
        <p:spPr>
          <a:xfrm>
            <a:off x="500034" y="1571612"/>
            <a:ext cx="4071966" cy="4929222"/>
          </a:xfrm>
        </p:spPr>
        <p:txBody>
          <a:bodyPr>
            <a:normAutofit lnSpcReduction="10000"/>
          </a:bodyPr>
          <a:lstStyle/>
          <a:p>
            <a:pPr marL="825246" indent="-742950">
              <a:lnSpc>
                <a:spcPct val="120000"/>
              </a:lnSpc>
              <a:buFont typeface="+mj-lt"/>
              <a:buAutoNum type="arabicPeriod"/>
            </a:pPr>
            <a:r>
              <a:rPr lang="ar-SA" sz="3600" dirty="0" smtClean="0">
                <a:latin typeface="Arial Unicode MS" pitchFamily="34" charset="-128"/>
                <a:ea typeface="Arial Unicode MS" pitchFamily="34" charset="-128"/>
                <a:cs typeface="Arial Unicode MS" pitchFamily="34" charset="-128"/>
              </a:rPr>
              <a:t>البرْم والتّـدوير</a:t>
            </a:r>
          </a:p>
          <a:p>
            <a:pPr marL="825246" indent="-742950">
              <a:lnSpc>
                <a:spcPct val="120000"/>
              </a:lnSpc>
              <a:buFont typeface="+mj-lt"/>
              <a:buAutoNum type="arabicPeriod"/>
            </a:pPr>
            <a:r>
              <a:rPr lang="ar-SA" sz="3600" dirty="0" smtClean="0">
                <a:latin typeface="Arial Unicode MS" pitchFamily="34" charset="-128"/>
                <a:ea typeface="Arial Unicode MS" pitchFamily="34" charset="-128"/>
                <a:cs typeface="Arial Unicode MS" pitchFamily="34" charset="-128"/>
              </a:rPr>
              <a:t>النّـمط</a:t>
            </a:r>
          </a:p>
          <a:p>
            <a:pPr marL="825246" indent="-742950">
              <a:lnSpc>
                <a:spcPct val="120000"/>
              </a:lnSpc>
              <a:buFont typeface="+mj-lt"/>
              <a:buAutoNum type="arabicPeriod"/>
            </a:pPr>
            <a:r>
              <a:rPr lang="ar-SA" sz="3600" dirty="0" smtClean="0">
                <a:latin typeface="Arial Unicode MS" pitchFamily="34" charset="-128"/>
                <a:ea typeface="Arial Unicode MS" pitchFamily="34" charset="-128"/>
                <a:cs typeface="Arial Unicode MS" pitchFamily="34" charset="-128"/>
              </a:rPr>
              <a:t>اللّـضم</a:t>
            </a:r>
          </a:p>
          <a:p>
            <a:pPr marL="825246" indent="-742950">
              <a:lnSpc>
                <a:spcPct val="120000"/>
              </a:lnSpc>
              <a:buFont typeface="+mj-lt"/>
              <a:buAutoNum type="arabicPeriod"/>
            </a:pPr>
            <a:r>
              <a:rPr lang="ar-SA" sz="3600" dirty="0" smtClean="0">
                <a:latin typeface="Arial Unicode MS" pitchFamily="34" charset="-128"/>
                <a:ea typeface="Arial Unicode MS" pitchFamily="34" charset="-128"/>
                <a:cs typeface="Arial Unicode MS" pitchFamily="34" charset="-128"/>
              </a:rPr>
              <a:t>الاعتماد على النفس</a:t>
            </a:r>
          </a:p>
          <a:p>
            <a:pPr marL="825246" indent="-742950">
              <a:lnSpc>
                <a:spcPct val="120000"/>
              </a:lnSpc>
              <a:buFont typeface="+mj-lt"/>
              <a:buAutoNum type="arabicPeriod"/>
            </a:pPr>
            <a:r>
              <a:rPr lang="ar-SA" sz="3600" dirty="0" smtClean="0">
                <a:latin typeface="Arial Unicode MS" pitchFamily="34" charset="-128"/>
                <a:ea typeface="Arial Unicode MS" pitchFamily="34" charset="-128"/>
                <a:cs typeface="Arial Unicode MS" pitchFamily="34" charset="-128"/>
              </a:rPr>
              <a:t>فـك وتركيب</a:t>
            </a:r>
          </a:p>
          <a:p>
            <a:pPr marL="825246" indent="-742950">
              <a:lnSpc>
                <a:spcPct val="120000"/>
              </a:lnSpc>
              <a:buFont typeface="+mj-lt"/>
              <a:buAutoNum type="arabicPeriod"/>
            </a:pPr>
            <a:r>
              <a:rPr lang="ar-SA" sz="3600" dirty="0" smtClean="0">
                <a:latin typeface="Arial Unicode MS" pitchFamily="34" charset="-128"/>
                <a:ea typeface="Arial Unicode MS" pitchFamily="34" charset="-128"/>
                <a:cs typeface="Arial Unicode MS" pitchFamily="34" charset="-128"/>
              </a:rPr>
              <a:t>الطرق</a:t>
            </a:r>
            <a:endParaRPr lang="ar-JO" sz="3600" dirty="0">
              <a:latin typeface="Arial Unicode MS" pitchFamily="34" charset="-128"/>
              <a:ea typeface="Arial Unicode MS" pitchFamily="34" charset="-128"/>
              <a:cs typeface="Arial Unicode MS" pitchFamily="34" charset="-128"/>
            </a:endParaRPr>
          </a:p>
        </p:txBody>
      </p:sp>
      <p:sp>
        <p:nvSpPr>
          <p:cNvPr id="5" name="Footer Placeholder 4"/>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6" name="Content Placeholder 3" descr="IMG_7767.JPG"/>
          <p:cNvPicPr>
            <a:picLocks noGrp="1" noChangeAspect="1"/>
          </p:cNvPicPr>
          <p:nvPr>
            <p:ph sz="half" idx="2"/>
          </p:nvPr>
        </p:nvPicPr>
        <p:blipFill>
          <a:blip r:embed="rId2" cstate="email"/>
          <a:stretch>
            <a:fillRect/>
          </a:stretch>
        </p:blipFill>
        <p:spPr>
          <a:xfrm>
            <a:off x="4572000" y="1524000"/>
            <a:ext cx="4283571" cy="476252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Autofit/>
          </a:bodyPr>
          <a:lstStyle/>
          <a:p>
            <a:pPr algn="ct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2- النمــط</a:t>
            </a:r>
            <a:endParaRPr lang="ar-JO" sz="4000" dirty="0">
              <a:effectLst>
                <a:glow rad="228600">
                  <a:schemeClr val="accent2">
                    <a:satMod val="175000"/>
                    <a:alpha val="40000"/>
                  </a:schemeClr>
                </a:glow>
              </a:effectLst>
              <a:latin typeface="Arial Unicode MS" pitchFamily="34" charset="-128"/>
              <a:ea typeface="Arial Unicode MS" pitchFamily="34" charset="-128"/>
              <a:cs typeface="Arial Unicode MS" pitchFamily="34" charset="-128"/>
            </a:endParaRPr>
          </a:p>
        </p:txBody>
      </p:sp>
      <p:sp>
        <p:nvSpPr>
          <p:cNvPr id="4" name="Text Placeholder 3"/>
          <p:cNvSpPr>
            <a:spLocks noGrp="1"/>
          </p:cNvSpPr>
          <p:nvPr>
            <p:ph type="body" sz="half" idx="3"/>
          </p:nvPr>
        </p:nvSpPr>
        <p:spPr/>
        <p:txBody>
          <a:bodyPr>
            <a:noAutofit/>
          </a:bodyPr>
          <a:lstStyle/>
          <a:p>
            <a:pPr algn="ctr"/>
            <a:r>
              <a:rPr lang="ar-SA" sz="4000" dirty="0" smtClean="0">
                <a:effectLst>
                  <a:glow rad="228600">
                    <a:schemeClr val="accent1">
                      <a:satMod val="175000"/>
                      <a:alpha val="40000"/>
                    </a:schemeClr>
                  </a:glow>
                </a:effectLst>
                <a:latin typeface="Arial Unicode MS" pitchFamily="34" charset="-128"/>
                <a:ea typeface="Arial Unicode MS" pitchFamily="34" charset="-128"/>
                <a:cs typeface="Arial Unicode MS" pitchFamily="34" charset="-128"/>
              </a:rPr>
              <a:t>1- البرم والتدوير</a:t>
            </a:r>
          </a:p>
        </p:txBody>
      </p:sp>
      <p:pic>
        <p:nvPicPr>
          <p:cNvPr id="10" name="Content Placeholder 9" descr="IMG_7583.JPG"/>
          <p:cNvPicPr>
            <a:picLocks noGrp="1" noChangeAspect="1"/>
          </p:cNvPicPr>
          <p:nvPr>
            <p:ph sz="quarter" idx="2"/>
          </p:nvPr>
        </p:nvPicPr>
        <p:blipFill>
          <a:blip r:embed="rId2" cstate="email"/>
          <a:stretch>
            <a:fillRect/>
          </a:stretch>
        </p:blipFill>
        <p:spPr>
          <a:xfrm>
            <a:off x="500034" y="1428736"/>
            <a:ext cx="3956655"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Footer Placeholder 15"/>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8" name="Content Placeholder 7" descr="IMG_8025.JPG"/>
          <p:cNvPicPr>
            <a:picLocks noGrp="1" noChangeAspect="1"/>
          </p:cNvPicPr>
          <p:nvPr>
            <p:ph sz="quarter" idx="4"/>
          </p:nvPr>
        </p:nvPicPr>
        <p:blipFill>
          <a:blip r:embed="rId3" cstate="print"/>
          <a:stretch>
            <a:fillRect/>
          </a:stretch>
        </p:blipFill>
        <p:spPr>
          <a:xfrm>
            <a:off x="4714876" y="1428736"/>
            <a:ext cx="3929090" cy="41434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92500"/>
          </a:bodyPr>
          <a:lstStyle/>
          <a:p>
            <a:pPr algn="ctr"/>
            <a:r>
              <a:rPr lang="ar-SA" sz="3600" dirty="0" smtClean="0">
                <a:effectLst>
                  <a:glow rad="228600">
                    <a:schemeClr val="accent5">
                      <a:satMod val="175000"/>
                      <a:alpha val="40000"/>
                    </a:schemeClr>
                  </a:glow>
                </a:effectLst>
                <a:latin typeface="Arial Unicode MS" pitchFamily="34" charset="-128"/>
                <a:ea typeface="Arial Unicode MS" pitchFamily="34" charset="-128"/>
                <a:cs typeface="Arial Unicode MS" pitchFamily="34" charset="-128"/>
              </a:rPr>
              <a:t>4- الاعتماد على النفس</a:t>
            </a:r>
            <a:endParaRPr lang="ar-JO" sz="3600" dirty="0">
              <a:effectLst>
                <a:glow rad="228600">
                  <a:schemeClr val="accent5">
                    <a:satMod val="175000"/>
                    <a:alpha val="40000"/>
                  </a:schemeClr>
                </a:glow>
              </a:effectLst>
              <a:latin typeface="Arial Unicode MS" pitchFamily="34" charset="-128"/>
              <a:ea typeface="Arial Unicode MS" pitchFamily="34" charset="-128"/>
              <a:cs typeface="Arial Unicode MS" pitchFamily="34" charset="-128"/>
            </a:endParaRPr>
          </a:p>
        </p:txBody>
      </p:sp>
      <p:sp>
        <p:nvSpPr>
          <p:cNvPr id="4" name="Text Placeholder 3"/>
          <p:cNvSpPr>
            <a:spLocks noGrp="1"/>
          </p:cNvSpPr>
          <p:nvPr>
            <p:ph type="body" sz="half" idx="3"/>
          </p:nvPr>
        </p:nvSpPr>
        <p:spPr/>
        <p:txBody>
          <a:bodyPr>
            <a:noAutofit/>
          </a:bodyPr>
          <a:lstStyle/>
          <a:p>
            <a:pPr algn="ctr"/>
            <a:r>
              <a:rPr lang="ar-SA" sz="4000" dirty="0" smtClean="0">
                <a:effectLst>
                  <a:glow rad="228600">
                    <a:schemeClr val="accent4">
                      <a:satMod val="175000"/>
                      <a:alpha val="40000"/>
                    </a:schemeClr>
                  </a:glow>
                </a:effectLst>
                <a:latin typeface="Arial Unicode MS" pitchFamily="34" charset="-128"/>
                <a:ea typeface="Arial Unicode MS" pitchFamily="34" charset="-128"/>
                <a:cs typeface="Arial Unicode MS" pitchFamily="34" charset="-128"/>
              </a:rPr>
              <a:t>3- اللظـم</a:t>
            </a:r>
          </a:p>
        </p:txBody>
      </p:sp>
      <p:pic>
        <p:nvPicPr>
          <p:cNvPr id="8" name="Content Placeholder 7" descr="IMG_7793.JPG"/>
          <p:cNvPicPr>
            <a:picLocks noGrp="1" noChangeAspect="1"/>
          </p:cNvPicPr>
          <p:nvPr>
            <p:ph sz="quarter" idx="2"/>
          </p:nvPr>
        </p:nvPicPr>
        <p:blipFill>
          <a:blip r:embed="rId2" cstate="email"/>
          <a:stretch>
            <a:fillRect/>
          </a:stretch>
        </p:blipFill>
        <p:spPr>
          <a:xfrm>
            <a:off x="214282" y="1357298"/>
            <a:ext cx="4194205" cy="46397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Content Placeholder 8" descr="__1_~1.PNG"/>
          <p:cNvPicPr>
            <a:picLocks noGrp="1" noChangeAspect="1"/>
          </p:cNvPicPr>
          <p:nvPr>
            <p:ph sz="quarter" idx="4"/>
          </p:nvPr>
        </p:nvPicPr>
        <p:blipFill>
          <a:blip r:embed="rId3" cstate="email"/>
          <a:stretch>
            <a:fillRect/>
          </a:stretch>
        </p:blipFill>
        <p:spPr>
          <a:xfrm>
            <a:off x="4643438" y="1357298"/>
            <a:ext cx="4286280" cy="4643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Footer Placeholder 6"/>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Autofit/>
          </a:bodyPr>
          <a:lstStyle/>
          <a:p>
            <a:pPr algn="ctr"/>
            <a:r>
              <a:rPr lang="ar-SA" sz="4000" dirty="0" smtClean="0">
                <a:effectLst>
                  <a:glow rad="101600">
                    <a:srgbClr val="00B050">
                      <a:alpha val="60000"/>
                    </a:srgbClr>
                  </a:glow>
                </a:effectLst>
                <a:latin typeface="Arial Unicode MS" pitchFamily="34" charset="-128"/>
                <a:ea typeface="Arial Unicode MS" pitchFamily="34" charset="-128"/>
                <a:cs typeface="Arial Unicode MS" pitchFamily="34" charset="-128"/>
              </a:rPr>
              <a:t>6- الطرق</a:t>
            </a:r>
            <a:endParaRPr lang="ar-JO" sz="4000" dirty="0">
              <a:effectLst>
                <a:glow rad="101600">
                  <a:srgbClr val="00B050">
                    <a:alpha val="60000"/>
                  </a:srgbClr>
                </a:glow>
              </a:effectLst>
              <a:latin typeface="Arial Unicode MS" pitchFamily="34" charset="-128"/>
              <a:ea typeface="Arial Unicode MS" pitchFamily="34" charset="-128"/>
              <a:cs typeface="Arial Unicode MS" pitchFamily="34" charset="-128"/>
            </a:endParaRPr>
          </a:p>
        </p:txBody>
      </p:sp>
      <p:sp>
        <p:nvSpPr>
          <p:cNvPr id="4" name="Text Placeholder 3"/>
          <p:cNvSpPr>
            <a:spLocks noGrp="1"/>
          </p:cNvSpPr>
          <p:nvPr>
            <p:ph type="body" sz="half" idx="3"/>
          </p:nvPr>
        </p:nvSpPr>
        <p:spPr/>
        <p:txBody>
          <a:bodyPr>
            <a:noAutofit/>
          </a:bodyPr>
          <a:lstStyle/>
          <a:p>
            <a:pPr algn="ctr"/>
            <a:r>
              <a:rPr lang="ar-SA" sz="4000" dirty="0" smtClean="0">
                <a:effectLst>
                  <a:glow rad="139700">
                    <a:schemeClr val="accent3">
                      <a:satMod val="175000"/>
                      <a:alpha val="40000"/>
                    </a:schemeClr>
                  </a:glow>
                </a:effectLst>
                <a:latin typeface="Arial Unicode MS" pitchFamily="34" charset="-128"/>
                <a:ea typeface="Arial Unicode MS" pitchFamily="34" charset="-128"/>
                <a:cs typeface="Arial Unicode MS" pitchFamily="34" charset="-128"/>
              </a:rPr>
              <a:t>5- فك وتركيب</a:t>
            </a:r>
            <a:endParaRPr lang="ar-JO" sz="4000" dirty="0">
              <a:effectLst>
                <a:glow rad="139700">
                  <a:schemeClr val="accent3">
                    <a:satMod val="175000"/>
                    <a:alpha val="40000"/>
                  </a:schemeClr>
                </a:glow>
              </a:effectLst>
              <a:latin typeface="Arial Unicode MS" pitchFamily="34" charset="-128"/>
              <a:ea typeface="Arial Unicode MS" pitchFamily="34" charset="-128"/>
              <a:cs typeface="Arial Unicode MS" pitchFamily="34" charset="-128"/>
            </a:endParaRPr>
          </a:p>
        </p:txBody>
      </p:sp>
      <p:sp>
        <p:nvSpPr>
          <p:cNvPr id="7" name="Footer Placeholder 6"/>
          <p:cNvSpPr>
            <a:spLocks noGrp="1"/>
          </p:cNvSpPr>
          <p:nvPr>
            <p:ph type="ftr" sz="quarter" idx="11"/>
          </p:nvPr>
        </p:nvSpPr>
        <p:spPr/>
        <p:txBody>
          <a:bodyPr/>
          <a:lstStyle/>
          <a:p>
            <a:r>
              <a:rPr lang="ar-JO" dirty="0" smtClean="0">
                <a:solidFill>
                  <a:schemeClr val="accent4">
                    <a:lumMod val="50000"/>
                  </a:schemeClr>
                </a:solidFill>
              </a:rPr>
              <a:t>إعداد: أ. مها الحقباني- جامعة الملك سعود 2010 م</a:t>
            </a:r>
            <a:endParaRPr lang="ar-JO" dirty="0">
              <a:solidFill>
                <a:schemeClr val="accent4">
                  <a:lumMod val="50000"/>
                </a:schemeClr>
              </a:solidFill>
            </a:endParaRPr>
          </a:p>
        </p:txBody>
      </p:sp>
      <p:pic>
        <p:nvPicPr>
          <p:cNvPr id="9" name="Content Placeholder 8" descr="IMG_7855.JPG"/>
          <p:cNvPicPr>
            <a:picLocks noGrp="1" noChangeAspect="1"/>
          </p:cNvPicPr>
          <p:nvPr>
            <p:ph sz="quarter" idx="4"/>
          </p:nvPr>
        </p:nvPicPr>
        <p:blipFill>
          <a:blip r:embed="rId2" cstate="email"/>
          <a:stretch>
            <a:fillRect/>
          </a:stretch>
        </p:blipFill>
        <p:spPr>
          <a:xfrm>
            <a:off x="4714876" y="1285860"/>
            <a:ext cx="4022725" cy="41247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Content Placeholder 11" descr="IMG_7853.JPG"/>
          <p:cNvPicPr>
            <a:picLocks noGrp="1" noChangeAspect="1"/>
          </p:cNvPicPr>
          <p:nvPr>
            <p:ph sz="quarter" idx="2"/>
          </p:nvPr>
        </p:nvPicPr>
        <p:blipFill>
          <a:blip r:embed="rId3" cstate="email"/>
          <a:stretch>
            <a:fillRect/>
          </a:stretch>
        </p:blipFill>
        <p:spPr>
          <a:xfrm>
            <a:off x="457200" y="1346199"/>
            <a:ext cx="4022725" cy="40227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7498080" cy="1143000"/>
          </a:xfrm>
        </p:spPr>
        <p:style>
          <a:lnRef idx="0">
            <a:schemeClr val="accent5"/>
          </a:lnRef>
          <a:fillRef idx="3">
            <a:schemeClr val="accent5"/>
          </a:fillRef>
          <a:effectRef idx="3">
            <a:schemeClr val="accent5"/>
          </a:effectRef>
          <a:fontRef idx="minor">
            <a:schemeClr val="lt1"/>
          </a:fontRef>
        </p:style>
        <p:txBody>
          <a:bodyPr>
            <a:normAutofit/>
          </a:bodyPr>
          <a:lstStyle/>
          <a:p>
            <a:pPr algn="ctr"/>
            <a:r>
              <a:rPr lang="ar-SA" sz="4800" b="1" dirty="0" smtClean="0">
                <a:latin typeface="Arial Unicode MS" pitchFamily="34" charset="-128"/>
                <a:ea typeface="Arial Unicode MS" pitchFamily="34" charset="-128"/>
                <a:cs typeface="Arial Unicode MS" pitchFamily="34" charset="-128"/>
              </a:rPr>
              <a:t>ترتيــب ركن الإدراك :</a:t>
            </a:r>
            <a:endParaRPr lang="ar-JO" sz="4800" b="1"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1142976" y="1500174"/>
            <a:ext cx="7783832" cy="4857784"/>
          </a:xfrm>
        </p:spPr>
        <p:txBody>
          <a:bodyPr>
            <a:normAutofit fontScale="92500" lnSpcReduction="20000"/>
          </a:bodyPr>
          <a:lstStyle/>
          <a:p>
            <a:pPr>
              <a:lnSpc>
                <a:spcPct val="150000"/>
              </a:lnSpc>
            </a:pPr>
            <a:r>
              <a:rPr lang="ar-SA" sz="3000" b="1" dirty="0" smtClean="0"/>
              <a:t>يفضل إغلاق الركن من ثلاث جهات لمساعدة الطفل على التركيز في العمل.</a:t>
            </a:r>
          </a:p>
          <a:p>
            <a:pPr>
              <a:lnSpc>
                <a:spcPct val="150000"/>
              </a:lnSpc>
            </a:pPr>
            <a:r>
              <a:rPr lang="ar-SA" sz="3000" b="1" dirty="0" smtClean="0"/>
              <a:t>الأدوات تصنّف في أرفف في متناول يد الطفل.</a:t>
            </a:r>
          </a:p>
          <a:p>
            <a:pPr>
              <a:lnSpc>
                <a:spcPct val="150000"/>
              </a:lnSpc>
            </a:pPr>
            <a:r>
              <a:rPr lang="ar-SA" sz="3000" b="1" dirty="0" smtClean="0"/>
              <a:t>توفير منطقة أرضية كافية للعمل على الأرض ولها علامة لحدودها، </a:t>
            </a:r>
            <a:r>
              <a:rPr lang="ar-SA" sz="3000" b="1" dirty="0" smtClean="0">
                <a:solidFill>
                  <a:srgbClr val="FF0000"/>
                </a:solidFill>
              </a:rPr>
              <a:t> </a:t>
            </a:r>
            <a:r>
              <a:rPr lang="ar-SA" sz="3000" b="1" dirty="0" smtClean="0"/>
              <a:t>بالإضافة للطاولة والكراسي.</a:t>
            </a:r>
          </a:p>
          <a:p>
            <a:pPr>
              <a:lnSpc>
                <a:spcPct val="150000"/>
              </a:lnSpc>
            </a:pPr>
            <a:r>
              <a:rPr lang="ar-SA" sz="3000" b="1" dirty="0" smtClean="0"/>
              <a:t>يوضع الركن بجانب ركن آخر هادئ مثل المكتبة.</a:t>
            </a:r>
          </a:p>
          <a:p>
            <a:pPr>
              <a:lnSpc>
                <a:spcPct val="150000"/>
              </a:lnSpc>
            </a:pPr>
            <a:r>
              <a:rPr lang="ar-SA" sz="3000" b="1" dirty="0" smtClean="0"/>
              <a:t>وجود بطاقات إرشادية ثابتة تحوي اسم صنف اللعبة، فالألعاب تتغير ولكن اسم المجموعة ثابت.</a:t>
            </a:r>
            <a:endParaRPr lang="ar-SA" sz="3000" b="1" dirty="0" smtClean="0">
              <a:solidFill>
                <a:srgbClr val="FF0000"/>
              </a:solidFill>
            </a:endParaRPr>
          </a:p>
          <a:p>
            <a:endParaRPr lang="ar-SA" dirty="0" smtClean="0"/>
          </a:p>
          <a:p>
            <a:endParaRPr lang="ar-JO" dirty="0"/>
          </a:p>
        </p:txBody>
      </p:sp>
      <p:sp>
        <p:nvSpPr>
          <p:cNvPr id="5" name="Footer Placeholder 4"/>
          <p:cNvSpPr>
            <a:spLocks noGrp="1"/>
          </p:cNvSpPr>
          <p:nvPr>
            <p:ph type="ftr" sz="quarter" idx="11"/>
          </p:nvPr>
        </p:nvSpPr>
        <p:spPr/>
        <p:txBody>
          <a:bodyPr/>
          <a:lstStyle/>
          <a:p>
            <a:r>
              <a:rPr lang="ar-JO" smtClean="0">
                <a:solidFill>
                  <a:schemeClr val="tx1"/>
                </a:solidFill>
              </a:rPr>
              <a:t>إعداد: أ. مها الحقباني- جامعة الملك سعود 2010 م</a:t>
            </a:r>
            <a:endParaRPr lang="ar-JO" dirty="0">
              <a:solidFill>
                <a:schemeClr val="tx1"/>
              </a:solidFill>
            </a:endParaRPr>
          </a:p>
        </p:txBody>
      </p:sp>
    </p:spTree>
    <p:extLst>
      <p:ext uri="{BB962C8B-B14F-4D97-AF65-F5344CB8AC3E}">
        <p14:creationId xmlns:p14="http://schemas.microsoft.com/office/powerpoint/2010/main" val="208337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00034" y="5214950"/>
            <a:ext cx="6400800" cy="1357306"/>
          </a:xfrm>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SA" sz="4400" cap="none" dirty="0" smtClean="0">
                <a:ln/>
                <a:solidFill>
                  <a:schemeClr val="accent3"/>
                </a:solidFill>
                <a:effectLst/>
              </a:rPr>
              <a:t>ركـْـن الإدراك ..</a:t>
            </a:r>
            <a:br>
              <a:rPr lang="ar-SA" sz="4400" cap="none" dirty="0" smtClean="0">
                <a:ln/>
                <a:solidFill>
                  <a:schemeClr val="accent3"/>
                </a:solidFill>
                <a:effectLst/>
              </a:rPr>
            </a:br>
            <a:r>
              <a:rPr lang="ar-SA" sz="4400" cap="none" dirty="0" smtClean="0">
                <a:ln/>
                <a:solidFill>
                  <a:schemeClr val="accent3"/>
                </a:solidFill>
                <a:effectLst/>
              </a:rPr>
              <a:t>منْ هُنا وهنَـاك ..</a:t>
            </a:r>
            <a:endParaRPr lang="ar-JO" sz="4400" cap="none" dirty="0">
              <a:ln/>
              <a:solidFill>
                <a:schemeClr val="accent3"/>
              </a:solidFill>
              <a:effectLst/>
            </a:endParaRPr>
          </a:p>
        </p:txBody>
      </p:sp>
      <p:pic>
        <p:nvPicPr>
          <p:cNvPr id="8" name="Picture 7" descr="594-1-344506364.png"/>
          <p:cNvPicPr>
            <a:picLocks noChangeAspect="1"/>
          </p:cNvPicPr>
          <p:nvPr/>
        </p:nvPicPr>
        <p:blipFill>
          <a:blip r:embed="rId2" cstate="email"/>
          <a:stretch>
            <a:fillRect/>
          </a:stretch>
        </p:blipFill>
        <p:spPr>
          <a:xfrm>
            <a:off x="3000364" y="1071546"/>
            <a:ext cx="5266801" cy="3357586"/>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5" name="Footer Placeholder 4"/>
          <p:cNvSpPr>
            <a:spLocks noGrp="1"/>
          </p:cNvSpPr>
          <p:nvPr>
            <p:ph type="ftr" sz="quarter" idx="11"/>
          </p:nvPr>
        </p:nvSpPr>
        <p:spPr/>
        <p:txBody>
          <a:bodyPr/>
          <a:lstStyle/>
          <a:p>
            <a:r>
              <a:rPr lang="ar-JO" dirty="0" smtClean="0"/>
              <a:t>إعداد: أ. مها الحقباني- جامعة الملك سعود 2010 م</a:t>
            </a:r>
            <a:endParaRPr lang="ar-J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style>
          <a:lnRef idx="1">
            <a:schemeClr val="dk1"/>
          </a:lnRef>
          <a:fillRef idx="2">
            <a:schemeClr val="dk1"/>
          </a:fillRef>
          <a:effectRef idx="1">
            <a:schemeClr val="dk1"/>
          </a:effectRef>
          <a:fontRef idx="minor">
            <a:schemeClr val="dk1"/>
          </a:fontRef>
        </p:style>
        <p:txBody>
          <a:bodyPr>
            <a:normAutofit/>
          </a:bodyPr>
          <a:lstStyle/>
          <a:p>
            <a:pPr algn="ctr"/>
            <a:r>
              <a:rPr lang="ar-SA"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أهميـة الركن الإدراكي :</a:t>
            </a:r>
            <a:endParaRPr lang="ar-JO"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Content Placeholder 5"/>
          <p:cNvSpPr>
            <a:spLocks noGrp="1"/>
          </p:cNvSpPr>
          <p:nvPr>
            <p:ph idx="1"/>
          </p:nvPr>
        </p:nvSpPr>
        <p:spPr>
          <a:xfrm>
            <a:off x="1435608" y="2071678"/>
            <a:ext cx="7498080" cy="3571900"/>
          </a:xfrm>
        </p:spPr>
        <p:style>
          <a:lnRef idx="2">
            <a:schemeClr val="accent2"/>
          </a:lnRef>
          <a:fillRef idx="1">
            <a:schemeClr val="lt1"/>
          </a:fillRef>
          <a:effectRef idx="0">
            <a:schemeClr val="accent2"/>
          </a:effectRef>
          <a:fontRef idx="minor">
            <a:schemeClr val="dk1"/>
          </a:fontRef>
        </p:style>
        <p:txBody>
          <a:bodyPr>
            <a:normAutofit/>
          </a:bodyPr>
          <a:lstStyle/>
          <a:p>
            <a:r>
              <a:rPr lang="ar-SA" sz="3600" dirty="0" smtClean="0"/>
              <a:t>تنمية مهارات التفكير</a:t>
            </a:r>
          </a:p>
          <a:p>
            <a:r>
              <a:rPr lang="ar-SA" sz="3600" dirty="0" smtClean="0"/>
              <a:t>حل المعضلات </a:t>
            </a:r>
          </a:p>
          <a:p>
            <a:r>
              <a:rPr lang="ar-SA" sz="3600" dirty="0" smtClean="0"/>
              <a:t>التعلّم عن طريق المحاولة والخطأ</a:t>
            </a:r>
          </a:p>
          <a:p>
            <a:r>
              <a:rPr lang="ar-SA" sz="3600" dirty="0" smtClean="0"/>
              <a:t>اكتشاف أساليب استخدام اللعبـة</a:t>
            </a:r>
          </a:p>
          <a:p>
            <a:r>
              <a:rPr lang="ar-SA" sz="3600" dirty="0" smtClean="0"/>
              <a:t>استخدام اللعبة بطريقة مبتكرة </a:t>
            </a:r>
            <a:endParaRPr lang="ar-JO" sz="3600" dirty="0"/>
          </a:p>
        </p:txBody>
      </p:sp>
      <p:sp>
        <p:nvSpPr>
          <p:cNvPr id="7" name="Footer Placeholder 6"/>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8" name="Picture 7" descr="1153598371.jpg"/>
          <p:cNvPicPr>
            <a:picLocks noChangeAspect="1"/>
          </p:cNvPicPr>
          <p:nvPr/>
        </p:nvPicPr>
        <p:blipFill>
          <a:blip r:embed="rId2" cstate="email"/>
          <a:stretch>
            <a:fillRect/>
          </a:stretch>
        </p:blipFill>
        <p:spPr>
          <a:xfrm>
            <a:off x="642910" y="4550570"/>
            <a:ext cx="1785950" cy="16073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ox(in)">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ox(i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box(in)">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box(in)">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box(in)">
                                      <p:cBhvr>
                                        <p:cTn id="27" dur="500"/>
                                        <p:tgtEl>
                                          <p:spTgt spid="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box(in)">
                                      <p:cBhvr>
                                        <p:cTn id="3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7" name="Content Placeholder 6" descr="الإدراك.jpg"/>
          <p:cNvPicPr>
            <a:picLocks noGrp="1" noChangeAspect="1"/>
          </p:cNvPicPr>
          <p:nvPr>
            <p:ph idx="1"/>
          </p:nvPr>
        </p:nvPicPr>
        <p:blipFill>
          <a:blip r:embed="rId2" cstate="email"/>
          <a:stretch>
            <a:fillRect/>
          </a:stretch>
        </p:blipFill>
        <p:spPr>
          <a:xfrm>
            <a:off x="500034" y="214290"/>
            <a:ext cx="7215238" cy="56436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itle 1"/>
          <p:cNvSpPr>
            <a:spLocks noGrp="1"/>
          </p:cNvSpPr>
          <p:nvPr>
            <p:ph type="title"/>
          </p:nvPr>
        </p:nvSpPr>
        <p:spPr>
          <a:xfrm>
            <a:off x="5715008" y="4214818"/>
            <a:ext cx="3214710" cy="2214578"/>
          </a:xfrm>
        </p:spPr>
        <p:style>
          <a:lnRef idx="1">
            <a:schemeClr val="accent4"/>
          </a:lnRef>
          <a:fillRef idx="2">
            <a:schemeClr val="accent4"/>
          </a:fillRef>
          <a:effectRef idx="1">
            <a:schemeClr val="accent4"/>
          </a:effectRef>
          <a:fontRef idx="minor">
            <a:schemeClr val="dk1"/>
          </a:fontRef>
        </p:style>
        <p:txBody>
          <a:bodyPr>
            <a:normAutofit/>
          </a:bodyPr>
          <a:lstStyle/>
          <a:p>
            <a:pPr algn="r"/>
            <a:r>
              <a:rPr lang="ar-SA" sz="1800" u="sng" dirty="0" smtClean="0"/>
              <a:t>نلاحظ هنا :</a:t>
            </a:r>
            <a:r>
              <a:rPr lang="ar-SA" sz="2000" dirty="0" smtClean="0"/>
              <a:t/>
            </a:r>
            <a:br>
              <a:rPr lang="ar-SA" sz="2000" dirty="0" smtClean="0"/>
            </a:br>
            <a:r>
              <a:rPr lang="ar-SA" sz="2000" b="1" dirty="0" smtClean="0"/>
              <a:t>- لا توجد حدود للركن على الأرض.</a:t>
            </a:r>
            <a:br>
              <a:rPr lang="ar-SA" sz="2000" b="1" dirty="0" smtClean="0"/>
            </a:br>
            <a:r>
              <a:rPr lang="ar-SA" sz="2000" b="1" dirty="0" smtClean="0"/>
              <a:t>- ترتيب الأدوات في الأرفف غير متساوي، هناك أرفف مكتضة ورف فارغ !</a:t>
            </a:r>
            <a:br>
              <a:rPr lang="ar-SA" sz="2000" b="1" dirty="0" smtClean="0"/>
            </a:br>
            <a:r>
              <a:rPr lang="ar-SA" sz="2000" b="1" dirty="0" smtClean="0"/>
              <a:t>- لا توجد البطاقات المعنونة لنوع اللعبة.</a:t>
            </a:r>
            <a:endParaRPr lang="ar-JO"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الأركان قبل_ بعد 018.jpg"/>
          <p:cNvPicPr>
            <a:picLocks noGrp="1" noChangeAspect="1"/>
          </p:cNvPicPr>
          <p:nvPr>
            <p:ph idx="1"/>
          </p:nvPr>
        </p:nvPicPr>
        <p:blipFill>
          <a:blip r:embed="rId2" cstate="email"/>
          <a:stretch>
            <a:fillRect/>
          </a:stretch>
        </p:blipFill>
        <p:spPr>
          <a:xfrm>
            <a:off x="785786" y="1071546"/>
            <a:ext cx="7000924" cy="53911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Footer Placeholder 5"/>
          <p:cNvSpPr>
            <a:spLocks noGrp="1"/>
          </p:cNvSpPr>
          <p:nvPr>
            <p:ph type="ftr" sz="quarter" idx="11"/>
          </p:nvPr>
        </p:nvSpPr>
        <p:spPr/>
        <p:txBody>
          <a:bodyPr/>
          <a:lstStyle/>
          <a:p>
            <a:r>
              <a:rPr lang="ar-JO" smtClean="0"/>
              <a:t>إعداد: أ. مها الحقباني- جامعة الملك سعود 2010 م</a:t>
            </a:r>
            <a:endParaRPr lang="ar-JO"/>
          </a:p>
        </p:txBody>
      </p:sp>
      <p:sp>
        <p:nvSpPr>
          <p:cNvPr id="2" name="Title 1"/>
          <p:cNvSpPr>
            <a:spLocks noGrp="1"/>
          </p:cNvSpPr>
          <p:nvPr>
            <p:ph type="title"/>
          </p:nvPr>
        </p:nvSpPr>
        <p:spPr>
          <a:xfrm>
            <a:off x="5715008" y="142852"/>
            <a:ext cx="3218680" cy="2071702"/>
          </a:xfrm>
        </p:spPr>
        <p:style>
          <a:lnRef idx="1">
            <a:schemeClr val="accent4"/>
          </a:lnRef>
          <a:fillRef idx="2">
            <a:schemeClr val="accent4"/>
          </a:fillRef>
          <a:effectRef idx="1">
            <a:schemeClr val="accent4"/>
          </a:effectRef>
          <a:fontRef idx="minor">
            <a:schemeClr val="dk1"/>
          </a:fontRef>
        </p:style>
        <p:txBody>
          <a:bodyPr>
            <a:normAutofit/>
          </a:bodyPr>
          <a:lstStyle/>
          <a:p>
            <a:pPr algn="r"/>
            <a:r>
              <a:rPr lang="ar-SA" sz="2000" u="sng" dirty="0" smtClean="0"/>
              <a:t>نلاحظ هنا :</a:t>
            </a:r>
            <a:r>
              <a:rPr lang="ar-SA" sz="2000" dirty="0" smtClean="0"/>
              <a:t/>
            </a:r>
            <a:br>
              <a:rPr lang="ar-SA" sz="2000" dirty="0" smtClean="0"/>
            </a:br>
            <a:r>
              <a:rPr lang="ar-SA" sz="2000" dirty="0" smtClean="0"/>
              <a:t>- منطقة اللعب على الأرض وأخرى على الطاولة .</a:t>
            </a:r>
            <a:br>
              <a:rPr lang="ar-SA" sz="2000" dirty="0" smtClean="0"/>
            </a:br>
            <a:r>
              <a:rPr lang="ar-SA" sz="2000" dirty="0" smtClean="0"/>
              <a:t>- ترتيب الأدوات في الركن دون تزاحم.</a:t>
            </a:r>
            <a:br>
              <a:rPr lang="ar-SA" sz="2000" dirty="0" smtClean="0"/>
            </a:br>
            <a:r>
              <a:rPr lang="ar-SA" sz="2000" dirty="0" smtClean="0"/>
              <a:t>- وجود البطاقات المعنونة لنوع اللعبة.</a:t>
            </a:r>
            <a:endParaRPr lang="ar-JO"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7696.JPG"/>
          <p:cNvPicPr>
            <a:picLocks noGrp="1" noChangeAspect="1"/>
          </p:cNvPicPr>
          <p:nvPr>
            <p:ph idx="1"/>
          </p:nvPr>
        </p:nvPicPr>
        <p:blipFill>
          <a:blip r:embed="rId2" cstate="email"/>
          <a:stretch>
            <a:fillRect/>
          </a:stretch>
        </p:blipFill>
        <p:spPr>
          <a:xfrm>
            <a:off x="714348" y="1071546"/>
            <a:ext cx="7286676" cy="54650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Footer Placeholder 5"/>
          <p:cNvSpPr>
            <a:spLocks noGrp="1"/>
          </p:cNvSpPr>
          <p:nvPr>
            <p:ph type="ftr" sz="quarter" idx="11"/>
          </p:nvPr>
        </p:nvSpPr>
        <p:spPr/>
        <p:txBody>
          <a:bodyPr/>
          <a:lstStyle/>
          <a:p>
            <a:r>
              <a:rPr lang="ar-JO" smtClean="0"/>
              <a:t>إعداد: أ. مها الحقباني- جامعة الملك سعود 2010 م</a:t>
            </a:r>
            <a:endParaRPr lang="ar-JO"/>
          </a:p>
        </p:txBody>
      </p:sp>
      <p:sp>
        <p:nvSpPr>
          <p:cNvPr id="5" name="Title 1"/>
          <p:cNvSpPr>
            <a:spLocks noGrp="1"/>
          </p:cNvSpPr>
          <p:nvPr>
            <p:ph type="title"/>
          </p:nvPr>
        </p:nvSpPr>
        <p:spPr>
          <a:xfrm>
            <a:off x="5715008" y="142852"/>
            <a:ext cx="3286148" cy="2428892"/>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r"/>
            <a:r>
              <a:rPr lang="ar-SA" sz="2000" u="sng" dirty="0" smtClean="0"/>
              <a:t>نلاحظ هنا :</a:t>
            </a:r>
            <a:r>
              <a:rPr lang="ar-SA" sz="2000" dirty="0" smtClean="0"/>
              <a:t/>
            </a:r>
            <a:br>
              <a:rPr lang="ar-SA" sz="2000" dirty="0" smtClean="0"/>
            </a:br>
            <a:r>
              <a:rPr lang="ar-SA" sz="2000" dirty="0" smtClean="0"/>
              <a:t>- </a:t>
            </a:r>
            <a:r>
              <a:rPr lang="ar-SA" sz="2000" b="1" dirty="0" smtClean="0"/>
              <a:t>منطقة اللعب على الأرض واسعة وأخرى على الطاولة .</a:t>
            </a:r>
            <a:br>
              <a:rPr lang="ar-SA" sz="2000" b="1" dirty="0" smtClean="0"/>
            </a:br>
            <a:r>
              <a:rPr lang="ar-SA" sz="2000" b="1" dirty="0" smtClean="0"/>
              <a:t>كثرة الأدوات عل الأرفف .</a:t>
            </a:r>
            <a:br>
              <a:rPr lang="ar-SA" sz="2000" b="1" dirty="0" smtClean="0"/>
            </a:br>
            <a:r>
              <a:rPr lang="ar-SA" sz="2000" b="1" dirty="0" smtClean="0"/>
              <a:t>- هناك أدوات مجهزة على الطاولة لجذب الأطفال.</a:t>
            </a:r>
            <a:br>
              <a:rPr lang="ar-SA" sz="2000" b="1" dirty="0" smtClean="0"/>
            </a:br>
            <a:r>
              <a:rPr lang="ar-SA" sz="2000" b="1" dirty="0" smtClean="0"/>
              <a:t>- يوجد شريط لاصق يبيّن حدود اللعب، وترك مساحة بجانب الأرفف لتناول الأدوات بشكل سلس.</a:t>
            </a:r>
            <a:endParaRPr lang="ar-JO"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7674.JPG"/>
          <p:cNvPicPr>
            <a:picLocks noGrp="1" noChangeAspect="1"/>
          </p:cNvPicPr>
          <p:nvPr>
            <p:ph idx="1"/>
          </p:nvPr>
        </p:nvPicPr>
        <p:blipFill>
          <a:blip r:embed="rId2" cstate="email"/>
          <a:stretch>
            <a:fillRect/>
          </a:stretch>
        </p:blipFill>
        <p:spPr>
          <a:xfrm>
            <a:off x="214282" y="214290"/>
            <a:ext cx="6572296" cy="49292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Footer Placeholder 5"/>
          <p:cNvSpPr>
            <a:spLocks noGrp="1"/>
          </p:cNvSpPr>
          <p:nvPr>
            <p:ph type="ftr" sz="quarter" idx="11"/>
          </p:nvPr>
        </p:nvSpPr>
        <p:spPr>
          <a:xfrm>
            <a:off x="214282" y="6215082"/>
            <a:ext cx="2895600" cy="476250"/>
          </a:xfrm>
        </p:spPr>
        <p:txBody>
          <a:bodyPr/>
          <a:lstStyle/>
          <a:p>
            <a:r>
              <a:rPr lang="ar-JO" dirty="0" smtClean="0"/>
              <a:t>إعداد: أ. مها الحقباني- جامعة الملك سعود 2010 م</a:t>
            </a:r>
            <a:endParaRPr lang="ar-JO" dirty="0"/>
          </a:p>
        </p:txBody>
      </p:sp>
      <p:pic>
        <p:nvPicPr>
          <p:cNvPr id="5" name="Content Placeholder 3" descr="IMG_7675.JPG"/>
          <p:cNvPicPr>
            <a:picLocks noChangeAspect="1"/>
          </p:cNvPicPr>
          <p:nvPr/>
        </p:nvPicPr>
        <p:blipFill>
          <a:blip r:embed="rId3" cstate="email"/>
          <a:stretch>
            <a:fillRect/>
          </a:stretch>
        </p:blipFill>
        <p:spPr>
          <a:xfrm>
            <a:off x="4643438" y="3357562"/>
            <a:ext cx="4272186" cy="3286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itle 1"/>
          <p:cNvSpPr>
            <a:spLocks noGrp="1"/>
          </p:cNvSpPr>
          <p:nvPr>
            <p:ph type="title"/>
          </p:nvPr>
        </p:nvSpPr>
        <p:spPr>
          <a:xfrm>
            <a:off x="6215074" y="285728"/>
            <a:ext cx="2718614" cy="2714644"/>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r"/>
            <a:r>
              <a:rPr lang="ar-SA" sz="2000" u="sng" dirty="0" smtClean="0"/>
              <a:t>نلاحظ هنا :</a:t>
            </a:r>
            <a:r>
              <a:rPr lang="ar-SA" sz="2000" dirty="0" smtClean="0"/>
              <a:t/>
            </a:r>
            <a:br>
              <a:rPr lang="ar-SA" sz="2000" dirty="0" smtClean="0"/>
            </a:br>
            <a:r>
              <a:rPr lang="ar-SA" sz="2000" b="1" dirty="0" smtClean="0"/>
              <a:t>- منطقة اللعب على الأرض واسعة وأخرى على الطاولة .</a:t>
            </a:r>
            <a:br>
              <a:rPr lang="ar-SA" sz="2000" b="1" dirty="0" smtClean="0"/>
            </a:br>
            <a:r>
              <a:rPr lang="ar-SA" sz="2000" b="1" dirty="0" smtClean="0"/>
              <a:t>-عدد الأدوات في الأرفف مناسب .</a:t>
            </a:r>
            <a:br>
              <a:rPr lang="ar-SA" sz="2000" b="1" dirty="0" smtClean="0"/>
            </a:br>
            <a:r>
              <a:rPr lang="ar-SA" sz="2000" b="1" dirty="0" smtClean="0"/>
              <a:t>- هناك أدوات مجهزة على الطاولة لجذب الأطفال.</a:t>
            </a:r>
            <a:br>
              <a:rPr lang="ar-SA" sz="2000" b="1" dirty="0" smtClean="0"/>
            </a:br>
            <a:r>
              <a:rPr lang="ar-SA" sz="2000" b="1" dirty="0" smtClean="0"/>
              <a:t>- لا يوجد شريط لاصق بجانب الأرفف لترك مساحة لتناول الأدوات.</a:t>
            </a:r>
            <a:endParaRPr lang="ar-JO"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275856" y="404664"/>
            <a:ext cx="5106144" cy="1162050"/>
          </a:xfrm>
        </p:spPr>
        <p:txBody>
          <a:bodyPr>
            <a:normAutofit/>
          </a:bodyPr>
          <a:lstStyle/>
          <a:p>
            <a:pPr algn="ctr"/>
            <a:r>
              <a:rPr lang="ar-SA" sz="4800" dirty="0" smtClean="0">
                <a:solidFill>
                  <a:srgbClr val="FF0000"/>
                </a:solidFill>
                <a:effectLst>
                  <a:outerShdw blurRad="38100" dist="38100" dir="2700000" algn="tl">
                    <a:srgbClr val="000000">
                      <a:alpha val="43137"/>
                    </a:srgbClr>
                  </a:outerShdw>
                </a:effectLst>
              </a:rPr>
              <a:t>دور المعلمة في الركن</a:t>
            </a:r>
            <a:endParaRPr lang="en-GB" sz="4800" dirty="0">
              <a:solidFill>
                <a:srgbClr val="FF000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1034" name="Picture 10" descr="Image result for teacher preschool"/>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34178" y="2133600"/>
            <a:ext cx="5999444" cy="3992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652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rgbClr r="0" g="0" b="0"/>
          </a:lnRef>
          <a:fillRef idx="1003">
            <a:schemeClr val="dk2"/>
          </a:fillRef>
          <a:effectRef idx="0">
            <a:scrgbClr r="0" g="0" b="0"/>
          </a:effectRef>
          <a:fontRef idx="major"/>
        </p:style>
        <p:txBody>
          <a:bodyP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Unicode MS" pitchFamily="34" charset="-128"/>
                <a:ea typeface="Arial Unicode MS" pitchFamily="34" charset="-128"/>
                <a:cs typeface="Arial Unicode MS" pitchFamily="34" charset="-128"/>
              </a:rPr>
              <a:t>دور المعلمة في الركن :</a:t>
            </a:r>
            <a:endParaRPr lang="ar-JO"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500034" y="1500174"/>
            <a:ext cx="8501122" cy="5072098"/>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pPr>
              <a:buNone/>
            </a:pPr>
            <a:r>
              <a:rPr lang="ar-SA" b="1" u="sng" dirty="0" smtClean="0">
                <a:solidFill>
                  <a:schemeClr val="accent3">
                    <a:lumMod val="75000"/>
                  </a:schemeClr>
                </a:solidFill>
              </a:rPr>
              <a:t>الملاحظة :</a:t>
            </a:r>
          </a:p>
          <a:p>
            <a:pPr marL="596646" indent="-514350">
              <a:buFont typeface="+mj-lt"/>
              <a:buAutoNum type="arabicPeriod"/>
            </a:pPr>
            <a:r>
              <a:rPr lang="ar-SA" b="1" dirty="0" smtClean="0"/>
              <a:t>أن تفهم المعلمة ما يدور في الركن ، حتى تتمكن من الاستجابة المناسبة لاحتياجاتهم.</a:t>
            </a:r>
          </a:p>
          <a:p>
            <a:pPr marL="596646" indent="-514350">
              <a:buFont typeface="+mj-lt"/>
              <a:buAutoNum type="arabicPeriod"/>
            </a:pPr>
            <a:r>
              <a:rPr lang="ar-SA" b="1" dirty="0" smtClean="0"/>
              <a:t>ملاحظة تطور الأطفال في كل الجوانب: الإدراكي، العاطفي-الاجتماعي، الجسدي، وتسجيلها.</a:t>
            </a:r>
            <a:endParaRPr lang="ar-SA" b="1" dirty="0"/>
          </a:p>
          <a:p>
            <a:pPr marL="596646" indent="-514350">
              <a:buFont typeface="+mj-lt"/>
              <a:buAutoNum type="arabicPeriod"/>
            </a:pPr>
            <a:r>
              <a:rPr lang="ar-SA" b="1" dirty="0" smtClean="0"/>
              <a:t>رؤية استعمال الأطفال للأدوات الموجودة لتحديد فعاليتها.</a:t>
            </a:r>
          </a:p>
          <a:p>
            <a:pPr marL="596646" indent="-514350">
              <a:buFont typeface="+mj-lt"/>
              <a:buAutoNum type="arabicPeriod"/>
            </a:pPr>
            <a:r>
              <a:rPr lang="ar-SA" b="1" dirty="0" smtClean="0">
                <a:solidFill>
                  <a:schemeClr val="tx1"/>
                </a:solidFill>
              </a:rPr>
              <a:t>العمل على تطوير مهارات الأطفال تسلسليا.</a:t>
            </a:r>
          </a:p>
          <a:p>
            <a:pPr marL="596646" indent="-514350">
              <a:buNone/>
            </a:pPr>
            <a:endParaRPr lang="ar-SA" b="1" dirty="0" smtClean="0">
              <a:solidFill>
                <a:schemeClr val="tx1"/>
              </a:solidFill>
            </a:endParaRPr>
          </a:p>
          <a:p>
            <a:pPr>
              <a:buNone/>
            </a:pPr>
            <a:r>
              <a:rPr lang="ar-SA" b="1" u="sng" dirty="0" smtClean="0">
                <a:solidFill>
                  <a:schemeClr val="accent3">
                    <a:lumMod val="75000"/>
                  </a:schemeClr>
                </a:solidFill>
              </a:rPr>
              <a:t>التفاعل :</a:t>
            </a:r>
          </a:p>
          <a:p>
            <a:pPr marL="596646" indent="-514350">
              <a:buFont typeface="+mj-lt"/>
              <a:buAutoNum type="arabicPeriod"/>
            </a:pPr>
            <a:r>
              <a:rPr lang="ar-SA" b="1" dirty="0" smtClean="0"/>
              <a:t>تختار المعلمة أدوات تضعها على الطاولة لتشجيع الطفل على العمل.</a:t>
            </a:r>
          </a:p>
          <a:p>
            <a:pPr marL="596646" indent="-514350">
              <a:buFont typeface="+mj-lt"/>
              <a:buAutoNum type="arabicPeriod"/>
            </a:pPr>
            <a:r>
              <a:rPr lang="ar-SA" b="1" dirty="0" smtClean="0"/>
              <a:t>الطفل المتحفظ قد يدخل الركن إذا دخلته المعلمة.</a:t>
            </a:r>
          </a:p>
          <a:p>
            <a:pPr marL="596646" indent="-514350">
              <a:buFont typeface="+mj-lt"/>
              <a:buAutoNum type="arabicPeriod"/>
            </a:pPr>
            <a:r>
              <a:rPr lang="ar-SA" b="1" dirty="0" smtClean="0"/>
              <a:t>دعوة شخصية قد تساعد طفل على اتخاذ الخطوة الأولى“ قد تودين أن تجربي هذه الأحجية يا ليلى؟“</a:t>
            </a:r>
          </a:p>
          <a:p>
            <a:pPr marL="596646" indent="-514350">
              <a:buFont typeface="+mj-lt"/>
              <a:buAutoNum type="arabicPeriod"/>
            </a:pPr>
            <a:r>
              <a:rPr lang="ar-SA" b="1" dirty="0" smtClean="0"/>
              <a:t>تعليم الطفل مهارات قد يحتاجها للتعامل مع الأدوات خطوة بخطوة .</a:t>
            </a:r>
          </a:p>
          <a:p>
            <a:pPr marL="596646" indent="-514350">
              <a:buFont typeface="+mj-lt"/>
              <a:buAutoNum type="arabicPeriod"/>
            </a:pPr>
            <a:r>
              <a:rPr lang="ar-SA" b="1" dirty="0" smtClean="0"/>
              <a:t>تعليم الطفل مهارة تقسيم العمل إلى أجزاء فهي مهارة مهمة، وهذا الركن مناسب لتعليمها.</a:t>
            </a:r>
          </a:p>
          <a:p>
            <a:endParaRPr lang="ar-SA" dirty="0" smtClean="0"/>
          </a:p>
          <a:p>
            <a:endParaRPr lang="ar-SA" dirty="0" smtClean="0"/>
          </a:p>
          <a:p>
            <a:endParaRPr lang="ar-SA" dirty="0" smtClean="0"/>
          </a:p>
          <a:p>
            <a:endParaRPr lang="ar-SA" dirty="0" smtClean="0"/>
          </a:p>
          <a:p>
            <a:endParaRPr lang="ar-SA" dirty="0" smtClean="0"/>
          </a:p>
        </p:txBody>
      </p:sp>
      <p:sp>
        <p:nvSpPr>
          <p:cNvPr id="5" name="Footer Placeholder 4"/>
          <p:cNvSpPr>
            <a:spLocks noGrp="1"/>
          </p:cNvSpPr>
          <p:nvPr>
            <p:ph type="ftr" sz="quarter" idx="11"/>
          </p:nvPr>
        </p:nvSpPr>
        <p:spPr>
          <a:xfrm>
            <a:off x="142844" y="6381750"/>
            <a:ext cx="2895600" cy="476250"/>
          </a:xfrm>
        </p:spPr>
        <p:txBody>
          <a:bodyPr/>
          <a:lstStyle/>
          <a:p>
            <a:r>
              <a:rPr lang="ar-JO" dirty="0" smtClean="0">
                <a:solidFill>
                  <a:schemeClr val="tx1"/>
                </a:solidFill>
              </a:rPr>
              <a:t>إعداد: أ. مها الحقباني</a:t>
            </a:r>
            <a:r>
              <a:rPr lang="ar-SA" dirty="0" smtClean="0">
                <a:solidFill>
                  <a:schemeClr val="tx1"/>
                </a:solidFill>
              </a:rPr>
              <a:t>- جامعة الملك سعود 2010 م</a:t>
            </a:r>
            <a:endParaRPr lang="ar-JO"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ox(in)">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ox(in)">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357298"/>
            <a:ext cx="8429652" cy="5195910"/>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ar-SA" sz="2400" b="1" u="sng" dirty="0" smtClean="0">
                <a:solidFill>
                  <a:schemeClr val="accent3">
                    <a:lumMod val="75000"/>
                  </a:schemeClr>
                </a:solidFill>
              </a:rPr>
              <a:t>دعم عمل الأطفال:</a:t>
            </a:r>
          </a:p>
          <a:p>
            <a:pPr marL="596646" indent="-514350">
              <a:buFont typeface="+mj-lt"/>
              <a:buAutoNum type="arabicPeriod"/>
            </a:pPr>
            <a:r>
              <a:rPr lang="ar-SA" sz="2400" b="1" dirty="0" smtClean="0"/>
              <a:t>التعرف على عملهم،والسماح لهم بالكلام عما يفعلون ووصف ذلك، أي إتاحة الفرصة لإظهار إنجازاتهم.</a:t>
            </a:r>
          </a:p>
          <a:p>
            <a:pPr marL="596646" indent="-514350">
              <a:buFont typeface="+mj-lt"/>
              <a:buAutoNum type="arabicPeriod"/>
            </a:pPr>
            <a:r>
              <a:rPr lang="ar-SA" sz="2400" b="1" dirty="0" smtClean="0"/>
              <a:t>الأطفال الذين يجدون صعوبة في التعبير، يمكن للمعلمة أن تبادر </a:t>
            </a:r>
            <a:r>
              <a:rPr lang="ar-SA" sz="2400" b="1" dirty="0" smtClean="0">
                <a:solidFill>
                  <a:schemeClr val="tx1"/>
                </a:solidFill>
              </a:rPr>
              <a:t>بوصف العمل</a:t>
            </a:r>
            <a:r>
              <a:rPr lang="ar-SA" sz="2400" b="1" dirty="0" smtClean="0"/>
              <a:t>” أرى أنك جمعت الدوائر كلها في مجموعة والمربعات في مجموعة أخرى“.</a:t>
            </a:r>
          </a:p>
          <a:p>
            <a:pPr marL="596646" indent="-514350">
              <a:buNone/>
            </a:pPr>
            <a:r>
              <a:rPr lang="ar-SA" sz="2400" b="1" u="sng" dirty="0" smtClean="0">
                <a:solidFill>
                  <a:schemeClr val="accent3">
                    <a:lumMod val="75000"/>
                  </a:schemeClr>
                </a:solidFill>
              </a:rPr>
              <a:t>إثراء عمل الأطفال في الركن:</a:t>
            </a:r>
          </a:p>
          <a:p>
            <a:pPr marL="596646" indent="-514350">
              <a:buFont typeface="+mj-lt"/>
              <a:buAutoNum type="arabicPeriod"/>
            </a:pPr>
            <a:r>
              <a:rPr lang="ar-SA" sz="2400" b="1" dirty="0" smtClean="0"/>
              <a:t>تتدخل المعلمة عندما يمل الأطفال من الركن، فتغير الأداة القديمة أو البالية، بأخرى مستواها أعلى مثلاً لتكون أكثر إثارة لتحفيز الإبداع.</a:t>
            </a:r>
          </a:p>
          <a:p>
            <a:pPr marL="596646" indent="-514350">
              <a:buFont typeface="+mj-lt"/>
              <a:buAutoNum type="arabicPeriod"/>
            </a:pPr>
            <a:r>
              <a:rPr lang="ar-SA" sz="2400" b="1" dirty="0" smtClean="0"/>
              <a:t>مساعدة الأطفال في اكتشاف طرق جديدة لاستخدام الأدوات الموجودة.</a:t>
            </a:r>
          </a:p>
          <a:p>
            <a:pPr marL="596646" indent="-514350">
              <a:buNone/>
            </a:pPr>
            <a:r>
              <a:rPr lang="ar-SA" sz="2400" b="1" u="sng" dirty="0" smtClean="0">
                <a:solidFill>
                  <a:schemeClr val="accent3">
                    <a:lumMod val="75000"/>
                  </a:schemeClr>
                </a:solidFill>
              </a:rPr>
              <a:t>اختراع الألعاب:</a:t>
            </a:r>
          </a:p>
          <a:p>
            <a:pPr marL="596646" indent="-514350">
              <a:buFont typeface="+mj-lt"/>
              <a:buAutoNum type="arabicPeriod"/>
            </a:pPr>
            <a:r>
              <a:rPr lang="ar-SA" sz="2400" b="1" dirty="0" smtClean="0"/>
              <a:t>أن تثري المعلمة الركن بأنشطة وألعاب تبتكرها، وأدوات من صنعها.</a:t>
            </a:r>
          </a:p>
          <a:p>
            <a:pPr marL="596646" indent="-514350">
              <a:buFont typeface="+mj-lt"/>
              <a:buAutoNum type="arabicPeriod"/>
            </a:pPr>
            <a:endParaRPr lang="ar-SA" dirty="0" smtClean="0"/>
          </a:p>
          <a:p>
            <a:pPr marL="596646" indent="-514350">
              <a:buNone/>
            </a:pPr>
            <a:endParaRPr lang="ar-SA" dirty="0" smtClean="0"/>
          </a:p>
          <a:p>
            <a:pPr marL="596646" indent="-514350">
              <a:buFont typeface="+mj-lt"/>
              <a:buAutoNum type="arabicPeriod"/>
            </a:pPr>
            <a:endParaRPr lang="ar-SA" dirty="0" smtClean="0"/>
          </a:p>
          <a:p>
            <a:pPr marL="596646" indent="-514350">
              <a:buFont typeface="+mj-lt"/>
              <a:buAutoNum type="arabicPeriod"/>
            </a:pPr>
            <a:endParaRPr lang="ar-JO" dirty="0"/>
          </a:p>
        </p:txBody>
      </p:sp>
      <p:sp>
        <p:nvSpPr>
          <p:cNvPr id="4" name="Footer Placeholder 3"/>
          <p:cNvSpPr>
            <a:spLocks noGrp="1"/>
          </p:cNvSpPr>
          <p:nvPr>
            <p:ph type="ftr" sz="quarter" idx="11"/>
          </p:nvPr>
        </p:nvSpPr>
        <p:spPr>
          <a:xfrm>
            <a:off x="0" y="6381750"/>
            <a:ext cx="2895600" cy="476250"/>
          </a:xfrm>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5" name="Title 1"/>
          <p:cNvSpPr>
            <a:spLocks noGrp="1"/>
          </p:cNvSpPr>
          <p:nvPr>
            <p:ph type="title"/>
          </p:nvPr>
        </p:nvSpPr>
        <p:spPr>
          <a:xfrm>
            <a:off x="1142976" y="142852"/>
            <a:ext cx="7498080" cy="1143000"/>
          </a:xfrm>
        </p:spPr>
        <p:style>
          <a:lnRef idx="0">
            <a:scrgbClr r="0" g="0" b="0"/>
          </a:lnRef>
          <a:fillRef idx="1003">
            <a:schemeClr val="dk2"/>
          </a:fillRef>
          <a:effectRef idx="0">
            <a:scrgbClr r="0" g="0" b="0"/>
          </a:effectRef>
          <a:fontRef idx="major"/>
        </p:style>
        <p:txBody>
          <a:bodyP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Unicode MS" pitchFamily="34" charset="-128"/>
                <a:ea typeface="Arial Unicode MS" pitchFamily="34" charset="-128"/>
                <a:cs typeface="Arial Unicode MS" pitchFamily="34" charset="-128"/>
              </a:rPr>
              <a:t>دور المعلمة في الركن :</a:t>
            </a:r>
            <a:endParaRPr lang="ar-JO"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ox(in)">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339752" y="620688"/>
            <a:ext cx="5106144" cy="1162050"/>
          </a:xfrm>
        </p:spPr>
        <p:txBody>
          <a:bodyPr>
            <a:normAutofit/>
          </a:bodyPr>
          <a:lstStyle/>
          <a:p>
            <a:pPr algn="ctr"/>
            <a:r>
              <a:rPr lang="ar-SA" sz="4800" dirty="0" smtClean="0">
                <a:solidFill>
                  <a:srgbClr val="002060"/>
                </a:solidFill>
                <a:effectLst>
                  <a:outerShdw blurRad="38100" dist="38100" dir="2700000" algn="tl">
                    <a:srgbClr val="000000">
                      <a:alpha val="43137"/>
                    </a:srgbClr>
                  </a:outerShdw>
                </a:effectLst>
              </a:rPr>
              <a:t>الأسئلة المثيرة للتفكير</a:t>
            </a:r>
            <a:endParaRPr lang="en-GB" sz="4800" dirty="0">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2051" name="Picture 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979712" y="2204864"/>
            <a:ext cx="5500978" cy="3660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40040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142852"/>
            <a:ext cx="7498080" cy="939784"/>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sz="4000" dirty="0" smtClean="0">
                <a:latin typeface="Arial Unicode MS" pitchFamily="34" charset="-128"/>
                <a:ea typeface="Arial Unicode MS" pitchFamily="34" charset="-128"/>
                <a:cs typeface="Arial Unicode MS" pitchFamily="34" charset="-128"/>
              </a:rPr>
              <a:t>الأسئلة المثيرة للتفكير في الإدراك:</a:t>
            </a:r>
            <a:endParaRPr lang="ar-JO" sz="4000" dirty="0">
              <a:latin typeface="Arial Unicode MS" pitchFamily="34" charset="-128"/>
              <a:ea typeface="Arial Unicode MS" pitchFamily="34" charset="-128"/>
              <a:cs typeface="Arial Unicode MS" pitchFamily="34" charset="-128"/>
            </a:endParaRPr>
          </a:p>
        </p:txBody>
      </p:sp>
      <p:pic>
        <p:nvPicPr>
          <p:cNvPr id="5" name="Picture 4" descr="G230.gif"/>
          <p:cNvPicPr>
            <a:picLocks noChangeAspect="1"/>
          </p:cNvPicPr>
          <p:nvPr/>
        </p:nvPicPr>
        <p:blipFill>
          <a:blip r:embed="rId2" cstate="email"/>
          <a:stretch>
            <a:fillRect/>
          </a:stretch>
        </p:blipFill>
        <p:spPr>
          <a:xfrm>
            <a:off x="0" y="4714884"/>
            <a:ext cx="1390490" cy="1785950"/>
          </a:xfrm>
          <a:prstGeom prst="rect">
            <a:avLst/>
          </a:prstGeom>
        </p:spPr>
      </p:pic>
      <p:sp>
        <p:nvSpPr>
          <p:cNvPr id="6" name="Cloud Callout 5"/>
          <p:cNvSpPr/>
          <p:nvPr/>
        </p:nvSpPr>
        <p:spPr>
          <a:xfrm>
            <a:off x="857224" y="4357694"/>
            <a:ext cx="1000132" cy="64294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smtClean="0"/>
              <a:t>؟</a:t>
            </a:r>
            <a:endParaRPr lang="ar-JO" b="1" dirty="0"/>
          </a:p>
        </p:txBody>
      </p:sp>
      <p:sp>
        <p:nvSpPr>
          <p:cNvPr id="7" name="Content Placeholder 6"/>
          <p:cNvSpPr>
            <a:spLocks noGrp="1"/>
          </p:cNvSpPr>
          <p:nvPr>
            <p:ph idx="1"/>
          </p:nvPr>
        </p:nvSpPr>
        <p:spPr>
          <a:xfrm>
            <a:off x="1214414" y="1214422"/>
            <a:ext cx="7719274" cy="5286412"/>
          </a:xfrm>
        </p:spPr>
        <p:txBody>
          <a:bodyPr>
            <a:normAutofit/>
          </a:bodyPr>
          <a:lstStyle/>
          <a:p>
            <a:pPr>
              <a:buNone/>
            </a:pPr>
            <a:r>
              <a:rPr lang="ar-SA" sz="2000" b="1" u="sng" dirty="0" smtClean="0"/>
              <a:t>عندما يجد الأطفال صعوبة في التعبير تتدخل المعلمة بشكل  </a:t>
            </a:r>
            <a:r>
              <a:rPr lang="ar-SA" sz="2000" b="1" i="1" u="sng" dirty="0" smtClean="0"/>
              <a:t>فعال</a:t>
            </a:r>
            <a:r>
              <a:rPr lang="ar-SA" sz="2400" b="1" u="sng" dirty="0" smtClean="0"/>
              <a:t>:</a:t>
            </a:r>
          </a:p>
          <a:p>
            <a:pPr>
              <a:lnSpc>
                <a:spcPct val="150000"/>
              </a:lnSpc>
              <a:buFont typeface="Wingdings" pitchFamily="2" charset="2"/>
              <a:buChar char="§"/>
            </a:pPr>
            <a:r>
              <a:rPr lang="ar-SA" sz="2600" b="1" dirty="0" smtClean="0">
                <a:solidFill>
                  <a:srgbClr val="0070C0"/>
                </a:solidFill>
              </a:rPr>
              <a:t>للطفل الذي يجد صعوبة في الاحجية  اقول ”لنبدأ بالحواف المستقيمة.....لنبحث عن القطعتين ذات اللون المتماثل......لنجرب“ </a:t>
            </a:r>
          </a:p>
          <a:p>
            <a:pPr>
              <a:lnSpc>
                <a:spcPct val="150000"/>
              </a:lnSpc>
              <a:buFont typeface="Wingdings" pitchFamily="2" charset="2"/>
              <a:buChar char="§"/>
            </a:pPr>
            <a:r>
              <a:rPr lang="ar-SA" sz="2600" b="1" dirty="0" smtClean="0">
                <a:solidFill>
                  <a:schemeClr val="accent3">
                    <a:lumMod val="75000"/>
                  </a:schemeClr>
                </a:solidFill>
              </a:rPr>
              <a:t>”أرى أنك تستعمل كل الخرز الأحمر وبعض الخرز البنفسجي“</a:t>
            </a:r>
          </a:p>
          <a:p>
            <a:pPr>
              <a:lnSpc>
                <a:spcPct val="150000"/>
              </a:lnSpc>
              <a:buFont typeface="Wingdings" pitchFamily="2" charset="2"/>
              <a:buChar char="§"/>
            </a:pPr>
            <a:r>
              <a:rPr lang="ar-SA" sz="2600" b="1" dirty="0" smtClean="0">
                <a:solidFill>
                  <a:srgbClr val="00B050"/>
                </a:solidFill>
              </a:rPr>
              <a:t>” قد طابقت صور الفيلة، هذه صور الزرافة، هل بإمكانك أيجاد صورة الزرافة الأخرى؟“</a:t>
            </a:r>
          </a:p>
          <a:p>
            <a:pPr>
              <a:lnSpc>
                <a:spcPct val="150000"/>
              </a:lnSpc>
              <a:buFont typeface="Wingdings" pitchFamily="2" charset="2"/>
              <a:buChar char="§"/>
            </a:pPr>
            <a:r>
              <a:rPr lang="ar-SA" sz="2600" b="1" dirty="0" smtClean="0">
                <a:solidFill>
                  <a:schemeClr val="accent1">
                    <a:lumMod val="75000"/>
                  </a:schemeClr>
                </a:solidFill>
              </a:rPr>
              <a:t>”لقد استعملت الأشكال المثلث و الدائرة (حددي الشكل) لتكوين تصميماتك الخاصة“</a:t>
            </a:r>
          </a:p>
          <a:p>
            <a:pPr>
              <a:buFont typeface="Wingdings" pitchFamily="2" charset="2"/>
              <a:buChar char="§"/>
            </a:pPr>
            <a:endParaRPr lang="ar-SA" dirty="0" smtClean="0"/>
          </a:p>
          <a:p>
            <a:pPr>
              <a:buNone/>
            </a:pPr>
            <a:endParaRPr lang="ar-SA" dirty="0" smtClean="0"/>
          </a:p>
          <a:p>
            <a:endParaRPr lang="ar-JO" dirty="0"/>
          </a:p>
        </p:txBody>
      </p:sp>
      <p:sp>
        <p:nvSpPr>
          <p:cNvPr id="9" name="Footer Placeholder 8"/>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ox(i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ox(in)">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ox(in)">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box(in)">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box(in)">
                                      <p:cBhvr>
                                        <p:cTn id="2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142852"/>
            <a:ext cx="7498080" cy="939784"/>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sz="4000" dirty="0" smtClean="0">
                <a:latin typeface="Arial Unicode MS" pitchFamily="34" charset="-128"/>
                <a:ea typeface="Arial Unicode MS" pitchFamily="34" charset="-128"/>
                <a:cs typeface="Arial Unicode MS" pitchFamily="34" charset="-128"/>
              </a:rPr>
              <a:t>الأسئلة المثيرة للتفكير في الإدراك:</a:t>
            </a:r>
            <a:endParaRPr lang="ar-JO" sz="4000" dirty="0">
              <a:latin typeface="Arial Unicode MS" pitchFamily="34" charset="-128"/>
              <a:ea typeface="Arial Unicode MS" pitchFamily="34" charset="-128"/>
              <a:cs typeface="Arial Unicode MS" pitchFamily="34" charset="-128"/>
            </a:endParaRPr>
          </a:p>
        </p:txBody>
      </p:sp>
      <p:pic>
        <p:nvPicPr>
          <p:cNvPr id="5" name="Picture 4" descr="G230.gif"/>
          <p:cNvPicPr>
            <a:picLocks noChangeAspect="1"/>
          </p:cNvPicPr>
          <p:nvPr/>
        </p:nvPicPr>
        <p:blipFill>
          <a:blip r:embed="rId2" cstate="email"/>
          <a:stretch>
            <a:fillRect/>
          </a:stretch>
        </p:blipFill>
        <p:spPr>
          <a:xfrm>
            <a:off x="0" y="4714884"/>
            <a:ext cx="1390490" cy="1785950"/>
          </a:xfrm>
          <a:prstGeom prst="rect">
            <a:avLst/>
          </a:prstGeom>
        </p:spPr>
      </p:pic>
      <p:sp>
        <p:nvSpPr>
          <p:cNvPr id="6" name="Cloud Callout 5"/>
          <p:cNvSpPr/>
          <p:nvPr/>
        </p:nvSpPr>
        <p:spPr>
          <a:xfrm>
            <a:off x="571472" y="4143380"/>
            <a:ext cx="1000132" cy="64294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smtClean="0"/>
              <a:t>؟</a:t>
            </a:r>
            <a:endParaRPr lang="ar-JO" b="1" dirty="0"/>
          </a:p>
        </p:txBody>
      </p:sp>
      <p:sp>
        <p:nvSpPr>
          <p:cNvPr id="7" name="Content Placeholder 6"/>
          <p:cNvSpPr>
            <a:spLocks noGrp="1"/>
          </p:cNvSpPr>
          <p:nvPr>
            <p:ph idx="1"/>
          </p:nvPr>
        </p:nvSpPr>
        <p:spPr>
          <a:xfrm>
            <a:off x="1142976" y="1214422"/>
            <a:ext cx="7790712" cy="5357850"/>
          </a:xfrm>
        </p:spPr>
        <p:txBody>
          <a:bodyPr>
            <a:normAutofit fontScale="85000" lnSpcReduction="20000"/>
          </a:bodyPr>
          <a:lstStyle/>
          <a:p>
            <a:pPr>
              <a:buNone/>
            </a:pPr>
            <a:r>
              <a:rPr lang="ar-SA" sz="2400" b="1" u="sng" dirty="0" smtClean="0"/>
              <a:t>أمثلة لما يمكن أن تقوله المعلمة لتطوير عمل الأطفال:</a:t>
            </a:r>
          </a:p>
          <a:p>
            <a:pPr>
              <a:lnSpc>
                <a:spcPct val="150000"/>
              </a:lnSpc>
              <a:buFont typeface="Wingdings" pitchFamily="2" charset="2"/>
              <a:buChar char="§"/>
            </a:pPr>
            <a:r>
              <a:rPr lang="ar-SA" sz="3100" b="1" dirty="0" smtClean="0">
                <a:solidFill>
                  <a:srgbClr val="0070C0"/>
                </a:solidFill>
              </a:rPr>
              <a:t>”لقد أضفت خمسة دوائر في العمود، ماذا سيحدث لو أضفت اثنين؟“</a:t>
            </a:r>
          </a:p>
          <a:p>
            <a:pPr>
              <a:lnSpc>
                <a:spcPct val="150000"/>
              </a:lnSpc>
              <a:buFont typeface="Wingdings" pitchFamily="2" charset="2"/>
              <a:buChar char="§"/>
            </a:pPr>
            <a:r>
              <a:rPr lang="ar-SA" sz="3100" b="1" dirty="0" smtClean="0">
                <a:solidFill>
                  <a:srgbClr val="00B050"/>
                </a:solidFill>
              </a:rPr>
              <a:t>”ألاحظ أنك شكلت تصميم باستخدام الاسطوانات الصغيرة والمربعات الكبيرة ، ماالتصاميم الأخرى التي يمكن عملها؟ ”</a:t>
            </a:r>
          </a:p>
          <a:p>
            <a:pPr>
              <a:lnSpc>
                <a:spcPct val="150000"/>
              </a:lnSpc>
              <a:buFont typeface="Wingdings" pitchFamily="2" charset="2"/>
              <a:buChar char="§"/>
            </a:pPr>
            <a:r>
              <a:rPr lang="ar-SA" sz="3100" b="1" dirty="0" smtClean="0">
                <a:solidFill>
                  <a:schemeClr val="accent3">
                    <a:lumMod val="75000"/>
                  </a:schemeClr>
                </a:solidFill>
              </a:rPr>
              <a:t>” لقد أدخلت كل الاسطوانات في الفتحات.كيف عرفت أين تدخل كل منها؟“</a:t>
            </a:r>
          </a:p>
          <a:p>
            <a:pPr>
              <a:lnSpc>
                <a:spcPct val="150000"/>
              </a:lnSpc>
              <a:buFont typeface="Wingdings" pitchFamily="2" charset="2"/>
              <a:buChar char="§"/>
            </a:pPr>
            <a:r>
              <a:rPr lang="ar-SA" sz="3100" b="1" dirty="0" smtClean="0">
                <a:solidFill>
                  <a:srgbClr val="7030A0"/>
                </a:solidFill>
              </a:rPr>
              <a:t>”انظر إلى لائحة المطابقة التي أنجزتها.هل يمكنك أن تساعدني في مطابقة هاتين الصورتين الأخيرتين؟“</a:t>
            </a:r>
          </a:p>
          <a:p>
            <a:pPr>
              <a:lnSpc>
                <a:spcPct val="150000"/>
              </a:lnSpc>
              <a:buFont typeface="Wingdings" pitchFamily="2" charset="2"/>
              <a:buChar char="§"/>
            </a:pPr>
            <a:r>
              <a:rPr lang="ar-SA" sz="3100" b="1" dirty="0" smtClean="0">
                <a:solidFill>
                  <a:schemeClr val="accent1">
                    <a:lumMod val="75000"/>
                  </a:schemeClr>
                </a:solidFill>
              </a:rPr>
              <a:t>” هل يمكنك أن تصفّ هذه القطع بحيث تضع الطويلة في الخلف والقصيرة في الأمام ؟ ” .</a:t>
            </a:r>
            <a:endParaRPr lang="ar-SA" sz="3100" dirty="0" smtClean="0">
              <a:solidFill>
                <a:schemeClr val="accent1">
                  <a:lumMod val="75000"/>
                </a:schemeClr>
              </a:solidFill>
            </a:endParaRPr>
          </a:p>
          <a:p>
            <a:pPr>
              <a:buNone/>
            </a:pPr>
            <a:endParaRPr lang="ar-SA" dirty="0" smtClean="0"/>
          </a:p>
          <a:p>
            <a:endParaRPr lang="ar-JO" dirty="0"/>
          </a:p>
        </p:txBody>
      </p:sp>
      <p:sp>
        <p:nvSpPr>
          <p:cNvPr id="9" name="Footer Placeholder 8"/>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ox(i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ox(in)">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ox(in)">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box(in)">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box(in)">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box(in)">
                                      <p:cBhvr>
                                        <p:cTn id="3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effectLst>
                  <a:glow rad="139700">
                    <a:schemeClr val="accent4">
                      <a:satMod val="175000"/>
                      <a:alpha val="40000"/>
                    </a:schemeClr>
                  </a:glow>
                  <a:outerShdw blurRad="50000" dist="30000" dir="5400000" algn="tl" rotWithShape="0">
                    <a:srgbClr val="000000">
                      <a:alpha val="30000"/>
                    </a:srgbClr>
                  </a:outerShdw>
                </a:effectLst>
              </a:rPr>
              <a:t>أهداف النمو الإدراكي :</a:t>
            </a:r>
            <a:endParaRPr lang="ar-JO" dirty="0">
              <a:effectLst>
                <a:glow rad="139700">
                  <a:schemeClr val="accent4">
                    <a:satMod val="175000"/>
                    <a:alpha val="40000"/>
                  </a:schemeClr>
                </a:glow>
                <a:outerShdw blurRad="50000" dist="30000" dir="5400000" algn="tl" rotWithShape="0">
                  <a:srgbClr val="000000">
                    <a:alpha val="30000"/>
                  </a:srgbClr>
                </a:outerShdw>
              </a:effectLst>
            </a:endParaRPr>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ar-SA" dirty="0" smtClean="0"/>
              <a:t>تعزيز الإبداع من خلال التعامل مع الأدوات المفتوحة.</a:t>
            </a:r>
          </a:p>
          <a:p>
            <a:r>
              <a:rPr lang="ar-SA" dirty="0" smtClean="0">
                <a:solidFill>
                  <a:schemeClr val="tx1"/>
                </a:solidFill>
              </a:rPr>
              <a:t>تعلم مفاهيم اللون, الحجم ، الملمس،والشكل.</a:t>
            </a:r>
          </a:p>
          <a:p>
            <a:r>
              <a:rPr lang="ar-SA" dirty="0" smtClean="0">
                <a:solidFill>
                  <a:schemeClr val="tx1"/>
                </a:solidFill>
              </a:rPr>
              <a:t>تنمية مهارات التصنيف و التجميع و التطابق.</a:t>
            </a:r>
          </a:p>
          <a:p>
            <a:r>
              <a:rPr lang="ar-SA" dirty="0" smtClean="0">
                <a:solidFill>
                  <a:schemeClr val="tx1"/>
                </a:solidFill>
              </a:rPr>
              <a:t>تنمية مهارات التسلسل.</a:t>
            </a:r>
          </a:p>
          <a:p>
            <a:r>
              <a:rPr lang="ar-SA" dirty="0" smtClean="0">
                <a:solidFill>
                  <a:schemeClr val="tx1"/>
                </a:solidFill>
              </a:rPr>
              <a:t>تعلم مفاهيم الأرقام.</a:t>
            </a:r>
          </a:p>
          <a:p>
            <a:r>
              <a:rPr lang="ar-SA" dirty="0" smtClean="0">
                <a:solidFill>
                  <a:schemeClr val="tx1"/>
                </a:solidFill>
              </a:rPr>
              <a:t>تطوير مهارات الاستعداد للقراءة .</a:t>
            </a:r>
          </a:p>
          <a:p>
            <a:r>
              <a:rPr lang="ar-SA" dirty="0" smtClean="0">
                <a:solidFill>
                  <a:schemeClr val="tx1"/>
                </a:solidFill>
              </a:rPr>
              <a:t>تطوير مهارات المطابقة والمزاوجة .</a:t>
            </a:r>
          </a:p>
          <a:p>
            <a:r>
              <a:rPr lang="ar-SA" dirty="0" smtClean="0">
                <a:solidFill>
                  <a:schemeClr val="tx1"/>
                </a:solidFill>
              </a:rPr>
              <a:t>تنمية مهارات الفك والتركيب.</a:t>
            </a:r>
          </a:p>
        </p:txBody>
      </p:sp>
      <p:sp>
        <p:nvSpPr>
          <p:cNvPr id="5" name="Footer Placeholder 4"/>
          <p:cNvSpPr>
            <a:spLocks noGrp="1"/>
          </p:cNvSpPr>
          <p:nvPr>
            <p:ph type="ftr" sz="quarter" idx="11"/>
          </p:nvPr>
        </p:nvSpPr>
        <p:spPr/>
        <p:txBody>
          <a:bodyPr/>
          <a:lstStyle/>
          <a:p>
            <a:r>
              <a:rPr lang="ar-JO" smtClean="0">
                <a:solidFill>
                  <a:schemeClr val="tx1"/>
                </a:solidFill>
              </a:rPr>
              <a:t>إعداد: أ. مها الحقباني- جامعة الملك سعود 2010 م</a:t>
            </a:r>
            <a:endParaRPr lang="ar-JO" dirty="0">
              <a:solidFill>
                <a:schemeClr val="tx1"/>
              </a:solidFill>
            </a:endParaRPr>
          </a:p>
        </p:txBody>
      </p:sp>
      <p:pic>
        <p:nvPicPr>
          <p:cNvPr id="6" name="Picture 5" descr="puzzle.jpg"/>
          <p:cNvPicPr>
            <a:picLocks noChangeAspect="1"/>
          </p:cNvPicPr>
          <p:nvPr/>
        </p:nvPicPr>
        <p:blipFill>
          <a:blip r:embed="rId2" cstate="email"/>
          <a:stretch>
            <a:fillRect/>
          </a:stretch>
        </p:blipFill>
        <p:spPr>
          <a:xfrm>
            <a:off x="357158" y="4429132"/>
            <a:ext cx="2166941" cy="196882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ox(in)">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Autofit/>
          </a:bodyPr>
          <a:lstStyle/>
          <a:p>
            <a:pPr algn="ct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rPr>
              <a:t>قيمة الألعاب الادراكية المصنوعة يدويّاً :</a:t>
            </a:r>
            <a:endParaRPr lang="ar-JO"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1357290" y="1643050"/>
            <a:ext cx="7498080" cy="4800600"/>
          </a:xfrm>
        </p:spPr>
        <p:style>
          <a:lnRef idx="2">
            <a:schemeClr val="accent3"/>
          </a:lnRef>
          <a:fillRef idx="1">
            <a:schemeClr val="lt1"/>
          </a:fillRef>
          <a:effectRef idx="0">
            <a:schemeClr val="accent3"/>
          </a:effectRef>
          <a:fontRef idx="minor">
            <a:schemeClr val="dk1"/>
          </a:fontRef>
        </p:style>
        <p:txBody>
          <a:bodyPr>
            <a:normAutofit fontScale="92500" lnSpcReduction="20000"/>
          </a:bodyPr>
          <a:lstStyle/>
          <a:p>
            <a:pPr>
              <a:lnSpc>
                <a:spcPct val="150000"/>
              </a:lnSpc>
            </a:pPr>
            <a:r>
              <a:rPr lang="ar-SA" dirty="0" smtClean="0"/>
              <a:t> </a:t>
            </a:r>
            <a:r>
              <a:rPr lang="ar-SA" b="1" dirty="0" smtClean="0"/>
              <a:t>من الممكن تكييفها لمقابلة احتياجات الأطفال في مجموعتك.</a:t>
            </a:r>
            <a:endParaRPr lang="en-US" b="1" dirty="0" smtClean="0"/>
          </a:p>
          <a:p>
            <a:pPr lvl="0">
              <a:lnSpc>
                <a:spcPct val="150000"/>
              </a:lnSpc>
            </a:pPr>
            <a:r>
              <a:rPr lang="ar-SA" b="1" dirty="0" smtClean="0"/>
              <a:t>من الممكن تصميمها لتعليم وتدعيم مهارات ومفاهيم معينة عند الطفل </a:t>
            </a:r>
            <a:r>
              <a:rPr lang="ar-SA" b="1" dirty="0" smtClean="0">
                <a:solidFill>
                  <a:schemeClr val="tx1"/>
                </a:solidFill>
              </a:rPr>
              <a:t>ذو حاجة خاصة.</a:t>
            </a:r>
            <a:endParaRPr lang="en-US" b="1" dirty="0" smtClean="0">
              <a:solidFill>
                <a:schemeClr val="tx1"/>
              </a:solidFill>
            </a:endParaRPr>
          </a:p>
          <a:p>
            <a:pPr lvl="0">
              <a:lnSpc>
                <a:spcPct val="150000"/>
              </a:lnSpc>
            </a:pPr>
            <a:r>
              <a:rPr lang="ar-SA" b="1" dirty="0" smtClean="0"/>
              <a:t>طريقة غير مكلفة.</a:t>
            </a:r>
            <a:endParaRPr lang="en-US" b="1" dirty="0" smtClean="0"/>
          </a:p>
          <a:p>
            <a:pPr lvl="0">
              <a:lnSpc>
                <a:spcPct val="150000"/>
              </a:lnSpc>
            </a:pPr>
            <a:r>
              <a:rPr lang="ar-SA" b="1" dirty="0" smtClean="0"/>
              <a:t>تغني الركن بشكل كبير، وتثري أنواع الأدوات فيه .</a:t>
            </a:r>
            <a:endParaRPr lang="ar-SA" b="1" dirty="0" smtClean="0">
              <a:solidFill>
                <a:srgbClr val="FF0000"/>
              </a:solidFill>
            </a:endParaRPr>
          </a:p>
          <a:p>
            <a:pPr lvl="0">
              <a:lnSpc>
                <a:spcPct val="150000"/>
              </a:lnSpc>
            </a:pPr>
            <a:r>
              <a:rPr lang="ar-SA" b="1" dirty="0" smtClean="0"/>
              <a:t>يتعلّم الأطفال فكرة صنع الأدوات يدوياً.</a:t>
            </a:r>
            <a:endParaRPr lang="en-US" b="1" dirty="0" smtClean="0">
              <a:solidFill>
                <a:srgbClr val="FF0000"/>
              </a:solidFill>
            </a:endParaRPr>
          </a:p>
          <a:p>
            <a:endParaRPr lang="ar-JO" dirty="0"/>
          </a:p>
        </p:txBody>
      </p:sp>
      <p:sp>
        <p:nvSpPr>
          <p:cNvPr id="5" name="Footer Placeholder 4"/>
          <p:cNvSpPr>
            <a:spLocks noGrp="1"/>
          </p:cNvSpPr>
          <p:nvPr>
            <p:ph type="ftr" sz="quarter" idx="11"/>
          </p:nvPr>
        </p:nvSpPr>
        <p:spPr/>
        <p:txBody>
          <a:bodyPr/>
          <a:lstStyle/>
          <a:p>
            <a:r>
              <a:rPr lang="ar-JO"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5" name="Picture 4" descr="logotop.jpg"/>
          <p:cNvPicPr>
            <a:picLocks noChangeAspect="1"/>
          </p:cNvPicPr>
          <p:nvPr/>
        </p:nvPicPr>
        <p:blipFill>
          <a:blip r:embed="rId2" cstate="email"/>
          <a:stretch>
            <a:fillRect/>
          </a:stretch>
        </p:blipFill>
        <p:spPr>
          <a:xfrm>
            <a:off x="2285984" y="0"/>
            <a:ext cx="6007100" cy="785794"/>
          </a:xfrm>
          <a:prstGeom prst="rect">
            <a:avLst/>
          </a:prstGeom>
        </p:spPr>
      </p:pic>
      <p:sp>
        <p:nvSpPr>
          <p:cNvPr id="3" name="Content Placeholder 2"/>
          <p:cNvSpPr>
            <a:spLocks noGrp="1"/>
          </p:cNvSpPr>
          <p:nvPr>
            <p:ph idx="1"/>
          </p:nvPr>
        </p:nvSpPr>
        <p:spPr>
          <a:xfrm>
            <a:off x="500034" y="785794"/>
            <a:ext cx="8429684" cy="5643602"/>
          </a:xfrm>
          <a:ln w="28575">
            <a:solidFill>
              <a:schemeClr val="accent1">
                <a:lumMod val="75000"/>
              </a:schemeClr>
            </a:solidFill>
          </a:ln>
        </p:spPr>
        <p:style>
          <a:lnRef idx="1">
            <a:schemeClr val="accent4"/>
          </a:lnRef>
          <a:fillRef idx="2">
            <a:schemeClr val="accent4"/>
          </a:fillRef>
          <a:effectRef idx="1">
            <a:schemeClr val="accent4"/>
          </a:effectRef>
          <a:fontRef idx="minor">
            <a:schemeClr val="dk1"/>
          </a:fontRef>
        </p:style>
        <p:txBody>
          <a:bodyPr>
            <a:noAutofit/>
          </a:bodyPr>
          <a:lstStyle/>
          <a:p>
            <a:pPr>
              <a:buNone/>
            </a:pPr>
            <a:r>
              <a:rPr lang="ar-JO" b="1" dirty="0" smtClean="0">
                <a:latin typeface="Arabic Typesetting" pitchFamily="66" charset="-78"/>
                <a:cs typeface="Arabic Typesetting" pitchFamily="66" charset="-78"/>
              </a:rPr>
              <a:t>ألعاب من اختراعهم </a:t>
            </a:r>
            <a:r>
              <a:rPr lang="ar-JO" sz="2400" dirty="0" smtClean="0">
                <a:latin typeface="Arabic Typesetting" pitchFamily="66" charset="-78"/>
                <a:cs typeface="Arabic Typesetting" pitchFamily="66" charset="-78"/>
              </a:rPr>
              <a:t/>
            </a:r>
            <a:br>
              <a:rPr lang="ar-JO" sz="2400" dirty="0" smtClean="0">
                <a:latin typeface="Arabic Typesetting" pitchFamily="66" charset="-78"/>
                <a:cs typeface="Arabic Typesetting" pitchFamily="66" charset="-78"/>
              </a:rPr>
            </a:br>
            <a:r>
              <a:rPr lang="ar-SA" sz="2100" dirty="0" smtClean="0">
                <a:latin typeface="Arabic Typesetting" pitchFamily="66" charset="-78"/>
                <a:cs typeface="Arabic Typesetting" pitchFamily="66" charset="-78"/>
              </a:rPr>
              <a:t>ي</a:t>
            </a:r>
            <a:r>
              <a:rPr lang="ar-SA" sz="2200" dirty="0" smtClean="0">
                <a:latin typeface="Arabic Typesetting" pitchFamily="66" charset="-78"/>
                <a:cs typeface="Arabic Typesetting" pitchFamily="66" charset="-78"/>
              </a:rPr>
              <a:t>و</a:t>
            </a:r>
            <a:r>
              <a:rPr lang="ar-JO" sz="2200" dirty="0" smtClean="0">
                <a:latin typeface="Arabic Typesetting" pitchFamily="66" charset="-78"/>
                <a:cs typeface="Arabic Typesetting" pitchFamily="66" charset="-78"/>
              </a:rPr>
              <a:t>مياً كنت أنتظر ابني الصغير في السيارة بعد انتهاء يومه الدراسي، وأعتبر ذلك فرصة لملاحظة أطفال المرحلة الابتدائية الأساسية.. ماذا يلعبون؟ وكيف يتفاعلون اجتماعياً بع بعضهم بعضاً؟ كنت أراهم يلعبون في الحصى، ويقيسون قدراتهم على الرمي، يرسمون بالطباشير على الأرض، وجدتهم أيضاً يحولون عبوات الماء إلى أنابيب اختبار يملؤونها بالماء، ويذوبون فيها كل ما يصادفهم في الأرض من طباشير، وألوان، وأقلام فلوماستر؛ ليراقبوا تغير لونها بعد أن يرجوها بقوة، وكانت علامات الفرحة والسعادة تظهر جليةً على وجوههم كلما حصلوا على لون جديد ومختلف، أو تشكلت طبقات رملية ملونة، مع مرور الأيام بدأ الصغار يطورون اللعبة فكانوا يثقبون العبوات ليخرج منها الماء كنوافير ملونة، ثم بدأ التفاعل الاجتماعي الأقوى ليستمتعوا أكثر باستخدامها مرشات للماء على بعضهم بعضاً. </a:t>
            </a:r>
            <a:br>
              <a:rPr lang="ar-JO" sz="2200" dirty="0" smtClean="0">
                <a:latin typeface="Arabic Typesetting" pitchFamily="66" charset="-78"/>
                <a:cs typeface="Arabic Typesetting" pitchFamily="66" charset="-78"/>
              </a:rPr>
            </a:br>
            <a:r>
              <a:rPr lang="ar-JO" sz="2200" dirty="0" smtClean="0">
                <a:latin typeface="Arabic Typesetting" pitchFamily="66" charset="-78"/>
                <a:cs typeface="Arabic Typesetting" pitchFamily="66" charset="-78"/>
              </a:rPr>
              <a:t>في الماضي ابتكر الأطفال كثيراً من الألعاب من مخلفات البيئة ("كبوش"، مداوين)، ثم تطورت الألعاب ليجمع الأطفال أغطية المشروبات الغازية ويلضموها معاً، وتصبح عجلة يركبونها على عرباتهم التي يصنعونها بأنفسهم... وغيرها الكثير من الألعاب التي قضى معها الأطفال في الماضي أروع اللحظات وأمتعها، والتي لا تزال محفورة في ذاكرتهم، ليس هذا فحسب بل تعلموا من خلالها الكثير من المهارات والمفاهيم العلمية. </a:t>
            </a:r>
            <a:br>
              <a:rPr lang="ar-JO" sz="2200" dirty="0" smtClean="0">
                <a:latin typeface="Arabic Typesetting" pitchFamily="66" charset="-78"/>
                <a:cs typeface="Arabic Typesetting" pitchFamily="66" charset="-78"/>
              </a:rPr>
            </a:br>
            <a:r>
              <a:rPr lang="ar-JO" sz="2200" dirty="0" smtClean="0">
                <a:latin typeface="Arabic Typesetting" pitchFamily="66" charset="-78"/>
                <a:cs typeface="Arabic Typesetting" pitchFamily="66" charset="-78"/>
              </a:rPr>
              <a:t>أما الآن فهم يعيشون في بيئة ثرية، تحيط بهم الألعاب التي تحقق لهم المتعة نفسها، إلا أنهم في الحقيقة يفتقدون تلك الفرص التي تشعرهم بالحاجة والاستمتاع بالحلم، ثم التفكير بالوسائل المتاحة لتحقيقه وتحويله إلى اختراع واقع، ما أقصده أنهم بحاجة إلى ألعاب اكتشفوا حاجتهم إليها فصنعوها بأنفسهم لا ألعاب صنعها لهم الكبار بناءً على قياسهم. </a:t>
            </a:r>
            <a:br>
              <a:rPr lang="ar-JO" sz="2200" dirty="0" smtClean="0">
                <a:latin typeface="Arabic Typesetting" pitchFamily="66" charset="-78"/>
                <a:cs typeface="Arabic Typesetting" pitchFamily="66" charset="-78"/>
              </a:rPr>
            </a:br>
            <a:r>
              <a:rPr lang="ar-JO" sz="2200" dirty="0" smtClean="0">
                <a:latin typeface="Arabic Typesetting" pitchFamily="66" charset="-78"/>
                <a:cs typeface="Arabic Typesetting" pitchFamily="66" charset="-78"/>
              </a:rPr>
              <a:t>الاكتشاف، ثم الاختراع من الحاجات الطبيعية التي تولد مع الصغار، وتكبر معهم، وتحتاج منا إلى الاحتضان والرعاية؛ لأنها دون الرعاية ستضعف وربما تختفي. </a:t>
            </a:r>
          </a:p>
          <a:p>
            <a:pPr algn="l">
              <a:buNone/>
            </a:pPr>
            <a:r>
              <a:rPr lang="ar-JO" sz="1800" dirty="0" smtClean="0">
                <a:latin typeface="Arabic Typesetting" pitchFamily="66" charset="-78"/>
                <a:cs typeface="Arabic Typesetting" pitchFamily="66" charset="-78"/>
              </a:rPr>
              <a:t>وفاء الطجل </a:t>
            </a:r>
            <a:r>
              <a:rPr lang="ar-JO" sz="2000" dirty="0" smtClean="0">
                <a:latin typeface="Arabic Typesetting" pitchFamily="66" charset="-78"/>
                <a:cs typeface="Arabic Typesetting" pitchFamily="66" charset="-78"/>
              </a:rPr>
              <a:t> </a:t>
            </a:r>
          </a:p>
          <a:p>
            <a:endParaRPr lang="ar-JO" sz="2400"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9322" y="857232"/>
            <a:ext cx="2200708" cy="5072098"/>
          </a:xfrm>
        </p:spPr>
        <p:txBody>
          <a:bodyPr/>
          <a:lstStyle/>
          <a:p>
            <a:pPr algn="ctr">
              <a:lnSpc>
                <a:spcPct val="150000"/>
              </a:lnSpc>
            </a:pPr>
            <a:r>
              <a:rPr lang="ar-SA" sz="5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latin typeface="Arial Unicode MS" pitchFamily="34" charset="-128"/>
                <a:ea typeface="Arial Unicode MS" pitchFamily="34" charset="-128"/>
                <a:cs typeface="Arial Unicode MS" pitchFamily="34" charset="-128"/>
              </a:rPr>
              <a:t>أعمــال مصنوعة يـدويــاً لـركــن الإدراك</a:t>
            </a:r>
            <a:endParaRPr lang="ar-JO" sz="5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latin typeface="Arial Unicode MS" pitchFamily="34" charset="-128"/>
              <a:ea typeface="Arial Unicode MS" pitchFamily="34" charset="-128"/>
              <a:cs typeface="Arial Unicode MS" pitchFamily="34" charset="-128"/>
            </a:endParaRPr>
          </a:p>
        </p:txBody>
      </p:sp>
      <p:sp>
        <p:nvSpPr>
          <p:cNvPr id="6" name="Footer Placeholder 5"/>
          <p:cNvSpPr>
            <a:spLocks noGrp="1"/>
          </p:cNvSpPr>
          <p:nvPr>
            <p:ph type="ftr" sz="quarter" idx="11"/>
          </p:nvPr>
        </p:nvSpPr>
        <p:spPr/>
        <p:txBody>
          <a:bodyPr/>
          <a:lstStyle/>
          <a:p>
            <a:r>
              <a:rPr lang="ar-JO" smtClean="0">
                <a:solidFill>
                  <a:schemeClr val="tx1"/>
                </a:solidFill>
              </a:rPr>
              <a:t>إعداد: أ. مها الحقباني- جامعة الملك سعود 2010 م</a:t>
            </a:r>
            <a:endParaRPr lang="ar-JO" dirty="0">
              <a:solidFill>
                <a:schemeClr val="tx1"/>
              </a:solidFill>
            </a:endParaRPr>
          </a:p>
        </p:txBody>
      </p:sp>
      <p:pic>
        <p:nvPicPr>
          <p:cNvPr id="3076" name="Picture 4" descr="Image result for hands clipart"/>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7364" t="-700" r="-16634" b="-5040"/>
          <a:stretch/>
        </p:blipFill>
        <p:spPr bwMode="auto">
          <a:xfrm>
            <a:off x="755576" y="1196752"/>
            <a:ext cx="4978462" cy="4392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تصنيف الالوان الشمعية </a:t>
            </a:r>
            <a:br>
              <a:rPr lang="ar-SA" dirty="0" smtClean="0"/>
            </a:br>
            <a:r>
              <a:rPr lang="ar-SA" sz="1600" dirty="0" smtClean="0"/>
              <a:t>وسيلة من صنع : أ.ريم الفيصل دارس الفلاح</a:t>
            </a:r>
            <a:endParaRPr lang="ar-JO" dirty="0"/>
          </a:p>
        </p:txBody>
      </p:sp>
      <p:pic>
        <p:nvPicPr>
          <p:cNvPr id="5" name="Content Placeholder 4" descr="IMG_7568.JPG"/>
          <p:cNvPicPr>
            <a:picLocks noGrp="1" noChangeAspect="1"/>
          </p:cNvPicPr>
          <p:nvPr>
            <p:ph idx="1"/>
          </p:nvPr>
        </p:nvPicPr>
        <p:blipFill>
          <a:blip r:embed="rId2" cstate="email"/>
          <a:stretch>
            <a:fillRect/>
          </a:stretch>
        </p:blipFill>
        <p:spPr>
          <a:xfrm>
            <a:off x="1656689" y="1447800"/>
            <a:ext cx="7056172" cy="480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Footer Placeholder 5"/>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85852" y="285728"/>
            <a:ext cx="6429420" cy="116205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lnSpc>
                <a:spcPct val="100000"/>
              </a:lnSpc>
            </a:pPr>
            <a:r>
              <a:rPr lang="ar-SA" sz="4400" dirty="0" smtClean="0"/>
              <a:t>ترتيب القطع بالتسلسل حسب الحجم</a:t>
            </a:r>
            <a:br>
              <a:rPr lang="ar-SA" sz="4400" dirty="0" smtClean="0"/>
            </a:br>
            <a:r>
              <a:rPr lang="ar-SA" sz="4400" dirty="0" smtClean="0"/>
              <a:t>تصاعدياً وتنازلياً </a:t>
            </a:r>
            <a:endParaRPr lang="ar-JO" sz="4400" dirty="0"/>
          </a:p>
        </p:txBody>
      </p:sp>
      <p:pic>
        <p:nvPicPr>
          <p:cNvPr id="9" name="Content Placeholder 8" descr="IMG_7587.JPG"/>
          <p:cNvPicPr>
            <a:picLocks noGrp="1" noChangeAspect="1"/>
          </p:cNvPicPr>
          <p:nvPr>
            <p:ph sz="half" idx="1"/>
          </p:nvPr>
        </p:nvPicPr>
        <p:blipFill>
          <a:blip r:embed="rId2" cstate="email"/>
          <a:stretch>
            <a:fillRect/>
          </a:stretch>
        </p:blipFill>
        <p:spPr>
          <a:xfrm>
            <a:off x="642910" y="1857364"/>
            <a:ext cx="7786742" cy="449262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Footer Placeholder 6"/>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6" name="Text Placeholder 5"/>
          <p:cNvSpPr>
            <a:spLocks noGrp="1"/>
          </p:cNvSpPr>
          <p:nvPr>
            <p:ph type="body" idx="2"/>
          </p:nvPr>
        </p:nvSpPr>
        <p:spPr>
          <a:xfrm>
            <a:off x="714348" y="6000768"/>
            <a:ext cx="2095520" cy="357190"/>
          </a:xfrm>
        </p:spPr>
        <p:txBody>
          <a:bodyPr/>
          <a:lstStyle/>
          <a:p>
            <a:r>
              <a:rPr lang="ar-SA" b="1" dirty="0" smtClean="0"/>
              <a:t>مدارس الفلاح – أ.ريم الفيصل </a:t>
            </a:r>
            <a:endParaRPr lang="ar-JO"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00100" y="285728"/>
            <a:ext cx="7115196" cy="1428760"/>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lnSpc>
                <a:spcPct val="100000"/>
              </a:lnSpc>
            </a:pPr>
            <a:r>
              <a:rPr lang="ar-SA" sz="4400" dirty="0" smtClean="0"/>
              <a:t>ترتيب النجوم حسب الحجم تصاعدياً وتنازلياً</a:t>
            </a:r>
            <a:endParaRPr lang="ar-JO" sz="4400" dirty="0"/>
          </a:p>
        </p:txBody>
      </p:sp>
      <p:pic>
        <p:nvPicPr>
          <p:cNvPr id="7" name="Content Placeholder 6" descr="IMG_7589.JPG"/>
          <p:cNvPicPr>
            <a:picLocks noGrp="1" noChangeAspect="1"/>
          </p:cNvPicPr>
          <p:nvPr>
            <p:ph sz="half" idx="1"/>
          </p:nvPr>
        </p:nvPicPr>
        <p:blipFill>
          <a:blip r:embed="rId2" cstate="email"/>
          <a:stretch>
            <a:fillRect/>
          </a:stretch>
        </p:blipFill>
        <p:spPr>
          <a:xfrm>
            <a:off x="428596" y="2000240"/>
            <a:ext cx="8286808" cy="412592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Footer Placeholder 7"/>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6" name="Text Placeholder 5"/>
          <p:cNvSpPr>
            <a:spLocks noGrp="1"/>
          </p:cNvSpPr>
          <p:nvPr>
            <p:ph type="body" idx="2"/>
          </p:nvPr>
        </p:nvSpPr>
        <p:spPr>
          <a:xfrm>
            <a:off x="6643702" y="5715016"/>
            <a:ext cx="1838340" cy="307524"/>
          </a:xfrm>
        </p:spPr>
        <p:txBody>
          <a:bodyPr>
            <a:normAutofit fontScale="92500"/>
          </a:bodyPr>
          <a:lstStyle/>
          <a:p>
            <a:r>
              <a:rPr lang="ar-SA" b="1" dirty="0" smtClean="0"/>
              <a:t>مدارس الفلاح- أ.ريم الفيصل</a:t>
            </a:r>
            <a:endParaRPr lang="ar-JO"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dirty="0" smtClean="0"/>
              <a:t>إكمال القطعة الناقصة من الثوب</a:t>
            </a:r>
            <a:br>
              <a:rPr lang="ar-SA" dirty="0" smtClean="0"/>
            </a:br>
            <a:r>
              <a:rPr lang="ar-SA" sz="2000" dirty="0" smtClean="0"/>
              <a:t>مدارس الفلاح – أ.ريم الفيصل</a:t>
            </a:r>
            <a:endParaRPr lang="ar-JO" dirty="0"/>
          </a:p>
        </p:txBody>
      </p:sp>
      <p:pic>
        <p:nvPicPr>
          <p:cNvPr id="11" name="Content Placeholder 10" descr="IMG_7591.JPG"/>
          <p:cNvPicPr>
            <a:picLocks noGrp="1" noChangeAspect="1"/>
          </p:cNvPicPr>
          <p:nvPr>
            <p:ph sz="half" idx="1"/>
          </p:nvPr>
        </p:nvPicPr>
        <p:blipFill>
          <a:blip r:embed="rId2" cstate="email"/>
          <a:stretch>
            <a:fillRect/>
          </a:stretch>
        </p:blipFill>
        <p:spPr>
          <a:xfrm>
            <a:off x="1285852" y="1714488"/>
            <a:ext cx="3657600" cy="45865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Content Placeholder 11" descr="IMG_7574.JPG"/>
          <p:cNvPicPr>
            <a:picLocks noGrp="1" noChangeAspect="1"/>
          </p:cNvPicPr>
          <p:nvPr>
            <p:ph sz="half" idx="2"/>
          </p:nvPr>
        </p:nvPicPr>
        <p:blipFill>
          <a:blip r:embed="rId3" cstate="email"/>
          <a:stretch>
            <a:fillRect/>
          </a:stretch>
        </p:blipFill>
        <p:spPr>
          <a:xfrm>
            <a:off x="5214942" y="1714488"/>
            <a:ext cx="3657600" cy="45720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Footer Placeholder 5"/>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7224" y="357166"/>
            <a:ext cx="7286676" cy="1000132"/>
          </a:xfrm>
        </p:spPr>
        <p:style>
          <a:lnRef idx="2">
            <a:schemeClr val="accent3"/>
          </a:lnRef>
          <a:fillRef idx="1">
            <a:schemeClr val="lt1"/>
          </a:fillRef>
          <a:effectRef idx="0">
            <a:schemeClr val="accent3"/>
          </a:effectRef>
          <a:fontRef idx="minor">
            <a:schemeClr val="dk1"/>
          </a:fontRef>
        </p:style>
        <p:txBody>
          <a:bodyPr>
            <a:noAutofit/>
          </a:bodyPr>
          <a:lstStyle/>
          <a:p>
            <a:pPr algn="ctr">
              <a:lnSpc>
                <a:spcPct val="150000"/>
              </a:lnSpc>
            </a:pPr>
            <a:r>
              <a:rPr lang="ar-SA" sz="4000" dirty="0" smtClean="0"/>
              <a:t>ترتيب الورود حسب تطابق اللون</a:t>
            </a:r>
            <a:endParaRPr lang="ar-JO" sz="4000" dirty="0"/>
          </a:p>
        </p:txBody>
      </p:sp>
      <p:pic>
        <p:nvPicPr>
          <p:cNvPr id="7" name="Content Placeholder 6" descr="IMG_7579.JPG"/>
          <p:cNvPicPr>
            <a:picLocks noGrp="1" noChangeAspect="1"/>
          </p:cNvPicPr>
          <p:nvPr>
            <p:ph sz="half" idx="1"/>
          </p:nvPr>
        </p:nvPicPr>
        <p:blipFill>
          <a:blip r:embed="rId2" cstate="email"/>
          <a:stretch>
            <a:fillRect/>
          </a:stretch>
        </p:blipFill>
        <p:spPr>
          <a:xfrm>
            <a:off x="785786" y="1857364"/>
            <a:ext cx="7643866" cy="45005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Footer Placeholder 7"/>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6" name="Text Placeholder 5"/>
          <p:cNvSpPr>
            <a:spLocks noGrp="1"/>
          </p:cNvSpPr>
          <p:nvPr>
            <p:ph type="body" idx="2"/>
          </p:nvPr>
        </p:nvSpPr>
        <p:spPr>
          <a:xfrm>
            <a:off x="6072198" y="2071678"/>
            <a:ext cx="2124092" cy="378962"/>
          </a:xfrm>
        </p:spPr>
        <p:txBody>
          <a:bodyPr/>
          <a:lstStyle/>
          <a:p>
            <a:r>
              <a:rPr lang="ar-SA" b="1" dirty="0" smtClean="0"/>
              <a:t>مدارس الفلاح – أ. ريم الفيصل </a:t>
            </a:r>
            <a:endParaRPr lang="ar-JO"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57290" y="428604"/>
            <a:ext cx="6286544" cy="1140520"/>
          </a:xfrm>
        </p:spPr>
        <p:style>
          <a:lnRef idx="2">
            <a:schemeClr val="accent5"/>
          </a:lnRef>
          <a:fillRef idx="1">
            <a:schemeClr val="lt1"/>
          </a:fillRef>
          <a:effectRef idx="0">
            <a:schemeClr val="accent5"/>
          </a:effectRef>
          <a:fontRef idx="minor">
            <a:schemeClr val="dk1"/>
          </a:fontRef>
        </p:style>
        <p:txBody>
          <a:bodyPr>
            <a:normAutofit/>
          </a:bodyPr>
          <a:lstStyle/>
          <a:p>
            <a:pPr algn="ctr">
              <a:lnSpc>
                <a:spcPct val="150000"/>
              </a:lnSpc>
            </a:pPr>
            <a:r>
              <a:rPr lang="ar-SA" sz="4400" dirty="0" smtClean="0"/>
              <a:t>تصنيف الأعواد حسب اللّون</a:t>
            </a:r>
            <a:endParaRPr lang="ar-JO" sz="4400" dirty="0"/>
          </a:p>
        </p:txBody>
      </p:sp>
      <p:pic>
        <p:nvPicPr>
          <p:cNvPr id="7" name="Content Placeholder 6" descr="IMG_7594.JPG"/>
          <p:cNvPicPr>
            <a:picLocks noGrp="1" noChangeAspect="1"/>
          </p:cNvPicPr>
          <p:nvPr>
            <p:ph sz="half" idx="1"/>
          </p:nvPr>
        </p:nvPicPr>
        <p:blipFill>
          <a:blip r:embed="rId2" cstate="email"/>
          <a:stretch>
            <a:fillRect/>
          </a:stretch>
        </p:blipFill>
        <p:spPr>
          <a:xfrm>
            <a:off x="1000100" y="2133600"/>
            <a:ext cx="7143800" cy="399256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Footer Placeholder 7"/>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6" name="Text Placeholder 5"/>
          <p:cNvSpPr>
            <a:spLocks noGrp="1"/>
          </p:cNvSpPr>
          <p:nvPr>
            <p:ph type="body" idx="2"/>
          </p:nvPr>
        </p:nvSpPr>
        <p:spPr>
          <a:xfrm>
            <a:off x="5500694" y="5500702"/>
            <a:ext cx="2124092" cy="378962"/>
          </a:xfrm>
        </p:spPr>
        <p:txBody>
          <a:bodyPr/>
          <a:lstStyle/>
          <a:p>
            <a:r>
              <a:rPr lang="ar-SA" b="1" dirty="0" smtClean="0"/>
              <a:t>مدارس الفلاح – أ. ريم الفيصل </a:t>
            </a:r>
            <a:endParaRPr lang="ar-JO"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ar-SA" b="1" dirty="0" smtClean="0"/>
              <a:t>التصنيف والمطابقة حسب الملمس</a:t>
            </a:r>
            <a:br>
              <a:rPr lang="ar-SA" b="1" dirty="0" smtClean="0"/>
            </a:br>
            <a:r>
              <a:rPr lang="ar-SA" sz="1600" b="1" dirty="0" smtClean="0"/>
              <a:t>مدارس الفلاح- أ.ريم الفيصل </a:t>
            </a:r>
            <a:endParaRPr lang="ar-JO" b="1" dirty="0"/>
          </a:p>
        </p:txBody>
      </p:sp>
      <p:pic>
        <p:nvPicPr>
          <p:cNvPr id="10" name="Content Placeholder 9" descr="IMG_7571.JPG"/>
          <p:cNvPicPr>
            <a:picLocks noGrp="1" noChangeAspect="1"/>
          </p:cNvPicPr>
          <p:nvPr>
            <p:ph sz="half" idx="1"/>
          </p:nvPr>
        </p:nvPicPr>
        <p:blipFill>
          <a:blip r:embed="rId2" cstate="email"/>
          <a:stretch>
            <a:fillRect/>
          </a:stretch>
        </p:blipFill>
        <p:spPr>
          <a:xfrm>
            <a:off x="357158" y="1785926"/>
            <a:ext cx="5286412" cy="47149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Content Placeholder 10" descr="IMG_7572.JPG"/>
          <p:cNvPicPr>
            <a:picLocks noGrp="1" noChangeAspect="1"/>
          </p:cNvPicPr>
          <p:nvPr>
            <p:ph sz="half" idx="2"/>
          </p:nvPr>
        </p:nvPicPr>
        <p:blipFill>
          <a:blip r:embed="rId3" cstate="email"/>
          <a:stretch>
            <a:fillRect/>
          </a:stretch>
        </p:blipFill>
        <p:spPr>
          <a:xfrm rot="1541516">
            <a:off x="5089793" y="1590651"/>
            <a:ext cx="3962071" cy="3254313"/>
          </a:xfrm>
          <a:prstGeom prst="roundRect">
            <a:avLst>
              <a:gd name="adj" fmla="val 19711"/>
            </a:avLst>
          </a:prstGeom>
          <a:solidFill>
            <a:srgbClr val="FFFFFF">
              <a:shade val="85000"/>
            </a:srgbClr>
          </a:solidFill>
          <a:ln>
            <a:noFill/>
          </a:ln>
          <a:effectLst>
            <a:reflection blurRad="12700" stA="38000" endPos="28000" dist="5000" dir="5400000" sy="-100000" algn="bl" rotWithShape="0"/>
          </a:effectLst>
        </p:spPr>
      </p:pic>
      <p:sp>
        <p:nvSpPr>
          <p:cNvPr id="6" name="Footer Placeholder 5"/>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7498080" cy="1143000"/>
          </a:xfrm>
        </p:spPr>
        <p:txBody>
          <a:bodyPr>
            <a:normAutofit/>
          </a:bodyPr>
          <a:lstStyle/>
          <a:p>
            <a:pPr algn="r"/>
            <a:r>
              <a:rPr lang="ar-SA" dirty="0" smtClean="0">
                <a:effectLst>
                  <a:glow rad="101600">
                    <a:schemeClr val="accent1">
                      <a:satMod val="175000"/>
                      <a:alpha val="40000"/>
                    </a:schemeClr>
                  </a:glow>
                  <a:outerShdw blurRad="50000" dist="30000" dir="5400000" algn="tl" rotWithShape="0">
                    <a:srgbClr val="000000">
                      <a:alpha val="30000"/>
                    </a:srgbClr>
                  </a:outerShdw>
                </a:effectLst>
              </a:rPr>
              <a:t>أهداف النمو العاطفي - الاجتماعي :</a:t>
            </a:r>
            <a:endParaRPr lang="ar-JO" dirty="0">
              <a:effectLst>
                <a:glow rad="101600">
                  <a:schemeClr val="accent1">
                    <a:satMod val="175000"/>
                    <a:alpha val="40000"/>
                  </a:schemeClr>
                </a:glow>
                <a:outerShdw blurRad="50000" dist="30000" dir="5400000" algn="tl" rotWithShape="0">
                  <a:srgbClr val="000000">
                    <a:alpha val="30000"/>
                  </a:srgbClr>
                </a:outerShdw>
              </a:effectLst>
            </a:endParaRPr>
          </a:p>
        </p:txBody>
      </p:sp>
      <p:sp>
        <p:nvSpPr>
          <p:cNvPr id="3" name="Content Placeholder 2"/>
          <p:cNvSpPr>
            <a:spLocks noGrp="1"/>
          </p:cNvSpPr>
          <p:nvPr>
            <p:ph idx="1"/>
          </p:nvPr>
        </p:nvSpPr>
        <p:spPr>
          <a:xfrm>
            <a:off x="1435608" y="1285860"/>
            <a:ext cx="7498080" cy="5000660"/>
          </a:xfrm>
        </p:spPr>
        <p:style>
          <a:lnRef idx="1">
            <a:schemeClr val="accent2"/>
          </a:lnRef>
          <a:fillRef idx="2">
            <a:schemeClr val="accent2"/>
          </a:fillRef>
          <a:effectRef idx="1">
            <a:schemeClr val="accent2"/>
          </a:effectRef>
          <a:fontRef idx="minor">
            <a:schemeClr val="dk1"/>
          </a:fontRef>
        </p:style>
        <p:txBody>
          <a:bodyPr/>
          <a:lstStyle/>
          <a:p>
            <a:r>
              <a:rPr lang="ar-SA" dirty="0" smtClean="0"/>
              <a:t>اكتساب خبرة العمل في مجموعات صغيرة.</a:t>
            </a:r>
          </a:p>
          <a:p>
            <a:r>
              <a:rPr lang="ar-SA" dirty="0" smtClean="0"/>
              <a:t>تعلم العمل بتعاون مع الآخرين.</a:t>
            </a:r>
          </a:p>
          <a:p>
            <a:r>
              <a:rPr lang="ar-SA" dirty="0" smtClean="0"/>
              <a:t>مشاركة الأدوات وانتظار الدور.</a:t>
            </a:r>
          </a:p>
          <a:p>
            <a:r>
              <a:rPr lang="ar-SA" dirty="0" smtClean="0"/>
              <a:t>تطوير تهذيب الذات من خلال العمل مع أداة لحين السيطرة عليها.</a:t>
            </a:r>
          </a:p>
          <a:p>
            <a:r>
              <a:rPr lang="ar-SA" dirty="0" smtClean="0"/>
              <a:t>إنجاز العمل والشعور بالفخر لذلك.</a:t>
            </a:r>
          </a:p>
          <a:p>
            <a:r>
              <a:rPr lang="ar-SA" dirty="0" smtClean="0">
                <a:solidFill>
                  <a:schemeClr val="tx1"/>
                </a:solidFill>
              </a:rPr>
              <a:t>تشجيع الطفل على التجريب و المحاولة.</a:t>
            </a:r>
          </a:p>
          <a:p>
            <a:r>
              <a:rPr lang="ar-SA" dirty="0" smtClean="0">
                <a:solidFill>
                  <a:schemeClr val="tx1"/>
                </a:solidFill>
              </a:rPr>
              <a:t>التعرف على طرق للتعامل مع الأدوات المفتوحة.</a:t>
            </a:r>
          </a:p>
        </p:txBody>
      </p:sp>
      <p:sp>
        <p:nvSpPr>
          <p:cNvPr id="5" name="Footer Placeholder 4"/>
          <p:cNvSpPr>
            <a:spLocks noGrp="1"/>
          </p:cNvSpPr>
          <p:nvPr>
            <p:ph type="ftr" sz="quarter" idx="11"/>
          </p:nvPr>
        </p:nvSpPr>
        <p:spPr/>
        <p:txBody>
          <a:bodyPr/>
          <a:lstStyle/>
          <a:p>
            <a:r>
              <a:rPr lang="ar-JO" smtClean="0">
                <a:solidFill>
                  <a:schemeClr val="tx1"/>
                </a:solidFill>
              </a:rPr>
              <a:t>إعداد: أ. مها الحقباني- جامعة الملك سعود 2010 م</a:t>
            </a:r>
            <a:endParaRPr lang="ar-JO" dirty="0">
              <a:solidFill>
                <a:schemeClr val="tx1"/>
              </a:solidFill>
            </a:endParaRPr>
          </a:p>
        </p:txBody>
      </p:sp>
      <p:pic>
        <p:nvPicPr>
          <p:cNvPr id="6" name="Picture 5" descr="1204376917.jpg"/>
          <p:cNvPicPr>
            <a:picLocks noChangeAspect="1"/>
          </p:cNvPicPr>
          <p:nvPr/>
        </p:nvPicPr>
        <p:blipFill>
          <a:blip r:embed="rId2" cstate="email"/>
          <a:stretch>
            <a:fillRect/>
          </a:stretch>
        </p:blipFill>
        <p:spPr>
          <a:xfrm>
            <a:off x="214282" y="285728"/>
            <a:ext cx="2357444" cy="196453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1285860"/>
            <a:ext cx="2428892" cy="4286280"/>
          </a:xfrm>
        </p:spPr>
        <p:style>
          <a:lnRef idx="3">
            <a:schemeClr val="lt1"/>
          </a:lnRef>
          <a:fillRef idx="1">
            <a:schemeClr val="accent3"/>
          </a:fillRef>
          <a:effectRef idx="1">
            <a:schemeClr val="accent3"/>
          </a:effectRef>
          <a:fontRef idx="minor">
            <a:schemeClr val="lt1"/>
          </a:fontRef>
        </p:style>
        <p:txBody>
          <a:bodyPr>
            <a:normAutofit fontScale="90000"/>
          </a:bodyPr>
          <a:lstStyle/>
          <a:p>
            <a:pPr algn="ctr">
              <a:lnSpc>
                <a:spcPct val="150000"/>
              </a:lnSpc>
            </a:pPr>
            <a:r>
              <a:rPr lang="ar-SA" sz="4000" dirty="0" smtClean="0"/>
              <a:t>تعليق التفاحات على المغناطيس في الشجرة حسب مدلول البطاقة</a:t>
            </a:r>
            <a:endParaRPr lang="ar-JO" sz="4000" dirty="0"/>
          </a:p>
        </p:txBody>
      </p:sp>
      <p:pic>
        <p:nvPicPr>
          <p:cNvPr id="7" name="Content Placeholder 6" descr="IMG_7566.JPG"/>
          <p:cNvPicPr>
            <a:picLocks noGrp="1" noChangeAspect="1"/>
          </p:cNvPicPr>
          <p:nvPr>
            <p:ph sz="half" idx="1"/>
          </p:nvPr>
        </p:nvPicPr>
        <p:blipFill>
          <a:blip r:embed="rId2" cstate="email"/>
          <a:stretch>
            <a:fillRect/>
          </a:stretch>
        </p:blipFill>
        <p:spPr>
          <a:xfrm>
            <a:off x="3500430" y="642918"/>
            <a:ext cx="5112116" cy="55164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Footer Placeholder 7"/>
          <p:cNvSpPr>
            <a:spLocks noGrp="1"/>
          </p:cNvSpPr>
          <p:nvPr>
            <p:ph type="ftr" sz="quarter" idx="11"/>
          </p:nvPr>
        </p:nvSpPr>
        <p:spPr/>
        <p:txBody>
          <a:bodyPr/>
          <a:lstStyle/>
          <a:p>
            <a:r>
              <a:rPr lang="ar-JO" dirty="0" smtClean="0">
                <a:solidFill>
                  <a:schemeClr val="accent3">
                    <a:lumMod val="75000"/>
                  </a:schemeClr>
                </a:solidFill>
              </a:rPr>
              <a:t>إعداد: أ. مها الحقباني- جامعة الملك سعود 2010 م</a:t>
            </a:r>
            <a:endParaRPr lang="ar-JO" dirty="0">
              <a:solidFill>
                <a:schemeClr val="accent3">
                  <a:lumMod val="75000"/>
                </a:schemeClr>
              </a:solidFill>
            </a:endParaRPr>
          </a:p>
        </p:txBody>
      </p:sp>
      <p:sp>
        <p:nvSpPr>
          <p:cNvPr id="6" name="Text Placeholder 5"/>
          <p:cNvSpPr>
            <a:spLocks noGrp="1"/>
          </p:cNvSpPr>
          <p:nvPr>
            <p:ph type="body" idx="2"/>
          </p:nvPr>
        </p:nvSpPr>
        <p:spPr>
          <a:xfrm>
            <a:off x="3571868" y="5643578"/>
            <a:ext cx="2571768" cy="500066"/>
          </a:xfrm>
        </p:spPr>
        <p:txBody>
          <a:bodyPr>
            <a:normAutofit/>
          </a:bodyPr>
          <a:lstStyle/>
          <a:p>
            <a:r>
              <a:rPr lang="ar-SA" b="1" dirty="0" smtClean="0"/>
              <a:t>من صنع أ.ريم الفيصل – مدارس الفلاح</a:t>
            </a:r>
            <a:endParaRPr lang="ar-JO"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142852"/>
            <a:ext cx="7498080" cy="11430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t>مطابقة الكلمة بلون الزهرة المناسب</a:t>
            </a:r>
            <a:br>
              <a:rPr lang="ar-SA" dirty="0" smtClean="0"/>
            </a:br>
            <a:r>
              <a:rPr lang="ar-SA" sz="1800" dirty="0" smtClean="0"/>
              <a:t>من صنع: أ.ريم الفيصل - مدارس الفلاح</a:t>
            </a:r>
            <a:endParaRPr lang="ar-JO" sz="1800" dirty="0"/>
          </a:p>
        </p:txBody>
      </p:sp>
      <p:pic>
        <p:nvPicPr>
          <p:cNvPr id="6" name="Content Placeholder 5" descr="IMG_7569.JPG"/>
          <p:cNvPicPr>
            <a:picLocks noGrp="1" noChangeAspect="1"/>
          </p:cNvPicPr>
          <p:nvPr>
            <p:ph idx="1"/>
          </p:nvPr>
        </p:nvPicPr>
        <p:blipFill>
          <a:blip r:embed="rId2" cstate="email"/>
          <a:stretch>
            <a:fillRect/>
          </a:stretch>
        </p:blipFill>
        <p:spPr>
          <a:xfrm>
            <a:off x="2285984" y="1428736"/>
            <a:ext cx="5147909" cy="50091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7498080" cy="1143000"/>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dirty="0" smtClean="0"/>
              <a:t>ترتيب خطوات صنع الكعك بالتسلسل</a:t>
            </a:r>
            <a:br>
              <a:rPr lang="ar-SA" dirty="0" smtClean="0"/>
            </a:br>
            <a:r>
              <a:rPr lang="ar-SA" sz="2000" dirty="0" smtClean="0"/>
              <a:t>من صنع: أ. ريم الفيصل  – مدارس الفلاح</a:t>
            </a:r>
            <a:endParaRPr lang="ar-JO" dirty="0"/>
          </a:p>
        </p:txBody>
      </p:sp>
      <p:pic>
        <p:nvPicPr>
          <p:cNvPr id="6" name="Content Placeholder 5" descr="IMG_7582.JPG"/>
          <p:cNvPicPr>
            <a:picLocks noGrp="1" noChangeAspect="1"/>
          </p:cNvPicPr>
          <p:nvPr>
            <p:ph idx="1"/>
          </p:nvPr>
        </p:nvPicPr>
        <p:blipFill>
          <a:blip r:embed="rId2" cstate="email"/>
          <a:stretch>
            <a:fillRect/>
          </a:stretch>
        </p:blipFill>
        <p:spPr>
          <a:xfrm>
            <a:off x="1500166" y="1500174"/>
            <a:ext cx="6951123" cy="480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7498080" cy="1357322"/>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SA" sz="3600" dirty="0" smtClean="0"/>
              <a:t>ترتيب القطع حسب المنوال/النمط الذي ترتبه المعلمة في مساحة النموذج</a:t>
            </a:r>
            <a:r>
              <a:rPr lang="ar-SA" dirty="0" smtClean="0"/>
              <a:t/>
            </a:r>
            <a:br>
              <a:rPr lang="ar-SA" dirty="0" smtClean="0"/>
            </a:br>
            <a:r>
              <a:rPr lang="ar-SA" sz="1800" dirty="0" smtClean="0"/>
              <a:t>من صنع: أ.ريم الفيصل – مدارس الفلاح </a:t>
            </a:r>
            <a:endParaRPr lang="ar-JO" dirty="0"/>
          </a:p>
        </p:txBody>
      </p:sp>
      <p:pic>
        <p:nvPicPr>
          <p:cNvPr id="5" name="Content Placeholder 4" descr="IMG_7583 - Copy.JPG"/>
          <p:cNvPicPr>
            <a:picLocks noGrp="1" noChangeAspect="1"/>
          </p:cNvPicPr>
          <p:nvPr>
            <p:ph idx="1"/>
          </p:nvPr>
        </p:nvPicPr>
        <p:blipFill>
          <a:blip r:embed="rId2" cstate="email"/>
          <a:stretch>
            <a:fillRect/>
          </a:stretch>
        </p:blipFill>
        <p:spPr>
          <a:xfrm>
            <a:off x="2428860" y="1643050"/>
            <a:ext cx="5024417" cy="48775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14290"/>
            <a:ext cx="7498080" cy="1203348"/>
          </a:xfrm>
        </p:spPr>
        <p:style>
          <a:lnRef idx="1">
            <a:schemeClr val="accent5"/>
          </a:lnRef>
          <a:fillRef idx="2">
            <a:schemeClr val="accent5"/>
          </a:fillRef>
          <a:effectRef idx="1">
            <a:schemeClr val="accent5"/>
          </a:effectRef>
          <a:fontRef idx="minor">
            <a:schemeClr val="dk1"/>
          </a:fontRef>
        </p:style>
        <p:txBody>
          <a:bodyPr>
            <a:normAutofit fontScale="90000"/>
          </a:bodyPr>
          <a:lstStyle/>
          <a:p>
            <a:pPr algn="ctr"/>
            <a:r>
              <a:rPr lang="ar-SA" dirty="0" smtClean="0"/>
              <a:t>مطابقة الأداة الرياضية مع صاحبها المناسب</a:t>
            </a:r>
            <a:br>
              <a:rPr lang="ar-SA" dirty="0" smtClean="0"/>
            </a:br>
            <a:r>
              <a:rPr lang="ar-SA" sz="2200" dirty="0" smtClean="0"/>
              <a:t>من صنع: أ.ريم الفيصل – مدارس الفلاح</a:t>
            </a:r>
            <a:endParaRPr lang="ar-JO" dirty="0"/>
          </a:p>
        </p:txBody>
      </p:sp>
      <p:pic>
        <p:nvPicPr>
          <p:cNvPr id="5" name="Content Placeholder 4" descr="IMG_7593.JPG"/>
          <p:cNvPicPr>
            <a:picLocks noGrp="1" noChangeAspect="1"/>
          </p:cNvPicPr>
          <p:nvPr>
            <p:ph idx="1"/>
          </p:nvPr>
        </p:nvPicPr>
        <p:blipFill>
          <a:blip r:embed="rId2" cstate="email"/>
          <a:stretch>
            <a:fillRect/>
          </a:stretch>
        </p:blipFill>
        <p:spPr>
          <a:xfrm>
            <a:off x="2071670" y="1643050"/>
            <a:ext cx="6021694" cy="480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166" y="214290"/>
            <a:ext cx="7498080" cy="989034"/>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sz="3600" b="1" dirty="0" smtClean="0"/>
              <a:t>صيد الأسماك حسب مدلول البطاقة عدداً وشكلاً</a:t>
            </a:r>
            <a:r>
              <a:rPr lang="ar-SA" sz="3600" dirty="0" smtClean="0"/>
              <a:t/>
            </a:r>
            <a:br>
              <a:rPr lang="ar-SA" sz="3600" dirty="0" smtClean="0"/>
            </a:br>
            <a:r>
              <a:rPr lang="ar-SA" sz="1800" dirty="0" smtClean="0"/>
              <a:t>من صنع: أ.ريم الفيصل – مدارس الفلاح</a:t>
            </a:r>
            <a:endParaRPr lang="ar-JO" sz="2000" dirty="0"/>
          </a:p>
        </p:txBody>
      </p:sp>
      <p:pic>
        <p:nvPicPr>
          <p:cNvPr id="5" name="Content Placeholder 4" descr="IMG_7599.JPG"/>
          <p:cNvPicPr>
            <a:picLocks noGrp="1" noChangeAspect="1"/>
          </p:cNvPicPr>
          <p:nvPr>
            <p:ph idx="1"/>
          </p:nvPr>
        </p:nvPicPr>
        <p:blipFill>
          <a:blip r:embed="rId2" cstate="email"/>
          <a:stretch>
            <a:fillRect/>
          </a:stretch>
        </p:blipFill>
        <p:spPr>
          <a:xfrm>
            <a:off x="3143240" y="1357298"/>
            <a:ext cx="5842332" cy="47149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6" name="Picture 5" descr="ee394_l.jpg"/>
          <p:cNvPicPr>
            <a:picLocks noChangeAspect="1"/>
          </p:cNvPicPr>
          <p:nvPr/>
        </p:nvPicPr>
        <p:blipFill>
          <a:blip r:embed="rId3" cstate="email"/>
          <a:stretch>
            <a:fillRect/>
          </a:stretch>
        </p:blipFill>
        <p:spPr>
          <a:xfrm>
            <a:off x="214282" y="3571876"/>
            <a:ext cx="3839768" cy="30718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Down Arrow Callout 6"/>
          <p:cNvSpPr/>
          <p:nvPr/>
        </p:nvSpPr>
        <p:spPr>
          <a:xfrm>
            <a:off x="642910" y="1928802"/>
            <a:ext cx="2000264" cy="1428760"/>
          </a:xfrm>
          <a:prstGeom prst="downArrowCallout">
            <a:avLst>
              <a:gd name="adj1" fmla="val 12633"/>
              <a:gd name="adj2" fmla="val 12633"/>
              <a:gd name="adj3" fmla="val 23233"/>
              <a:gd name="adj4" fmla="val 64977"/>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000" b="1" dirty="0" smtClean="0"/>
              <a:t>وسيلة جاهزة لها نفس الفكرة ..</a:t>
            </a:r>
            <a:endParaRPr lang="ar-JO" sz="20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IMG_7603.JPG"/>
          <p:cNvPicPr>
            <a:picLocks noGrp="1" noChangeAspect="1"/>
          </p:cNvPicPr>
          <p:nvPr>
            <p:ph sz="half" idx="1"/>
          </p:nvPr>
        </p:nvPicPr>
        <p:blipFill>
          <a:blip r:embed="rId2" cstate="email"/>
          <a:stretch>
            <a:fillRect/>
          </a:stretch>
        </p:blipFill>
        <p:spPr>
          <a:xfrm>
            <a:off x="3143240" y="928670"/>
            <a:ext cx="5736262" cy="54790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5" name="Title 4"/>
          <p:cNvSpPr>
            <a:spLocks noGrp="1"/>
          </p:cNvSpPr>
          <p:nvPr>
            <p:ph type="title"/>
          </p:nvPr>
        </p:nvSpPr>
        <p:spPr>
          <a:xfrm>
            <a:off x="214282" y="1214422"/>
            <a:ext cx="2714644" cy="4071966"/>
          </a:xfrm>
        </p:spPr>
        <p:style>
          <a:lnRef idx="1">
            <a:schemeClr val="accent1"/>
          </a:lnRef>
          <a:fillRef idx="2">
            <a:schemeClr val="accent1"/>
          </a:fillRef>
          <a:effectRef idx="1">
            <a:schemeClr val="accent1"/>
          </a:effectRef>
          <a:fontRef idx="minor">
            <a:schemeClr val="dk1"/>
          </a:fontRef>
        </p:style>
        <p:txBody>
          <a:bodyPr>
            <a:noAutofit/>
          </a:bodyPr>
          <a:lstStyle/>
          <a:p>
            <a:pPr algn="ctr">
              <a:lnSpc>
                <a:spcPct val="150000"/>
              </a:lnSpc>
            </a:pPr>
            <a:r>
              <a:rPr lang="ar-SA" sz="3600" dirty="0" smtClean="0"/>
              <a:t>وضع الفراش على الوردة الكبيرة على حسب مدلول الرقم في البطاقة</a:t>
            </a:r>
            <a:endParaRPr lang="ar-JO" sz="3600" dirty="0"/>
          </a:p>
        </p:txBody>
      </p:sp>
      <p:sp>
        <p:nvSpPr>
          <p:cNvPr id="7" name="Text Placeholder 6"/>
          <p:cNvSpPr>
            <a:spLocks noGrp="1"/>
          </p:cNvSpPr>
          <p:nvPr>
            <p:ph type="body" idx="2"/>
          </p:nvPr>
        </p:nvSpPr>
        <p:spPr>
          <a:xfrm>
            <a:off x="3071802" y="6143644"/>
            <a:ext cx="2286016" cy="357190"/>
          </a:xfrm>
        </p:spPr>
        <p:txBody>
          <a:bodyPr>
            <a:normAutofit fontScale="85000" lnSpcReduction="10000"/>
          </a:bodyPr>
          <a:lstStyle/>
          <a:p>
            <a:r>
              <a:rPr lang="ar-SA" b="1" dirty="0" smtClean="0"/>
              <a:t>من صنع: أ.ريم الفيصل  – مدارس الفلاح</a:t>
            </a:r>
            <a:endParaRPr lang="ar-JO" b="1"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3372" y="142852"/>
            <a:ext cx="4238628" cy="1733554"/>
          </a:xfrm>
        </p:spPr>
        <p:style>
          <a:lnRef idx="0">
            <a:scrgbClr r="0" g="0" b="0"/>
          </a:lnRef>
          <a:fillRef idx="1002">
            <a:schemeClr val="lt1"/>
          </a:fillRef>
          <a:effectRef idx="0">
            <a:scrgbClr r="0" g="0" b="0"/>
          </a:effectRef>
          <a:fontRef idx="major"/>
        </p:style>
        <p:txBody>
          <a:bodyPr>
            <a:normAutofit fontScale="90000"/>
          </a:bodyPr>
          <a:lstStyle/>
          <a:p>
            <a:pPr algn="ctr">
              <a:lnSpc>
                <a:spcPct val="100000"/>
              </a:lnSpc>
            </a:pPr>
            <a:r>
              <a:rPr lang="ar-SA" sz="4000" dirty="0" smtClean="0"/>
              <a:t>ترتيب تسلسل نمو النبتة مع العنونة بالبطاقات المكتوبة </a:t>
            </a:r>
            <a:endParaRPr lang="ar-JO" sz="4000" dirty="0"/>
          </a:p>
        </p:txBody>
      </p:sp>
      <p:sp>
        <p:nvSpPr>
          <p:cNvPr id="3" name="Text Placeholder 2"/>
          <p:cNvSpPr>
            <a:spLocks noGrp="1"/>
          </p:cNvSpPr>
          <p:nvPr>
            <p:ph type="body" idx="2"/>
          </p:nvPr>
        </p:nvSpPr>
        <p:spPr>
          <a:xfrm>
            <a:off x="285720" y="6286520"/>
            <a:ext cx="2071702" cy="378962"/>
          </a:xfrm>
        </p:spPr>
        <p:txBody>
          <a:bodyPr>
            <a:noAutofit/>
          </a:bodyPr>
          <a:lstStyle/>
          <a:p>
            <a:r>
              <a:rPr lang="ar-SA" b="1" dirty="0" smtClean="0"/>
              <a:t>الوسية من روضة طويق 1</a:t>
            </a:r>
            <a:endParaRPr lang="ar-JO" b="1" dirty="0"/>
          </a:p>
        </p:txBody>
      </p:sp>
      <p:pic>
        <p:nvPicPr>
          <p:cNvPr id="6" name="Content Placeholder 5" descr="IMG_7706.JPG"/>
          <p:cNvPicPr>
            <a:picLocks noGrp="1" noChangeAspect="1"/>
          </p:cNvPicPr>
          <p:nvPr>
            <p:ph sz="half" idx="1"/>
          </p:nvPr>
        </p:nvPicPr>
        <p:blipFill>
          <a:blip r:embed="rId2" cstate="email"/>
          <a:stretch>
            <a:fillRect/>
          </a:stretch>
        </p:blipFill>
        <p:spPr>
          <a:xfrm>
            <a:off x="1000100" y="2214554"/>
            <a:ext cx="7051680" cy="39925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9190" y="500042"/>
            <a:ext cx="3810000" cy="1162050"/>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lnSpc>
                <a:spcPct val="100000"/>
              </a:lnSpc>
            </a:pPr>
            <a:r>
              <a:rPr lang="ar-SA" sz="4000" dirty="0" smtClean="0"/>
              <a:t>مطابقة شرائح البرتقال حسب الحجم المناسب</a:t>
            </a:r>
            <a:endParaRPr lang="ar-JO" sz="4000" dirty="0"/>
          </a:p>
        </p:txBody>
      </p:sp>
      <p:pic>
        <p:nvPicPr>
          <p:cNvPr id="6" name="Content Placeholder 5" descr="IMG_7708.JPG"/>
          <p:cNvPicPr>
            <a:picLocks noGrp="1" noChangeAspect="1"/>
          </p:cNvPicPr>
          <p:nvPr>
            <p:ph sz="half" idx="1"/>
          </p:nvPr>
        </p:nvPicPr>
        <p:blipFill>
          <a:blip r:embed="rId2" cstate="email"/>
          <a:stretch>
            <a:fillRect/>
          </a:stretch>
        </p:blipFill>
        <p:spPr>
          <a:xfrm>
            <a:off x="784953" y="1928802"/>
            <a:ext cx="7266471" cy="43497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8" name="Text Placeholder 2"/>
          <p:cNvSpPr>
            <a:spLocks noGrp="1"/>
          </p:cNvSpPr>
          <p:nvPr>
            <p:ph type="body" idx="2"/>
          </p:nvPr>
        </p:nvSpPr>
        <p:spPr>
          <a:xfrm>
            <a:off x="5643570" y="5786454"/>
            <a:ext cx="1809736" cy="357190"/>
          </a:xfrm>
        </p:spPr>
        <p:txBody>
          <a:bodyPr>
            <a:noAutofit/>
          </a:bodyPr>
          <a:lstStyle/>
          <a:p>
            <a:r>
              <a:rPr lang="ar-SA" b="1" dirty="0" smtClean="0"/>
              <a:t>الوسية من روضة طويق 1</a:t>
            </a:r>
            <a:endParaRPr lang="ar-JO" b="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28" y="285728"/>
            <a:ext cx="3810000" cy="1233488"/>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lnSpc>
                <a:spcPct val="100000"/>
              </a:lnSpc>
            </a:pPr>
            <a:r>
              <a:rPr lang="ar-SA" sz="4000" dirty="0" smtClean="0"/>
              <a:t>ترتيب الفستان حسب تسلسل الحجم</a:t>
            </a:r>
            <a:endParaRPr lang="ar-JO" sz="4000" dirty="0"/>
          </a:p>
        </p:txBody>
      </p:sp>
      <p:pic>
        <p:nvPicPr>
          <p:cNvPr id="6" name="Content Placeholder 5" descr="IMG_7753.JPG"/>
          <p:cNvPicPr>
            <a:picLocks noGrp="1" noChangeAspect="1"/>
          </p:cNvPicPr>
          <p:nvPr>
            <p:ph sz="half" idx="1"/>
          </p:nvPr>
        </p:nvPicPr>
        <p:blipFill>
          <a:blip r:embed="rId2" cstate="email"/>
          <a:stretch>
            <a:fillRect/>
          </a:stretch>
        </p:blipFill>
        <p:spPr>
          <a:xfrm>
            <a:off x="662522" y="1785926"/>
            <a:ext cx="7695692" cy="44211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smtClean="0"/>
              <a:t>إعداد: أ. مها الحقباني- جامعة الملك سعود 2010 م</a:t>
            </a:r>
            <a:endParaRPr lang="ar-JO"/>
          </a:p>
        </p:txBody>
      </p:sp>
      <p:sp>
        <p:nvSpPr>
          <p:cNvPr id="3" name="Text Placeholder 2"/>
          <p:cNvSpPr>
            <a:spLocks noGrp="1"/>
          </p:cNvSpPr>
          <p:nvPr>
            <p:ph type="body" idx="2"/>
          </p:nvPr>
        </p:nvSpPr>
        <p:spPr>
          <a:xfrm>
            <a:off x="4857752" y="5572140"/>
            <a:ext cx="2738430" cy="285752"/>
          </a:xfrm>
        </p:spPr>
        <p:txBody>
          <a:bodyPr>
            <a:normAutofit lnSpcReduction="10000"/>
          </a:bodyPr>
          <a:lstStyle/>
          <a:p>
            <a:r>
              <a:rPr lang="ar-SA" b="1" dirty="0" smtClean="0"/>
              <a:t>الوسيلة من: مدارس بن خلدون</a:t>
            </a:r>
            <a:endParaRPr lang="ar-JO"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7498080" cy="857272"/>
          </a:xfrm>
        </p:spPr>
        <p:txBody>
          <a:bodyPr/>
          <a:lstStyle/>
          <a:p>
            <a:pPr algn="r"/>
            <a:r>
              <a:rPr lang="ar-SA" dirty="0" smtClean="0">
                <a:effectLst>
                  <a:glow rad="101600">
                    <a:schemeClr val="accent4">
                      <a:satMod val="175000"/>
                      <a:alpha val="40000"/>
                    </a:schemeClr>
                  </a:glow>
                  <a:outerShdw blurRad="50000" dist="30000" dir="5400000" algn="tl" rotWithShape="0">
                    <a:srgbClr val="000000">
                      <a:alpha val="30000"/>
                    </a:srgbClr>
                  </a:outerShdw>
                </a:effectLst>
              </a:rPr>
              <a:t>أهداف النمو الجسدي:</a:t>
            </a:r>
            <a:endParaRPr lang="ar-JO" dirty="0">
              <a:effectLst>
                <a:glow rad="101600">
                  <a:schemeClr val="accent4">
                    <a:satMod val="175000"/>
                    <a:alpha val="40000"/>
                  </a:schemeClr>
                </a:glow>
                <a:outerShdw blurRad="50000" dist="30000" dir="5400000" algn="tl" rotWithShape="0">
                  <a:srgbClr val="000000">
                    <a:alpha val="30000"/>
                  </a:srgbClr>
                </a:outerShdw>
              </a:effectLst>
            </a:endParaRPr>
          </a:p>
        </p:txBody>
      </p:sp>
      <p:sp>
        <p:nvSpPr>
          <p:cNvPr id="3" name="Content Placeholder 2"/>
          <p:cNvSpPr>
            <a:spLocks noGrp="1"/>
          </p:cNvSpPr>
          <p:nvPr>
            <p:ph idx="1"/>
          </p:nvPr>
        </p:nvSpPr>
        <p:spPr>
          <a:xfrm>
            <a:off x="1142976" y="1000108"/>
            <a:ext cx="7790712" cy="5500726"/>
          </a:xfrm>
        </p:spPr>
        <p:style>
          <a:lnRef idx="1">
            <a:schemeClr val="accent6"/>
          </a:lnRef>
          <a:fillRef idx="2">
            <a:schemeClr val="accent6"/>
          </a:fillRef>
          <a:effectRef idx="1">
            <a:schemeClr val="accent6"/>
          </a:effectRef>
          <a:fontRef idx="minor">
            <a:schemeClr val="dk1"/>
          </a:fontRef>
        </p:style>
        <p:txBody>
          <a:bodyPr>
            <a:noAutofit/>
          </a:bodyPr>
          <a:lstStyle/>
          <a:p>
            <a:pPr>
              <a:lnSpc>
                <a:spcPct val="150000"/>
              </a:lnSpc>
            </a:pPr>
            <a:r>
              <a:rPr lang="ar-SA" dirty="0" smtClean="0"/>
              <a:t>تقوية العضلات الصغرى والسيطرة عليها. (ا</a:t>
            </a:r>
            <a:r>
              <a:rPr lang="ar-SA" dirty="0" smtClean="0">
                <a:solidFill>
                  <a:schemeClr val="accent1">
                    <a:lumMod val="75000"/>
                  </a:schemeClr>
                </a:solidFill>
              </a:rPr>
              <a:t>لنظم</a:t>
            </a:r>
            <a:r>
              <a:rPr lang="ar-SA" dirty="0" smtClean="0"/>
              <a:t>)</a:t>
            </a:r>
          </a:p>
          <a:p>
            <a:pPr>
              <a:lnSpc>
                <a:spcPct val="150000"/>
              </a:lnSpc>
            </a:pPr>
            <a:r>
              <a:rPr lang="ar-SA" dirty="0" smtClean="0">
                <a:solidFill>
                  <a:schemeClr val="tx1"/>
                </a:solidFill>
              </a:rPr>
              <a:t>تعزيز التآزر البصري – الحركي . (</a:t>
            </a:r>
            <a:r>
              <a:rPr lang="ar-SA" dirty="0" smtClean="0">
                <a:solidFill>
                  <a:schemeClr val="accent1">
                    <a:lumMod val="75000"/>
                  </a:schemeClr>
                </a:solidFill>
              </a:rPr>
              <a:t>الخياطة</a:t>
            </a:r>
            <a:r>
              <a:rPr lang="ar-SA" dirty="0" smtClean="0">
                <a:solidFill>
                  <a:schemeClr val="tx1"/>
                </a:solidFill>
              </a:rPr>
              <a:t>)</a:t>
            </a:r>
          </a:p>
          <a:p>
            <a:pPr>
              <a:lnSpc>
                <a:spcPct val="150000"/>
              </a:lnSpc>
            </a:pPr>
            <a:r>
              <a:rPr lang="ar-SA" dirty="0" smtClean="0">
                <a:solidFill>
                  <a:schemeClr val="tx1"/>
                </a:solidFill>
              </a:rPr>
              <a:t>شحذ التمييز البصري . (</a:t>
            </a:r>
            <a:r>
              <a:rPr lang="ar-SA" dirty="0" smtClean="0">
                <a:solidFill>
                  <a:schemeClr val="accent1">
                    <a:lumMod val="75000"/>
                  </a:schemeClr>
                </a:solidFill>
              </a:rPr>
              <a:t>التصنيف و التسلسل و التركيب و التجميع...الخ</a:t>
            </a:r>
            <a:r>
              <a:rPr lang="ar-SA" dirty="0" smtClean="0">
                <a:solidFill>
                  <a:schemeClr val="tx1"/>
                </a:solidFill>
              </a:rPr>
              <a:t>)</a:t>
            </a:r>
          </a:p>
          <a:p>
            <a:pPr>
              <a:lnSpc>
                <a:spcPct val="150000"/>
              </a:lnSpc>
            </a:pPr>
            <a:r>
              <a:rPr lang="ar-SA" dirty="0" smtClean="0">
                <a:solidFill>
                  <a:schemeClr val="tx1"/>
                </a:solidFill>
              </a:rPr>
              <a:t>تنمية مهارات الاستعداد للقراءة.</a:t>
            </a:r>
          </a:p>
          <a:p>
            <a:pPr>
              <a:lnSpc>
                <a:spcPct val="150000"/>
              </a:lnSpc>
            </a:pPr>
            <a:r>
              <a:rPr lang="ar-SA" dirty="0" smtClean="0">
                <a:solidFill>
                  <a:schemeClr val="tx1"/>
                </a:solidFill>
              </a:rPr>
              <a:t>تنمية حاسة اللمس بالتعرف على ملامس الأدوات المختلفة.</a:t>
            </a:r>
          </a:p>
        </p:txBody>
      </p:sp>
      <p:sp>
        <p:nvSpPr>
          <p:cNvPr id="5" name="Footer Placeholder 4"/>
          <p:cNvSpPr>
            <a:spLocks noGrp="1"/>
          </p:cNvSpPr>
          <p:nvPr>
            <p:ph type="ftr" sz="quarter" idx="11"/>
          </p:nvPr>
        </p:nvSpPr>
        <p:spPr/>
        <p:txBody>
          <a:bodyPr/>
          <a:lstStyle/>
          <a:p>
            <a:r>
              <a:rPr lang="ar-JO" smtClean="0">
                <a:solidFill>
                  <a:schemeClr val="tx1"/>
                </a:solidFill>
              </a:rPr>
              <a:t>إعداد: أ. مها الحقباني- جامعة الملك سعود 2010 م</a:t>
            </a:r>
            <a:endParaRPr lang="ar-JO" dirty="0">
              <a:solidFill>
                <a:schemeClr val="tx1"/>
              </a:solidFill>
            </a:endParaRPr>
          </a:p>
        </p:txBody>
      </p:sp>
      <p:pic>
        <p:nvPicPr>
          <p:cNvPr id="6" name="Picture 5" descr="1204374727.jpg"/>
          <p:cNvPicPr>
            <a:picLocks noChangeAspect="1"/>
          </p:cNvPicPr>
          <p:nvPr/>
        </p:nvPicPr>
        <p:blipFill>
          <a:blip r:embed="rId2" cstate="email"/>
          <a:stretch>
            <a:fillRect/>
          </a:stretch>
        </p:blipFill>
        <p:spPr>
          <a:xfrm>
            <a:off x="357158" y="3929066"/>
            <a:ext cx="1704975" cy="23812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4810" y="428604"/>
            <a:ext cx="4595818" cy="178595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lnSpc>
                <a:spcPct val="150000"/>
              </a:lnSpc>
            </a:pPr>
            <a:r>
              <a:rPr lang="ar-SA" sz="4000" dirty="0" smtClean="0"/>
              <a:t>وضع الرقم المناسب أمام الصورة التي لها نفس العدد</a:t>
            </a:r>
            <a:endParaRPr lang="ar-JO" sz="4000" dirty="0"/>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8" name="Content Placeholder 7" descr="IMG_7754.JPG"/>
          <p:cNvPicPr>
            <a:picLocks noGrp="1" noChangeAspect="1"/>
          </p:cNvPicPr>
          <p:nvPr>
            <p:ph sz="half" idx="1"/>
          </p:nvPr>
        </p:nvPicPr>
        <p:blipFill>
          <a:blip r:embed="rId2" cstate="email"/>
          <a:stretch>
            <a:fillRect/>
          </a:stretch>
        </p:blipFill>
        <p:spPr>
          <a:xfrm>
            <a:off x="457200" y="2622848"/>
            <a:ext cx="8153400" cy="33064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 Placeholder 2"/>
          <p:cNvSpPr>
            <a:spLocks noGrp="1"/>
          </p:cNvSpPr>
          <p:nvPr>
            <p:ph type="body" idx="2"/>
          </p:nvPr>
        </p:nvSpPr>
        <p:spPr>
          <a:xfrm>
            <a:off x="5857884" y="2714620"/>
            <a:ext cx="2738430" cy="285752"/>
          </a:xfrm>
        </p:spPr>
        <p:txBody>
          <a:bodyPr>
            <a:normAutofit lnSpcReduction="10000"/>
          </a:bodyPr>
          <a:lstStyle/>
          <a:p>
            <a:r>
              <a:rPr lang="ar-SA" b="1" dirty="0" smtClean="0"/>
              <a:t>الوسيلة من: مدارس بن خلدون</a:t>
            </a:r>
            <a:endParaRPr lang="ar-JO" b="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306" y="285728"/>
            <a:ext cx="5167322" cy="1233488"/>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lnSpc>
                <a:spcPct val="100000"/>
              </a:lnSpc>
            </a:pPr>
            <a:r>
              <a:rPr lang="ar-SA" sz="4000" dirty="0" smtClean="0"/>
              <a:t>ترتيب البطاقات حسب النمط الموجود والمثبت على اللوح</a:t>
            </a:r>
            <a:endParaRPr lang="ar-JO" sz="4000" dirty="0"/>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8" name="Content Placeholder 7" descr="IMG_7757 - Copy.JPG"/>
          <p:cNvPicPr>
            <a:picLocks noGrp="1" noChangeAspect="1"/>
          </p:cNvPicPr>
          <p:nvPr>
            <p:ph sz="half" idx="1"/>
          </p:nvPr>
        </p:nvPicPr>
        <p:blipFill>
          <a:blip r:embed="rId2" cstate="email"/>
          <a:stretch>
            <a:fillRect/>
          </a:stretch>
        </p:blipFill>
        <p:spPr>
          <a:xfrm>
            <a:off x="214282" y="1785926"/>
            <a:ext cx="8804629" cy="1643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IMG_7759.JPG"/>
          <p:cNvPicPr>
            <a:picLocks noChangeAspect="1"/>
          </p:cNvPicPr>
          <p:nvPr/>
        </p:nvPicPr>
        <p:blipFill>
          <a:blip r:embed="rId3" cstate="email"/>
          <a:stretch>
            <a:fillRect/>
          </a:stretch>
        </p:blipFill>
        <p:spPr>
          <a:xfrm rot="10800000" flipH="1">
            <a:off x="857224" y="3786190"/>
            <a:ext cx="3276644" cy="26294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Left Arrow Callout 9"/>
          <p:cNvSpPr/>
          <p:nvPr/>
        </p:nvSpPr>
        <p:spPr>
          <a:xfrm>
            <a:off x="4643438" y="4357694"/>
            <a:ext cx="3429024" cy="1357322"/>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t>صورة للوسيلة من الخلف، فكرة لحفظ البطاقات عند الانتهاء من اللعب</a:t>
            </a:r>
            <a:endParaRPr lang="ar-JO" sz="2000" b="1" dirty="0"/>
          </a:p>
        </p:txBody>
      </p:sp>
      <p:sp>
        <p:nvSpPr>
          <p:cNvPr id="3" name="Text Placeholder 2"/>
          <p:cNvSpPr>
            <a:spLocks noGrp="1"/>
          </p:cNvSpPr>
          <p:nvPr>
            <p:ph type="body" idx="2"/>
          </p:nvPr>
        </p:nvSpPr>
        <p:spPr>
          <a:xfrm>
            <a:off x="571472" y="3071810"/>
            <a:ext cx="2738430" cy="285752"/>
          </a:xfrm>
        </p:spPr>
        <p:txBody>
          <a:bodyPr>
            <a:normAutofit lnSpcReduction="10000"/>
          </a:bodyPr>
          <a:lstStyle/>
          <a:p>
            <a:r>
              <a:rPr lang="ar-SA" b="1" dirty="0" smtClean="0"/>
              <a:t>الوسيلة من: مدارس بن خلدون</a:t>
            </a:r>
            <a:endParaRPr lang="ar-JO" b="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388" y="428604"/>
            <a:ext cx="2381240" cy="3143272"/>
          </a:xfrm>
        </p:spPr>
        <p:style>
          <a:lnRef idx="3">
            <a:schemeClr val="lt1"/>
          </a:lnRef>
          <a:fillRef idx="1">
            <a:schemeClr val="accent2"/>
          </a:fillRef>
          <a:effectRef idx="1">
            <a:schemeClr val="accent2"/>
          </a:effectRef>
          <a:fontRef idx="minor">
            <a:schemeClr val="lt1"/>
          </a:fontRef>
        </p:style>
        <p:txBody>
          <a:bodyPr>
            <a:normAutofit fontScale="90000"/>
          </a:bodyPr>
          <a:lstStyle/>
          <a:p>
            <a:pPr algn="ctr">
              <a:lnSpc>
                <a:spcPct val="150000"/>
              </a:lnSpc>
            </a:pPr>
            <a:r>
              <a:rPr lang="ar-SA" sz="4000" dirty="0" smtClean="0"/>
              <a:t>تصنيف الصور وتجميعها تحت الصورة المشابهة</a:t>
            </a:r>
            <a:endParaRPr lang="ar-JO" sz="4000" dirty="0"/>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sp>
        <p:nvSpPr>
          <p:cNvPr id="10" name="Left Arrow Callout 9"/>
          <p:cNvSpPr/>
          <p:nvPr/>
        </p:nvSpPr>
        <p:spPr>
          <a:xfrm>
            <a:off x="4643438" y="4357694"/>
            <a:ext cx="3429024" cy="1357322"/>
          </a:xfrm>
          <a:prstGeom prst="leftArrowCallou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b="1" dirty="0" smtClean="0"/>
              <a:t>صورة للوسيلة من الخلف، فكرة لحفظ البطاقات عند الانتهاء من اللعب</a:t>
            </a:r>
            <a:endParaRPr lang="ar-JO" sz="2000" b="1" dirty="0"/>
          </a:p>
        </p:txBody>
      </p:sp>
      <p:pic>
        <p:nvPicPr>
          <p:cNvPr id="12" name="Content Placeholder 11" descr="IMG_7763.JPG"/>
          <p:cNvPicPr>
            <a:picLocks noGrp="1" noChangeAspect="1"/>
          </p:cNvPicPr>
          <p:nvPr>
            <p:ph sz="half" idx="1"/>
          </p:nvPr>
        </p:nvPicPr>
        <p:blipFill>
          <a:blip r:embed="rId2" cstate="email"/>
          <a:stretch>
            <a:fillRect/>
          </a:stretch>
        </p:blipFill>
        <p:spPr>
          <a:xfrm>
            <a:off x="285720" y="285729"/>
            <a:ext cx="4957403" cy="3643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descr="IMG_7761.JPG"/>
          <p:cNvPicPr>
            <a:picLocks noChangeAspect="1"/>
          </p:cNvPicPr>
          <p:nvPr/>
        </p:nvPicPr>
        <p:blipFill>
          <a:blip r:embed="rId3" cstate="email"/>
          <a:stretch>
            <a:fillRect/>
          </a:stretch>
        </p:blipFill>
        <p:spPr>
          <a:xfrm>
            <a:off x="714348" y="3643314"/>
            <a:ext cx="3786214" cy="28879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Text Placeholder 2"/>
          <p:cNvSpPr>
            <a:spLocks noGrp="1"/>
          </p:cNvSpPr>
          <p:nvPr>
            <p:ph type="body" idx="2"/>
          </p:nvPr>
        </p:nvSpPr>
        <p:spPr>
          <a:xfrm>
            <a:off x="0" y="3286124"/>
            <a:ext cx="2738430" cy="285752"/>
          </a:xfrm>
        </p:spPr>
        <p:txBody>
          <a:bodyPr>
            <a:normAutofit lnSpcReduction="10000"/>
          </a:bodyPr>
          <a:lstStyle/>
          <a:p>
            <a:r>
              <a:rPr lang="ar-SA" b="1" dirty="0" smtClean="0"/>
              <a:t>الوسيلة من: مدارس بن خلدون</a:t>
            </a:r>
            <a:endParaRPr lang="ar-JO" b="1"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7950" y="500042"/>
            <a:ext cx="2381240" cy="2000264"/>
          </a:xfrm>
        </p:spPr>
        <p:style>
          <a:lnRef idx="0">
            <a:schemeClr val="accent3"/>
          </a:lnRef>
          <a:fillRef idx="3">
            <a:schemeClr val="accent3"/>
          </a:fillRef>
          <a:effectRef idx="3">
            <a:schemeClr val="accent3"/>
          </a:effectRef>
          <a:fontRef idx="minor">
            <a:schemeClr val="lt1"/>
          </a:fontRef>
        </p:style>
        <p:txBody>
          <a:bodyPr>
            <a:normAutofit/>
          </a:bodyPr>
          <a:lstStyle/>
          <a:p>
            <a:pPr algn="ctr">
              <a:lnSpc>
                <a:spcPct val="100000"/>
              </a:lnSpc>
            </a:pPr>
            <a:r>
              <a:rPr lang="ar-SA" sz="4000" dirty="0" smtClean="0"/>
              <a:t>مطابقة الزيّ بالظل المشابه له</a:t>
            </a:r>
            <a:endParaRPr lang="ar-JO" sz="4000" dirty="0"/>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13" name="Picture 12" descr="IMG_7761.JPG"/>
          <p:cNvPicPr>
            <a:picLocks noChangeAspect="1"/>
          </p:cNvPicPr>
          <p:nvPr/>
        </p:nvPicPr>
        <p:blipFill>
          <a:blip r:embed="rId2" cstate="email"/>
          <a:stretch>
            <a:fillRect/>
          </a:stretch>
        </p:blipFill>
        <p:spPr>
          <a:xfrm>
            <a:off x="5500694" y="3153427"/>
            <a:ext cx="2428892" cy="320942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Content Placeholder 8" descr="IMG_7812.JPG"/>
          <p:cNvPicPr>
            <a:picLocks noGrp="1" noChangeAspect="1"/>
          </p:cNvPicPr>
          <p:nvPr>
            <p:ph sz="half" idx="1"/>
          </p:nvPr>
        </p:nvPicPr>
        <p:blipFill>
          <a:blip r:embed="rId3" cstate="email"/>
          <a:stretch>
            <a:fillRect/>
          </a:stretch>
        </p:blipFill>
        <p:spPr>
          <a:xfrm>
            <a:off x="428596" y="357166"/>
            <a:ext cx="4511868"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ight Arrow Callout 10"/>
          <p:cNvSpPr/>
          <p:nvPr/>
        </p:nvSpPr>
        <p:spPr>
          <a:xfrm>
            <a:off x="1000100" y="5143512"/>
            <a:ext cx="3643338" cy="1285884"/>
          </a:xfrm>
          <a:prstGeom prst="rightArrowCallou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000" b="1" dirty="0" smtClean="0"/>
              <a:t>صورة للوسيلة من الخلف، فكرة لحفظ البطاقات عند الانتهاء من اللعب</a:t>
            </a:r>
            <a:endParaRPr lang="ar-JO" sz="2000" b="1" dirty="0"/>
          </a:p>
        </p:txBody>
      </p:sp>
      <p:sp>
        <p:nvSpPr>
          <p:cNvPr id="3" name="Text Placeholder 2"/>
          <p:cNvSpPr>
            <a:spLocks noGrp="1"/>
          </p:cNvSpPr>
          <p:nvPr>
            <p:ph type="body" idx="2"/>
          </p:nvPr>
        </p:nvSpPr>
        <p:spPr>
          <a:xfrm>
            <a:off x="2143108" y="4429132"/>
            <a:ext cx="2738430" cy="285752"/>
          </a:xfrm>
        </p:spPr>
        <p:txBody>
          <a:bodyPr>
            <a:normAutofit lnSpcReduction="10000"/>
          </a:bodyPr>
          <a:lstStyle/>
          <a:p>
            <a:r>
              <a:rPr lang="ar-SA" b="1" dirty="0" smtClean="0"/>
              <a:t>الوسيلة من: مدارس بن خلدون</a:t>
            </a:r>
            <a:endParaRPr lang="ar-JO" b="1"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388" y="285728"/>
            <a:ext cx="2381240" cy="2000264"/>
          </a:xfrm>
        </p:spPr>
        <p:style>
          <a:lnRef idx="2">
            <a:schemeClr val="accent4"/>
          </a:lnRef>
          <a:fillRef idx="1">
            <a:schemeClr val="lt1"/>
          </a:fillRef>
          <a:effectRef idx="0">
            <a:schemeClr val="accent4"/>
          </a:effectRef>
          <a:fontRef idx="minor">
            <a:schemeClr val="dk1"/>
          </a:fontRef>
        </p:style>
        <p:txBody>
          <a:bodyPr>
            <a:normAutofit/>
          </a:bodyPr>
          <a:lstStyle/>
          <a:p>
            <a:pPr algn="ctr">
              <a:lnSpc>
                <a:spcPct val="100000"/>
              </a:lnSpc>
            </a:pPr>
            <a:r>
              <a:rPr lang="ar-SA" sz="4000" dirty="0" smtClean="0">
                <a:solidFill>
                  <a:srgbClr val="00B050"/>
                </a:solidFill>
                <a:effectLst>
                  <a:glow rad="139700">
                    <a:schemeClr val="accent4">
                      <a:satMod val="175000"/>
                      <a:alpha val="40000"/>
                    </a:schemeClr>
                  </a:glow>
                  <a:outerShdw blurRad="50000" dist="30000" dir="5400000" algn="tl" rotWithShape="0">
                    <a:srgbClr val="000000">
                      <a:alpha val="30000"/>
                    </a:srgbClr>
                  </a:outerShdw>
                </a:effectLst>
              </a:rPr>
              <a:t>تصنيف القطع حسب اللون</a:t>
            </a:r>
            <a:endParaRPr lang="ar-JO" sz="4000" dirty="0">
              <a:solidFill>
                <a:srgbClr val="00B050"/>
              </a:solidFill>
              <a:effectLst>
                <a:glow rad="139700">
                  <a:schemeClr val="accent4">
                    <a:satMod val="175000"/>
                    <a:alpha val="40000"/>
                  </a:schemeClr>
                </a:glow>
                <a:outerShdw blurRad="50000" dist="30000" dir="5400000" algn="tl" rotWithShape="0">
                  <a:srgbClr val="000000">
                    <a:alpha val="30000"/>
                  </a:srgbClr>
                </a:outerShdw>
              </a:effectLst>
            </a:endParaRPr>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10" name="Content Placeholder 9" descr="IMG_7817.JPG"/>
          <p:cNvPicPr>
            <a:picLocks noGrp="1" noChangeAspect="1"/>
          </p:cNvPicPr>
          <p:nvPr>
            <p:ph sz="half" idx="1"/>
          </p:nvPr>
        </p:nvPicPr>
        <p:blipFill>
          <a:blip r:embed="rId2" cstate="email"/>
          <a:stretch>
            <a:fillRect/>
          </a:stretch>
        </p:blipFill>
        <p:spPr>
          <a:xfrm>
            <a:off x="428595" y="1928802"/>
            <a:ext cx="6531123" cy="428628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 Placeholder 2"/>
          <p:cNvSpPr>
            <a:spLocks noGrp="1"/>
          </p:cNvSpPr>
          <p:nvPr>
            <p:ph type="body" idx="2"/>
          </p:nvPr>
        </p:nvSpPr>
        <p:spPr>
          <a:xfrm>
            <a:off x="642910" y="2357430"/>
            <a:ext cx="1881174" cy="571504"/>
          </a:xfrm>
        </p:spPr>
        <p:txBody>
          <a:bodyPr>
            <a:normAutofit/>
          </a:bodyPr>
          <a:lstStyle/>
          <a:p>
            <a:r>
              <a:rPr lang="ar-SA" b="1" dirty="0" smtClean="0"/>
              <a:t>الوسيلة من:</a:t>
            </a:r>
          </a:p>
          <a:p>
            <a:r>
              <a:rPr lang="ar-SA" b="1" dirty="0" smtClean="0"/>
              <a:t> مدارس بن خلدون</a:t>
            </a:r>
            <a:endParaRPr lang="ar-JO" b="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388" y="285728"/>
            <a:ext cx="2381240" cy="3286148"/>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lnSpc>
                <a:spcPct val="150000"/>
              </a:lnSpc>
            </a:pPr>
            <a:r>
              <a:rPr lang="ar-SA" sz="4000" dirty="0" smtClean="0">
                <a:solidFill>
                  <a:schemeClr val="accent1">
                    <a:lumMod val="75000"/>
                  </a:schemeClr>
                </a:solidFill>
                <a:effectLst>
                  <a:glow rad="139700">
                    <a:schemeClr val="accent4">
                      <a:satMod val="175000"/>
                      <a:alpha val="40000"/>
                    </a:schemeClr>
                  </a:glow>
                  <a:outerShdw blurRad="50000" dist="30000" dir="5400000" algn="tl" rotWithShape="0">
                    <a:srgbClr val="000000">
                      <a:alpha val="30000"/>
                    </a:srgbClr>
                  </a:outerShdw>
                </a:effectLst>
              </a:rPr>
              <a:t>ترتيب الأطعمة في الصحن – مصنوع من قماش الفازلين </a:t>
            </a:r>
            <a:endParaRPr lang="ar-JO" sz="4000" dirty="0">
              <a:solidFill>
                <a:schemeClr val="accent1">
                  <a:lumMod val="75000"/>
                </a:schemeClr>
              </a:solidFill>
              <a:effectLst>
                <a:glow rad="139700">
                  <a:schemeClr val="accent4">
                    <a:satMod val="175000"/>
                    <a:alpha val="40000"/>
                  </a:schemeClr>
                </a:glow>
                <a:outerShdw blurRad="50000" dist="30000" dir="5400000" algn="tl" rotWithShape="0">
                  <a:srgbClr val="000000">
                    <a:alpha val="30000"/>
                  </a:srgbClr>
                </a:outerShdw>
              </a:effectLst>
            </a:endParaRPr>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10" name="Content Placeholder 9" descr="IMG_7817.JPG"/>
          <p:cNvPicPr>
            <a:picLocks noGrp="1" noChangeAspect="1"/>
          </p:cNvPicPr>
          <p:nvPr>
            <p:ph sz="half" idx="1"/>
          </p:nvPr>
        </p:nvPicPr>
        <p:blipFill>
          <a:blip r:embed="rId2" cstate="email"/>
          <a:stretch>
            <a:fillRect/>
          </a:stretch>
        </p:blipFill>
        <p:spPr>
          <a:xfrm>
            <a:off x="357159" y="285728"/>
            <a:ext cx="5286412" cy="472447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 Placeholder 2"/>
          <p:cNvSpPr>
            <a:spLocks noGrp="1"/>
          </p:cNvSpPr>
          <p:nvPr>
            <p:ph type="body" idx="2"/>
          </p:nvPr>
        </p:nvSpPr>
        <p:spPr>
          <a:xfrm>
            <a:off x="357158" y="4429132"/>
            <a:ext cx="1881174" cy="571504"/>
          </a:xfrm>
        </p:spPr>
        <p:txBody>
          <a:bodyPr>
            <a:normAutofit fontScale="92500"/>
          </a:bodyPr>
          <a:lstStyle/>
          <a:p>
            <a:r>
              <a:rPr lang="ar-SA" b="1" dirty="0" smtClean="0"/>
              <a:t>الوسيلة من:</a:t>
            </a:r>
          </a:p>
          <a:p>
            <a:r>
              <a:rPr lang="ar-SA" b="1" dirty="0" smtClean="0"/>
              <a:t> أ.ريم الفيصل – مدارس الفلاح</a:t>
            </a:r>
            <a:endParaRPr lang="ar-JO" b="1" dirty="0"/>
          </a:p>
        </p:txBody>
      </p:sp>
      <p:pic>
        <p:nvPicPr>
          <p:cNvPr id="6" name="Picture 5" descr="gg163_l.jpg"/>
          <p:cNvPicPr>
            <a:picLocks noChangeAspect="1"/>
          </p:cNvPicPr>
          <p:nvPr/>
        </p:nvPicPr>
        <p:blipFill>
          <a:blip r:embed="rId3" cstate="email"/>
          <a:stretch>
            <a:fillRect/>
          </a:stretch>
        </p:blipFill>
        <p:spPr>
          <a:xfrm>
            <a:off x="6000760" y="4071942"/>
            <a:ext cx="2928934" cy="2343147"/>
          </a:xfrm>
          <a:prstGeom prst="rect">
            <a:avLst/>
          </a:prstGeom>
          <a:ln>
            <a:noFill/>
          </a:ln>
          <a:effectLst>
            <a:outerShdw blurRad="292100" dist="139700" dir="2700000" algn="tl" rotWithShape="0">
              <a:srgbClr val="333333">
                <a:alpha val="65000"/>
              </a:srgbClr>
            </a:outerShdw>
          </a:effectLst>
        </p:spPr>
      </p:pic>
      <p:sp>
        <p:nvSpPr>
          <p:cNvPr id="7" name="Down Arrow Callout 6"/>
          <p:cNvSpPr/>
          <p:nvPr/>
        </p:nvSpPr>
        <p:spPr>
          <a:xfrm rot="16200000">
            <a:off x="4071934" y="4929198"/>
            <a:ext cx="1143008" cy="2000264"/>
          </a:xfrm>
          <a:prstGeom prst="downArrowCallout">
            <a:avLst>
              <a:gd name="adj1" fmla="val 5676"/>
              <a:gd name="adj2" fmla="val 12633"/>
              <a:gd name="adj3" fmla="val 23233"/>
              <a:gd name="adj4" fmla="val 73590"/>
            </a:avLst>
          </a:prstGeom>
        </p:spPr>
        <p:style>
          <a:lnRef idx="1">
            <a:schemeClr val="accent4"/>
          </a:lnRef>
          <a:fillRef idx="2">
            <a:schemeClr val="accent4"/>
          </a:fillRef>
          <a:effectRef idx="1">
            <a:schemeClr val="accent4"/>
          </a:effectRef>
          <a:fontRef idx="minor">
            <a:schemeClr val="dk1"/>
          </a:fontRef>
        </p:style>
        <p:txBody>
          <a:bodyPr vert="vert" rtlCol="1" anchor="ctr"/>
          <a:lstStyle/>
          <a:p>
            <a:pPr algn="ctr"/>
            <a:r>
              <a:rPr lang="ar-SA" sz="2000" b="1" dirty="0" smtClean="0"/>
              <a:t>وسيلة جاهزة لها نفس الفكرة </a:t>
            </a:r>
            <a:endParaRPr lang="ar-JO" sz="2000"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64" y="285728"/>
            <a:ext cx="2238364" cy="3214710"/>
          </a:xfrm>
        </p:spPr>
        <p:style>
          <a:lnRef idx="2">
            <a:schemeClr val="accent4"/>
          </a:lnRef>
          <a:fillRef idx="1">
            <a:schemeClr val="lt1"/>
          </a:fillRef>
          <a:effectRef idx="0">
            <a:schemeClr val="accent4"/>
          </a:effectRef>
          <a:fontRef idx="minor">
            <a:schemeClr val="dk1"/>
          </a:fontRef>
        </p:style>
        <p:txBody>
          <a:bodyPr>
            <a:normAutofit/>
          </a:bodyPr>
          <a:lstStyle/>
          <a:p>
            <a:pPr algn="ctr">
              <a:lnSpc>
                <a:spcPct val="100000"/>
              </a:lnSpc>
            </a:pPr>
            <a:r>
              <a:rPr lang="ar-SA" sz="4000" dirty="0" smtClean="0">
                <a:solidFill>
                  <a:schemeClr val="accent4">
                    <a:lumMod val="50000"/>
                  </a:schemeClr>
                </a:solidFill>
                <a:effectLst>
                  <a:glow rad="139700">
                    <a:schemeClr val="accent4">
                      <a:satMod val="175000"/>
                      <a:alpha val="40000"/>
                    </a:schemeClr>
                  </a:glow>
                  <a:outerShdw blurRad="50000" dist="30000" dir="5400000" algn="tl" rotWithShape="0">
                    <a:srgbClr val="000000">
                      <a:alpha val="30000"/>
                    </a:srgbClr>
                  </a:outerShdw>
                </a:effectLst>
              </a:rPr>
              <a:t>مطابقة الحيوان بالظل المناسب لشكله</a:t>
            </a:r>
            <a:endParaRPr lang="ar-JO" sz="4000" dirty="0">
              <a:solidFill>
                <a:schemeClr val="accent4">
                  <a:lumMod val="50000"/>
                </a:schemeClr>
              </a:solidFill>
              <a:effectLst>
                <a:glow rad="139700">
                  <a:schemeClr val="accent4">
                    <a:satMod val="175000"/>
                    <a:alpha val="40000"/>
                  </a:schemeClr>
                </a:glow>
                <a:outerShdw blurRad="50000" dist="30000" dir="5400000" algn="tl" rotWithShape="0">
                  <a:srgbClr val="000000">
                    <a:alpha val="30000"/>
                  </a:srgbClr>
                </a:outerShdw>
              </a:effectLst>
            </a:endParaRPr>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7" name="Content Placeholder 6" descr="IMG_7819.JPG"/>
          <p:cNvPicPr>
            <a:picLocks noGrp="1" noChangeAspect="1"/>
          </p:cNvPicPr>
          <p:nvPr>
            <p:ph sz="half" idx="1"/>
          </p:nvPr>
        </p:nvPicPr>
        <p:blipFill>
          <a:blip r:embed="rId2" cstate="email"/>
          <a:stretch>
            <a:fillRect/>
          </a:stretch>
        </p:blipFill>
        <p:spPr>
          <a:xfrm>
            <a:off x="571472" y="1714488"/>
            <a:ext cx="5572164" cy="4500594"/>
          </a:xfrm>
          <a:prstGeom prst="rect">
            <a:avLst/>
          </a:prstGeom>
          <a:ln w="88900" cap="sq" cmpd="thickThin">
            <a:solidFill>
              <a:srgbClr val="000000"/>
            </a:solidFill>
            <a:prstDash val="solid"/>
            <a:miter lim="800000"/>
          </a:ln>
          <a:effectLst>
            <a:innerShdw blurRad="76200">
              <a:srgbClr val="000000"/>
            </a:innerShdw>
          </a:effectLst>
        </p:spPr>
      </p:pic>
      <p:sp>
        <p:nvSpPr>
          <p:cNvPr id="3" name="Text Placeholder 2"/>
          <p:cNvSpPr>
            <a:spLocks noGrp="1"/>
          </p:cNvSpPr>
          <p:nvPr>
            <p:ph type="body" idx="2"/>
          </p:nvPr>
        </p:nvSpPr>
        <p:spPr>
          <a:xfrm>
            <a:off x="571472" y="5572140"/>
            <a:ext cx="1309670" cy="571504"/>
          </a:xfrm>
        </p:spPr>
        <p:txBody>
          <a:bodyPr>
            <a:normAutofit/>
          </a:bodyPr>
          <a:lstStyle/>
          <a:p>
            <a:r>
              <a:rPr lang="ar-SA" b="1" dirty="0" smtClean="0"/>
              <a:t>الوسيلة من:</a:t>
            </a:r>
          </a:p>
          <a:p>
            <a:r>
              <a:rPr lang="ar-SA" b="1" dirty="0" smtClean="0"/>
              <a:t> مدارس بن خلدون</a:t>
            </a:r>
            <a:endParaRPr lang="ar-JO" b="1"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310462" cy="714380"/>
          </a:xfrm>
        </p:spPr>
        <p:style>
          <a:lnRef idx="2">
            <a:schemeClr val="accent1"/>
          </a:lnRef>
          <a:fillRef idx="1">
            <a:schemeClr val="lt1"/>
          </a:fillRef>
          <a:effectRef idx="0">
            <a:schemeClr val="accent1"/>
          </a:effectRef>
          <a:fontRef idx="minor">
            <a:schemeClr val="dk1"/>
          </a:fontRef>
        </p:style>
        <p:txBody>
          <a:bodyPr>
            <a:noAutofit/>
          </a:bodyPr>
          <a:lstStyle/>
          <a:p>
            <a:pPr algn="ctr">
              <a:lnSpc>
                <a:spcPct val="100000"/>
              </a:lnSpc>
            </a:pPr>
            <a:r>
              <a:rPr lang="ar-SA" sz="2800" dirty="0" smtClean="0"/>
              <a:t>تركيب البطاقات حسب الحرف وشكل القطعة التي تصل بينهما</a:t>
            </a:r>
            <a:endParaRPr lang="ar-JO" sz="2800" dirty="0"/>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9" name="Picture 8" descr="IMG_7759.JPG"/>
          <p:cNvPicPr>
            <a:picLocks noChangeAspect="1"/>
          </p:cNvPicPr>
          <p:nvPr/>
        </p:nvPicPr>
        <p:blipFill>
          <a:blip r:embed="rId2" cstate="email"/>
          <a:stretch>
            <a:fillRect/>
          </a:stretch>
        </p:blipFill>
        <p:spPr>
          <a:xfrm rot="10800000" flipH="1">
            <a:off x="642910" y="5357826"/>
            <a:ext cx="4037740" cy="857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Left Arrow Callout 9"/>
          <p:cNvSpPr/>
          <p:nvPr/>
        </p:nvSpPr>
        <p:spPr>
          <a:xfrm>
            <a:off x="5000628" y="5214950"/>
            <a:ext cx="3357586" cy="1143008"/>
          </a:xfrm>
          <a:prstGeom prst="leftArrowCallout">
            <a:avLst>
              <a:gd name="adj1" fmla="val 25000"/>
              <a:gd name="adj2" fmla="val 25000"/>
              <a:gd name="adj3" fmla="val 25000"/>
              <a:gd name="adj4" fmla="val 82738"/>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t>صورة للوسيلة من الخلف، فكرة لحفظ البطاقات عند الانتهاء من اللعب</a:t>
            </a:r>
            <a:endParaRPr lang="ar-JO" sz="2000" b="1" dirty="0"/>
          </a:p>
        </p:txBody>
      </p:sp>
      <p:pic>
        <p:nvPicPr>
          <p:cNvPr id="12" name="Content Placeholder 11" descr="IMG_7824.JPG"/>
          <p:cNvPicPr>
            <a:picLocks noGrp="1" noChangeAspect="1"/>
          </p:cNvPicPr>
          <p:nvPr>
            <p:ph sz="half" idx="1"/>
          </p:nvPr>
        </p:nvPicPr>
        <p:blipFill>
          <a:blip r:embed="rId3" cstate="email"/>
          <a:stretch>
            <a:fillRect/>
          </a:stretch>
        </p:blipFill>
        <p:spPr>
          <a:xfrm>
            <a:off x="714348" y="1357298"/>
            <a:ext cx="7572428" cy="36433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 Placeholder 2"/>
          <p:cNvSpPr>
            <a:spLocks noGrp="1"/>
          </p:cNvSpPr>
          <p:nvPr>
            <p:ph type="body" idx="2"/>
          </p:nvPr>
        </p:nvSpPr>
        <p:spPr>
          <a:xfrm>
            <a:off x="785786" y="4572008"/>
            <a:ext cx="2452710" cy="357190"/>
          </a:xfrm>
        </p:spPr>
        <p:txBody>
          <a:bodyPr>
            <a:normAutofit/>
          </a:bodyPr>
          <a:lstStyle/>
          <a:p>
            <a:r>
              <a:rPr lang="ar-SA" b="1" dirty="0" smtClean="0"/>
              <a:t>الوسيلة من: مدارس بن خلدون</a:t>
            </a:r>
            <a:endParaRPr lang="ar-JO"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310462" cy="714380"/>
          </a:xfrm>
        </p:spPr>
        <p:style>
          <a:lnRef idx="2">
            <a:schemeClr val="accent3"/>
          </a:lnRef>
          <a:fillRef idx="1">
            <a:schemeClr val="lt1"/>
          </a:fillRef>
          <a:effectRef idx="0">
            <a:schemeClr val="accent3"/>
          </a:effectRef>
          <a:fontRef idx="minor">
            <a:schemeClr val="dk1"/>
          </a:fontRef>
        </p:style>
        <p:txBody>
          <a:bodyPr>
            <a:noAutofit/>
          </a:bodyPr>
          <a:lstStyle/>
          <a:p>
            <a:pPr algn="ctr">
              <a:lnSpc>
                <a:spcPct val="100000"/>
              </a:lnSpc>
            </a:pPr>
            <a:r>
              <a:rPr lang="ar-SA" sz="2800" dirty="0" smtClean="0"/>
              <a:t>مطابقة الفـرشة على علبة الدهان حسب اللون والكلمـة</a:t>
            </a:r>
            <a:endParaRPr lang="ar-JO" sz="2800" dirty="0"/>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9" name="Picture 8" descr="IMG_7759.JPG"/>
          <p:cNvPicPr>
            <a:picLocks noChangeAspect="1"/>
          </p:cNvPicPr>
          <p:nvPr/>
        </p:nvPicPr>
        <p:blipFill>
          <a:blip r:embed="rId2" cstate="email"/>
          <a:stretch>
            <a:fillRect/>
          </a:stretch>
        </p:blipFill>
        <p:spPr>
          <a:xfrm rot="10800000" flipH="1">
            <a:off x="780579" y="5357826"/>
            <a:ext cx="3762401" cy="857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Left Arrow Callout 9"/>
          <p:cNvSpPr/>
          <p:nvPr/>
        </p:nvSpPr>
        <p:spPr>
          <a:xfrm>
            <a:off x="5000628" y="5214950"/>
            <a:ext cx="3357586" cy="1143008"/>
          </a:xfrm>
          <a:prstGeom prst="leftArrowCallout">
            <a:avLst>
              <a:gd name="adj1" fmla="val 25000"/>
              <a:gd name="adj2" fmla="val 25000"/>
              <a:gd name="adj3" fmla="val 25000"/>
              <a:gd name="adj4" fmla="val 82738"/>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000" b="1" dirty="0" smtClean="0"/>
              <a:t>صورة للوسيلة من الخلف، فكرة لحفظ البطاقات عند الانتهاء من اللعب</a:t>
            </a:r>
            <a:endParaRPr lang="ar-JO" sz="2000" b="1" dirty="0"/>
          </a:p>
        </p:txBody>
      </p:sp>
      <p:pic>
        <p:nvPicPr>
          <p:cNvPr id="11" name="Content Placeholder 10" descr="IMG_7821.JPG"/>
          <p:cNvPicPr>
            <a:picLocks noGrp="1" noChangeAspect="1"/>
          </p:cNvPicPr>
          <p:nvPr>
            <p:ph sz="half" idx="1"/>
          </p:nvPr>
        </p:nvPicPr>
        <p:blipFill>
          <a:blip r:embed="rId3" cstate="email"/>
          <a:stretch>
            <a:fillRect/>
          </a:stretch>
        </p:blipFill>
        <p:spPr>
          <a:xfrm>
            <a:off x="571472" y="1357298"/>
            <a:ext cx="7858180" cy="3714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 Placeholder 2"/>
          <p:cNvSpPr>
            <a:spLocks noGrp="1"/>
          </p:cNvSpPr>
          <p:nvPr>
            <p:ph type="body" idx="2"/>
          </p:nvPr>
        </p:nvSpPr>
        <p:spPr>
          <a:xfrm>
            <a:off x="428596" y="4643446"/>
            <a:ext cx="2309834" cy="285752"/>
          </a:xfrm>
        </p:spPr>
        <p:txBody>
          <a:bodyPr>
            <a:normAutofit lnSpcReduction="10000"/>
          </a:bodyPr>
          <a:lstStyle/>
          <a:p>
            <a:r>
              <a:rPr lang="ar-SA" b="1" dirty="0" smtClean="0"/>
              <a:t>الوسيلة من: مدارس بن خلدون</a:t>
            </a:r>
            <a:endParaRPr lang="ar-JO" b="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2264" y="714356"/>
            <a:ext cx="2238364" cy="5286412"/>
          </a:xfrm>
        </p:spPr>
        <p:style>
          <a:lnRef idx="2">
            <a:schemeClr val="accent4"/>
          </a:lnRef>
          <a:fillRef idx="1">
            <a:schemeClr val="lt1"/>
          </a:fillRef>
          <a:effectRef idx="0">
            <a:schemeClr val="accent4"/>
          </a:effectRef>
          <a:fontRef idx="minor">
            <a:schemeClr val="dk1"/>
          </a:fontRef>
        </p:style>
        <p:txBody>
          <a:bodyPr>
            <a:normAutofit/>
          </a:bodyPr>
          <a:lstStyle/>
          <a:p>
            <a:pPr algn="ctr">
              <a:lnSpc>
                <a:spcPct val="150000"/>
              </a:lnSpc>
            </a:pPr>
            <a:r>
              <a:rPr lang="ar-SA" sz="3200" dirty="0" smtClean="0">
                <a:solidFill>
                  <a:schemeClr val="accent4">
                    <a:lumMod val="50000"/>
                  </a:schemeClr>
                </a:solidFill>
                <a:effectLst>
                  <a:glow rad="139700">
                    <a:schemeClr val="accent4">
                      <a:satMod val="175000"/>
                      <a:alpha val="40000"/>
                    </a:schemeClr>
                  </a:glow>
                  <a:outerShdw blurRad="50000" dist="30000" dir="5400000" algn="tl" rotWithShape="0">
                    <a:srgbClr val="000000">
                      <a:alpha val="30000"/>
                    </a:srgbClr>
                  </a:outerShdw>
                </a:effectLst>
              </a:rPr>
              <a:t>يضع الطفل عدد الخرز المناسب في كل تجويف في لوح البيض، حسب مدلول الرقم الملصق داخله.</a:t>
            </a:r>
            <a:endParaRPr lang="ar-JO" sz="3200" dirty="0">
              <a:solidFill>
                <a:schemeClr val="accent4">
                  <a:lumMod val="50000"/>
                </a:schemeClr>
              </a:solidFill>
              <a:effectLst>
                <a:glow rad="139700">
                  <a:schemeClr val="accent4">
                    <a:satMod val="175000"/>
                    <a:alpha val="40000"/>
                  </a:schemeClr>
                </a:glow>
                <a:outerShdw blurRad="50000" dist="30000" dir="5400000" algn="tl" rotWithShape="0">
                  <a:srgbClr val="000000">
                    <a:alpha val="30000"/>
                  </a:srgbClr>
                </a:outerShdw>
              </a:effectLst>
            </a:endParaRPr>
          </a:p>
        </p:txBody>
      </p:sp>
      <p:sp>
        <p:nvSpPr>
          <p:cNvPr id="5" name="Footer Placeholder 4"/>
          <p:cNvSpPr>
            <a:spLocks noGrp="1"/>
          </p:cNvSpPr>
          <p:nvPr>
            <p:ph type="ftr" sz="quarter" idx="11"/>
          </p:nvPr>
        </p:nvSpPr>
        <p:spPr/>
        <p:txBody>
          <a:bodyPr/>
          <a:lstStyle/>
          <a:p>
            <a:r>
              <a:rPr lang="ar-JO" dirty="0" smtClean="0">
                <a:solidFill>
                  <a:schemeClr val="tx1"/>
                </a:solidFill>
              </a:rPr>
              <a:t>إعداد: أ. مها الحقباني- جامعة الملك سعود 2010 م</a:t>
            </a:r>
            <a:endParaRPr lang="ar-JO" dirty="0">
              <a:solidFill>
                <a:schemeClr val="tx1"/>
              </a:solidFill>
            </a:endParaRPr>
          </a:p>
        </p:txBody>
      </p:sp>
      <p:pic>
        <p:nvPicPr>
          <p:cNvPr id="7" name="Content Placeholder 6" descr="IMG_7819.JPG"/>
          <p:cNvPicPr>
            <a:picLocks noGrp="1" noChangeAspect="1"/>
          </p:cNvPicPr>
          <p:nvPr>
            <p:ph sz="half" idx="1"/>
          </p:nvPr>
        </p:nvPicPr>
        <p:blipFill>
          <a:blip r:embed="rId2" cstate="print"/>
          <a:stretch>
            <a:fillRect/>
          </a:stretch>
        </p:blipFill>
        <p:spPr>
          <a:xfrm>
            <a:off x="571472" y="1214422"/>
            <a:ext cx="5572164" cy="4449713"/>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1643050"/>
            <a:ext cx="7712394" cy="4857784"/>
          </a:xfrm>
        </p:spPr>
        <p:style>
          <a:lnRef idx="2">
            <a:schemeClr val="accent2"/>
          </a:lnRef>
          <a:fillRef idx="1">
            <a:schemeClr val="lt1"/>
          </a:fillRef>
          <a:effectRef idx="0">
            <a:schemeClr val="accent2"/>
          </a:effectRef>
          <a:fontRef idx="minor">
            <a:schemeClr val="dk1"/>
          </a:fontRef>
        </p:style>
        <p:txBody>
          <a:bodyPr>
            <a:normAutofit fontScale="92500"/>
          </a:bodyPr>
          <a:lstStyle/>
          <a:p>
            <a:pPr>
              <a:lnSpc>
                <a:spcPct val="110000"/>
              </a:lnSpc>
            </a:pPr>
            <a:r>
              <a:rPr lang="ar-SA" sz="3000" b="1" dirty="0" smtClean="0"/>
              <a:t>الأمن والسلامة</a:t>
            </a:r>
          </a:p>
          <a:p>
            <a:pPr>
              <a:lnSpc>
                <a:spcPct val="110000"/>
              </a:lnSpc>
            </a:pPr>
            <a:r>
              <a:rPr lang="ar-SA" sz="3000" b="1" dirty="0" smtClean="0"/>
              <a:t>المتانة والجودة .</a:t>
            </a:r>
          </a:p>
          <a:p>
            <a:pPr>
              <a:lnSpc>
                <a:spcPct val="110000"/>
              </a:lnSpc>
            </a:pPr>
            <a:r>
              <a:rPr lang="ar-SA" sz="3000" b="1" dirty="0" smtClean="0"/>
              <a:t>البنية ( أن تستعمل الأدوات كالمطلوب عند إنشائها)</a:t>
            </a:r>
          </a:p>
          <a:p>
            <a:pPr>
              <a:lnSpc>
                <a:spcPct val="110000"/>
              </a:lnSpc>
            </a:pPr>
            <a:r>
              <a:rPr lang="ar-SA" sz="3000" b="1" dirty="0" smtClean="0"/>
              <a:t>المرونة ( يمكن استعمالها بعدة طرق) .</a:t>
            </a:r>
          </a:p>
          <a:p>
            <a:pPr>
              <a:lnSpc>
                <a:spcPct val="110000"/>
              </a:lnSpc>
            </a:pPr>
            <a:r>
              <a:rPr lang="ar-SA" sz="3000" b="1" dirty="0" smtClean="0"/>
              <a:t>القيمة ( قيمة الأداة يجب أن تتوازن مع مرونتها )</a:t>
            </a:r>
          </a:p>
          <a:p>
            <a:pPr lvl="0">
              <a:lnSpc>
                <a:spcPct val="110000"/>
              </a:lnSpc>
            </a:pPr>
            <a:r>
              <a:rPr lang="ar-SA" sz="3000" b="1" dirty="0" smtClean="0"/>
              <a:t>يجب أن تكون الألعاب الإدراكية مناسبة لعمر الطفل لتحدي قدرات الطفل بحيث أن لا تكون سهلة جدا </a:t>
            </a:r>
            <a:r>
              <a:rPr lang="ar-SA" sz="3000" b="1" dirty="0" smtClean="0">
                <a:solidFill>
                  <a:schemeClr val="tx1"/>
                </a:solidFill>
              </a:rPr>
              <a:t>ولا تعجيزية</a:t>
            </a:r>
            <a:r>
              <a:rPr lang="ar-SA" sz="3000" b="1" dirty="0" smtClean="0"/>
              <a:t>.</a:t>
            </a:r>
          </a:p>
          <a:p>
            <a:pPr>
              <a:lnSpc>
                <a:spcPct val="110000"/>
              </a:lnSpc>
            </a:pPr>
            <a:r>
              <a:rPr lang="ar-SA" sz="3000" b="1" dirty="0" smtClean="0"/>
              <a:t>جميع الألعاب يجب أن لا تكون فيها تمييز عنصري عند تقييم الألعاب يجب أن نراعي أنها لاتصنف الناس بطريقة عنصرية.</a:t>
            </a:r>
            <a:endParaRPr lang="en-US" sz="3000" b="1" dirty="0" smtClean="0"/>
          </a:p>
          <a:p>
            <a:pPr>
              <a:buNone/>
            </a:pPr>
            <a:endParaRPr lang="ar-JO" dirty="0">
              <a:solidFill>
                <a:srgbClr val="FF0000"/>
              </a:solidFill>
            </a:endParaRPr>
          </a:p>
        </p:txBody>
      </p:sp>
      <p:sp>
        <p:nvSpPr>
          <p:cNvPr id="4" name="Footer Placeholder 3"/>
          <p:cNvSpPr>
            <a:spLocks noGrp="1"/>
          </p:cNvSpPr>
          <p:nvPr>
            <p:ph type="ftr" sz="quarter" idx="11"/>
          </p:nvPr>
        </p:nvSpPr>
        <p:spPr/>
        <p:txBody>
          <a:bodyPr/>
          <a:lstStyle/>
          <a:p>
            <a:r>
              <a:rPr lang="ar-JO" smtClean="0"/>
              <a:t>إعداد: أ. مها الحقباني- جامعة الملك سعود 2010 م</a:t>
            </a:r>
            <a:endParaRPr lang="ar-JO"/>
          </a:p>
        </p:txBody>
      </p:sp>
      <p:sp>
        <p:nvSpPr>
          <p:cNvPr id="5"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normAutofit/>
          </a:bodyPr>
          <a:lstStyle/>
          <a:p>
            <a:pPr algn="ctr"/>
            <a:r>
              <a:rPr lang="ar-SA" sz="4800" dirty="0" smtClean="0">
                <a:latin typeface="Arial Unicode MS" pitchFamily="34" charset="-128"/>
                <a:ea typeface="Arial Unicode MS" pitchFamily="34" charset="-128"/>
                <a:cs typeface="Arial Unicode MS" pitchFamily="34" charset="-128"/>
              </a:rPr>
              <a:t>مواصفات أدوات الركن</a:t>
            </a:r>
            <a:endParaRPr lang="ar-JO" sz="4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500034" y="5286388"/>
            <a:ext cx="8229600" cy="1197622"/>
          </a:xfrm>
        </p:spPr>
        <p:style>
          <a:lnRef idx="2">
            <a:schemeClr val="accent1"/>
          </a:lnRef>
          <a:fillRef idx="1">
            <a:schemeClr val="lt1"/>
          </a:fillRef>
          <a:effectRef idx="0">
            <a:schemeClr val="accent1"/>
          </a:effectRef>
          <a:fontRef idx="minor">
            <a:schemeClr val="dk1"/>
          </a:fontRef>
        </p:style>
        <p:txBody>
          <a:bodyPr>
            <a:noAutofit/>
          </a:bodyPr>
          <a:lstStyle/>
          <a:p>
            <a:r>
              <a:rPr lang="ar-SA" sz="3600" dirty="0" smtClean="0">
                <a:solidFill>
                  <a:schemeClr val="accent1">
                    <a:lumMod val="75000"/>
                  </a:schemeClr>
                </a:solidFill>
              </a:rPr>
              <a:t>أفكار من .. </a:t>
            </a:r>
            <a:r>
              <a:rPr lang="ar-SA" sz="3600" dirty="0" smtClean="0"/>
              <a:t/>
            </a:r>
            <a:br>
              <a:rPr lang="ar-SA" sz="3600" dirty="0" smtClean="0"/>
            </a:br>
            <a:r>
              <a:rPr lang="ar-SA" sz="3600" dirty="0" smtClean="0"/>
              <a:t>وسائل جاهزة يمكن صنع شيء مشابه لها يدوياً </a:t>
            </a:r>
            <a:endParaRPr lang="ar-JO" sz="3600" dirty="0"/>
          </a:p>
        </p:txBody>
      </p:sp>
      <p:sp>
        <p:nvSpPr>
          <p:cNvPr id="13" name="Text Placeholder 12"/>
          <p:cNvSpPr>
            <a:spLocks noGrp="1"/>
          </p:cNvSpPr>
          <p:nvPr>
            <p:ph type="body" idx="1"/>
          </p:nvPr>
        </p:nvSpPr>
        <p:spPr>
          <a:xfrm>
            <a:off x="428596" y="214290"/>
            <a:ext cx="4023360" cy="957582"/>
          </a:xfrm>
        </p:spPr>
        <p:txBody>
          <a:bodyPr/>
          <a:lstStyle/>
          <a:p>
            <a:pPr algn="ctr"/>
            <a:r>
              <a:rPr lang="ar-SA" dirty="0" smtClean="0"/>
              <a:t>تغليف صور الكوكيز حرارياً ، أو استخدام أزارير بنية اللون، واستخدام علبة حقيقية مثلاً ..</a:t>
            </a:r>
            <a:endParaRPr lang="ar-JO" dirty="0"/>
          </a:p>
        </p:txBody>
      </p:sp>
      <p:sp>
        <p:nvSpPr>
          <p:cNvPr id="15" name="Text Placeholder 14"/>
          <p:cNvSpPr>
            <a:spLocks noGrp="1"/>
          </p:cNvSpPr>
          <p:nvPr>
            <p:ph type="body" sz="half" idx="3"/>
          </p:nvPr>
        </p:nvSpPr>
        <p:spPr>
          <a:xfrm>
            <a:off x="4663440" y="214290"/>
            <a:ext cx="4023360" cy="1000132"/>
          </a:xfrm>
        </p:spPr>
        <p:txBody>
          <a:bodyPr>
            <a:normAutofit/>
          </a:bodyPr>
          <a:lstStyle/>
          <a:p>
            <a:pPr algn="ctr"/>
            <a:r>
              <a:rPr lang="ar-SA" sz="1600" b="1" dirty="0" smtClean="0"/>
              <a:t>يمكن تجميع سلال البلاستيك الحقيقة للفراولة واستخدامها ، واستخدام حبات الفروالة الاسفنجية التي تباع في المحلات أو الاكتفاء بصورتها ملغلفة حرارياً.</a:t>
            </a:r>
            <a:endParaRPr lang="ar-JO" sz="1600" b="1" dirty="0"/>
          </a:p>
        </p:txBody>
      </p:sp>
      <p:pic>
        <p:nvPicPr>
          <p:cNvPr id="18" name="Content Placeholder 17" descr="%20%20~1.JPG"/>
          <p:cNvPicPr>
            <a:picLocks noGrp="1" noChangeAspect="1"/>
          </p:cNvPicPr>
          <p:nvPr>
            <p:ph sz="quarter" idx="2"/>
          </p:nvPr>
        </p:nvPicPr>
        <p:blipFill>
          <a:blip r:embed="rId2" cstate="print"/>
          <a:stretch>
            <a:fillRect/>
          </a:stretch>
        </p:blipFill>
        <p:spPr>
          <a:xfrm>
            <a:off x="428596" y="1428736"/>
            <a:ext cx="4000528" cy="3714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Content Placeholder 16" descr="gg161_l.jpg"/>
          <p:cNvPicPr>
            <a:picLocks noGrp="1" noChangeAspect="1"/>
          </p:cNvPicPr>
          <p:nvPr>
            <p:ph sz="quarter" idx="4"/>
          </p:nvPr>
        </p:nvPicPr>
        <p:blipFill>
          <a:blip r:embed="rId3" cstate="print"/>
          <a:stretch>
            <a:fillRect/>
          </a:stretch>
        </p:blipFill>
        <p:spPr>
          <a:xfrm>
            <a:off x="4643438" y="1428736"/>
            <a:ext cx="4022725" cy="3714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500034" y="5286388"/>
            <a:ext cx="8229600" cy="1197622"/>
          </a:xfrm>
        </p:spPr>
        <p:style>
          <a:lnRef idx="2">
            <a:schemeClr val="accent1"/>
          </a:lnRef>
          <a:fillRef idx="1">
            <a:schemeClr val="lt1"/>
          </a:fillRef>
          <a:effectRef idx="0">
            <a:schemeClr val="accent1"/>
          </a:effectRef>
          <a:fontRef idx="minor">
            <a:schemeClr val="dk1"/>
          </a:fontRef>
        </p:style>
        <p:txBody>
          <a:bodyPr>
            <a:noAutofit/>
          </a:bodyPr>
          <a:lstStyle/>
          <a:p>
            <a:r>
              <a:rPr lang="ar-SA" sz="3600" dirty="0" smtClean="0">
                <a:solidFill>
                  <a:schemeClr val="accent1">
                    <a:lumMod val="75000"/>
                  </a:schemeClr>
                </a:solidFill>
              </a:rPr>
              <a:t>أفكار من .. </a:t>
            </a:r>
            <a:r>
              <a:rPr lang="ar-SA" sz="3600" dirty="0" smtClean="0"/>
              <a:t/>
            </a:r>
            <a:br>
              <a:rPr lang="ar-SA" sz="3600" dirty="0" smtClean="0"/>
            </a:br>
            <a:r>
              <a:rPr lang="ar-SA" sz="3600" dirty="0" smtClean="0"/>
              <a:t>وسائل جاهزة يمكن صنع شيء مشابه لها يدوياً </a:t>
            </a:r>
            <a:endParaRPr lang="ar-JO" sz="3600" dirty="0"/>
          </a:p>
        </p:txBody>
      </p:sp>
      <p:sp>
        <p:nvSpPr>
          <p:cNvPr id="13" name="Text Placeholder 12"/>
          <p:cNvSpPr>
            <a:spLocks noGrp="1"/>
          </p:cNvSpPr>
          <p:nvPr>
            <p:ph type="body" idx="1"/>
          </p:nvPr>
        </p:nvSpPr>
        <p:spPr>
          <a:xfrm>
            <a:off x="428596" y="214290"/>
            <a:ext cx="4023360" cy="957582"/>
          </a:xfrm>
        </p:spPr>
        <p:txBody>
          <a:bodyPr>
            <a:normAutofit lnSpcReduction="10000"/>
          </a:bodyPr>
          <a:lstStyle/>
          <a:p>
            <a:pPr algn="ctr"/>
            <a:r>
              <a:rPr lang="ar-SA" dirty="0" smtClean="0"/>
              <a:t>يمكن استخدام ميدالية حقيقة ، ومفاتيح صور أو حقيقية ، ويمكن استخدامها بأكثر من شكل، تصنيف حسب اللون أو العدد أو .. أو ..</a:t>
            </a:r>
            <a:endParaRPr lang="ar-JO" dirty="0"/>
          </a:p>
        </p:txBody>
      </p:sp>
      <p:sp>
        <p:nvSpPr>
          <p:cNvPr id="15" name="Text Placeholder 14"/>
          <p:cNvSpPr>
            <a:spLocks noGrp="1"/>
          </p:cNvSpPr>
          <p:nvPr>
            <p:ph type="body" sz="half" idx="3"/>
          </p:nvPr>
        </p:nvSpPr>
        <p:spPr>
          <a:xfrm>
            <a:off x="4663440" y="214290"/>
            <a:ext cx="4023360" cy="1000132"/>
          </a:xfrm>
        </p:spPr>
        <p:txBody>
          <a:bodyPr>
            <a:normAutofit/>
          </a:bodyPr>
          <a:lstStyle/>
          <a:p>
            <a:pPr algn="ctr"/>
            <a:r>
              <a:rPr lang="ar-SA" sz="1600" b="1" dirty="0" smtClean="0"/>
              <a:t>صور حيوانات مغلفة حرارياً ويوضع فيها خرم بالخرامة لتثبيت المشبك حسب العدد المكتوب وسط الحيوان ..</a:t>
            </a:r>
            <a:endParaRPr lang="ar-JO" sz="1600" b="1" dirty="0"/>
          </a:p>
        </p:txBody>
      </p:sp>
      <p:pic>
        <p:nvPicPr>
          <p:cNvPr id="18" name="Content Placeholder 17" descr="%20%20~1.JPG"/>
          <p:cNvPicPr>
            <a:picLocks noGrp="1" noChangeAspect="1"/>
          </p:cNvPicPr>
          <p:nvPr>
            <p:ph sz="quarter" idx="2"/>
          </p:nvPr>
        </p:nvPicPr>
        <p:blipFill>
          <a:blip r:embed="rId2" cstate="print"/>
          <a:stretch>
            <a:fillRect/>
          </a:stretch>
        </p:blipFill>
        <p:spPr>
          <a:xfrm>
            <a:off x="428596" y="1571612"/>
            <a:ext cx="4000528" cy="3429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Content Placeholder 16" descr="gg161_l.jpg"/>
          <p:cNvPicPr>
            <a:picLocks noGrp="1" noChangeAspect="1"/>
          </p:cNvPicPr>
          <p:nvPr>
            <p:ph sz="quarter" idx="4"/>
          </p:nvPr>
        </p:nvPicPr>
        <p:blipFill>
          <a:blip r:embed="rId3" cstate="print"/>
          <a:stretch>
            <a:fillRect/>
          </a:stretch>
        </p:blipFill>
        <p:spPr>
          <a:xfrm>
            <a:off x="4643438" y="1571612"/>
            <a:ext cx="4022725" cy="3429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500034" y="5286388"/>
            <a:ext cx="8229600" cy="1197622"/>
          </a:xfrm>
        </p:spPr>
        <p:style>
          <a:lnRef idx="2">
            <a:schemeClr val="accent1"/>
          </a:lnRef>
          <a:fillRef idx="1">
            <a:schemeClr val="lt1"/>
          </a:fillRef>
          <a:effectRef idx="0">
            <a:schemeClr val="accent1"/>
          </a:effectRef>
          <a:fontRef idx="minor">
            <a:schemeClr val="dk1"/>
          </a:fontRef>
        </p:style>
        <p:txBody>
          <a:bodyPr>
            <a:noAutofit/>
          </a:bodyPr>
          <a:lstStyle/>
          <a:p>
            <a:r>
              <a:rPr lang="ar-SA" sz="3600" dirty="0" smtClean="0">
                <a:solidFill>
                  <a:schemeClr val="accent1">
                    <a:lumMod val="75000"/>
                  </a:schemeClr>
                </a:solidFill>
              </a:rPr>
              <a:t>أفكار من .. </a:t>
            </a:r>
            <a:r>
              <a:rPr lang="ar-SA" sz="3600" dirty="0" smtClean="0"/>
              <a:t/>
            </a:r>
            <a:br>
              <a:rPr lang="ar-SA" sz="3600" dirty="0" smtClean="0"/>
            </a:br>
            <a:r>
              <a:rPr lang="ar-SA" sz="3600" dirty="0" smtClean="0"/>
              <a:t>وسائل جاهزة يمكن صنع شيء مشابه لها يدوياً </a:t>
            </a:r>
            <a:endParaRPr lang="ar-JO" sz="3600" dirty="0"/>
          </a:p>
        </p:txBody>
      </p:sp>
      <p:sp>
        <p:nvSpPr>
          <p:cNvPr id="13" name="Text Placeholder 12"/>
          <p:cNvSpPr>
            <a:spLocks noGrp="1"/>
          </p:cNvSpPr>
          <p:nvPr>
            <p:ph type="body" idx="1"/>
          </p:nvPr>
        </p:nvSpPr>
        <p:spPr>
          <a:xfrm>
            <a:off x="428596" y="214290"/>
            <a:ext cx="4023360" cy="957582"/>
          </a:xfrm>
        </p:spPr>
        <p:txBody>
          <a:bodyPr/>
          <a:lstStyle/>
          <a:p>
            <a:pPr algn="ctr"/>
            <a:r>
              <a:rPr lang="ar-SA" dirty="0" smtClean="0"/>
              <a:t>تغليف صور الكوكيز حرارياً ، أو استخدام أزارير بنية اللون، واستخدام علبة حقيقية مثلاً ..</a:t>
            </a:r>
            <a:endParaRPr lang="ar-JO" dirty="0"/>
          </a:p>
        </p:txBody>
      </p:sp>
      <p:sp>
        <p:nvSpPr>
          <p:cNvPr id="15" name="Text Placeholder 14"/>
          <p:cNvSpPr>
            <a:spLocks noGrp="1"/>
          </p:cNvSpPr>
          <p:nvPr>
            <p:ph type="body" sz="half" idx="3"/>
          </p:nvPr>
        </p:nvSpPr>
        <p:spPr>
          <a:xfrm>
            <a:off x="4663440" y="214290"/>
            <a:ext cx="4023360" cy="1000132"/>
          </a:xfrm>
        </p:spPr>
        <p:txBody>
          <a:bodyPr>
            <a:normAutofit/>
          </a:bodyPr>
          <a:lstStyle/>
          <a:p>
            <a:pPr algn="ctr"/>
            <a:r>
              <a:rPr lang="ar-SA" sz="1600" b="1" dirty="0" smtClean="0"/>
              <a:t>يمكن تجميع سلال البلاستيك الحقيقة للفراولة واستخدامها ، واستخدام حبات الفروالة الاسفنجية التي تباع في المحلات أو الاكتفاء بصورتها ملغلفة حرارياً.</a:t>
            </a:r>
            <a:endParaRPr lang="ar-JO" sz="1600" b="1" dirty="0"/>
          </a:p>
        </p:txBody>
      </p:sp>
      <p:pic>
        <p:nvPicPr>
          <p:cNvPr id="18" name="Content Placeholder 17" descr="%20%20~1.JPG"/>
          <p:cNvPicPr>
            <a:picLocks noGrp="1" noChangeAspect="1"/>
          </p:cNvPicPr>
          <p:nvPr>
            <p:ph sz="quarter" idx="2"/>
          </p:nvPr>
        </p:nvPicPr>
        <p:blipFill>
          <a:blip r:embed="rId2" cstate="print"/>
          <a:stretch>
            <a:fillRect/>
          </a:stretch>
        </p:blipFill>
        <p:spPr>
          <a:xfrm>
            <a:off x="428596" y="1428736"/>
            <a:ext cx="4000528" cy="3714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Content Placeholder 16" descr="gg161_l.jpg"/>
          <p:cNvPicPr>
            <a:picLocks noGrp="1" noChangeAspect="1"/>
          </p:cNvPicPr>
          <p:nvPr>
            <p:ph sz="quarter" idx="4"/>
          </p:nvPr>
        </p:nvPicPr>
        <p:blipFill>
          <a:blip r:embed="rId3" cstate="print"/>
          <a:stretch>
            <a:fillRect/>
          </a:stretch>
        </p:blipFill>
        <p:spPr>
          <a:xfrm>
            <a:off x="4643438" y="1428736"/>
            <a:ext cx="4022725" cy="3714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Footer Placeholder 4"/>
          <p:cNvSpPr>
            <a:spLocks noGrp="1"/>
          </p:cNvSpPr>
          <p:nvPr>
            <p:ph type="ftr" sz="quarter" idx="11"/>
          </p:nvPr>
        </p:nvSpPr>
        <p:spPr/>
        <p:txBody>
          <a:bodyPr/>
          <a:lstStyle/>
          <a:p>
            <a:r>
              <a:rPr lang="ar-JO" smtClean="0"/>
              <a:t>إعداد: أ. مها الحقباني- جامعة الملك سعود 2010 م</a:t>
            </a:r>
            <a:endParaRPr lang="ar-JO"/>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_72066.gif"/>
          <p:cNvPicPr>
            <a:picLocks noChangeAspect="1"/>
          </p:cNvPicPr>
          <p:nvPr/>
        </p:nvPicPr>
        <p:blipFill>
          <a:blip r:embed="rId2" cstate="email">
            <a:lum bright="40000" contrast="-10000"/>
          </a:blip>
          <a:stretch>
            <a:fillRect/>
          </a:stretch>
        </p:blipFill>
        <p:spPr>
          <a:xfrm>
            <a:off x="2488248" y="0"/>
            <a:ext cx="6655752" cy="6858000"/>
          </a:xfrm>
          <a:prstGeom prst="rect">
            <a:avLst/>
          </a:prstGeom>
        </p:spPr>
      </p:pic>
      <p:sp>
        <p:nvSpPr>
          <p:cNvPr id="5" name="Title 4"/>
          <p:cNvSpPr>
            <a:spLocks noGrp="1"/>
          </p:cNvSpPr>
          <p:nvPr>
            <p:ph type="title"/>
          </p:nvPr>
        </p:nvSpPr>
        <p:spPr>
          <a:xfrm>
            <a:off x="4071934" y="3429000"/>
            <a:ext cx="4071966" cy="1714512"/>
          </a:xfrm>
        </p:spPr>
        <p:txBody>
          <a:bodyPr>
            <a:normAutofit fontScale="90000"/>
          </a:bodyPr>
          <a:lstStyle/>
          <a:p>
            <a:pPr algn="ctr"/>
            <a:r>
              <a:rPr lang="ar-SA" dirty="0" smtClean="0"/>
              <a:t>إن أخطأنا فمن أنفسنا ومن الشيطان ،</a:t>
            </a:r>
            <a:br>
              <a:rPr lang="ar-SA" dirty="0" smtClean="0"/>
            </a:br>
            <a:r>
              <a:rPr lang="ar-SA" dirty="0" smtClean="0"/>
              <a:t> وإن أصبنا فمن الله ..</a:t>
            </a:r>
            <a:endParaRPr lang="ar-JO" dirty="0"/>
          </a:p>
        </p:txBody>
      </p:sp>
      <p:sp>
        <p:nvSpPr>
          <p:cNvPr id="6" name="Text Placeholder 5"/>
          <p:cNvSpPr>
            <a:spLocks noGrp="1"/>
          </p:cNvSpPr>
          <p:nvPr>
            <p:ph type="body" idx="1"/>
          </p:nvPr>
        </p:nvSpPr>
        <p:spPr>
          <a:xfrm>
            <a:off x="3357554" y="2285992"/>
            <a:ext cx="5214974" cy="790586"/>
          </a:xfrm>
        </p:spPr>
        <p:txBody>
          <a:bodyPr>
            <a:normAutofit/>
          </a:bodyPr>
          <a:lstStyle/>
          <a:p>
            <a:pPr algn="ctr"/>
            <a:r>
              <a:rPr lang="ar-SA" sz="6600" dirty="0" smtClean="0">
                <a:latin typeface="Andalus" pitchFamily="2" charset="-78"/>
                <a:cs typeface="Andalus" pitchFamily="2" charset="-78"/>
              </a:rPr>
              <a:t>تم بحمد الله </a:t>
            </a:r>
            <a:endParaRPr lang="ar-JO" sz="6600" dirty="0">
              <a:latin typeface="Andalus" pitchFamily="2" charset="-78"/>
              <a:cs typeface="Andalus" pitchFamily="2" charset="-78"/>
            </a:endParaRPr>
          </a:p>
        </p:txBody>
      </p:sp>
      <p:sp>
        <p:nvSpPr>
          <p:cNvPr id="4" name="Footer Placeholder 3"/>
          <p:cNvSpPr>
            <a:spLocks noGrp="1"/>
          </p:cNvSpPr>
          <p:nvPr>
            <p:ph type="ftr" sz="quarter" idx="11"/>
          </p:nvPr>
        </p:nvSpPr>
        <p:spPr/>
        <p:txBody>
          <a:bodyPr/>
          <a:lstStyle/>
          <a:p>
            <a:r>
              <a:rPr lang="ar-JO" dirty="0" smtClean="0">
                <a:solidFill>
                  <a:schemeClr val="accent2">
                    <a:lumMod val="75000"/>
                  </a:schemeClr>
                </a:solidFill>
              </a:rPr>
              <a:t>إعداد: أ. مها الحقباني- جامعة الملك سعود 2010 م</a:t>
            </a:r>
            <a:endParaRPr lang="ar-JO"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lang="ar-SA"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اختيار أدوات ركن الإدراك :</a:t>
            </a:r>
            <a:endParaRPr lang="ar-JO"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Content Placeholder 2"/>
          <p:cNvSpPr>
            <a:spLocks noGrp="1"/>
          </p:cNvSpPr>
          <p:nvPr>
            <p:ph idx="1"/>
          </p:nvPr>
        </p:nvSpPr>
        <p:spPr>
          <a:xfrm>
            <a:off x="1428728" y="1643050"/>
            <a:ext cx="7498080" cy="4800600"/>
          </a:xfrm>
        </p:spPr>
        <p:txBody>
          <a:bodyPr/>
          <a:lstStyle/>
          <a:p>
            <a:r>
              <a:rPr lang="ar-SA" dirty="0" smtClean="0"/>
              <a:t>يجب أن يحتوي الركن على ثلاثة أنواع من الأدوات: </a:t>
            </a:r>
            <a:r>
              <a:rPr lang="ar-SA" u="sng" dirty="0" smtClean="0">
                <a:solidFill>
                  <a:schemeClr val="accent2">
                    <a:lumMod val="75000"/>
                  </a:schemeClr>
                </a:solidFill>
              </a:rPr>
              <a:t>أدوات تصحح نفسها </a:t>
            </a:r>
            <a:r>
              <a:rPr lang="ar-SA" dirty="0" smtClean="0">
                <a:solidFill>
                  <a:schemeClr val="accent2">
                    <a:lumMod val="75000"/>
                  </a:schemeClr>
                </a:solidFill>
              </a:rPr>
              <a:t>، </a:t>
            </a:r>
            <a:r>
              <a:rPr lang="ar-SA" u="sng" dirty="0" smtClean="0">
                <a:solidFill>
                  <a:schemeClr val="accent2">
                    <a:lumMod val="75000"/>
                  </a:schemeClr>
                </a:solidFill>
              </a:rPr>
              <a:t>أدوات مفتوحة </a:t>
            </a:r>
            <a:r>
              <a:rPr lang="ar-SA" dirty="0" smtClean="0">
                <a:solidFill>
                  <a:schemeClr val="accent2">
                    <a:lumMod val="75000"/>
                  </a:schemeClr>
                </a:solidFill>
              </a:rPr>
              <a:t>، </a:t>
            </a:r>
            <a:r>
              <a:rPr lang="ar-SA" u="sng" dirty="0" smtClean="0">
                <a:solidFill>
                  <a:schemeClr val="accent2">
                    <a:lumMod val="75000"/>
                  </a:schemeClr>
                </a:solidFill>
              </a:rPr>
              <a:t>وأدوات تجميعية.</a:t>
            </a:r>
          </a:p>
          <a:p>
            <a:r>
              <a:rPr lang="ar-SA" dirty="0" smtClean="0"/>
              <a:t>أن تكون الأدوات من خامات مختلفة( بلاستيك، خشب ...الخ).</a:t>
            </a:r>
          </a:p>
          <a:p>
            <a:r>
              <a:rPr lang="ar-SA" dirty="0" smtClean="0"/>
              <a:t>الأدوات بحالة جيدة وألوان جذابة.</a:t>
            </a:r>
          </a:p>
          <a:p>
            <a:r>
              <a:rPr lang="ar-SA" dirty="0" smtClean="0"/>
              <a:t>توفير أدوات يمكن أن يلعب بها الأطفال في أكثر من مستوى من مستويات تطورهم.</a:t>
            </a:r>
          </a:p>
          <a:p>
            <a:endParaRPr lang="ar-JO" dirty="0"/>
          </a:p>
        </p:txBody>
      </p:sp>
      <p:sp>
        <p:nvSpPr>
          <p:cNvPr id="5" name="Footer Placeholder 4"/>
          <p:cNvSpPr>
            <a:spLocks noGrp="1"/>
          </p:cNvSpPr>
          <p:nvPr>
            <p:ph type="ftr" sz="quarter" idx="11"/>
          </p:nvPr>
        </p:nvSpPr>
        <p:spPr/>
        <p:txBody>
          <a:bodyPr/>
          <a:lstStyle/>
          <a:p>
            <a:r>
              <a:rPr lang="ar-JO" smtClean="0">
                <a:solidFill>
                  <a:schemeClr val="tx1"/>
                </a:solidFill>
              </a:rPr>
              <a:t>إعداد: أ. مها الحقباني- جامعة الملك سعود 2010 م</a:t>
            </a:r>
            <a:endParaRPr lang="ar-JO"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274638"/>
            <a:ext cx="7647836" cy="1143000"/>
          </a:xfrm>
        </p:spPr>
        <p:txBody>
          <a:bodyPr>
            <a:normAutofit fontScale="90000"/>
          </a:bodyPr>
          <a:lstStyle/>
          <a:p>
            <a:pPr algn="ctr"/>
            <a:r>
              <a:rPr lang="ar-SA" u="sng" dirty="0" smtClean="0"/>
              <a:t>أدوات تصحح نفسها: </a:t>
            </a:r>
            <a:r>
              <a:rPr lang="ar-SA" sz="2800" dirty="0" smtClean="0"/>
              <a:t>هي التي تركب بطريقة معينة واحدة فقط.</a:t>
            </a:r>
            <a:r>
              <a:rPr lang="ar-SA" dirty="0" smtClean="0"/>
              <a:t> </a:t>
            </a:r>
            <a:endParaRPr lang="ar-JO" dirty="0"/>
          </a:p>
        </p:txBody>
      </p:sp>
      <p:sp>
        <p:nvSpPr>
          <p:cNvPr id="4" name="Footer Placeholder 3"/>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6" name="Picture 5" descr="IMG_7570.JPG"/>
          <p:cNvPicPr>
            <a:picLocks noChangeAspect="1"/>
          </p:cNvPicPr>
          <p:nvPr/>
        </p:nvPicPr>
        <p:blipFill>
          <a:blip r:embed="rId2" cstate="email"/>
          <a:stretch>
            <a:fillRect/>
          </a:stretch>
        </p:blipFill>
        <p:spPr>
          <a:xfrm>
            <a:off x="1285852" y="1214422"/>
            <a:ext cx="3357585" cy="3000396"/>
          </a:xfrm>
          <a:prstGeom prst="rect">
            <a:avLst/>
          </a:prstGeom>
          <a:ln>
            <a:noFill/>
          </a:ln>
          <a:effectLst>
            <a:outerShdw blurRad="292100" dist="139700" dir="2700000" algn="tl" rotWithShape="0">
              <a:srgbClr val="333333">
                <a:alpha val="65000"/>
              </a:srgbClr>
            </a:outerShdw>
          </a:effectLst>
        </p:spPr>
      </p:pic>
      <p:pic>
        <p:nvPicPr>
          <p:cNvPr id="9" name="Content Placeholder 8" descr="_2_~1.JPG"/>
          <p:cNvPicPr>
            <a:picLocks noGrp="1" noChangeAspect="1"/>
          </p:cNvPicPr>
          <p:nvPr>
            <p:ph idx="1"/>
          </p:nvPr>
        </p:nvPicPr>
        <p:blipFill>
          <a:blip r:embed="rId3" cstate="email"/>
          <a:stretch>
            <a:fillRect/>
          </a:stretch>
        </p:blipFill>
        <p:spPr>
          <a:xfrm>
            <a:off x="5357818" y="1285860"/>
            <a:ext cx="3000396" cy="3007078"/>
          </a:xfrm>
          <a:prstGeom prst="rect">
            <a:avLst/>
          </a:prstGeom>
          <a:ln>
            <a:noFill/>
          </a:ln>
          <a:effectLst>
            <a:outerShdw blurRad="292100" dist="139700" dir="2700000" algn="tl" rotWithShape="0">
              <a:srgbClr val="333333">
                <a:alpha val="65000"/>
              </a:srgbClr>
            </a:outerShdw>
          </a:effectLst>
        </p:spPr>
      </p:pic>
      <p:pic>
        <p:nvPicPr>
          <p:cNvPr id="10" name="Picture 9" descr="wooden-shape-sorter.jpg"/>
          <p:cNvPicPr>
            <a:picLocks noChangeAspect="1"/>
          </p:cNvPicPr>
          <p:nvPr/>
        </p:nvPicPr>
        <p:blipFill>
          <a:blip r:embed="rId4" cstate="email"/>
          <a:stretch>
            <a:fillRect/>
          </a:stretch>
        </p:blipFill>
        <p:spPr>
          <a:xfrm>
            <a:off x="3357554" y="3786190"/>
            <a:ext cx="2976562" cy="269750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142852"/>
            <a:ext cx="7498080" cy="1143000"/>
          </a:xfrm>
        </p:spPr>
        <p:style>
          <a:lnRef idx="0">
            <a:schemeClr val="accent5"/>
          </a:lnRef>
          <a:fillRef idx="3">
            <a:schemeClr val="accent5"/>
          </a:fillRef>
          <a:effectRef idx="3">
            <a:schemeClr val="accent5"/>
          </a:effectRef>
          <a:fontRef idx="minor">
            <a:schemeClr val="lt1"/>
          </a:fontRef>
        </p:style>
        <p:txBody>
          <a:bodyPr>
            <a:normAutofit fontScale="90000"/>
          </a:bodyPr>
          <a:lstStyle/>
          <a:p>
            <a:pPr algn="ctr"/>
            <a:r>
              <a:rPr lang="ar-SA" u="sng" dirty="0" smtClean="0"/>
              <a:t>أدوات مفتوحة: </a:t>
            </a:r>
            <a:r>
              <a:rPr lang="ar-SA" sz="3100" dirty="0" smtClean="0"/>
              <a:t>لا تحمل حلول صح أو خطأ، ويمكن التعامل معها بعدة طرق حسب إبداع الطفل .</a:t>
            </a:r>
            <a:endParaRPr lang="ar-JO" dirty="0"/>
          </a:p>
        </p:txBody>
      </p:sp>
      <p:pic>
        <p:nvPicPr>
          <p:cNvPr id="5" name="Content Placeholder 4" descr="IMG_7590.JPG"/>
          <p:cNvPicPr>
            <a:picLocks noGrp="1" noChangeAspect="1"/>
          </p:cNvPicPr>
          <p:nvPr>
            <p:ph idx="1"/>
          </p:nvPr>
        </p:nvPicPr>
        <p:blipFill>
          <a:blip r:embed="rId2" cstate="email"/>
          <a:stretch>
            <a:fillRect/>
          </a:stretch>
        </p:blipFill>
        <p:spPr>
          <a:xfrm>
            <a:off x="571472" y="2357430"/>
            <a:ext cx="4000528" cy="40005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ooter Placeholder 3"/>
          <p:cNvSpPr>
            <a:spLocks noGrp="1"/>
          </p:cNvSpPr>
          <p:nvPr>
            <p:ph type="ftr" sz="quarter" idx="11"/>
          </p:nvPr>
        </p:nvSpPr>
        <p:spPr/>
        <p:txBody>
          <a:bodyPr/>
          <a:lstStyle/>
          <a:p>
            <a:r>
              <a:rPr lang="ar-JO" smtClean="0"/>
              <a:t>إعداد: أ. مها الحقباني- جامعة الملك سعود 2010 م</a:t>
            </a:r>
            <a:endParaRPr lang="ar-JO"/>
          </a:p>
        </p:txBody>
      </p:sp>
      <p:pic>
        <p:nvPicPr>
          <p:cNvPr id="6" name="Picture 5" descr="gg163_l.jpg"/>
          <p:cNvPicPr>
            <a:picLocks noChangeAspect="1"/>
          </p:cNvPicPr>
          <p:nvPr/>
        </p:nvPicPr>
        <p:blipFill>
          <a:blip r:embed="rId3" cstate="email"/>
          <a:stretch>
            <a:fillRect/>
          </a:stretch>
        </p:blipFill>
        <p:spPr>
          <a:xfrm>
            <a:off x="4926260" y="1857364"/>
            <a:ext cx="3929090" cy="3929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2626</TotalTime>
  <Words>2157</Words>
  <Application>Microsoft Office PowerPoint</Application>
  <PresentationFormat>On-screen Show (4:3)</PresentationFormat>
  <Paragraphs>269</Paragraphs>
  <Slides>63</Slides>
  <Notes>0</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Solstice</vt:lpstr>
      <vt:lpstr>ركــن الإدراك</vt:lpstr>
      <vt:lpstr>أهميـة الركن الإدراكي :</vt:lpstr>
      <vt:lpstr>أهداف النمو الإدراكي :</vt:lpstr>
      <vt:lpstr>أهداف النمو العاطفي - الاجتماعي :</vt:lpstr>
      <vt:lpstr>أهداف النمو الجسدي:</vt:lpstr>
      <vt:lpstr>مواصفات أدوات الركن</vt:lpstr>
      <vt:lpstr>اختيار أدوات ركن الإدراك :</vt:lpstr>
      <vt:lpstr>أدوات تصحح نفسها: هي التي تركب بطريقة معينة واحدة فقط. </vt:lpstr>
      <vt:lpstr>أدوات مفتوحة: لا تحمل حلول صح أو خطأ، ويمكن التعامل معها بعدة طرق حسب إبداع الطفل .</vt:lpstr>
      <vt:lpstr>3- أدوات تجميعية: تشبه الأدوات المفتوحة في أنها يمكن التعامل معها بعدة طرق، إلا أنها تختلف عنها بأنها مكونة من مجموعة من القطع الصغيرة</vt:lpstr>
      <vt:lpstr>أولاً: الألعاب الأساسية في ركن الإدراك</vt:lpstr>
      <vt:lpstr>PowerPoint Presentation</vt:lpstr>
      <vt:lpstr>PowerPoint Presentation</vt:lpstr>
      <vt:lpstr>ثانياً: الألعاب الإدراكية المساندة :</vt:lpstr>
      <vt:lpstr>PowerPoint Presentation</vt:lpstr>
      <vt:lpstr>PowerPoint Presentation</vt:lpstr>
      <vt:lpstr>PowerPoint Presentation</vt:lpstr>
      <vt:lpstr>ترتيــب ركن الإدراك :</vt:lpstr>
      <vt:lpstr>ركـْـن الإدراك .. منْ هُنا وهنَـاك ..</vt:lpstr>
      <vt:lpstr>نلاحظ هنا : - لا توجد حدود للركن على الأرض. - ترتيب الأدوات في الأرفف غير متساوي، هناك أرفف مكتضة ورف فارغ ! - لا توجد البطاقات المعنونة لنوع اللعبة.</vt:lpstr>
      <vt:lpstr>نلاحظ هنا : - منطقة اللعب على الأرض وأخرى على الطاولة . - ترتيب الأدوات في الركن دون تزاحم. - وجود البطاقات المعنونة لنوع اللعبة.</vt:lpstr>
      <vt:lpstr>نلاحظ هنا : - منطقة اللعب على الأرض واسعة وأخرى على الطاولة . كثرة الأدوات عل الأرفف . - هناك أدوات مجهزة على الطاولة لجذب الأطفال. - يوجد شريط لاصق يبيّن حدود اللعب، وترك مساحة بجانب الأرفف لتناول الأدوات بشكل سلس.</vt:lpstr>
      <vt:lpstr>نلاحظ هنا : - منطقة اللعب على الأرض واسعة وأخرى على الطاولة . -عدد الأدوات في الأرفف مناسب . - هناك أدوات مجهزة على الطاولة لجذب الأطفال. - لا يوجد شريط لاصق بجانب الأرفف لترك مساحة لتناول الأدوات.</vt:lpstr>
      <vt:lpstr>دور المعلمة في الركن</vt:lpstr>
      <vt:lpstr>دور المعلمة في الركن :</vt:lpstr>
      <vt:lpstr>دور المعلمة في الركن :</vt:lpstr>
      <vt:lpstr>الأسئلة المثيرة للتفكير</vt:lpstr>
      <vt:lpstr>الأسئلة المثيرة للتفكير في الإدراك:</vt:lpstr>
      <vt:lpstr>الأسئلة المثيرة للتفكير في الإدراك:</vt:lpstr>
      <vt:lpstr>قيمة الألعاب الادراكية المصنوعة يدويّاً :</vt:lpstr>
      <vt:lpstr>PowerPoint Presentation</vt:lpstr>
      <vt:lpstr>أعمــال مصنوعة يـدويــاً لـركــن الإدراك</vt:lpstr>
      <vt:lpstr>تصنيف الالوان الشمعية  وسيلة من صنع : أ.ريم الفيصل دارس الفلاح</vt:lpstr>
      <vt:lpstr>ترتيب القطع بالتسلسل حسب الحجم تصاعدياً وتنازلياً </vt:lpstr>
      <vt:lpstr>ترتيب النجوم حسب الحجم تصاعدياً وتنازلياً</vt:lpstr>
      <vt:lpstr>إكمال القطعة الناقصة من الثوب مدارس الفلاح – أ.ريم الفيصل</vt:lpstr>
      <vt:lpstr>ترتيب الورود حسب تطابق اللون</vt:lpstr>
      <vt:lpstr>تصنيف الأعواد حسب اللّون</vt:lpstr>
      <vt:lpstr>التصنيف والمطابقة حسب الملمس مدارس الفلاح- أ.ريم الفيصل </vt:lpstr>
      <vt:lpstr>تعليق التفاحات على المغناطيس في الشجرة حسب مدلول البطاقة</vt:lpstr>
      <vt:lpstr>مطابقة الكلمة بلون الزهرة المناسب من صنع: أ.ريم الفيصل - مدارس الفلاح</vt:lpstr>
      <vt:lpstr>ترتيب خطوات صنع الكعك بالتسلسل من صنع: أ. ريم الفيصل  – مدارس الفلاح</vt:lpstr>
      <vt:lpstr>ترتيب القطع حسب المنوال/النمط الذي ترتبه المعلمة في مساحة النموذج من صنع: أ.ريم الفيصل – مدارس الفلاح </vt:lpstr>
      <vt:lpstr>مطابقة الأداة الرياضية مع صاحبها المناسب من صنع: أ.ريم الفيصل – مدارس الفلاح</vt:lpstr>
      <vt:lpstr>صيد الأسماك حسب مدلول البطاقة عدداً وشكلاً من صنع: أ.ريم الفيصل – مدارس الفلاح</vt:lpstr>
      <vt:lpstr>وضع الفراش على الوردة الكبيرة على حسب مدلول الرقم في البطاقة</vt:lpstr>
      <vt:lpstr>ترتيب تسلسل نمو النبتة مع العنونة بالبطاقات المكتوبة </vt:lpstr>
      <vt:lpstr>مطابقة شرائح البرتقال حسب الحجم المناسب</vt:lpstr>
      <vt:lpstr>ترتيب الفستان حسب تسلسل الحجم</vt:lpstr>
      <vt:lpstr>وضع الرقم المناسب أمام الصورة التي لها نفس العدد</vt:lpstr>
      <vt:lpstr>ترتيب البطاقات حسب النمط الموجود والمثبت على اللوح</vt:lpstr>
      <vt:lpstr>تصنيف الصور وتجميعها تحت الصورة المشابهة</vt:lpstr>
      <vt:lpstr>مطابقة الزيّ بالظل المشابه له</vt:lpstr>
      <vt:lpstr>تصنيف القطع حسب اللون</vt:lpstr>
      <vt:lpstr>ترتيب الأطعمة في الصحن – مصنوع من قماش الفازلين </vt:lpstr>
      <vt:lpstr>مطابقة الحيوان بالظل المناسب لشكله</vt:lpstr>
      <vt:lpstr>تركيب البطاقات حسب الحرف وشكل القطعة التي تصل بينهما</vt:lpstr>
      <vt:lpstr>مطابقة الفـرشة على علبة الدهان حسب اللون والكلمـة</vt:lpstr>
      <vt:lpstr>يضع الطفل عدد الخرز المناسب في كل تجويف في لوح البيض، حسب مدلول الرقم الملصق داخله.</vt:lpstr>
      <vt:lpstr>أفكار من ..  وسائل جاهزة يمكن صنع شيء مشابه لها يدوياً </vt:lpstr>
      <vt:lpstr>أفكار من ..  وسائل جاهزة يمكن صنع شيء مشابه لها يدوياً </vt:lpstr>
      <vt:lpstr>أفكار من ..  وسائل جاهزة يمكن صنع شيء مشابه لها يدوياً </vt:lpstr>
      <vt:lpstr>إن أخطأنا فمن أنفسنا ومن الشيطان ،  وإن أصبنا فمن الله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ورشة ركن الإدراك</dc:title>
  <dc:creator>maha</dc:creator>
  <cp:lastModifiedBy>Maha</cp:lastModifiedBy>
  <cp:revision>105</cp:revision>
  <dcterms:created xsi:type="dcterms:W3CDTF">2010-02-25T12:02:18Z</dcterms:created>
  <dcterms:modified xsi:type="dcterms:W3CDTF">2016-10-10T06:22:12Z</dcterms:modified>
</cp:coreProperties>
</file>