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8ADBA339-7465-4D97-8E6A-42A7D7F4A7B8}"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8ADBA339-7465-4D97-8E6A-42A7D7F4A7B8}"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8ADBA339-7465-4D97-8E6A-42A7D7F4A7B8}"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ADBA339-7465-4D97-8E6A-42A7D7F4A7B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ED473F48-1193-4AF9-818B-866931434B66}" type="datetimeFigureOut">
              <a:rPr lang="ar-SA" smtClean="0"/>
              <a:pPr/>
              <a:t>10/04/1435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8ADBA339-7465-4D97-8E6A-42A7D7F4A7B8}"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D473F48-1193-4AF9-818B-866931434B66}" type="datetimeFigureOut">
              <a:rPr lang="ar-SA" smtClean="0"/>
              <a:pPr/>
              <a:t>10/04/1435</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ADBA339-7465-4D97-8E6A-42A7D7F4A7B8}"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وسائل التدوين</a:t>
            </a:r>
            <a:endParaRPr lang="ar-SA" dirty="0"/>
          </a:p>
        </p:txBody>
      </p:sp>
      <p:sp>
        <p:nvSpPr>
          <p:cNvPr id="3" name="عنوان فرعي 2"/>
          <p:cNvSpPr>
            <a:spLocks noGrp="1"/>
          </p:cNvSpPr>
          <p:nvPr>
            <p:ph type="subTitle" idx="1"/>
          </p:nvPr>
        </p:nvSpPr>
        <p:spPr/>
        <p:txBody>
          <a:bodyPr>
            <a:normAutofit/>
          </a:bodyPr>
          <a:lstStyle/>
          <a:p>
            <a:r>
              <a:rPr lang="ar-SA" sz="3600" dirty="0" smtClean="0"/>
              <a:t>رأي : يفند الكاتب دعوى انتهاء القرن الأول الهجري دون أن يدون العرب شيئا من معارفهم.</a:t>
            </a:r>
            <a:endParaRPr lang="ar-SA"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مصادر خارجية لمواد الكتابة :</a:t>
            </a:r>
            <a:endParaRPr lang="ar-SA" dirty="0"/>
          </a:p>
        </p:txBody>
      </p:sp>
      <p:sp>
        <p:nvSpPr>
          <p:cNvPr id="3" name="عنصر نائب للمحتوى 2"/>
          <p:cNvSpPr>
            <a:spLocks noGrp="1"/>
          </p:cNvSpPr>
          <p:nvPr>
            <p:ph idx="1"/>
          </p:nvPr>
        </p:nvSpPr>
        <p:spPr/>
        <p:txBody>
          <a:bodyPr/>
          <a:lstStyle/>
          <a:p>
            <a:r>
              <a:rPr lang="ar-SA" dirty="0" smtClean="0"/>
              <a:t>1- الورق من الصين.</a:t>
            </a:r>
          </a:p>
          <a:p>
            <a:r>
              <a:rPr lang="ar-SA" dirty="0" smtClean="0"/>
              <a:t>2- </a:t>
            </a:r>
            <a:r>
              <a:rPr lang="ar-SA" dirty="0" err="1" smtClean="0"/>
              <a:t>المهارق</a:t>
            </a:r>
            <a:r>
              <a:rPr lang="ar-SA" dirty="0" smtClean="0"/>
              <a:t> (قماش من الحرير) من بلاد فارس.</a:t>
            </a:r>
          </a:p>
          <a:p>
            <a:r>
              <a:rPr lang="ar-SA" dirty="0" smtClean="0"/>
              <a:t>3- القراطيس (بردي) من بلاد الرو</a:t>
            </a:r>
            <a:r>
              <a:rPr lang="ar-SA" dirty="0" smtClean="0"/>
              <a:t>م</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مصادر تصنع داخليا :</a:t>
            </a:r>
            <a:endParaRPr lang="ar-SA" dirty="0"/>
          </a:p>
        </p:txBody>
      </p:sp>
      <p:sp>
        <p:nvSpPr>
          <p:cNvPr id="3" name="عنصر نائب للمحتوى 2"/>
          <p:cNvSpPr>
            <a:spLocks noGrp="1"/>
          </p:cNvSpPr>
          <p:nvPr>
            <p:ph idx="1"/>
          </p:nvPr>
        </p:nvSpPr>
        <p:spPr/>
        <p:txBody>
          <a:bodyPr/>
          <a:lstStyle/>
          <a:p>
            <a:r>
              <a:rPr lang="ar-SA" dirty="0" smtClean="0"/>
              <a:t>1- الأديم وهو الجلد الأحمر .</a:t>
            </a:r>
          </a:p>
          <a:p>
            <a:r>
              <a:rPr lang="ar-SA" dirty="0" smtClean="0"/>
              <a:t>2- </a:t>
            </a:r>
            <a:r>
              <a:rPr lang="ar-SA" dirty="0" err="1" smtClean="0"/>
              <a:t>عسب</a:t>
            </a:r>
            <a:r>
              <a:rPr lang="ar-SA" dirty="0" smtClean="0"/>
              <a:t> النخل.</a:t>
            </a:r>
          </a:p>
          <a:p>
            <a:r>
              <a:rPr lang="ar-SA" dirty="0" smtClean="0"/>
              <a:t>3- العظام.</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أصبح الورق معروفا على نطاق واسع في عهد الخليفة العباسي هارون الرشيد .</a:t>
            </a:r>
          </a:p>
          <a:p>
            <a:r>
              <a:rPr lang="ar-SA" dirty="0" smtClean="0"/>
              <a:t>سوق الوراقين.</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هل يعني هذا أن الرواية الشفوية انتهت؟</a:t>
            </a:r>
            <a:endParaRPr lang="ar-SA" dirty="0"/>
          </a:p>
        </p:txBody>
      </p:sp>
      <p:sp>
        <p:nvSpPr>
          <p:cNvPr id="3" name="عنصر نائب للمحتوى 2"/>
          <p:cNvSpPr>
            <a:spLocks noGrp="1"/>
          </p:cNvSpPr>
          <p:nvPr>
            <p:ph idx="1"/>
          </p:nvPr>
        </p:nvSpPr>
        <p:spPr/>
        <p:txBody>
          <a:bodyPr/>
          <a:lstStyle/>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التدوين يتطلب أمرين :</a:t>
            </a:r>
            <a:endParaRPr lang="ar-SA" dirty="0"/>
          </a:p>
        </p:txBody>
      </p:sp>
      <p:sp>
        <p:nvSpPr>
          <p:cNvPr id="3" name="عنصر نائب للمحتوى 2"/>
          <p:cNvSpPr>
            <a:spLocks noGrp="1"/>
          </p:cNvSpPr>
          <p:nvPr>
            <p:ph sz="half" idx="1"/>
          </p:nvPr>
        </p:nvSpPr>
        <p:spPr/>
        <p:txBody>
          <a:bodyPr>
            <a:normAutofit/>
          </a:bodyPr>
          <a:lstStyle/>
          <a:p>
            <a:r>
              <a:rPr lang="ar-SA" sz="3600" dirty="0" smtClean="0"/>
              <a:t>و توفر وسائل التدوين</a:t>
            </a:r>
            <a:endParaRPr lang="ar-SA" sz="3600" dirty="0"/>
          </a:p>
        </p:txBody>
      </p:sp>
      <p:sp>
        <p:nvSpPr>
          <p:cNvPr id="4" name="عنصر نائب للمحتوى 3"/>
          <p:cNvSpPr>
            <a:spLocks noGrp="1"/>
          </p:cNvSpPr>
          <p:nvPr>
            <p:ph sz="half" idx="2"/>
          </p:nvPr>
        </p:nvSpPr>
        <p:spPr/>
        <p:txBody>
          <a:bodyPr>
            <a:normAutofit/>
          </a:bodyPr>
          <a:lstStyle/>
          <a:p>
            <a:r>
              <a:rPr lang="ar-SA" sz="3600" dirty="0" smtClean="0"/>
              <a:t> المعرفة بالكتابة</a:t>
            </a:r>
            <a:endParaRPr lang="ar-SA"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المعرفة بالكتابة </a:t>
            </a:r>
            <a:endParaRPr lang="ar-SA" dirty="0"/>
          </a:p>
        </p:txBody>
      </p:sp>
      <p:sp>
        <p:nvSpPr>
          <p:cNvPr id="3" name="عنصر نائب للمحتوى 2"/>
          <p:cNvSpPr>
            <a:spLocks noGrp="1"/>
          </p:cNvSpPr>
          <p:nvPr>
            <p:ph sz="half" idx="1"/>
          </p:nvPr>
        </p:nvSpPr>
        <p:spPr/>
        <p:txBody>
          <a:bodyPr/>
          <a:lstStyle/>
          <a:p>
            <a:r>
              <a:rPr lang="ar-SA" dirty="0" smtClean="0"/>
              <a:t>نقط الحروف</a:t>
            </a:r>
            <a:endParaRPr lang="ar-SA" dirty="0"/>
          </a:p>
        </p:txBody>
      </p:sp>
      <p:sp>
        <p:nvSpPr>
          <p:cNvPr id="4" name="عنصر نائب للمحتوى 3"/>
          <p:cNvSpPr>
            <a:spLocks noGrp="1"/>
          </p:cNvSpPr>
          <p:nvPr>
            <p:ph sz="half" idx="2"/>
          </p:nvPr>
        </p:nvSpPr>
        <p:spPr/>
        <p:txBody>
          <a:bodyPr/>
          <a:lstStyle/>
          <a:p>
            <a:r>
              <a:rPr lang="ar-SA" dirty="0" smtClean="0"/>
              <a:t>الخط العربي:</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بداية الخط العربي</a:t>
            </a:r>
            <a:endParaRPr lang="ar-SA" dirty="0"/>
          </a:p>
        </p:txBody>
      </p:sp>
      <p:sp>
        <p:nvSpPr>
          <p:cNvPr id="3" name="عنصر نائب للمحتوى 2"/>
          <p:cNvSpPr>
            <a:spLocks noGrp="1"/>
          </p:cNvSpPr>
          <p:nvPr>
            <p:ph idx="1"/>
          </p:nvPr>
        </p:nvSpPr>
        <p:spPr/>
        <p:txBody>
          <a:bodyPr/>
          <a:lstStyle/>
          <a:p>
            <a:r>
              <a:rPr lang="ar-SA" dirty="0" smtClean="0"/>
              <a:t>1- توقيف من الله تعالى علمه آدم عليه السلام.</a:t>
            </a:r>
          </a:p>
          <a:p>
            <a:r>
              <a:rPr lang="ar-SA" dirty="0" smtClean="0"/>
              <a:t>2- قوم من العرب العاربة.</a:t>
            </a:r>
          </a:p>
          <a:p>
            <a:r>
              <a:rPr lang="ar-SA" dirty="0" smtClean="0"/>
              <a:t>3- قيل أول من كتب بالخط العربي إسماعيل عليه السلام.</a:t>
            </a:r>
          </a:p>
          <a:p>
            <a:r>
              <a:rPr lang="ar-SA" dirty="0" smtClean="0"/>
              <a:t>4-بعد استقراء عدد من النقوش، والاطلاع على النسخ الأصلية التي كتبها الرسول للملوك، أن الخط العربي اقتبس في البداية من الخط النبطي ثم تطور بعد ذلك.</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نقط الحروف:</a:t>
            </a:r>
            <a:endParaRPr lang="ar-SA" dirty="0"/>
          </a:p>
        </p:txBody>
      </p:sp>
      <p:sp>
        <p:nvSpPr>
          <p:cNvPr id="3" name="عنصر نائب للمحتوى 2"/>
          <p:cNvSpPr>
            <a:spLocks noGrp="1"/>
          </p:cNvSpPr>
          <p:nvPr>
            <p:ph idx="1"/>
          </p:nvPr>
        </p:nvSpPr>
        <p:spPr/>
        <p:txBody>
          <a:bodyPr/>
          <a:lstStyle/>
          <a:p>
            <a:r>
              <a:rPr lang="ar-SA" dirty="0" smtClean="0"/>
              <a:t>1- يرى البعض أن الكتابة قديما خالية من النقط بين الأحرف المتشابهة.</a:t>
            </a:r>
          </a:p>
          <a:p>
            <a:r>
              <a:rPr lang="ar-SA" dirty="0" smtClean="0"/>
              <a:t>2- ذكرت بعض المصادر رواية عن معاوية تشير إلى أن النقط معروفة منذ عهد الرسول.</a:t>
            </a:r>
          </a:p>
          <a:p>
            <a:r>
              <a:rPr lang="ar-SA" dirty="0" smtClean="0"/>
              <a:t>3- يرى ناصر الدين الأسد أن الأحرف كانت منقوطة منذ البدء.</a:t>
            </a:r>
          </a:p>
          <a:p>
            <a:r>
              <a:rPr lang="ar-SA" dirty="0" smtClean="0"/>
              <a:t>4- استنادا لبعض النقوش والبرديات فقد ظهر فيها نقط لبعض الحروف.</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معنى هذا أن العرب وإن عرفوا النقط منذ وقت متقدم لم يكونوا يستخدمونه دائما أو بصورته الكاملة، لأن القرآن لم يكن منقوطا في عهد عثمان على الرغم من إشارة المؤلف سابقا أن البردية المنقوطة كانت في عهد عمر..</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كيف نفسر ذلك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a:p>
        </p:txBody>
      </p:sp>
      <p:sp>
        <p:nvSpPr>
          <p:cNvPr id="4" name="عنصر نائب للمحتوى 3"/>
          <p:cNvSpPr>
            <a:spLocks noGrp="1"/>
          </p:cNvSpPr>
          <p:nvPr>
            <p:ph idx="1"/>
          </p:nvPr>
        </p:nvSpPr>
        <p:spPr/>
        <p:txBody>
          <a:bodyPr/>
          <a:lstStyle/>
          <a:p>
            <a:r>
              <a:rPr lang="ar-SA" dirty="0" smtClean="0"/>
              <a:t>1- أن الصحابة حين كتبوا المصاحف أخلوها من النقط والشكل.</a:t>
            </a:r>
          </a:p>
          <a:p>
            <a:r>
              <a:rPr lang="ar-SA" dirty="0" smtClean="0"/>
              <a:t>2- ظهرت الحاجة إلى نقط وتشكيل القرآن كاملا عندما ظهر اللحن والتصحيف على أيدي الناس.</a:t>
            </a:r>
          </a:p>
          <a:p>
            <a:r>
              <a:rPr lang="ar-SA" dirty="0" smtClean="0"/>
              <a:t>3-بالرغم من توصل العلماء إلى نظام محدد الشكل إلا أنهم ظلوا </a:t>
            </a:r>
            <a:r>
              <a:rPr lang="ar-SA" dirty="0" err="1" smtClean="0"/>
              <a:t>يهملونها</a:t>
            </a:r>
            <a:r>
              <a:rPr lang="ar-SA" smtClean="0"/>
              <a:t>.</a:t>
            </a:r>
            <a:endParaRPr lang="ar-S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ثانيا وسائل التدوين </a:t>
            </a:r>
            <a:endParaRPr lang="ar-SA" dirty="0"/>
          </a:p>
        </p:txBody>
      </p:sp>
      <p:sp>
        <p:nvSpPr>
          <p:cNvPr id="3" name="عنصر نائب للمحتوى 2"/>
          <p:cNvSpPr>
            <a:spLocks noGrp="1"/>
          </p:cNvSpPr>
          <p:nvPr>
            <p:ph idx="1"/>
          </p:nvPr>
        </p:nvSpPr>
        <p:spPr/>
        <p:txBody>
          <a:bodyPr/>
          <a:lstStyle/>
          <a:p>
            <a:pPr>
              <a:buNone/>
            </a:pPr>
            <a:r>
              <a:rPr lang="ar-SA" dirty="0" smtClean="0"/>
              <a:t>دون الصحابة الوحي في :</a:t>
            </a:r>
          </a:p>
          <a:p>
            <a:pPr>
              <a:buNone/>
            </a:pPr>
            <a:r>
              <a:rPr lang="ar-SA" dirty="0" smtClean="0"/>
              <a:t>1- </a:t>
            </a:r>
            <a:r>
              <a:rPr lang="ar-SA" dirty="0" err="1" smtClean="0"/>
              <a:t>عسب</a:t>
            </a:r>
            <a:r>
              <a:rPr lang="ar-SA" dirty="0" smtClean="0"/>
              <a:t> النخل.</a:t>
            </a:r>
          </a:p>
          <a:p>
            <a:pPr>
              <a:buNone/>
            </a:pPr>
            <a:r>
              <a:rPr lang="ar-SA" dirty="0" smtClean="0"/>
              <a:t>2- رقاع الجلد.</a:t>
            </a:r>
          </a:p>
          <a:p>
            <a:pPr>
              <a:buNone/>
            </a:pPr>
            <a:r>
              <a:rPr lang="ar-SA" dirty="0" smtClean="0"/>
              <a:t>3- اللخاف ( نوع من الحجارة).</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47</TotalTime>
  <Words>325</Words>
  <Application>Microsoft Office PowerPoint</Application>
  <PresentationFormat>عرض على الشاشة (3:4)‏</PresentationFormat>
  <Paragraphs>39</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انقلاب</vt:lpstr>
      <vt:lpstr>وسائل التدوين</vt:lpstr>
      <vt:lpstr>التدوين يتطلب أمرين :</vt:lpstr>
      <vt:lpstr>المعرفة بالكتابة </vt:lpstr>
      <vt:lpstr>بداية الخط العربي</vt:lpstr>
      <vt:lpstr>نقط الحروف:</vt:lpstr>
      <vt:lpstr>الشريحة 6</vt:lpstr>
      <vt:lpstr>     كيف نفسر ذلك ؟</vt:lpstr>
      <vt:lpstr>الشريحة 8</vt:lpstr>
      <vt:lpstr>ثانيا وسائل التدوين </vt:lpstr>
      <vt:lpstr>مصادر خارجية لمواد الكتابة :</vt:lpstr>
      <vt:lpstr>مصادر تصنع داخليا :</vt:lpstr>
      <vt:lpstr>الشريحة 12</vt:lpstr>
      <vt:lpstr>هل يعني هذا أن الرواية الشفوية انتهت؟</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وسائل التدوين</dc:title>
  <dc:creator>AAA</dc:creator>
  <cp:lastModifiedBy>AAA</cp:lastModifiedBy>
  <cp:revision>14</cp:revision>
  <dcterms:created xsi:type="dcterms:W3CDTF">2014-02-07T19:14:36Z</dcterms:created>
  <dcterms:modified xsi:type="dcterms:W3CDTF">2014-02-10T15:31:25Z</dcterms:modified>
</cp:coreProperties>
</file>