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9" r:id="rId1"/>
  </p:sldMasterIdLst>
  <p:notesMasterIdLst>
    <p:notesMasterId r:id="rId10"/>
  </p:notesMasterIdLst>
  <p:handoutMasterIdLst>
    <p:handoutMasterId r:id="rId11"/>
  </p:handoutMasterIdLst>
  <p:sldIdLst>
    <p:sldId id="287" r:id="rId2"/>
    <p:sldId id="311" r:id="rId3"/>
    <p:sldId id="312" r:id="rId4"/>
    <p:sldId id="313" r:id="rId5"/>
    <p:sldId id="314" r:id="rId6"/>
    <p:sldId id="315" r:id="rId7"/>
    <p:sldId id="316" r:id="rId8"/>
    <p:sldId id="310" r:id="rId9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52" autoAdjust="0"/>
    <p:restoredTop sz="94689" autoAdjust="0"/>
  </p:normalViewPr>
  <p:slideViewPr>
    <p:cSldViewPr>
      <p:cViewPr>
        <p:scale>
          <a:sx n="71" d="100"/>
          <a:sy n="71" d="100"/>
        </p:scale>
        <p:origin x="-352" y="-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23B2BDD0-B20C-4776-A456-CB69CC07ED28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3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D3D75BA-C063-4C41-BC2A-F2A728BF14BE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4A8C5-3D6E-43C4-9AFC-43B0AA372824}" type="slidenum">
              <a:rPr lang="x-none"/>
              <a:pPr/>
              <a:t>1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81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781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81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781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BB97B-98D3-4C25-B24D-B0406E2A47F5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1781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81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70A993-83BD-4CEA-8D3C-A154FEA3A9C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7947-1508-43F5-BBCB-EED8887EDA3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39DC73-0E0D-48A9-8AD5-2E508D6FE891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AA803E-AC3C-4D83-BF5A-5E5E78D33B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EB85D7-B950-4517-A213-1E7D0697493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E9795-1F7A-4EB3-8012-21318F5602E7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2681CC8-D7BB-4A79-BF2D-D2C1FB42158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F0ACE76-6E69-41CF-BB34-2A76B851A5A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4C770-56F3-437C-8B1D-11FA3C568893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8C0C5-F932-4E5F-83AB-FAA9E77223C4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2BEB3-F1DB-4A91-90AD-0BA110CC40B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E0996-8A22-4323-829D-23C2D76969E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30DBC2-C49C-45F4-A6A4-555AE8B6145A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D1FEA-C49D-468D-AB01-8AE430A35019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1AC4E2-FC2F-4B05-AF72-326CB8D9870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3BC1-027E-478F-9EA6-67FF2CA918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/>
            </a:lvl1pPr>
          </a:lstStyle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 Black" pitchFamily="34" charset="0"/>
              </a:defRPr>
            </a:lvl1pPr>
          </a:lstStyle>
          <a:p>
            <a:fld id="{BCD08AC8-96E6-42B2-8F5C-308A6E285F9F}" type="slidenum">
              <a:rPr lang="x-none"/>
              <a:pPr/>
              <a:t>‹#›</a:t>
            </a:fld>
            <a:endParaRPr lang="en-US"/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71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71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981700"/>
            <a:ext cx="6019800" cy="1752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>
              <a:latin typeface="Times New Roman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195736" y="1916832"/>
            <a:ext cx="6811888" cy="22098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Times New Roman"/>
                <a:cs typeface="Times New Roman"/>
              </a:rPr>
              <a:t>X-Ray </a:t>
            </a:r>
            <a:r>
              <a:rPr lang="en-US" sz="4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cassettes</a:t>
            </a:r>
            <a:endParaRPr lang="en-US" sz="4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915816" y="4293096"/>
            <a:ext cx="601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>
                <a:latin typeface="Times New Roman"/>
                <a:cs typeface="Times New Roman"/>
              </a:rPr>
              <a:t>3</a:t>
            </a:r>
            <a:r>
              <a:rPr lang="en-US" baseline="30000" dirty="0" smtClean="0">
                <a:latin typeface="Times New Roman"/>
                <a:cs typeface="Times New Roman"/>
              </a:rPr>
              <a:t>rd</a:t>
            </a:r>
            <a:r>
              <a:rPr lang="en-US" dirty="0" smtClean="0">
                <a:latin typeface="Times New Roman"/>
                <a:cs typeface="Times New Roman"/>
              </a:rPr>
              <a:t> Lecture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u="sng" dirty="0">
                <a:solidFill>
                  <a:schemeClr val="bg2"/>
                </a:solidFill>
                <a:latin typeface="Times New Roman"/>
                <a:cs typeface="Times New Roman"/>
              </a:rPr>
              <a:t>X-Ray Cassettes</a:t>
            </a:r>
            <a:endParaRPr lang="en-US" sz="3200" dirty="0">
              <a:solidFill>
                <a:schemeClr val="bg2"/>
              </a:solidFill>
              <a:latin typeface="Times New Roman"/>
              <a:cs typeface="Times New Roman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4906888" cy="4400128"/>
          </a:xfrm>
        </p:spPr>
        <p:txBody>
          <a:bodyPr/>
          <a:lstStyle/>
          <a:p>
            <a:pPr algn="just" rtl="0" eaLnBrk="1" hangingPunct="1"/>
            <a:r>
              <a:rPr lang="en-US" sz="2600" dirty="0">
                <a:effectLst/>
                <a:latin typeface="Times New Roman"/>
                <a:cs typeface="Times New Roman"/>
              </a:rPr>
              <a:t>X-ray cassettes are  rigid  film holder used to transport film for use without exposing the film to room  light  </a:t>
            </a:r>
            <a:r>
              <a:rPr lang="en-US" sz="2600" dirty="0" smtClean="0">
                <a:effectLst/>
                <a:latin typeface="Times New Roman"/>
                <a:cs typeface="Times New Roman"/>
              </a:rPr>
              <a:t>.</a:t>
            </a:r>
            <a:endParaRPr lang="en-US" sz="2600" dirty="0">
              <a:effectLst/>
              <a:latin typeface="Times New Roman"/>
              <a:cs typeface="Times New Roman"/>
            </a:endParaRPr>
          </a:p>
          <a:p>
            <a:pPr algn="just" rtl="0" eaLnBrk="1" hangingPunct="1"/>
            <a:r>
              <a:rPr lang="en-US" sz="2600" dirty="0">
                <a:effectLst/>
                <a:latin typeface="Times New Roman"/>
                <a:cs typeface="Times New Roman"/>
              </a:rPr>
              <a:t>The front of the cassette is made of a radiolucent material with low absorption characteristics</a:t>
            </a:r>
            <a:r>
              <a:rPr lang="en-US" sz="2600" dirty="0" smtClean="0">
                <a:effectLst/>
                <a:latin typeface="Times New Roman"/>
                <a:cs typeface="Times New Roman"/>
              </a:rPr>
              <a:t>.</a:t>
            </a:r>
            <a:endParaRPr lang="en-US" sz="2600" dirty="0">
              <a:effectLst/>
              <a:latin typeface="Times New Roman"/>
              <a:cs typeface="Times New Roman"/>
            </a:endParaRPr>
          </a:p>
          <a:p>
            <a:pPr algn="just" rtl="0" eaLnBrk="1" hangingPunct="1"/>
            <a:r>
              <a:rPr lang="en-US" sz="2600" dirty="0">
                <a:effectLst/>
                <a:latin typeface="Times New Roman"/>
                <a:cs typeface="Times New Roman"/>
              </a:rPr>
              <a:t>Most cassettes have a lead backside to prevent back scatter radiation from reaching the film. </a:t>
            </a:r>
          </a:p>
        </p:txBody>
      </p:sp>
      <p:pic>
        <p:nvPicPr>
          <p:cNvPr id="6" name="Picture 8" descr="si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2736304" cy="26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4" descr="X2604-R-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3789040"/>
            <a:ext cx="3276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204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71600"/>
          </a:xfrm>
        </p:spPr>
        <p:txBody>
          <a:bodyPr/>
          <a:lstStyle/>
          <a:p>
            <a:r>
              <a:rPr lang="en-US" sz="3600" dirty="0">
                <a:solidFill>
                  <a:srgbClr val="00007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  <a:cs typeface="Times New Roman"/>
              </a:rPr>
              <a:t>X-</a:t>
            </a:r>
            <a:r>
              <a:rPr lang="en-US" sz="3600" dirty="0" smtClean="0">
                <a:solidFill>
                  <a:srgbClr val="00007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  <a:cs typeface="Times New Roman"/>
              </a:rPr>
              <a:t>Ray cassette construction 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6" descr="20120927_13364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49847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20120927_133722.jpg"/>
          <p:cNvPicPr>
            <a:picLocks noChangeAspect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28" y="3725416"/>
            <a:ext cx="5973672" cy="272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9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71600"/>
          </a:xfrm>
        </p:spPr>
        <p:txBody>
          <a:bodyPr/>
          <a:lstStyle/>
          <a:p>
            <a:r>
              <a:rPr lang="en-US" sz="4000" dirty="0">
                <a:solidFill>
                  <a:schemeClr val="bg2"/>
                </a:solidFill>
                <a:latin typeface="Times New Roman"/>
                <a:cs typeface="Times New Roman"/>
              </a:rPr>
              <a:t>Cassette Function </a:t>
            </a:r>
            <a:endParaRPr lang="en-US" sz="4000" dirty="0">
              <a:solidFill>
                <a:schemeClr val="bg2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064896" cy="2880320"/>
          </a:xfrm>
        </p:spPr>
        <p:txBody>
          <a:bodyPr/>
          <a:lstStyle/>
          <a:p>
            <a:pPr algn="l" rtl="0" eaLnBrk="1" hangingPunct="1"/>
            <a:r>
              <a:rPr lang="en-US" dirty="0">
                <a:latin typeface="Times New Roman"/>
                <a:cs typeface="Times New Roman"/>
              </a:rPr>
              <a:t>Hold and protect intensifying screens.</a:t>
            </a:r>
          </a:p>
          <a:p>
            <a:pPr algn="l" rtl="0" eaLnBrk="1" hangingPunct="1"/>
            <a:r>
              <a:rPr lang="en-US" dirty="0">
                <a:latin typeface="Times New Roman"/>
                <a:cs typeface="Times New Roman"/>
              </a:rPr>
              <a:t>To exclude all light from entering the cassette </a:t>
            </a:r>
            <a:r>
              <a:rPr lang="en-US" dirty="0" smtClean="0">
                <a:latin typeface="Times New Roman"/>
                <a:cs typeface="Times New Roman"/>
              </a:rPr>
              <a:t>and </a:t>
            </a:r>
            <a:r>
              <a:rPr lang="en-US" dirty="0">
                <a:latin typeface="Times New Roman"/>
                <a:cs typeface="Times New Roman"/>
              </a:rPr>
              <a:t>fogging </a:t>
            </a: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film.</a:t>
            </a:r>
          </a:p>
          <a:p>
            <a:pPr algn="l" rtl="0" eaLnBrk="1" hangingPunct="1"/>
            <a:r>
              <a:rPr lang="en-US" dirty="0">
                <a:latin typeface="Times New Roman"/>
                <a:cs typeface="Times New Roman"/>
              </a:rPr>
              <a:t>To maintain close and uniform contact between film and screen. </a:t>
            </a:r>
          </a:p>
          <a:p>
            <a:pPr algn="l" rtl="0" eaLnBrk="1" hangingPunct="1"/>
            <a:r>
              <a:rPr lang="en-US" dirty="0">
                <a:latin typeface="Times New Roman"/>
                <a:cs typeface="Times New Roman"/>
              </a:rPr>
              <a:t>To exclude dust and dirt from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6" descr="x ray abs cass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00600"/>
            <a:ext cx="306228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asst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69160"/>
            <a:ext cx="3456384" cy="182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01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>
                <a:solidFill>
                  <a:srgbClr val="00007D"/>
                </a:solidFill>
                <a:latin typeface="Times New Roman"/>
                <a:cs typeface="Times New Roman"/>
              </a:rPr>
              <a:t>Type of the cassette 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5048"/>
            <a:ext cx="4680520" cy="3886200"/>
          </a:xfrm>
        </p:spPr>
        <p:txBody>
          <a:bodyPr/>
          <a:lstStyle/>
          <a:p>
            <a:pPr algn="l" rtl="0" eaLnBrk="1" hangingPunct="1"/>
            <a:r>
              <a:rPr lang="en-US" sz="2800" dirty="0">
                <a:solidFill>
                  <a:schemeClr val="hlink"/>
                </a:solidFill>
                <a:latin typeface="Times New Roman"/>
                <a:cs typeface="Times New Roman"/>
              </a:rPr>
              <a:t>Double -screen cassette</a:t>
            </a:r>
            <a:r>
              <a:rPr lang="en-US" sz="2800" dirty="0">
                <a:latin typeface="Times New Roman"/>
                <a:cs typeface="Times New Roman"/>
              </a:rPr>
              <a:t> (most common available )</a:t>
            </a:r>
          </a:p>
          <a:p>
            <a:pPr algn="l" rtl="0" eaLnBrk="1" hangingPunct="1"/>
            <a:r>
              <a:rPr lang="en-US" sz="2800" dirty="0">
                <a:solidFill>
                  <a:schemeClr val="hlink"/>
                </a:solidFill>
                <a:latin typeface="Times New Roman"/>
                <a:cs typeface="Times New Roman"/>
              </a:rPr>
              <a:t>Single –screen cassette</a:t>
            </a:r>
          </a:p>
          <a:p>
            <a:pPr algn="l" rtl="0" eaLnBrk="1" hangingPunct="1">
              <a:buFontTx/>
              <a:buNone/>
            </a:pPr>
            <a:r>
              <a:rPr lang="en-US" sz="2800" dirty="0">
                <a:latin typeface="Times New Roman"/>
                <a:cs typeface="Times New Roman"/>
              </a:rPr>
              <a:t>  (used with single emulsion film like mammography)</a:t>
            </a:r>
          </a:p>
          <a:p>
            <a:pPr algn="l" rtl="0" eaLnBrk="1" hangingPunct="1"/>
            <a:r>
              <a:rPr lang="en-US" sz="2800" dirty="0">
                <a:solidFill>
                  <a:schemeClr val="hlink"/>
                </a:solidFill>
                <a:latin typeface="Times New Roman"/>
                <a:cs typeface="Times New Roman"/>
              </a:rPr>
              <a:t>Curved cassette</a:t>
            </a:r>
            <a:r>
              <a:rPr lang="en-US" sz="2800" dirty="0">
                <a:latin typeface="Times New Roman"/>
                <a:cs typeface="Times New Roman"/>
              </a:rPr>
              <a:t> used with inter -condylar position of knee joint and for panoramic view of the mandible. </a:t>
            </a:r>
          </a:p>
          <a:p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4" name="Picture 6" descr="cass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05200"/>
            <a:ext cx="3505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urved cassette L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62000"/>
            <a:ext cx="33813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5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371600"/>
          </a:xfrm>
        </p:spPr>
        <p:txBody>
          <a:bodyPr/>
          <a:lstStyle/>
          <a:p>
            <a:pPr marL="609600" indent="-609600" rtl="0" eaLnBrk="1" hangingPunct="1">
              <a:lnSpc>
                <a:spcPct val="80000"/>
              </a:lnSpc>
            </a:pPr>
            <a:r>
              <a:rPr lang="en-US" sz="3600" u="sng" dirty="0" smtClean="0">
                <a:solidFill>
                  <a:srgbClr val="00007D"/>
                </a:solidFill>
                <a:latin typeface="Times New Roman"/>
                <a:cs typeface="Times New Roman"/>
              </a:rPr>
              <a:t>Features </a:t>
            </a:r>
            <a:r>
              <a:rPr lang="en-US" sz="3600" u="sng" dirty="0">
                <a:solidFill>
                  <a:srgbClr val="00007D"/>
                </a:solidFill>
                <a:latin typeface="Times New Roman"/>
                <a:cs typeface="Times New Roman"/>
              </a:rPr>
              <a:t>of the ideal </a:t>
            </a:r>
            <a:r>
              <a:rPr lang="en-US" sz="3600" u="sng" dirty="0" smtClean="0">
                <a:solidFill>
                  <a:srgbClr val="00007D"/>
                </a:solidFill>
                <a:latin typeface="Times New Roman"/>
                <a:cs typeface="Times New Roman"/>
              </a:rPr>
              <a:t>cassettes</a:t>
            </a: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147248" cy="2448272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- Strong </a:t>
            </a:r>
            <a:r>
              <a:rPr lang="en-US" sz="2800" dirty="0">
                <a:latin typeface="Times New Roman"/>
                <a:cs typeface="Times New Roman"/>
              </a:rPr>
              <a:t>and rigid to avoid wear and </a:t>
            </a:r>
            <a:r>
              <a:rPr lang="en-US" sz="2800" dirty="0" smtClean="0">
                <a:latin typeface="Times New Roman"/>
                <a:cs typeface="Times New Roman"/>
              </a:rPr>
              <a:t>tear</a:t>
            </a:r>
            <a:r>
              <a:rPr lang="en-US" sz="2800" dirty="0">
                <a:latin typeface="Times New Roman"/>
                <a:cs typeface="Times New Roman"/>
              </a:rPr>
              <a:t/>
            </a:r>
            <a:br>
              <a:rPr lang="en-US" sz="2800" dirty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- Lightweight </a:t>
            </a:r>
            <a:r>
              <a:rPr lang="en-US" sz="2800" dirty="0">
                <a:latin typeface="Times New Roman"/>
                <a:cs typeface="Times New Roman"/>
              </a:rPr>
              <a:t>to facilitate carrying </a:t>
            </a:r>
            <a:br>
              <a:rPr lang="en-US" sz="2800" dirty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- Easy </a:t>
            </a:r>
            <a:r>
              <a:rPr lang="en-US" sz="2800" dirty="0">
                <a:latin typeface="Times New Roman"/>
                <a:cs typeface="Times New Roman"/>
              </a:rPr>
              <a:t>to open and close </a:t>
            </a:r>
            <a:br>
              <a:rPr lang="en-US" sz="2800" dirty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- No </a:t>
            </a:r>
            <a:r>
              <a:rPr lang="en-US" sz="2800" dirty="0">
                <a:latin typeface="Times New Roman"/>
                <a:cs typeface="Times New Roman"/>
              </a:rPr>
              <a:t>sharp edge</a:t>
            </a:r>
            <a:br>
              <a:rPr lang="en-US" sz="2800" dirty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- Able </a:t>
            </a:r>
            <a:r>
              <a:rPr lang="en-US" sz="2800" dirty="0">
                <a:latin typeface="Times New Roman"/>
                <a:cs typeface="Times New Roman"/>
              </a:rPr>
              <a:t>to provide good film screen contact when closed.</a:t>
            </a:r>
            <a:br>
              <a:rPr lang="en-US" sz="2800" dirty="0">
                <a:latin typeface="Times New Roman"/>
                <a:cs typeface="Times New Roman"/>
              </a:rPr>
            </a:br>
            <a:endParaRPr lang="en-US" sz="2800" dirty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44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9248"/>
            <a:ext cx="8229600" cy="1371600"/>
          </a:xfrm>
        </p:spPr>
        <p:txBody>
          <a:bodyPr/>
          <a:lstStyle/>
          <a:p>
            <a:r>
              <a:rPr lang="en-US" sz="3600" dirty="0">
                <a:solidFill>
                  <a:srgbClr val="00007D"/>
                </a:solidFill>
                <a:latin typeface="Times New Roman"/>
                <a:cs typeface="Times New Roman"/>
              </a:rPr>
              <a:t>Care of 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cassette:</a:t>
            </a:r>
            <a:r>
              <a:rPr lang="en-US" sz="3600" dirty="0">
                <a:solidFill>
                  <a:srgbClr val="00007D"/>
                </a:solidFill>
                <a:latin typeface="Times New Roman"/>
                <a:cs typeface="Times New Roman"/>
              </a:rPr>
              <a:t/>
            </a:r>
            <a:br>
              <a:rPr lang="en-US" sz="3600" dirty="0">
                <a:solidFill>
                  <a:srgbClr val="00007D"/>
                </a:solidFill>
                <a:latin typeface="Times New Roman"/>
                <a:cs typeface="Times New Roman"/>
              </a:rPr>
            </a:br>
            <a:endParaRPr lang="en-US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677921"/>
            <a:ext cx="8229600" cy="4487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l" rtl="0" eaLnBrk="1" hangingPunct="1"/>
            <a:r>
              <a:rPr lang="en-US" sz="2800" dirty="0" smtClean="0">
                <a:latin typeface="Times New Roman"/>
                <a:cs typeface="Times New Roman"/>
              </a:rPr>
              <a:t>Do </a:t>
            </a:r>
            <a:r>
              <a:rPr lang="en-US" sz="2800" dirty="0">
                <a:latin typeface="Times New Roman"/>
                <a:cs typeface="Times New Roman"/>
              </a:rPr>
              <a:t>not scratch at any surface.</a:t>
            </a: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Do not make the screen wet. </a:t>
            </a: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Record the date of cleaning.</a:t>
            </a:r>
            <a:endParaRPr lang="en-US" sz="28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Hold it gently </a:t>
            </a: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Store in standing position and do not store cassette near sources of heat. </a:t>
            </a: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Don’t leave the cassette open.</a:t>
            </a:r>
          </a:p>
          <a:p>
            <a:pPr marL="609600" indent="-609600" algn="l" rtl="0" eaLnBrk="1" hangingPunct="1"/>
            <a:r>
              <a:rPr lang="en-US" sz="2800" dirty="0">
                <a:latin typeface="Times New Roman"/>
                <a:cs typeface="Times New Roman"/>
              </a:rPr>
              <a:t>Ensure the screen is fully dry before reloading the cassette.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288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Any Question?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55776" y="270892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7200" dirty="0" smtClean="0">
                <a:latin typeface="Times New Roman"/>
                <a:cs typeface="Times New Roman"/>
              </a:rPr>
              <a:t>Thank You</a:t>
            </a:r>
            <a:endParaRPr lang="en-US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2094421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2164</TotalTime>
  <Words>238</Words>
  <Application>Microsoft Macintosh PowerPoint</Application>
  <PresentationFormat>On-screen Show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Pixel</vt:lpstr>
      <vt:lpstr>X-Ray cassettes</vt:lpstr>
      <vt:lpstr>X-Ray Cassettes</vt:lpstr>
      <vt:lpstr>X-Ray cassette construction </vt:lpstr>
      <vt:lpstr>Cassette Function </vt:lpstr>
      <vt:lpstr>Type of the cassette </vt:lpstr>
      <vt:lpstr>Features of the ideal cassettes</vt:lpstr>
      <vt:lpstr>Care of cassette: </vt:lpstr>
      <vt:lpstr>Any 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</dc:title>
  <dc:creator>Customer</dc:creator>
  <cp:lastModifiedBy>Alhanouf Fahad</cp:lastModifiedBy>
  <cp:revision>61</cp:revision>
  <dcterms:created xsi:type="dcterms:W3CDTF">2012-01-31T13:48:23Z</dcterms:created>
  <dcterms:modified xsi:type="dcterms:W3CDTF">2014-10-12T09:06:44Z</dcterms:modified>
</cp:coreProperties>
</file>