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24"/>
  </p:notesMasterIdLst>
  <p:sldIdLst>
    <p:sldId id="256" r:id="rId2"/>
    <p:sldId id="257" r:id="rId3"/>
    <p:sldId id="258" r:id="rId4"/>
    <p:sldId id="259" r:id="rId5"/>
    <p:sldId id="260" r:id="rId6"/>
    <p:sldId id="261" r:id="rId7"/>
    <p:sldId id="264" r:id="rId8"/>
    <p:sldId id="262" r:id="rId9"/>
    <p:sldId id="263" r:id="rId10"/>
    <p:sldId id="265" r:id="rId11"/>
    <p:sldId id="266" r:id="rId12"/>
    <p:sldId id="267" r:id="rId13"/>
    <p:sldId id="268" r:id="rId14"/>
    <p:sldId id="269" r:id="rId15"/>
    <p:sldId id="270" r:id="rId16"/>
    <p:sldId id="271" r:id="rId17"/>
    <p:sldId id="272" r:id="rId18"/>
    <p:sldId id="273" r:id="rId19"/>
    <p:sldId id="274" r:id="rId20"/>
    <p:sldId id="275" r:id="rId21"/>
    <p:sldId id="276" r:id="rId22"/>
    <p:sldId id="277" r:id="rId23"/>
  </p:sldIdLst>
  <p:sldSz cx="12192000" cy="6858000"/>
  <p:notesSz cx="6980238"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20016" autoAdjust="0"/>
    <p:restoredTop sz="94660"/>
  </p:normalViewPr>
  <p:slideViewPr>
    <p:cSldViewPr snapToGrid="0">
      <p:cViewPr varScale="1">
        <p:scale>
          <a:sx n="76" d="100"/>
          <a:sy n="76" d="100"/>
        </p:scale>
        <p:origin x="90" y="798"/>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viewProps" Target="view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theme" Target="theme/them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24188"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954463" y="0"/>
            <a:ext cx="3024187" cy="458788"/>
          </a:xfrm>
          <a:prstGeom prst="rect">
            <a:avLst/>
          </a:prstGeom>
        </p:spPr>
        <p:txBody>
          <a:bodyPr vert="horz" lIns="91440" tIns="45720" rIns="91440" bIns="45720" rtlCol="0"/>
          <a:lstStyle>
            <a:lvl1pPr algn="r">
              <a:defRPr sz="1200"/>
            </a:lvl1pPr>
          </a:lstStyle>
          <a:p>
            <a:fld id="{37858BEA-D6DB-4C0B-936D-150EBB713B2E}" type="datetimeFigureOut">
              <a:rPr lang="en-US" smtClean="0"/>
              <a:t>11/3/2015</a:t>
            </a:fld>
            <a:endParaRPr lang="en-US"/>
          </a:p>
        </p:txBody>
      </p:sp>
      <p:sp>
        <p:nvSpPr>
          <p:cNvPr id="4" name="Slide Image Placeholder 3"/>
          <p:cNvSpPr>
            <a:spLocks noGrp="1" noRot="1" noChangeAspect="1"/>
          </p:cNvSpPr>
          <p:nvPr>
            <p:ph type="sldImg" idx="2"/>
          </p:nvPr>
        </p:nvSpPr>
        <p:spPr>
          <a:xfrm>
            <a:off x="746125" y="1143000"/>
            <a:ext cx="5487988"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98500" y="4400550"/>
            <a:ext cx="5583238" cy="360045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3024188"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954463" y="8685213"/>
            <a:ext cx="3024187" cy="458787"/>
          </a:xfrm>
          <a:prstGeom prst="rect">
            <a:avLst/>
          </a:prstGeom>
        </p:spPr>
        <p:txBody>
          <a:bodyPr vert="horz" lIns="91440" tIns="45720" rIns="91440" bIns="45720" rtlCol="0" anchor="b"/>
          <a:lstStyle>
            <a:lvl1pPr algn="r">
              <a:defRPr sz="1200"/>
            </a:lvl1pPr>
          </a:lstStyle>
          <a:p>
            <a:fld id="{94330109-C700-4E90-AC56-6E4ED57E49B6}" type="slidenum">
              <a:rPr lang="en-US" smtClean="0"/>
              <a:t>‹#›</a:t>
            </a:fld>
            <a:endParaRPr lang="en-US"/>
          </a:p>
        </p:txBody>
      </p:sp>
    </p:spTree>
    <p:extLst>
      <p:ext uri="{BB962C8B-B14F-4D97-AF65-F5344CB8AC3E}">
        <p14:creationId xmlns:p14="http://schemas.microsoft.com/office/powerpoint/2010/main" val="3339286080"/>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94330109-C700-4E90-AC56-6E4ED57E49B6}" type="slidenum">
              <a:rPr lang="en-US" smtClean="0"/>
              <a:t>22</a:t>
            </a:fld>
            <a:endParaRPr lang="en-US"/>
          </a:p>
        </p:txBody>
      </p:sp>
    </p:spTree>
    <p:extLst>
      <p:ext uri="{BB962C8B-B14F-4D97-AF65-F5344CB8AC3E}">
        <p14:creationId xmlns:p14="http://schemas.microsoft.com/office/powerpoint/2010/main" val="160809642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smtClean="0"/>
              <a:t>Click to edit Master title style</a:t>
            </a:r>
            <a:endParaRPr lang="en-US"/>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483084E6-0317-463B-88C1-D254FCC97A54}" type="datetime1">
              <a:rPr lang="en-US" smtClean="0"/>
              <a:t>11/3/2015</a:t>
            </a:fld>
            <a:endParaRPr lang="en-US"/>
          </a:p>
        </p:txBody>
      </p:sp>
      <p:sp>
        <p:nvSpPr>
          <p:cNvPr id="5" name="Footer Placeholder 4"/>
          <p:cNvSpPr>
            <a:spLocks noGrp="1"/>
          </p:cNvSpPr>
          <p:nvPr>
            <p:ph type="ftr" sz="quarter" idx="11"/>
          </p:nvPr>
        </p:nvSpPr>
        <p:spPr/>
        <p:txBody>
          <a:bodyPr/>
          <a:lstStyle/>
          <a:p>
            <a:r>
              <a:rPr lang="en-US" smtClean="0"/>
              <a:t>Compiled based on  Tutorial PhUSE 2008 XML by eXaMpLe authored by Raymond Ebben OCS consulting, The Netherlands</a:t>
            </a:r>
            <a:endParaRPr lang="en-US"/>
          </a:p>
        </p:txBody>
      </p:sp>
      <p:sp>
        <p:nvSpPr>
          <p:cNvPr id="6" name="Slide Number Placeholder 5"/>
          <p:cNvSpPr>
            <a:spLocks noGrp="1"/>
          </p:cNvSpPr>
          <p:nvPr>
            <p:ph type="sldNum" sz="quarter" idx="12"/>
          </p:nvPr>
        </p:nvSpPr>
        <p:spPr/>
        <p:txBody>
          <a:bodyPr/>
          <a:lstStyle/>
          <a:p>
            <a:fld id="{9962FC22-2239-46A3-8EFE-B6C14911DEDF}" type="slidenum">
              <a:rPr lang="en-US" smtClean="0"/>
              <a:t>‹#›</a:t>
            </a:fld>
            <a:endParaRPr lang="en-US"/>
          </a:p>
        </p:txBody>
      </p:sp>
    </p:spTree>
    <p:extLst>
      <p:ext uri="{BB962C8B-B14F-4D97-AF65-F5344CB8AC3E}">
        <p14:creationId xmlns:p14="http://schemas.microsoft.com/office/powerpoint/2010/main" val="352881349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2DC611AB-0F3D-4EFB-8313-1BFB526D4485}" type="datetime1">
              <a:rPr lang="en-US" smtClean="0"/>
              <a:t>11/3/2015</a:t>
            </a:fld>
            <a:endParaRPr lang="en-US"/>
          </a:p>
        </p:txBody>
      </p:sp>
      <p:sp>
        <p:nvSpPr>
          <p:cNvPr id="5" name="Footer Placeholder 4"/>
          <p:cNvSpPr>
            <a:spLocks noGrp="1"/>
          </p:cNvSpPr>
          <p:nvPr>
            <p:ph type="ftr" sz="quarter" idx="11"/>
          </p:nvPr>
        </p:nvSpPr>
        <p:spPr/>
        <p:txBody>
          <a:bodyPr/>
          <a:lstStyle/>
          <a:p>
            <a:r>
              <a:rPr lang="en-US" smtClean="0"/>
              <a:t>Compiled based on  Tutorial PhUSE 2008 XML by eXaMpLe authored by Raymond Ebben OCS consulting, The Netherlands</a:t>
            </a:r>
            <a:endParaRPr lang="en-US"/>
          </a:p>
        </p:txBody>
      </p:sp>
      <p:sp>
        <p:nvSpPr>
          <p:cNvPr id="6" name="Slide Number Placeholder 5"/>
          <p:cNvSpPr>
            <a:spLocks noGrp="1"/>
          </p:cNvSpPr>
          <p:nvPr>
            <p:ph type="sldNum" sz="quarter" idx="12"/>
          </p:nvPr>
        </p:nvSpPr>
        <p:spPr/>
        <p:txBody>
          <a:bodyPr/>
          <a:lstStyle/>
          <a:p>
            <a:fld id="{9962FC22-2239-46A3-8EFE-B6C14911DEDF}" type="slidenum">
              <a:rPr lang="en-US" smtClean="0"/>
              <a:t>‹#›</a:t>
            </a:fld>
            <a:endParaRPr lang="en-US"/>
          </a:p>
        </p:txBody>
      </p:sp>
    </p:spTree>
    <p:extLst>
      <p:ext uri="{BB962C8B-B14F-4D97-AF65-F5344CB8AC3E}">
        <p14:creationId xmlns:p14="http://schemas.microsoft.com/office/powerpoint/2010/main" val="391617910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A19F7E7B-1628-4514-A5A4-F67E4D98492E}" type="datetime1">
              <a:rPr lang="en-US" smtClean="0"/>
              <a:t>11/3/2015</a:t>
            </a:fld>
            <a:endParaRPr lang="en-US"/>
          </a:p>
        </p:txBody>
      </p:sp>
      <p:sp>
        <p:nvSpPr>
          <p:cNvPr id="5" name="Footer Placeholder 4"/>
          <p:cNvSpPr>
            <a:spLocks noGrp="1"/>
          </p:cNvSpPr>
          <p:nvPr>
            <p:ph type="ftr" sz="quarter" idx="11"/>
          </p:nvPr>
        </p:nvSpPr>
        <p:spPr/>
        <p:txBody>
          <a:bodyPr/>
          <a:lstStyle/>
          <a:p>
            <a:r>
              <a:rPr lang="en-US" smtClean="0"/>
              <a:t>Compiled based on  Tutorial PhUSE 2008 XML by eXaMpLe authored by Raymond Ebben OCS consulting, The Netherlands</a:t>
            </a:r>
            <a:endParaRPr lang="en-US"/>
          </a:p>
        </p:txBody>
      </p:sp>
      <p:sp>
        <p:nvSpPr>
          <p:cNvPr id="6" name="Slide Number Placeholder 5"/>
          <p:cNvSpPr>
            <a:spLocks noGrp="1"/>
          </p:cNvSpPr>
          <p:nvPr>
            <p:ph type="sldNum" sz="quarter" idx="12"/>
          </p:nvPr>
        </p:nvSpPr>
        <p:spPr/>
        <p:txBody>
          <a:bodyPr/>
          <a:lstStyle/>
          <a:p>
            <a:fld id="{9962FC22-2239-46A3-8EFE-B6C14911DEDF}" type="slidenum">
              <a:rPr lang="en-US" smtClean="0"/>
              <a:t>‹#›</a:t>
            </a:fld>
            <a:endParaRPr lang="en-US"/>
          </a:p>
        </p:txBody>
      </p:sp>
    </p:spTree>
    <p:extLst>
      <p:ext uri="{BB962C8B-B14F-4D97-AF65-F5344CB8AC3E}">
        <p14:creationId xmlns:p14="http://schemas.microsoft.com/office/powerpoint/2010/main" val="111573540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E4B2F1A6-57E8-40D8-8EAB-59E3E68D1EC5}" type="datetime1">
              <a:rPr lang="en-US" smtClean="0"/>
              <a:t>11/3/2015</a:t>
            </a:fld>
            <a:endParaRPr lang="en-US"/>
          </a:p>
        </p:txBody>
      </p:sp>
      <p:sp>
        <p:nvSpPr>
          <p:cNvPr id="5" name="Footer Placeholder 4"/>
          <p:cNvSpPr>
            <a:spLocks noGrp="1"/>
          </p:cNvSpPr>
          <p:nvPr>
            <p:ph type="ftr" sz="quarter" idx="11"/>
          </p:nvPr>
        </p:nvSpPr>
        <p:spPr/>
        <p:txBody>
          <a:bodyPr/>
          <a:lstStyle/>
          <a:p>
            <a:r>
              <a:rPr lang="en-US" smtClean="0"/>
              <a:t>Compiled based on  Tutorial PhUSE 2008 XML by eXaMpLe authored by Raymond Ebben OCS consulting, The Netherlands</a:t>
            </a:r>
            <a:endParaRPr lang="en-US"/>
          </a:p>
        </p:txBody>
      </p:sp>
      <p:sp>
        <p:nvSpPr>
          <p:cNvPr id="6" name="Slide Number Placeholder 5"/>
          <p:cNvSpPr>
            <a:spLocks noGrp="1"/>
          </p:cNvSpPr>
          <p:nvPr>
            <p:ph type="sldNum" sz="quarter" idx="12"/>
          </p:nvPr>
        </p:nvSpPr>
        <p:spPr/>
        <p:txBody>
          <a:bodyPr/>
          <a:lstStyle/>
          <a:p>
            <a:fld id="{9962FC22-2239-46A3-8EFE-B6C14911DEDF}" type="slidenum">
              <a:rPr lang="en-US" smtClean="0"/>
              <a:t>‹#›</a:t>
            </a:fld>
            <a:endParaRPr lang="en-US"/>
          </a:p>
        </p:txBody>
      </p:sp>
    </p:spTree>
    <p:extLst>
      <p:ext uri="{BB962C8B-B14F-4D97-AF65-F5344CB8AC3E}">
        <p14:creationId xmlns:p14="http://schemas.microsoft.com/office/powerpoint/2010/main" val="46804228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smtClean="0"/>
              <a:t>Click to edit Master title style</a:t>
            </a:r>
            <a:endParaRPr lang="en-US"/>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B3093CB-CDDC-4684-A93F-F574766B7695}" type="datetime1">
              <a:rPr lang="en-US" smtClean="0"/>
              <a:t>11/3/2015</a:t>
            </a:fld>
            <a:endParaRPr lang="en-US"/>
          </a:p>
        </p:txBody>
      </p:sp>
      <p:sp>
        <p:nvSpPr>
          <p:cNvPr id="5" name="Footer Placeholder 4"/>
          <p:cNvSpPr>
            <a:spLocks noGrp="1"/>
          </p:cNvSpPr>
          <p:nvPr>
            <p:ph type="ftr" sz="quarter" idx="11"/>
          </p:nvPr>
        </p:nvSpPr>
        <p:spPr/>
        <p:txBody>
          <a:bodyPr/>
          <a:lstStyle/>
          <a:p>
            <a:r>
              <a:rPr lang="en-US" smtClean="0"/>
              <a:t>Compiled based on  Tutorial PhUSE 2008 XML by eXaMpLe authored by Raymond Ebben OCS consulting, The Netherlands</a:t>
            </a:r>
            <a:endParaRPr lang="en-US"/>
          </a:p>
        </p:txBody>
      </p:sp>
      <p:sp>
        <p:nvSpPr>
          <p:cNvPr id="6" name="Slide Number Placeholder 5"/>
          <p:cNvSpPr>
            <a:spLocks noGrp="1"/>
          </p:cNvSpPr>
          <p:nvPr>
            <p:ph type="sldNum" sz="quarter" idx="12"/>
          </p:nvPr>
        </p:nvSpPr>
        <p:spPr/>
        <p:txBody>
          <a:bodyPr/>
          <a:lstStyle/>
          <a:p>
            <a:fld id="{9962FC22-2239-46A3-8EFE-B6C14911DEDF}" type="slidenum">
              <a:rPr lang="en-US" smtClean="0"/>
              <a:t>‹#›</a:t>
            </a:fld>
            <a:endParaRPr lang="en-US"/>
          </a:p>
        </p:txBody>
      </p:sp>
    </p:spTree>
    <p:extLst>
      <p:ext uri="{BB962C8B-B14F-4D97-AF65-F5344CB8AC3E}">
        <p14:creationId xmlns:p14="http://schemas.microsoft.com/office/powerpoint/2010/main" val="145653644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838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172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F7CD2BED-BD44-469A-9ECB-48922572D720}" type="datetime1">
              <a:rPr lang="en-US" smtClean="0"/>
              <a:t>11/3/2015</a:t>
            </a:fld>
            <a:endParaRPr lang="en-US"/>
          </a:p>
        </p:txBody>
      </p:sp>
      <p:sp>
        <p:nvSpPr>
          <p:cNvPr id="6" name="Footer Placeholder 5"/>
          <p:cNvSpPr>
            <a:spLocks noGrp="1"/>
          </p:cNvSpPr>
          <p:nvPr>
            <p:ph type="ftr" sz="quarter" idx="11"/>
          </p:nvPr>
        </p:nvSpPr>
        <p:spPr/>
        <p:txBody>
          <a:bodyPr/>
          <a:lstStyle/>
          <a:p>
            <a:r>
              <a:rPr lang="en-US" smtClean="0"/>
              <a:t>Compiled based on  Tutorial PhUSE 2008 XML by eXaMpLe authored by Raymond Ebben OCS consulting, The Netherlands</a:t>
            </a:r>
            <a:endParaRPr lang="en-US"/>
          </a:p>
        </p:txBody>
      </p:sp>
      <p:sp>
        <p:nvSpPr>
          <p:cNvPr id="7" name="Slide Number Placeholder 6"/>
          <p:cNvSpPr>
            <a:spLocks noGrp="1"/>
          </p:cNvSpPr>
          <p:nvPr>
            <p:ph type="sldNum" sz="quarter" idx="12"/>
          </p:nvPr>
        </p:nvSpPr>
        <p:spPr/>
        <p:txBody>
          <a:bodyPr/>
          <a:lstStyle/>
          <a:p>
            <a:fld id="{9962FC22-2239-46A3-8EFE-B6C14911DEDF}" type="slidenum">
              <a:rPr lang="en-US" smtClean="0"/>
              <a:t>‹#›</a:t>
            </a:fld>
            <a:endParaRPr lang="en-US"/>
          </a:p>
        </p:txBody>
      </p:sp>
    </p:spTree>
    <p:extLst>
      <p:ext uri="{BB962C8B-B14F-4D97-AF65-F5344CB8AC3E}">
        <p14:creationId xmlns:p14="http://schemas.microsoft.com/office/powerpoint/2010/main" val="260057443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smtClean="0"/>
              <a:t>Click to edit Master title style</a:t>
            </a:r>
            <a:endParaRPr lang="en-US"/>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FC34FF45-69B4-4F5A-A245-8B52F95D74CC}" type="datetime1">
              <a:rPr lang="en-US" smtClean="0"/>
              <a:t>11/3/2015</a:t>
            </a:fld>
            <a:endParaRPr lang="en-US"/>
          </a:p>
        </p:txBody>
      </p:sp>
      <p:sp>
        <p:nvSpPr>
          <p:cNvPr id="8" name="Footer Placeholder 7"/>
          <p:cNvSpPr>
            <a:spLocks noGrp="1"/>
          </p:cNvSpPr>
          <p:nvPr>
            <p:ph type="ftr" sz="quarter" idx="11"/>
          </p:nvPr>
        </p:nvSpPr>
        <p:spPr/>
        <p:txBody>
          <a:bodyPr/>
          <a:lstStyle/>
          <a:p>
            <a:r>
              <a:rPr lang="en-US" smtClean="0"/>
              <a:t>Compiled based on  Tutorial PhUSE 2008 XML by eXaMpLe authored by Raymond Ebben OCS consulting, The Netherlands</a:t>
            </a:r>
            <a:endParaRPr lang="en-US"/>
          </a:p>
        </p:txBody>
      </p:sp>
      <p:sp>
        <p:nvSpPr>
          <p:cNvPr id="9" name="Slide Number Placeholder 8"/>
          <p:cNvSpPr>
            <a:spLocks noGrp="1"/>
          </p:cNvSpPr>
          <p:nvPr>
            <p:ph type="sldNum" sz="quarter" idx="12"/>
          </p:nvPr>
        </p:nvSpPr>
        <p:spPr/>
        <p:txBody>
          <a:bodyPr/>
          <a:lstStyle/>
          <a:p>
            <a:fld id="{9962FC22-2239-46A3-8EFE-B6C14911DEDF}" type="slidenum">
              <a:rPr lang="en-US" smtClean="0"/>
              <a:t>‹#›</a:t>
            </a:fld>
            <a:endParaRPr lang="en-US"/>
          </a:p>
        </p:txBody>
      </p:sp>
    </p:spTree>
    <p:extLst>
      <p:ext uri="{BB962C8B-B14F-4D97-AF65-F5344CB8AC3E}">
        <p14:creationId xmlns:p14="http://schemas.microsoft.com/office/powerpoint/2010/main" val="253850882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A2FD18FC-2A3E-4CE2-8C27-F96ABEB6F61B}" type="datetime1">
              <a:rPr lang="en-US" smtClean="0"/>
              <a:t>11/3/2015</a:t>
            </a:fld>
            <a:endParaRPr lang="en-US"/>
          </a:p>
        </p:txBody>
      </p:sp>
      <p:sp>
        <p:nvSpPr>
          <p:cNvPr id="4" name="Footer Placeholder 3"/>
          <p:cNvSpPr>
            <a:spLocks noGrp="1"/>
          </p:cNvSpPr>
          <p:nvPr>
            <p:ph type="ftr" sz="quarter" idx="11"/>
          </p:nvPr>
        </p:nvSpPr>
        <p:spPr/>
        <p:txBody>
          <a:bodyPr/>
          <a:lstStyle/>
          <a:p>
            <a:r>
              <a:rPr lang="en-US" smtClean="0"/>
              <a:t>Compiled based on  Tutorial PhUSE 2008 XML by eXaMpLe authored by Raymond Ebben OCS consulting, The Netherlands</a:t>
            </a:r>
            <a:endParaRPr lang="en-US"/>
          </a:p>
        </p:txBody>
      </p:sp>
      <p:sp>
        <p:nvSpPr>
          <p:cNvPr id="5" name="Slide Number Placeholder 4"/>
          <p:cNvSpPr>
            <a:spLocks noGrp="1"/>
          </p:cNvSpPr>
          <p:nvPr>
            <p:ph type="sldNum" sz="quarter" idx="12"/>
          </p:nvPr>
        </p:nvSpPr>
        <p:spPr/>
        <p:txBody>
          <a:bodyPr/>
          <a:lstStyle/>
          <a:p>
            <a:fld id="{9962FC22-2239-46A3-8EFE-B6C14911DEDF}" type="slidenum">
              <a:rPr lang="en-US" smtClean="0"/>
              <a:t>‹#›</a:t>
            </a:fld>
            <a:endParaRPr lang="en-US"/>
          </a:p>
        </p:txBody>
      </p:sp>
    </p:spTree>
    <p:extLst>
      <p:ext uri="{BB962C8B-B14F-4D97-AF65-F5344CB8AC3E}">
        <p14:creationId xmlns:p14="http://schemas.microsoft.com/office/powerpoint/2010/main" val="209588923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C191AC4E-D6D3-4641-98D5-1926C3E915DD}" type="datetime1">
              <a:rPr lang="en-US" smtClean="0"/>
              <a:t>11/3/2015</a:t>
            </a:fld>
            <a:endParaRPr lang="en-US"/>
          </a:p>
        </p:txBody>
      </p:sp>
      <p:sp>
        <p:nvSpPr>
          <p:cNvPr id="3" name="Footer Placeholder 2"/>
          <p:cNvSpPr>
            <a:spLocks noGrp="1"/>
          </p:cNvSpPr>
          <p:nvPr>
            <p:ph type="ftr" sz="quarter" idx="11"/>
          </p:nvPr>
        </p:nvSpPr>
        <p:spPr/>
        <p:txBody>
          <a:bodyPr/>
          <a:lstStyle/>
          <a:p>
            <a:r>
              <a:rPr lang="en-US" smtClean="0"/>
              <a:t>Compiled based on  Tutorial PhUSE 2008 XML by eXaMpLe authored by Raymond Ebben OCS consulting, The Netherlands</a:t>
            </a:r>
            <a:endParaRPr lang="en-US"/>
          </a:p>
        </p:txBody>
      </p:sp>
      <p:sp>
        <p:nvSpPr>
          <p:cNvPr id="4" name="Slide Number Placeholder 3"/>
          <p:cNvSpPr>
            <a:spLocks noGrp="1"/>
          </p:cNvSpPr>
          <p:nvPr>
            <p:ph type="sldNum" sz="quarter" idx="12"/>
          </p:nvPr>
        </p:nvSpPr>
        <p:spPr/>
        <p:txBody>
          <a:bodyPr/>
          <a:lstStyle/>
          <a:p>
            <a:fld id="{9962FC22-2239-46A3-8EFE-B6C14911DEDF}" type="slidenum">
              <a:rPr lang="en-US" smtClean="0"/>
              <a:t>‹#›</a:t>
            </a:fld>
            <a:endParaRPr lang="en-US"/>
          </a:p>
        </p:txBody>
      </p:sp>
    </p:spTree>
    <p:extLst>
      <p:ext uri="{BB962C8B-B14F-4D97-AF65-F5344CB8AC3E}">
        <p14:creationId xmlns:p14="http://schemas.microsoft.com/office/powerpoint/2010/main" val="192316079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7AF7443B-367D-4742-AE27-F2FC8AE3C04B}" type="datetime1">
              <a:rPr lang="en-US" smtClean="0"/>
              <a:t>11/3/2015</a:t>
            </a:fld>
            <a:endParaRPr lang="en-US"/>
          </a:p>
        </p:txBody>
      </p:sp>
      <p:sp>
        <p:nvSpPr>
          <p:cNvPr id="6" name="Footer Placeholder 5"/>
          <p:cNvSpPr>
            <a:spLocks noGrp="1"/>
          </p:cNvSpPr>
          <p:nvPr>
            <p:ph type="ftr" sz="quarter" idx="11"/>
          </p:nvPr>
        </p:nvSpPr>
        <p:spPr/>
        <p:txBody>
          <a:bodyPr/>
          <a:lstStyle/>
          <a:p>
            <a:r>
              <a:rPr lang="en-US" smtClean="0"/>
              <a:t>Compiled based on  Tutorial PhUSE 2008 XML by eXaMpLe authored by Raymond Ebben OCS consulting, The Netherlands</a:t>
            </a:r>
            <a:endParaRPr lang="en-US"/>
          </a:p>
        </p:txBody>
      </p:sp>
      <p:sp>
        <p:nvSpPr>
          <p:cNvPr id="7" name="Slide Number Placeholder 6"/>
          <p:cNvSpPr>
            <a:spLocks noGrp="1"/>
          </p:cNvSpPr>
          <p:nvPr>
            <p:ph type="sldNum" sz="quarter" idx="12"/>
          </p:nvPr>
        </p:nvSpPr>
        <p:spPr/>
        <p:txBody>
          <a:bodyPr/>
          <a:lstStyle/>
          <a:p>
            <a:fld id="{9962FC22-2239-46A3-8EFE-B6C14911DEDF}" type="slidenum">
              <a:rPr lang="en-US" smtClean="0"/>
              <a:t>‹#›</a:t>
            </a:fld>
            <a:endParaRPr lang="en-US"/>
          </a:p>
        </p:txBody>
      </p:sp>
    </p:spTree>
    <p:extLst>
      <p:ext uri="{BB962C8B-B14F-4D97-AF65-F5344CB8AC3E}">
        <p14:creationId xmlns:p14="http://schemas.microsoft.com/office/powerpoint/2010/main" val="372813741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45E38FEA-44D0-4E4C-B15B-2861E48D81F1}" type="datetime1">
              <a:rPr lang="en-US" smtClean="0"/>
              <a:t>11/3/2015</a:t>
            </a:fld>
            <a:endParaRPr lang="en-US"/>
          </a:p>
        </p:txBody>
      </p:sp>
      <p:sp>
        <p:nvSpPr>
          <p:cNvPr id="6" name="Footer Placeholder 5"/>
          <p:cNvSpPr>
            <a:spLocks noGrp="1"/>
          </p:cNvSpPr>
          <p:nvPr>
            <p:ph type="ftr" sz="quarter" idx="11"/>
          </p:nvPr>
        </p:nvSpPr>
        <p:spPr/>
        <p:txBody>
          <a:bodyPr/>
          <a:lstStyle/>
          <a:p>
            <a:r>
              <a:rPr lang="en-US" smtClean="0"/>
              <a:t>Compiled based on  Tutorial PhUSE 2008 XML by eXaMpLe authored by Raymond Ebben OCS consulting, The Netherlands</a:t>
            </a:r>
            <a:endParaRPr lang="en-US"/>
          </a:p>
        </p:txBody>
      </p:sp>
      <p:sp>
        <p:nvSpPr>
          <p:cNvPr id="7" name="Slide Number Placeholder 6"/>
          <p:cNvSpPr>
            <a:spLocks noGrp="1"/>
          </p:cNvSpPr>
          <p:nvPr>
            <p:ph type="sldNum" sz="quarter" idx="12"/>
          </p:nvPr>
        </p:nvSpPr>
        <p:spPr/>
        <p:txBody>
          <a:bodyPr/>
          <a:lstStyle/>
          <a:p>
            <a:fld id="{9962FC22-2239-46A3-8EFE-B6C14911DEDF}" type="slidenum">
              <a:rPr lang="en-US" smtClean="0"/>
              <a:t>‹#›</a:t>
            </a:fld>
            <a:endParaRPr lang="en-US"/>
          </a:p>
        </p:txBody>
      </p:sp>
    </p:spTree>
    <p:extLst>
      <p:ext uri="{BB962C8B-B14F-4D97-AF65-F5344CB8AC3E}">
        <p14:creationId xmlns:p14="http://schemas.microsoft.com/office/powerpoint/2010/main" val="108016416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014A4747-2400-4579-9B11-21F9598937F1}" type="datetime1">
              <a:rPr lang="en-US" smtClean="0"/>
              <a:t>11/3/2015</a:t>
            </a:fld>
            <a:endParaRPr lang="en-US"/>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smtClean="0"/>
              <a:t>Compiled based on  Tutorial PhUSE 2008 XML by eXaMpLe authored by Raymond Ebben OCS consulting, The Netherlands</a:t>
            </a:r>
            <a:endParaRPr lang="en-US"/>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9962FC22-2239-46A3-8EFE-B6C14911DEDF}" type="slidenum">
              <a:rPr lang="en-US" smtClean="0"/>
              <a:t>‹#›</a:t>
            </a:fld>
            <a:endParaRPr lang="en-US"/>
          </a:p>
        </p:txBody>
      </p:sp>
    </p:spTree>
    <p:extLst>
      <p:ext uri="{BB962C8B-B14F-4D97-AF65-F5344CB8AC3E}">
        <p14:creationId xmlns:p14="http://schemas.microsoft.com/office/powerpoint/2010/main" val="897605431"/>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dt="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3" Type="http://schemas.openxmlformats.org/officeDocument/2006/relationships/hyperlink" Target="http://www.w3schools.com/xml/" TargetMode="External"/><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solidFill>
                  <a:srgbClr val="0070C0"/>
                </a:solidFill>
              </a:rPr>
              <a:t>XML blocks</a:t>
            </a:r>
            <a:endParaRPr lang="en-US" dirty="0">
              <a:solidFill>
                <a:srgbClr val="0070C0"/>
              </a:solidFill>
            </a:endParaRPr>
          </a:p>
        </p:txBody>
      </p:sp>
      <p:sp>
        <p:nvSpPr>
          <p:cNvPr id="3" name="Subtitle 2"/>
          <p:cNvSpPr>
            <a:spLocks noGrp="1"/>
          </p:cNvSpPr>
          <p:nvPr>
            <p:ph type="subTitle" idx="1"/>
          </p:nvPr>
        </p:nvSpPr>
        <p:spPr/>
        <p:txBody>
          <a:bodyPr/>
          <a:lstStyle/>
          <a:p>
            <a:r>
              <a:rPr lang="en-US" dirty="0" smtClean="0"/>
              <a:t> XML STRUCTURE  </a:t>
            </a:r>
          </a:p>
          <a:p>
            <a:r>
              <a:rPr lang="en-US" dirty="0" smtClean="0"/>
              <a:t>The most basic building blocks of an XML file are </a:t>
            </a:r>
            <a:r>
              <a:rPr lang="en-US" dirty="0" smtClean="0">
                <a:solidFill>
                  <a:srgbClr val="0070C0"/>
                </a:solidFill>
              </a:rPr>
              <a:t>elements</a:t>
            </a:r>
            <a:r>
              <a:rPr lang="en-US" dirty="0" smtClean="0"/>
              <a:t>, </a:t>
            </a:r>
            <a:r>
              <a:rPr lang="en-US" dirty="0" smtClean="0">
                <a:solidFill>
                  <a:srgbClr val="0070C0"/>
                </a:solidFill>
              </a:rPr>
              <a:t>attributes</a:t>
            </a:r>
            <a:r>
              <a:rPr lang="en-US" dirty="0" smtClean="0"/>
              <a:t> and </a:t>
            </a:r>
            <a:r>
              <a:rPr lang="en-US" dirty="0" smtClean="0">
                <a:solidFill>
                  <a:srgbClr val="0070C0"/>
                </a:solidFill>
              </a:rPr>
              <a:t>comments.</a:t>
            </a:r>
          </a:p>
          <a:p>
            <a:endParaRPr lang="en-US" dirty="0"/>
          </a:p>
        </p:txBody>
      </p:sp>
      <p:sp>
        <p:nvSpPr>
          <p:cNvPr id="4" name="Footer Placeholder 3"/>
          <p:cNvSpPr>
            <a:spLocks noGrp="1"/>
          </p:cNvSpPr>
          <p:nvPr>
            <p:ph type="ftr" sz="quarter" idx="11"/>
          </p:nvPr>
        </p:nvSpPr>
        <p:spPr/>
        <p:txBody>
          <a:bodyPr/>
          <a:lstStyle/>
          <a:p>
            <a:r>
              <a:rPr lang="en-US" smtClean="0"/>
              <a:t>Compiled based on  Tutorial PhUSE 2008 XML by eXaMpLe authored by Raymond Ebben OCS consulting, The Netherlands</a:t>
            </a:r>
            <a:endParaRPr lang="en-US"/>
          </a:p>
        </p:txBody>
      </p:sp>
      <p:sp>
        <p:nvSpPr>
          <p:cNvPr id="5" name="Slide Number Placeholder 4"/>
          <p:cNvSpPr>
            <a:spLocks noGrp="1"/>
          </p:cNvSpPr>
          <p:nvPr>
            <p:ph type="sldNum" sz="quarter" idx="12"/>
          </p:nvPr>
        </p:nvSpPr>
        <p:spPr/>
        <p:txBody>
          <a:bodyPr/>
          <a:lstStyle/>
          <a:p>
            <a:fld id="{9962FC22-2239-46A3-8EFE-B6C14911DEDF}" type="slidenum">
              <a:rPr lang="en-US" smtClean="0"/>
              <a:t>1</a:t>
            </a:fld>
            <a:endParaRPr lang="en-US"/>
          </a:p>
        </p:txBody>
      </p:sp>
    </p:spTree>
    <p:extLst>
      <p:ext uri="{BB962C8B-B14F-4D97-AF65-F5344CB8AC3E}">
        <p14:creationId xmlns:p14="http://schemas.microsoft.com/office/powerpoint/2010/main" val="2022537337"/>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100209"/>
            <a:ext cx="10515600" cy="1590480"/>
          </a:xfrm>
        </p:spPr>
        <p:txBody>
          <a:bodyPr>
            <a:normAutofit fontScale="90000"/>
          </a:bodyPr>
          <a:lstStyle/>
          <a:p>
            <a:r>
              <a:rPr lang="en-US" dirty="0" smtClean="0">
                <a:solidFill>
                  <a:srgbClr val="0070C0"/>
                </a:solidFill>
              </a:rPr>
              <a:t>An example of the default structure of an XML document.</a:t>
            </a:r>
            <a:br>
              <a:rPr lang="en-US" dirty="0" smtClean="0">
                <a:solidFill>
                  <a:srgbClr val="0070C0"/>
                </a:solidFill>
              </a:rPr>
            </a:br>
            <a:endParaRPr lang="en-US" dirty="0">
              <a:solidFill>
                <a:srgbClr val="0070C0"/>
              </a:solidFill>
            </a:endParaRPr>
          </a:p>
        </p:txBody>
      </p:sp>
      <p:sp>
        <p:nvSpPr>
          <p:cNvPr id="3" name="Content Placeholder 2"/>
          <p:cNvSpPr>
            <a:spLocks noGrp="1"/>
          </p:cNvSpPr>
          <p:nvPr>
            <p:ph idx="1"/>
          </p:nvPr>
        </p:nvSpPr>
        <p:spPr>
          <a:xfrm>
            <a:off x="838200" y="1825624"/>
            <a:ext cx="10515600" cy="5032375"/>
          </a:xfrm>
        </p:spPr>
        <p:txBody>
          <a:bodyPr>
            <a:noAutofit/>
          </a:bodyPr>
          <a:lstStyle/>
          <a:p>
            <a:pPr marL="0" indent="0">
              <a:buNone/>
            </a:pPr>
            <a:r>
              <a:rPr lang="en-US" sz="1400" dirty="0" smtClean="0"/>
              <a:t> </a:t>
            </a:r>
            <a:r>
              <a:rPr lang="en-US" sz="2000" b="1" dirty="0"/>
              <a:t>Example of a well-formed XML file</a:t>
            </a:r>
          </a:p>
          <a:p>
            <a:pPr marL="0" indent="0">
              <a:buNone/>
            </a:pPr>
            <a:r>
              <a:rPr lang="en-US" sz="2000" b="1" dirty="0" smtClean="0">
                <a:solidFill>
                  <a:srgbClr val="002060"/>
                </a:solidFill>
              </a:rPr>
              <a:t>&lt;?</a:t>
            </a:r>
            <a:r>
              <a:rPr lang="en-US" sz="2000" b="1" dirty="0">
                <a:solidFill>
                  <a:srgbClr val="002060"/>
                </a:solidFill>
              </a:rPr>
              <a:t>xml version='1.0' encoding='utf-8'?&gt; </a:t>
            </a:r>
            <a:endParaRPr lang="en-US" sz="2000" b="1" dirty="0" smtClean="0">
              <a:solidFill>
                <a:srgbClr val="002060"/>
              </a:solidFill>
            </a:endParaRPr>
          </a:p>
          <a:p>
            <a:pPr marL="0" indent="0">
              <a:buNone/>
            </a:pPr>
            <a:r>
              <a:rPr lang="en-US" sz="2400" b="1" dirty="0"/>
              <a:t> </a:t>
            </a:r>
            <a:r>
              <a:rPr lang="en-US" sz="2000" b="1" dirty="0" smtClean="0">
                <a:solidFill>
                  <a:srgbClr val="00B050"/>
                </a:solidFill>
              </a:rPr>
              <a:t>&lt;</a:t>
            </a:r>
            <a:r>
              <a:rPr lang="en-US" sz="2000" b="1" dirty="0" err="1">
                <a:solidFill>
                  <a:srgbClr val="00B050"/>
                </a:solidFill>
              </a:rPr>
              <a:t>Study_ABC</a:t>
            </a:r>
            <a:r>
              <a:rPr lang="en-US" sz="2000" b="1" dirty="0" smtClean="0">
                <a:solidFill>
                  <a:srgbClr val="00B050"/>
                </a:solidFill>
              </a:rPr>
              <a:t>&gt;</a:t>
            </a:r>
          </a:p>
          <a:p>
            <a:pPr marL="0" indent="0">
              <a:buNone/>
            </a:pPr>
            <a:r>
              <a:rPr lang="en-US" sz="2000" b="1" dirty="0"/>
              <a:t>	</a:t>
            </a:r>
            <a:r>
              <a:rPr lang="en-US" sz="2000" b="1" dirty="0" smtClean="0">
                <a:solidFill>
                  <a:srgbClr val="FF0000"/>
                </a:solidFill>
              </a:rPr>
              <a:t>&lt;</a:t>
            </a:r>
            <a:r>
              <a:rPr lang="en-US" sz="2000" b="1" dirty="0" err="1">
                <a:solidFill>
                  <a:srgbClr val="FF0000"/>
                </a:solidFill>
              </a:rPr>
              <a:t>PatientInformation</a:t>
            </a:r>
            <a:r>
              <a:rPr lang="en-US" sz="2000" b="1" dirty="0">
                <a:solidFill>
                  <a:srgbClr val="FF0000"/>
                </a:solidFill>
              </a:rPr>
              <a:t>&gt; </a:t>
            </a:r>
            <a:endParaRPr lang="en-US" sz="2000" b="1" dirty="0" smtClean="0">
              <a:solidFill>
                <a:srgbClr val="FF0000"/>
              </a:solidFill>
            </a:endParaRPr>
          </a:p>
          <a:p>
            <a:pPr marL="0" indent="0">
              <a:buNone/>
            </a:pPr>
            <a:r>
              <a:rPr lang="en-US" sz="2000" b="1" dirty="0" smtClean="0"/>
              <a:t>		&lt;</a:t>
            </a:r>
            <a:r>
              <a:rPr lang="en-US" sz="2000" b="1" dirty="0" err="1"/>
              <a:t>PatientID</a:t>
            </a:r>
            <a:r>
              <a:rPr lang="en-US" sz="2000" b="1" dirty="0"/>
              <a:t>&gt; </a:t>
            </a:r>
            <a:r>
              <a:rPr lang="en-US" sz="2000" b="1" dirty="0">
                <a:solidFill>
                  <a:srgbClr val="0070C0"/>
                </a:solidFill>
              </a:rPr>
              <a:t>SUBJ001</a:t>
            </a:r>
            <a:r>
              <a:rPr lang="en-US" sz="2000" b="1" dirty="0"/>
              <a:t> &lt;/</a:t>
            </a:r>
            <a:r>
              <a:rPr lang="en-US" sz="2000" b="1" dirty="0" err="1"/>
              <a:t>PatientID</a:t>
            </a:r>
            <a:r>
              <a:rPr lang="en-US" sz="2000" b="1" dirty="0"/>
              <a:t>&gt; </a:t>
            </a:r>
            <a:endParaRPr lang="en-US" sz="2000" b="1" dirty="0" smtClean="0"/>
          </a:p>
          <a:p>
            <a:pPr marL="0" indent="0">
              <a:buNone/>
            </a:pPr>
            <a:r>
              <a:rPr lang="en-US" sz="2000" b="1" dirty="0" smtClean="0"/>
              <a:t>		&lt;</a:t>
            </a:r>
            <a:r>
              <a:rPr lang="en-US" sz="2000" b="1" dirty="0" err="1"/>
              <a:t>PatientHeight</a:t>
            </a:r>
            <a:r>
              <a:rPr lang="en-US" sz="2000" b="1" dirty="0"/>
              <a:t> Unit="</a:t>
            </a:r>
            <a:r>
              <a:rPr lang="en-US" sz="2000" b="1" dirty="0">
                <a:solidFill>
                  <a:srgbClr val="0070C0"/>
                </a:solidFill>
              </a:rPr>
              <a:t>CM</a:t>
            </a:r>
            <a:r>
              <a:rPr lang="en-US" sz="2000" b="1" dirty="0"/>
              <a:t>"&gt; </a:t>
            </a:r>
            <a:r>
              <a:rPr lang="en-US" sz="2000" b="1" dirty="0">
                <a:solidFill>
                  <a:srgbClr val="0070C0"/>
                </a:solidFill>
              </a:rPr>
              <a:t>181</a:t>
            </a:r>
            <a:r>
              <a:rPr lang="en-US" sz="2000" b="1" dirty="0"/>
              <a:t> &lt;/</a:t>
            </a:r>
            <a:r>
              <a:rPr lang="en-US" sz="2000" b="1" dirty="0" err="1"/>
              <a:t>PatientHeight</a:t>
            </a:r>
            <a:r>
              <a:rPr lang="en-US" sz="2000" b="1" dirty="0"/>
              <a:t>&gt; </a:t>
            </a:r>
            <a:endParaRPr lang="en-US" sz="2000" b="1" dirty="0" smtClean="0"/>
          </a:p>
          <a:p>
            <a:pPr marL="0" indent="0">
              <a:buNone/>
            </a:pPr>
            <a:r>
              <a:rPr lang="en-US" sz="2000" b="1" dirty="0" smtClean="0"/>
              <a:t>		&lt;</a:t>
            </a:r>
            <a:r>
              <a:rPr lang="en-US" sz="2000" b="1" dirty="0" err="1"/>
              <a:t>PatientWeight</a:t>
            </a:r>
            <a:r>
              <a:rPr lang="en-US" sz="2000" b="1" dirty="0"/>
              <a:t> Unit="</a:t>
            </a:r>
            <a:r>
              <a:rPr lang="en-US" sz="2000" b="1" dirty="0">
                <a:solidFill>
                  <a:srgbClr val="0070C0"/>
                </a:solidFill>
              </a:rPr>
              <a:t>KG</a:t>
            </a:r>
            <a:r>
              <a:rPr lang="en-US" sz="2000" b="1" dirty="0"/>
              <a:t>"&gt; </a:t>
            </a:r>
            <a:r>
              <a:rPr lang="en-US" sz="2000" b="1" dirty="0">
                <a:solidFill>
                  <a:srgbClr val="0070C0"/>
                </a:solidFill>
              </a:rPr>
              <a:t>78</a:t>
            </a:r>
            <a:r>
              <a:rPr lang="en-US" sz="2000" b="1" dirty="0"/>
              <a:t> &lt;/</a:t>
            </a:r>
            <a:r>
              <a:rPr lang="en-US" sz="2000" b="1" dirty="0" err="1"/>
              <a:t>PatientWeight</a:t>
            </a:r>
            <a:r>
              <a:rPr lang="en-US" sz="2000" b="1" dirty="0"/>
              <a:t>&gt; </a:t>
            </a:r>
            <a:endParaRPr lang="en-US" sz="2000" b="1" dirty="0" smtClean="0"/>
          </a:p>
          <a:p>
            <a:pPr marL="0" indent="0">
              <a:buNone/>
            </a:pPr>
            <a:r>
              <a:rPr lang="en-US" sz="2000" b="1" dirty="0" smtClean="0"/>
              <a:t>		&lt;</a:t>
            </a:r>
            <a:r>
              <a:rPr lang="en-US" sz="2000" b="1" dirty="0" err="1"/>
              <a:t>PatientLabValue</a:t>
            </a:r>
            <a:r>
              <a:rPr lang="en-US" sz="2000" b="1" dirty="0"/>
              <a:t>&gt; </a:t>
            </a:r>
            <a:r>
              <a:rPr lang="en-US" sz="2000" b="1" dirty="0">
                <a:solidFill>
                  <a:srgbClr val="0070C0"/>
                </a:solidFill>
              </a:rPr>
              <a:t>0.789</a:t>
            </a:r>
            <a:r>
              <a:rPr lang="en-US" sz="2000" b="1" dirty="0"/>
              <a:t> &lt;/</a:t>
            </a:r>
            <a:r>
              <a:rPr lang="en-US" sz="2000" b="1" dirty="0" err="1"/>
              <a:t>PatientLabValue</a:t>
            </a:r>
            <a:r>
              <a:rPr lang="en-US" sz="2000" b="1" dirty="0"/>
              <a:t>&gt; </a:t>
            </a:r>
            <a:endParaRPr lang="en-US" sz="2000" b="1" dirty="0" smtClean="0"/>
          </a:p>
          <a:p>
            <a:pPr marL="0" indent="0">
              <a:buNone/>
            </a:pPr>
            <a:r>
              <a:rPr lang="en-US" sz="2000" b="1" dirty="0"/>
              <a:t>	</a:t>
            </a:r>
            <a:r>
              <a:rPr lang="en-US" sz="2000" b="1" dirty="0" smtClean="0">
                <a:solidFill>
                  <a:srgbClr val="FF0000"/>
                </a:solidFill>
              </a:rPr>
              <a:t>&lt;/</a:t>
            </a:r>
            <a:r>
              <a:rPr lang="en-US" sz="2000" b="1" dirty="0" err="1">
                <a:solidFill>
                  <a:srgbClr val="FF0000"/>
                </a:solidFill>
              </a:rPr>
              <a:t>PatientInformation</a:t>
            </a:r>
            <a:r>
              <a:rPr lang="en-US" sz="2000" b="1" dirty="0" smtClean="0">
                <a:solidFill>
                  <a:srgbClr val="FF0000"/>
                </a:solidFill>
              </a:rPr>
              <a:t>&gt;</a:t>
            </a:r>
            <a:endParaRPr lang="en-US" sz="2000" b="1" dirty="0">
              <a:solidFill>
                <a:srgbClr val="FF0000"/>
              </a:solidFill>
            </a:endParaRPr>
          </a:p>
        </p:txBody>
      </p:sp>
      <p:sp>
        <p:nvSpPr>
          <p:cNvPr id="4" name="Footer Placeholder 3"/>
          <p:cNvSpPr>
            <a:spLocks noGrp="1"/>
          </p:cNvSpPr>
          <p:nvPr>
            <p:ph type="ftr" sz="quarter" idx="11"/>
          </p:nvPr>
        </p:nvSpPr>
        <p:spPr/>
        <p:txBody>
          <a:bodyPr/>
          <a:lstStyle/>
          <a:p>
            <a:r>
              <a:rPr lang="en-US" smtClean="0"/>
              <a:t>Compiled based on  Tutorial PhUSE 2008 XML by eXaMpLe authored by Raymond Ebben OCS consulting, The Netherlands</a:t>
            </a:r>
            <a:endParaRPr lang="en-US"/>
          </a:p>
        </p:txBody>
      </p:sp>
      <p:sp>
        <p:nvSpPr>
          <p:cNvPr id="5" name="Slide Number Placeholder 4"/>
          <p:cNvSpPr>
            <a:spLocks noGrp="1"/>
          </p:cNvSpPr>
          <p:nvPr>
            <p:ph type="sldNum" sz="quarter" idx="12"/>
          </p:nvPr>
        </p:nvSpPr>
        <p:spPr/>
        <p:txBody>
          <a:bodyPr/>
          <a:lstStyle/>
          <a:p>
            <a:fld id="{9962FC22-2239-46A3-8EFE-B6C14911DEDF}" type="slidenum">
              <a:rPr lang="en-US" smtClean="0"/>
              <a:t>10</a:t>
            </a:fld>
            <a:endParaRPr lang="en-US"/>
          </a:p>
        </p:txBody>
      </p:sp>
    </p:spTree>
    <p:extLst>
      <p:ext uri="{BB962C8B-B14F-4D97-AF65-F5344CB8AC3E}">
        <p14:creationId xmlns:p14="http://schemas.microsoft.com/office/powerpoint/2010/main" val="3853976011"/>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Cont’d ; The example of a default XML document</a:t>
            </a:r>
            <a:endParaRPr lang="en-US" dirty="0"/>
          </a:p>
        </p:txBody>
      </p:sp>
      <p:sp>
        <p:nvSpPr>
          <p:cNvPr id="3" name="Content Placeholder 2"/>
          <p:cNvSpPr>
            <a:spLocks noGrp="1"/>
          </p:cNvSpPr>
          <p:nvPr>
            <p:ph idx="1"/>
          </p:nvPr>
        </p:nvSpPr>
        <p:spPr/>
        <p:txBody>
          <a:bodyPr>
            <a:normAutofit fontScale="85000" lnSpcReduction="20000"/>
          </a:bodyPr>
          <a:lstStyle/>
          <a:p>
            <a:pPr marL="0" indent="0">
              <a:buNone/>
            </a:pPr>
            <a:r>
              <a:rPr lang="en-US" dirty="0" smtClean="0"/>
              <a:t>	</a:t>
            </a:r>
            <a:r>
              <a:rPr lang="en-US" sz="2400" b="1" dirty="0" smtClean="0">
                <a:solidFill>
                  <a:srgbClr val="FF0000"/>
                </a:solidFill>
              </a:rPr>
              <a:t>&lt;</a:t>
            </a:r>
            <a:r>
              <a:rPr lang="en-US" sz="2400" b="1" dirty="0" err="1">
                <a:solidFill>
                  <a:srgbClr val="FF0000"/>
                </a:solidFill>
              </a:rPr>
              <a:t>PatientInformation</a:t>
            </a:r>
            <a:r>
              <a:rPr lang="en-US" sz="2400" b="1" dirty="0">
                <a:solidFill>
                  <a:srgbClr val="FF0000"/>
                </a:solidFill>
              </a:rPr>
              <a:t>&gt; </a:t>
            </a:r>
          </a:p>
          <a:p>
            <a:pPr marL="0" indent="0">
              <a:buNone/>
            </a:pPr>
            <a:r>
              <a:rPr lang="en-US" sz="2400" b="1" dirty="0" smtClean="0"/>
              <a:t>		&lt;</a:t>
            </a:r>
            <a:r>
              <a:rPr lang="en-US" sz="2400" b="1" dirty="0" err="1"/>
              <a:t>PatientID</a:t>
            </a:r>
            <a:r>
              <a:rPr lang="en-US" sz="2400" b="1" dirty="0"/>
              <a:t>&gt; </a:t>
            </a:r>
            <a:r>
              <a:rPr lang="en-US" sz="2400" b="1" dirty="0">
                <a:solidFill>
                  <a:srgbClr val="0070C0"/>
                </a:solidFill>
              </a:rPr>
              <a:t>SUBJ002</a:t>
            </a:r>
            <a:r>
              <a:rPr lang="en-US" sz="2400" b="1" dirty="0"/>
              <a:t> &lt;/</a:t>
            </a:r>
            <a:r>
              <a:rPr lang="en-US" sz="2400" b="1" dirty="0" err="1"/>
              <a:t>PatientID</a:t>
            </a:r>
            <a:r>
              <a:rPr lang="en-US" sz="2400" b="1" dirty="0"/>
              <a:t>&gt; </a:t>
            </a:r>
          </a:p>
          <a:p>
            <a:pPr marL="0" indent="0">
              <a:buNone/>
            </a:pPr>
            <a:r>
              <a:rPr lang="en-US" sz="2400" b="1" dirty="0" smtClean="0"/>
              <a:t>		&lt;</a:t>
            </a:r>
            <a:r>
              <a:rPr lang="en-US" sz="2400" b="1" dirty="0" err="1"/>
              <a:t>PatientHeight</a:t>
            </a:r>
            <a:r>
              <a:rPr lang="en-US" sz="2400" b="1" dirty="0"/>
              <a:t> Unit="</a:t>
            </a:r>
            <a:r>
              <a:rPr lang="en-US" sz="2400" b="1" dirty="0">
                <a:solidFill>
                  <a:srgbClr val="0070C0"/>
                </a:solidFill>
              </a:rPr>
              <a:t>CM</a:t>
            </a:r>
            <a:r>
              <a:rPr lang="en-US" sz="2400" b="1" dirty="0"/>
              <a:t>"/&gt; </a:t>
            </a:r>
          </a:p>
          <a:p>
            <a:pPr marL="0" indent="0">
              <a:buNone/>
            </a:pPr>
            <a:r>
              <a:rPr lang="en-US" sz="2400" b="1" dirty="0" smtClean="0"/>
              <a:t>		&lt;</a:t>
            </a:r>
            <a:r>
              <a:rPr lang="en-US" sz="2400" b="1" dirty="0" err="1"/>
              <a:t>PatientWeight</a:t>
            </a:r>
            <a:r>
              <a:rPr lang="en-US" sz="2400" b="1" dirty="0"/>
              <a:t> Unit="</a:t>
            </a:r>
            <a:r>
              <a:rPr lang="en-US" sz="2400" b="1" dirty="0">
                <a:solidFill>
                  <a:srgbClr val="0070C0"/>
                </a:solidFill>
              </a:rPr>
              <a:t>KG</a:t>
            </a:r>
            <a:r>
              <a:rPr lang="en-US" sz="2400" b="1" dirty="0"/>
              <a:t>"/&gt; &lt;</a:t>
            </a:r>
            <a:r>
              <a:rPr lang="en-US" sz="2400" b="1" dirty="0" err="1"/>
              <a:t>PatientLabValue</a:t>
            </a:r>
            <a:r>
              <a:rPr lang="en-US" sz="2400" b="1" dirty="0"/>
              <a:t>/&gt;</a:t>
            </a:r>
          </a:p>
          <a:p>
            <a:pPr marL="0" indent="0">
              <a:buNone/>
            </a:pPr>
            <a:r>
              <a:rPr lang="en-US" sz="2400" b="1" dirty="0" smtClean="0"/>
              <a:t>	 </a:t>
            </a:r>
            <a:r>
              <a:rPr lang="en-US" sz="2400" b="1" dirty="0">
                <a:solidFill>
                  <a:srgbClr val="FF0000"/>
                </a:solidFill>
              </a:rPr>
              <a:t>&lt;/</a:t>
            </a:r>
            <a:r>
              <a:rPr lang="en-US" sz="2400" b="1" dirty="0" err="1">
                <a:solidFill>
                  <a:srgbClr val="FF0000"/>
                </a:solidFill>
              </a:rPr>
              <a:t>PatientInformation</a:t>
            </a:r>
            <a:r>
              <a:rPr lang="en-US" sz="2400" b="1" dirty="0" smtClean="0">
                <a:solidFill>
                  <a:srgbClr val="FF0000"/>
                </a:solidFill>
              </a:rPr>
              <a:t>&gt;</a:t>
            </a:r>
          </a:p>
          <a:p>
            <a:pPr marL="0" indent="0">
              <a:buNone/>
            </a:pPr>
            <a:r>
              <a:rPr lang="en-US" sz="2400" b="1" dirty="0"/>
              <a:t>	</a:t>
            </a:r>
            <a:r>
              <a:rPr lang="en-US" sz="2400" b="1" dirty="0" smtClean="0">
                <a:solidFill>
                  <a:srgbClr val="FF0000"/>
                </a:solidFill>
              </a:rPr>
              <a:t>&lt;</a:t>
            </a:r>
            <a:r>
              <a:rPr lang="en-US" sz="2400" b="1" dirty="0" err="1">
                <a:solidFill>
                  <a:srgbClr val="FF0000"/>
                </a:solidFill>
              </a:rPr>
              <a:t>PatientInformation</a:t>
            </a:r>
            <a:r>
              <a:rPr lang="en-US" sz="2400" b="1" dirty="0">
                <a:solidFill>
                  <a:srgbClr val="FF0000"/>
                </a:solidFill>
              </a:rPr>
              <a:t>&gt;</a:t>
            </a:r>
          </a:p>
          <a:p>
            <a:pPr marL="0" indent="0">
              <a:buNone/>
            </a:pPr>
            <a:r>
              <a:rPr lang="en-US" sz="2400" b="1" dirty="0" smtClean="0"/>
              <a:t>		 </a:t>
            </a:r>
            <a:r>
              <a:rPr lang="en-US" sz="2400" b="1" dirty="0"/>
              <a:t>&lt;</a:t>
            </a:r>
            <a:r>
              <a:rPr lang="en-US" sz="2400" b="1" dirty="0" err="1"/>
              <a:t>PatientID</a:t>
            </a:r>
            <a:r>
              <a:rPr lang="en-US" sz="2400" b="1" dirty="0"/>
              <a:t>&gt; </a:t>
            </a:r>
            <a:r>
              <a:rPr lang="en-US" sz="2400" b="1" dirty="0">
                <a:solidFill>
                  <a:srgbClr val="0070C0"/>
                </a:solidFill>
              </a:rPr>
              <a:t>SUBJ003</a:t>
            </a:r>
            <a:r>
              <a:rPr lang="en-US" sz="2400" b="1" dirty="0"/>
              <a:t> &lt;/</a:t>
            </a:r>
            <a:r>
              <a:rPr lang="en-US" sz="2400" b="1" dirty="0" err="1"/>
              <a:t>PatientID</a:t>
            </a:r>
            <a:r>
              <a:rPr lang="en-US" sz="2400" b="1" dirty="0"/>
              <a:t>&gt; </a:t>
            </a:r>
          </a:p>
          <a:p>
            <a:pPr marL="0" indent="0">
              <a:buNone/>
            </a:pPr>
            <a:r>
              <a:rPr lang="en-US" sz="2400" b="1" dirty="0" smtClean="0"/>
              <a:t>		&lt;</a:t>
            </a:r>
            <a:r>
              <a:rPr lang="en-US" sz="2400" b="1" dirty="0" err="1"/>
              <a:t>PatientHeight</a:t>
            </a:r>
            <a:r>
              <a:rPr lang="en-US" sz="2400" b="1" dirty="0"/>
              <a:t> Unit="</a:t>
            </a:r>
            <a:r>
              <a:rPr lang="en-US" sz="2400" b="1" dirty="0">
                <a:solidFill>
                  <a:srgbClr val="0070C0"/>
                </a:solidFill>
              </a:rPr>
              <a:t>CM</a:t>
            </a:r>
            <a:r>
              <a:rPr lang="en-US" sz="2400" b="1" dirty="0"/>
              <a:t>"&gt; </a:t>
            </a:r>
            <a:r>
              <a:rPr lang="en-US" sz="2400" b="1" dirty="0">
                <a:solidFill>
                  <a:srgbClr val="0070C0"/>
                </a:solidFill>
              </a:rPr>
              <a:t>173</a:t>
            </a:r>
            <a:r>
              <a:rPr lang="en-US" sz="2400" b="1" dirty="0"/>
              <a:t> &lt;/</a:t>
            </a:r>
            <a:r>
              <a:rPr lang="en-US" sz="2400" b="1" dirty="0" err="1"/>
              <a:t>PatientHeight</a:t>
            </a:r>
            <a:r>
              <a:rPr lang="en-US" sz="2400" b="1" dirty="0"/>
              <a:t>&gt; </a:t>
            </a:r>
          </a:p>
          <a:p>
            <a:pPr marL="0" indent="0">
              <a:buNone/>
            </a:pPr>
            <a:r>
              <a:rPr lang="en-US" sz="2400" b="1" dirty="0" smtClean="0"/>
              <a:t>		&lt;</a:t>
            </a:r>
            <a:r>
              <a:rPr lang="en-US" sz="2400" b="1" dirty="0" err="1"/>
              <a:t>PatientWeight</a:t>
            </a:r>
            <a:r>
              <a:rPr lang="en-US" sz="2400" b="1" dirty="0"/>
              <a:t> Unit="</a:t>
            </a:r>
            <a:r>
              <a:rPr lang="en-US" sz="2400" b="1" dirty="0">
                <a:solidFill>
                  <a:srgbClr val="0070C0"/>
                </a:solidFill>
              </a:rPr>
              <a:t>KG</a:t>
            </a:r>
            <a:r>
              <a:rPr lang="en-US" sz="2400" b="1" dirty="0"/>
              <a:t>"&gt; </a:t>
            </a:r>
            <a:r>
              <a:rPr lang="en-US" sz="2400" b="1" dirty="0">
                <a:solidFill>
                  <a:srgbClr val="0070C0"/>
                </a:solidFill>
              </a:rPr>
              <a:t>66</a:t>
            </a:r>
            <a:r>
              <a:rPr lang="en-US" sz="2400" b="1" dirty="0"/>
              <a:t> &lt;/</a:t>
            </a:r>
            <a:r>
              <a:rPr lang="en-US" sz="2400" b="1" dirty="0" err="1"/>
              <a:t>PatientWeight</a:t>
            </a:r>
            <a:r>
              <a:rPr lang="en-US" sz="2400" b="1" dirty="0"/>
              <a:t>&gt;</a:t>
            </a:r>
          </a:p>
          <a:p>
            <a:pPr marL="0" indent="0">
              <a:buNone/>
            </a:pPr>
            <a:r>
              <a:rPr lang="en-US" sz="2400" b="1" dirty="0" smtClean="0"/>
              <a:t>		 </a:t>
            </a:r>
            <a:r>
              <a:rPr lang="en-US" sz="2400" b="1" dirty="0"/>
              <a:t>&lt;</a:t>
            </a:r>
            <a:r>
              <a:rPr lang="en-US" sz="2400" b="1" dirty="0" err="1"/>
              <a:t>PatientLabValue</a:t>
            </a:r>
            <a:r>
              <a:rPr lang="en-US" sz="2400" b="1" dirty="0"/>
              <a:t>&gt; </a:t>
            </a:r>
            <a:r>
              <a:rPr lang="en-US" sz="2400" b="1" dirty="0">
                <a:solidFill>
                  <a:srgbClr val="0070C0"/>
                </a:solidFill>
              </a:rPr>
              <a:t>&amp;</a:t>
            </a:r>
            <a:r>
              <a:rPr lang="en-US" sz="2400" b="1" dirty="0" err="1">
                <a:solidFill>
                  <a:srgbClr val="0070C0"/>
                </a:solidFill>
              </a:rPr>
              <a:t>lt</a:t>
            </a:r>
            <a:r>
              <a:rPr lang="en-US" sz="2400" b="1" dirty="0">
                <a:solidFill>
                  <a:srgbClr val="0070C0"/>
                </a:solidFill>
              </a:rPr>
              <a:t>; 0.434 </a:t>
            </a:r>
            <a:r>
              <a:rPr lang="en-US" sz="2400" b="1" dirty="0"/>
              <a:t>&lt;/</a:t>
            </a:r>
            <a:r>
              <a:rPr lang="en-US" sz="2400" b="1" dirty="0" err="1"/>
              <a:t>PatientLabValue</a:t>
            </a:r>
            <a:r>
              <a:rPr lang="en-US" sz="2400" b="1" dirty="0"/>
              <a:t>&gt;</a:t>
            </a:r>
          </a:p>
          <a:p>
            <a:pPr marL="0" indent="0">
              <a:buNone/>
            </a:pPr>
            <a:r>
              <a:rPr lang="en-US" sz="2400" b="1" dirty="0" smtClean="0"/>
              <a:t>	</a:t>
            </a:r>
            <a:r>
              <a:rPr lang="en-US" sz="2400" b="1" dirty="0" smtClean="0">
                <a:solidFill>
                  <a:srgbClr val="FF0000"/>
                </a:solidFill>
              </a:rPr>
              <a:t>&lt;/</a:t>
            </a:r>
            <a:r>
              <a:rPr lang="en-US" sz="2400" b="1" dirty="0" err="1">
                <a:solidFill>
                  <a:srgbClr val="FF0000"/>
                </a:solidFill>
              </a:rPr>
              <a:t>PatientInformation</a:t>
            </a:r>
            <a:r>
              <a:rPr lang="en-US" sz="2400" b="1" dirty="0">
                <a:solidFill>
                  <a:srgbClr val="FF0000"/>
                </a:solidFill>
              </a:rPr>
              <a:t>&gt;</a:t>
            </a:r>
          </a:p>
          <a:p>
            <a:pPr marL="0" indent="0">
              <a:buNone/>
            </a:pPr>
            <a:r>
              <a:rPr lang="en-US" sz="2400" b="1" dirty="0" smtClean="0">
                <a:solidFill>
                  <a:srgbClr val="00B050"/>
                </a:solidFill>
              </a:rPr>
              <a:t>&lt;/</a:t>
            </a:r>
            <a:r>
              <a:rPr lang="en-US" sz="2400" b="1" dirty="0" err="1">
                <a:solidFill>
                  <a:srgbClr val="00B050"/>
                </a:solidFill>
              </a:rPr>
              <a:t>Study_ABC</a:t>
            </a:r>
            <a:r>
              <a:rPr lang="en-US" sz="2400" b="1" dirty="0">
                <a:solidFill>
                  <a:srgbClr val="00B050"/>
                </a:solidFill>
              </a:rPr>
              <a:t>&gt;</a:t>
            </a:r>
          </a:p>
          <a:p>
            <a:endParaRPr lang="en-US" dirty="0"/>
          </a:p>
        </p:txBody>
      </p:sp>
      <p:sp>
        <p:nvSpPr>
          <p:cNvPr id="4" name="Footer Placeholder 3"/>
          <p:cNvSpPr>
            <a:spLocks noGrp="1"/>
          </p:cNvSpPr>
          <p:nvPr>
            <p:ph type="ftr" sz="quarter" idx="11"/>
          </p:nvPr>
        </p:nvSpPr>
        <p:spPr/>
        <p:txBody>
          <a:bodyPr/>
          <a:lstStyle/>
          <a:p>
            <a:r>
              <a:rPr lang="en-US" smtClean="0"/>
              <a:t>Compiled based on  Tutorial PhUSE 2008 XML by eXaMpLe authored by Raymond Ebben OCS consulting, The Netherlands</a:t>
            </a:r>
            <a:endParaRPr lang="en-US"/>
          </a:p>
        </p:txBody>
      </p:sp>
      <p:sp>
        <p:nvSpPr>
          <p:cNvPr id="5" name="Slide Number Placeholder 4"/>
          <p:cNvSpPr>
            <a:spLocks noGrp="1"/>
          </p:cNvSpPr>
          <p:nvPr>
            <p:ph type="sldNum" sz="quarter" idx="12"/>
          </p:nvPr>
        </p:nvSpPr>
        <p:spPr/>
        <p:txBody>
          <a:bodyPr/>
          <a:lstStyle/>
          <a:p>
            <a:fld id="{9962FC22-2239-46A3-8EFE-B6C14911DEDF}" type="slidenum">
              <a:rPr lang="en-US" smtClean="0"/>
              <a:t>11</a:t>
            </a:fld>
            <a:endParaRPr lang="en-US"/>
          </a:p>
        </p:txBody>
      </p:sp>
    </p:spTree>
    <p:extLst>
      <p:ext uri="{BB962C8B-B14F-4D97-AF65-F5344CB8AC3E}">
        <p14:creationId xmlns:p14="http://schemas.microsoft.com/office/powerpoint/2010/main" val="4179175630"/>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smtClean="0">
                <a:solidFill>
                  <a:srgbClr val="0070C0"/>
                </a:solidFill>
              </a:rPr>
              <a:t>Comments on the Example</a:t>
            </a:r>
            <a:endParaRPr lang="en-US" b="1" dirty="0">
              <a:solidFill>
                <a:srgbClr val="0070C0"/>
              </a:solidFill>
            </a:endParaRPr>
          </a:p>
        </p:txBody>
      </p:sp>
      <p:sp>
        <p:nvSpPr>
          <p:cNvPr id="3" name="Content Placeholder 2"/>
          <p:cNvSpPr>
            <a:spLocks noGrp="1"/>
          </p:cNvSpPr>
          <p:nvPr>
            <p:ph idx="1"/>
          </p:nvPr>
        </p:nvSpPr>
        <p:spPr/>
        <p:txBody>
          <a:bodyPr>
            <a:normAutofit/>
          </a:bodyPr>
          <a:lstStyle/>
          <a:p>
            <a:r>
              <a:rPr lang="en-US" dirty="0" smtClean="0"/>
              <a:t>The </a:t>
            </a:r>
            <a:r>
              <a:rPr lang="en-US" sz="2400" b="1" u="sng" dirty="0" smtClean="0"/>
              <a:t>mandatory element  </a:t>
            </a:r>
            <a:r>
              <a:rPr lang="en-US" dirty="0">
                <a:solidFill>
                  <a:srgbClr val="002060"/>
                </a:solidFill>
              </a:rPr>
              <a:t>to indicate the file type.</a:t>
            </a:r>
          </a:p>
          <a:p>
            <a:pPr marL="0" indent="0">
              <a:buNone/>
            </a:pPr>
            <a:r>
              <a:rPr lang="en-US" sz="2400" b="1" dirty="0">
                <a:solidFill>
                  <a:srgbClr val="002060"/>
                </a:solidFill>
              </a:rPr>
              <a:t>	</a:t>
            </a:r>
            <a:r>
              <a:rPr lang="en-US" sz="2400" b="1" dirty="0" smtClean="0">
                <a:solidFill>
                  <a:srgbClr val="002060"/>
                </a:solidFill>
              </a:rPr>
              <a:t>&lt;?</a:t>
            </a:r>
            <a:r>
              <a:rPr lang="en-US" sz="2400" b="1" dirty="0">
                <a:solidFill>
                  <a:srgbClr val="002060"/>
                </a:solidFill>
              </a:rPr>
              <a:t>xml version='1.0' encoding='utf-8'?&gt; </a:t>
            </a:r>
            <a:endParaRPr lang="en-US" sz="2400" b="1" dirty="0" smtClean="0">
              <a:solidFill>
                <a:srgbClr val="002060"/>
              </a:solidFill>
            </a:endParaRPr>
          </a:p>
          <a:p>
            <a:pPr marL="0" indent="0">
              <a:buNone/>
            </a:pPr>
            <a:r>
              <a:rPr lang="en-US" sz="2400" dirty="0" smtClean="0">
                <a:solidFill>
                  <a:srgbClr val="002060"/>
                </a:solidFill>
              </a:rPr>
              <a:t>It describes the version of XML and the encoding type.</a:t>
            </a:r>
            <a:endParaRPr lang="en-US" sz="2400" dirty="0"/>
          </a:p>
          <a:p>
            <a:r>
              <a:rPr lang="en-US" dirty="0" smtClean="0"/>
              <a:t>The </a:t>
            </a:r>
            <a:r>
              <a:rPr lang="en-US" sz="2400" b="1" u="sng" dirty="0" smtClean="0"/>
              <a:t>single root element </a:t>
            </a:r>
            <a:r>
              <a:rPr lang="en-US" dirty="0" smtClean="0"/>
              <a:t>for nesting the information of the file is: </a:t>
            </a:r>
            <a:r>
              <a:rPr lang="en-US" sz="2400" dirty="0" smtClean="0">
                <a:solidFill>
                  <a:srgbClr val="00B050"/>
                </a:solidFill>
              </a:rPr>
              <a:t>“</a:t>
            </a:r>
            <a:r>
              <a:rPr lang="en-US" sz="2400" dirty="0" err="1" smtClean="0">
                <a:solidFill>
                  <a:srgbClr val="00B050"/>
                </a:solidFill>
              </a:rPr>
              <a:t>Study_ABC</a:t>
            </a:r>
            <a:r>
              <a:rPr lang="en-US" sz="2400" dirty="0" smtClean="0">
                <a:solidFill>
                  <a:srgbClr val="00B050"/>
                </a:solidFill>
              </a:rPr>
              <a:t>”.</a:t>
            </a:r>
          </a:p>
          <a:p>
            <a:r>
              <a:rPr lang="en-US" sz="2400" b="1" u="sng" dirty="0" smtClean="0"/>
              <a:t>Special Characters </a:t>
            </a:r>
            <a:r>
              <a:rPr lang="en-US" sz="2400" b="1" dirty="0" smtClean="0"/>
              <a:t> : &lt;,&amp;, and &gt; are represented as :	</a:t>
            </a:r>
            <a:r>
              <a:rPr lang="en-US" sz="2400" b="1" dirty="0" smtClean="0">
                <a:solidFill>
                  <a:srgbClr val="0070C0"/>
                </a:solidFill>
              </a:rPr>
              <a:t>&amp;</a:t>
            </a:r>
            <a:r>
              <a:rPr lang="en-US" sz="2400" b="1" dirty="0" err="1" smtClean="0">
                <a:solidFill>
                  <a:srgbClr val="0070C0"/>
                </a:solidFill>
              </a:rPr>
              <a:t>lt</a:t>
            </a:r>
            <a:r>
              <a:rPr lang="en-US" sz="2400" b="1" dirty="0" smtClean="0">
                <a:solidFill>
                  <a:srgbClr val="0070C0"/>
                </a:solidFill>
              </a:rPr>
              <a:t>;  </a:t>
            </a:r>
            <a:r>
              <a:rPr lang="en-US" sz="2400" b="1" dirty="0" smtClean="0"/>
              <a:t>,    </a:t>
            </a:r>
            <a:r>
              <a:rPr lang="en-US" sz="2400" b="1" dirty="0" smtClean="0">
                <a:solidFill>
                  <a:srgbClr val="0070C0"/>
                </a:solidFill>
              </a:rPr>
              <a:t>&amp;amp;  </a:t>
            </a:r>
            <a:r>
              <a:rPr lang="en-US" sz="2400" b="1" dirty="0" smtClean="0"/>
              <a:t>,  </a:t>
            </a:r>
            <a:r>
              <a:rPr lang="en-US" sz="2400" b="1" dirty="0" smtClean="0">
                <a:solidFill>
                  <a:srgbClr val="0070C0"/>
                </a:solidFill>
              </a:rPr>
              <a:t>&amp;</a:t>
            </a:r>
            <a:r>
              <a:rPr lang="en-US" sz="2400" b="1" dirty="0" err="1" smtClean="0">
                <a:solidFill>
                  <a:srgbClr val="0070C0"/>
                </a:solidFill>
              </a:rPr>
              <a:t>gt</a:t>
            </a:r>
            <a:r>
              <a:rPr lang="en-US" sz="2400" b="1" dirty="0" smtClean="0">
                <a:solidFill>
                  <a:srgbClr val="0070C0"/>
                </a:solidFill>
              </a:rPr>
              <a:t>;</a:t>
            </a:r>
            <a:r>
              <a:rPr lang="en-US" sz="2400" b="1" dirty="0">
                <a:solidFill>
                  <a:srgbClr val="0070C0"/>
                </a:solidFill>
              </a:rPr>
              <a:t>	</a:t>
            </a:r>
            <a:r>
              <a:rPr lang="en-US" sz="2400" b="1" dirty="0" smtClean="0">
                <a:solidFill>
                  <a:srgbClr val="0070C0"/>
                </a:solidFill>
              </a:rPr>
              <a:t>	</a:t>
            </a:r>
            <a:r>
              <a:rPr lang="en-US" sz="2400" dirty="0" smtClean="0"/>
              <a:t>A double quotation mark </a:t>
            </a:r>
            <a:r>
              <a:rPr lang="en-US" sz="2400" dirty="0" smtClean="0">
                <a:solidFill>
                  <a:srgbClr val="0070C0"/>
                </a:solidFill>
              </a:rPr>
              <a:t>as : 		&amp;</a:t>
            </a:r>
            <a:r>
              <a:rPr lang="en-US" sz="2400" dirty="0" err="1" smtClean="0">
                <a:solidFill>
                  <a:srgbClr val="0070C0"/>
                </a:solidFill>
              </a:rPr>
              <a:t>quot</a:t>
            </a:r>
            <a:r>
              <a:rPr lang="en-US" sz="2400" dirty="0" smtClean="0">
                <a:solidFill>
                  <a:srgbClr val="0070C0"/>
                </a:solidFill>
              </a:rPr>
              <a:t>;</a:t>
            </a:r>
          </a:p>
          <a:p>
            <a:pPr marL="457200" lvl="1" indent="0">
              <a:buNone/>
            </a:pPr>
            <a:r>
              <a:rPr lang="en-US" dirty="0" smtClean="0">
                <a:solidFill>
                  <a:srgbClr val="0070C0"/>
                </a:solidFill>
              </a:rPr>
              <a:t>	</a:t>
            </a:r>
            <a:r>
              <a:rPr lang="en-US" dirty="0" smtClean="0"/>
              <a:t>A single quotation mark </a:t>
            </a:r>
            <a:r>
              <a:rPr lang="en-US" dirty="0" smtClean="0">
                <a:solidFill>
                  <a:srgbClr val="0070C0"/>
                </a:solidFill>
              </a:rPr>
              <a:t>as : 		&amp;</a:t>
            </a:r>
            <a:r>
              <a:rPr lang="en-US" dirty="0" err="1" smtClean="0">
                <a:solidFill>
                  <a:srgbClr val="0070C0"/>
                </a:solidFill>
              </a:rPr>
              <a:t>apos</a:t>
            </a:r>
            <a:r>
              <a:rPr lang="en-US" dirty="0" smtClean="0">
                <a:solidFill>
                  <a:srgbClr val="0070C0"/>
                </a:solidFill>
              </a:rPr>
              <a:t>;</a:t>
            </a:r>
          </a:p>
          <a:p>
            <a:pPr marL="1828800" lvl="4" indent="0">
              <a:buNone/>
            </a:pPr>
            <a:r>
              <a:rPr lang="en-US" sz="2400" dirty="0"/>
              <a:t> </a:t>
            </a:r>
            <a:r>
              <a:rPr lang="en-US" sz="2400" dirty="0" smtClean="0"/>
              <a:t> </a:t>
            </a:r>
            <a:endParaRPr lang="en-US" sz="2400" dirty="0" smtClean="0">
              <a:solidFill>
                <a:srgbClr val="00B050"/>
              </a:solidFill>
            </a:endParaRPr>
          </a:p>
        </p:txBody>
      </p:sp>
      <p:sp>
        <p:nvSpPr>
          <p:cNvPr id="4" name="Footer Placeholder 3"/>
          <p:cNvSpPr>
            <a:spLocks noGrp="1"/>
          </p:cNvSpPr>
          <p:nvPr>
            <p:ph type="ftr" sz="quarter" idx="11"/>
          </p:nvPr>
        </p:nvSpPr>
        <p:spPr/>
        <p:txBody>
          <a:bodyPr/>
          <a:lstStyle/>
          <a:p>
            <a:r>
              <a:rPr lang="en-US" smtClean="0"/>
              <a:t>Compiled based on  Tutorial PhUSE 2008 XML by eXaMpLe authored by Raymond Ebben OCS consulting, The Netherlands</a:t>
            </a:r>
            <a:endParaRPr lang="en-US"/>
          </a:p>
        </p:txBody>
      </p:sp>
      <p:sp>
        <p:nvSpPr>
          <p:cNvPr id="5" name="Slide Number Placeholder 4"/>
          <p:cNvSpPr>
            <a:spLocks noGrp="1"/>
          </p:cNvSpPr>
          <p:nvPr>
            <p:ph type="sldNum" sz="quarter" idx="12"/>
          </p:nvPr>
        </p:nvSpPr>
        <p:spPr/>
        <p:txBody>
          <a:bodyPr/>
          <a:lstStyle/>
          <a:p>
            <a:fld id="{9962FC22-2239-46A3-8EFE-B6C14911DEDF}" type="slidenum">
              <a:rPr lang="en-US" smtClean="0"/>
              <a:t>12</a:t>
            </a:fld>
            <a:endParaRPr lang="en-US"/>
          </a:p>
        </p:txBody>
      </p:sp>
    </p:spTree>
    <p:extLst>
      <p:ext uri="{BB962C8B-B14F-4D97-AF65-F5344CB8AC3E}">
        <p14:creationId xmlns:p14="http://schemas.microsoft.com/office/powerpoint/2010/main" val="846924950"/>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solidFill>
                  <a:srgbClr val="0070C0"/>
                </a:solidFill>
              </a:rPr>
              <a:t>The Custom  Structure for an XML document</a:t>
            </a:r>
            <a:endParaRPr lang="en-US" dirty="0">
              <a:solidFill>
                <a:srgbClr val="0070C0"/>
              </a:solidFill>
            </a:endParaRPr>
          </a:p>
        </p:txBody>
      </p:sp>
      <p:sp>
        <p:nvSpPr>
          <p:cNvPr id="3" name="Content Placeholder 2"/>
          <p:cNvSpPr>
            <a:spLocks noGrp="1"/>
          </p:cNvSpPr>
          <p:nvPr>
            <p:ph idx="1"/>
          </p:nvPr>
        </p:nvSpPr>
        <p:spPr/>
        <p:txBody>
          <a:bodyPr>
            <a:normAutofit fontScale="92500" lnSpcReduction="20000"/>
          </a:bodyPr>
          <a:lstStyle/>
          <a:p>
            <a:pPr marL="0" indent="0">
              <a:buNone/>
            </a:pPr>
            <a:r>
              <a:rPr lang="en-US" sz="3600" b="1" dirty="0" smtClean="0">
                <a:solidFill>
                  <a:srgbClr val="0070C0"/>
                </a:solidFill>
              </a:rPr>
              <a:t>	DTD</a:t>
            </a:r>
            <a:r>
              <a:rPr lang="en-US" sz="1800" dirty="0" smtClean="0"/>
              <a:t> </a:t>
            </a:r>
            <a:r>
              <a:rPr lang="en-US" sz="3600" b="1" dirty="0"/>
              <a:t>:</a:t>
            </a:r>
            <a:r>
              <a:rPr lang="en-US" sz="1800" dirty="0"/>
              <a:t> 	</a:t>
            </a:r>
            <a:r>
              <a:rPr lang="en-US" sz="3600" b="1" u="sng" dirty="0">
                <a:solidFill>
                  <a:srgbClr val="0070C0"/>
                </a:solidFill>
              </a:rPr>
              <a:t>D</a:t>
            </a:r>
            <a:r>
              <a:rPr lang="en-US" dirty="0"/>
              <a:t>ocument   </a:t>
            </a:r>
            <a:r>
              <a:rPr lang="en-US" sz="3600" b="1" u="sng" dirty="0">
                <a:solidFill>
                  <a:srgbClr val="0070C0"/>
                </a:solidFill>
              </a:rPr>
              <a:t>T</a:t>
            </a:r>
            <a:r>
              <a:rPr lang="en-US" dirty="0"/>
              <a:t>ype    </a:t>
            </a:r>
            <a:r>
              <a:rPr lang="en-US" sz="3600" b="1" u="sng" dirty="0">
                <a:solidFill>
                  <a:srgbClr val="0070C0"/>
                </a:solidFill>
              </a:rPr>
              <a:t>D</a:t>
            </a:r>
            <a:r>
              <a:rPr lang="en-US" dirty="0"/>
              <a:t>efinition</a:t>
            </a:r>
            <a:r>
              <a:rPr lang="en-US" sz="1800" dirty="0" smtClean="0"/>
              <a:t>.</a:t>
            </a:r>
          </a:p>
          <a:p>
            <a:endParaRPr lang="en-US" sz="1800" dirty="0" smtClean="0"/>
          </a:p>
          <a:p>
            <a:r>
              <a:rPr lang="en-US" sz="2600" dirty="0" smtClean="0"/>
              <a:t>Older version.</a:t>
            </a:r>
          </a:p>
          <a:p>
            <a:r>
              <a:rPr lang="en-US" sz="2600" dirty="0" smtClean="0"/>
              <a:t>Has limitations with respect to describing </a:t>
            </a:r>
            <a:r>
              <a:rPr lang="en-US" sz="2600" dirty="0"/>
              <a:t>rules for the data</a:t>
            </a:r>
            <a:r>
              <a:rPr lang="en-US" sz="2400" dirty="0" smtClean="0"/>
              <a:t>.</a:t>
            </a:r>
          </a:p>
          <a:p>
            <a:pPr marL="0" indent="0">
              <a:buNone/>
            </a:pPr>
            <a:r>
              <a:rPr lang="en-US" sz="3200" b="1" dirty="0" smtClean="0">
                <a:solidFill>
                  <a:srgbClr val="0070C0"/>
                </a:solidFill>
              </a:rPr>
              <a:t>	</a:t>
            </a:r>
          </a:p>
          <a:p>
            <a:pPr marL="0" indent="0">
              <a:buNone/>
            </a:pPr>
            <a:r>
              <a:rPr lang="en-US" sz="3200" b="1" dirty="0">
                <a:solidFill>
                  <a:srgbClr val="0070C0"/>
                </a:solidFill>
              </a:rPr>
              <a:t>	</a:t>
            </a:r>
            <a:r>
              <a:rPr lang="en-US" sz="3200" b="1" dirty="0" smtClean="0">
                <a:solidFill>
                  <a:srgbClr val="0070C0"/>
                </a:solidFill>
              </a:rPr>
              <a:t>XSD</a:t>
            </a:r>
            <a:r>
              <a:rPr lang="en-US" sz="3200" b="1" dirty="0"/>
              <a:t>:	</a:t>
            </a:r>
            <a:r>
              <a:rPr lang="en-US" sz="1600" dirty="0"/>
              <a:t> </a:t>
            </a:r>
            <a:r>
              <a:rPr lang="en-US" sz="3200" b="1" u="sng" dirty="0">
                <a:solidFill>
                  <a:srgbClr val="0070C0"/>
                </a:solidFill>
              </a:rPr>
              <a:t>X</a:t>
            </a:r>
            <a:r>
              <a:rPr lang="en-US" sz="2400" dirty="0"/>
              <a:t>ML    </a:t>
            </a:r>
            <a:r>
              <a:rPr lang="en-US" sz="3200" b="1" u="sng" dirty="0">
                <a:solidFill>
                  <a:srgbClr val="0070C0"/>
                </a:solidFill>
              </a:rPr>
              <a:t>S</a:t>
            </a:r>
            <a:r>
              <a:rPr lang="en-US" sz="2400" dirty="0"/>
              <a:t>chema</a:t>
            </a:r>
            <a:r>
              <a:rPr lang="en-US" sz="1600" b="1" dirty="0"/>
              <a:t>       </a:t>
            </a:r>
            <a:r>
              <a:rPr lang="en-US" sz="3200" b="1" u="sng" dirty="0">
                <a:solidFill>
                  <a:srgbClr val="0070C0"/>
                </a:solidFill>
              </a:rPr>
              <a:t>D</a:t>
            </a:r>
            <a:r>
              <a:rPr lang="en-US" sz="2400" dirty="0"/>
              <a:t>efinition</a:t>
            </a:r>
            <a:r>
              <a:rPr lang="en-US" sz="1600" b="1" dirty="0" smtClean="0"/>
              <a:t>.</a:t>
            </a:r>
          </a:p>
          <a:p>
            <a:pPr marL="0" indent="0">
              <a:buNone/>
            </a:pPr>
            <a:endParaRPr lang="en-US" sz="1600" b="1" dirty="0"/>
          </a:p>
          <a:p>
            <a:r>
              <a:rPr lang="en-US" sz="2600" dirty="0" smtClean="0"/>
              <a:t>More recent  </a:t>
            </a:r>
            <a:r>
              <a:rPr lang="en-US" sz="2600" dirty="0"/>
              <a:t>version.</a:t>
            </a:r>
          </a:p>
          <a:p>
            <a:r>
              <a:rPr lang="en-US" sz="2600" dirty="0" smtClean="0"/>
              <a:t>Does not have the limitations of DTD .</a:t>
            </a:r>
          </a:p>
          <a:p>
            <a:r>
              <a:rPr lang="en-US" sz="2600" dirty="0" smtClean="0"/>
              <a:t>Recommended to use for describing the Custom structure of an XML document.</a:t>
            </a:r>
            <a:endParaRPr lang="en-US" sz="2600" dirty="0"/>
          </a:p>
          <a:p>
            <a:pPr marL="0" indent="0">
              <a:buNone/>
            </a:pPr>
            <a:r>
              <a:rPr lang="en-US" sz="2600" b="1" dirty="0">
                <a:solidFill>
                  <a:srgbClr val="0070C0"/>
                </a:solidFill>
              </a:rPr>
              <a:t>	</a:t>
            </a:r>
          </a:p>
          <a:p>
            <a:endParaRPr lang="en-US" sz="2400" dirty="0"/>
          </a:p>
          <a:p>
            <a:pPr marL="0" indent="0">
              <a:buNone/>
            </a:pPr>
            <a:endParaRPr lang="en-US" sz="1800" dirty="0" smtClean="0"/>
          </a:p>
          <a:p>
            <a:pPr marL="0" indent="0">
              <a:buNone/>
            </a:pPr>
            <a:endParaRPr lang="en-US" sz="1800" dirty="0" smtClean="0"/>
          </a:p>
          <a:p>
            <a:pPr marL="0" indent="0">
              <a:buNone/>
            </a:pPr>
            <a:endParaRPr lang="en-US" sz="1800" dirty="0"/>
          </a:p>
          <a:p>
            <a:pPr marL="0" indent="0">
              <a:buNone/>
            </a:pPr>
            <a:endParaRPr lang="en-US" dirty="0"/>
          </a:p>
        </p:txBody>
      </p:sp>
      <p:sp>
        <p:nvSpPr>
          <p:cNvPr id="4" name="Footer Placeholder 3"/>
          <p:cNvSpPr>
            <a:spLocks noGrp="1"/>
          </p:cNvSpPr>
          <p:nvPr>
            <p:ph type="ftr" sz="quarter" idx="11"/>
          </p:nvPr>
        </p:nvSpPr>
        <p:spPr/>
        <p:txBody>
          <a:bodyPr/>
          <a:lstStyle/>
          <a:p>
            <a:r>
              <a:rPr lang="en-US" smtClean="0"/>
              <a:t>Compiled based on  Tutorial PhUSE 2008 XML by eXaMpLe authored by Raymond Ebben OCS consulting, The Netherlands</a:t>
            </a:r>
            <a:endParaRPr lang="en-US"/>
          </a:p>
        </p:txBody>
      </p:sp>
      <p:sp>
        <p:nvSpPr>
          <p:cNvPr id="5" name="Slide Number Placeholder 4"/>
          <p:cNvSpPr>
            <a:spLocks noGrp="1"/>
          </p:cNvSpPr>
          <p:nvPr>
            <p:ph type="sldNum" sz="quarter" idx="12"/>
          </p:nvPr>
        </p:nvSpPr>
        <p:spPr/>
        <p:txBody>
          <a:bodyPr/>
          <a:lstStyle/>
          <a:p>
            <a:fld id="{9962FC22-2239-46A3-8EFE-B6C14911DEDF}" type="slidenum">
              <a:rPr lang="en-US" smtClean="0"/>
              <a:t>13</a:t>
            </a:fld>
            <a:endParaRPr lang="en-US"/>
          </a:p>
        </p:txBody>
      </p:sp>
    </p:spTree>
    <p:extLst>
      <p:ext uri="{BB962C8B-B14F-4D97-AF65-F5344CB8AC3E}">
        <p14:creationId xmlns:p14="http://schemas.microsoft.com/office/powerpoint/2010/main" val="3359774678"/>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Back to the same example</a:t>
            </a:r>
            <a:endParaRPr lang="en-US" dirty="0"/>
          </a:p>
        </p:txBody>
      </p:sp>
      <p:sp>
        <p:nvSpPr>
          <p:cNvPr id="3" name="Content Placeholder 2"/>
          <p:cNvSpPr>
            <a:spLocks noGrp="1"/>
          </p:cNvSpPr>
          <p:nvPr>
            <p:ph idx="1"/>
          </p:nvPr>
        </p:nvSpPr>
        <p:spPr/>
        <p:txBody>
          <a:bodyPr>
            <a:normAutofit/>
          </a:bodyPr>
          <a:lstStyle/>
          <a:p>
            <a:pPr marL="0" indent="0">
              <a:buNone/>
            </a:pPr>
            <a:r>
              <a:rPr lang="en-US" sz="2400" dirty="0"/>
              <a:t>If we look at the structure of the XML file we can see </a:t>
            </a:r>
            <a:r>
              <a:rPr lang="en-US" sz="2400" dirty="0" smtClean="0"/>
              <a:t>that:</a:t>
            </a:r>
          </a:p>
          <a:p>
            <a:r>
              <a:rPr lang="en-US" sz="2400" dirty="0"/>
              <a:t>	</a:t>
            </a:r>
            <a:r>
              <a:rPr lang="en-US" sz="2400" dirty="0" smtClean="0"/>
              <a:t> The </a:t>
            </a:r>
            <a:r>
              <a:rPr lang="en-US" sz="2400" dirty="0"/>
              <a:t>element </a:t>
            </a:r>
            <a:r>
              <a:rPr lang="en-US" sz="2400" b="1" dirty="0">
                <a:solidFill>
                  <a:srgbClr val="00B050"/>
                </a:solidFill>
              </a:rPr>
              <a:t>“</a:t>
            </a:r>
            <a:r>
              <a:rPr lang="en-US" sz="2400" b="1" dirty="0" err="1">
                <a:solidFill>
                  <a:srgbClr val="00B050"/>
                </a:solidFill>
              </a:rPr>
              <a:t>Study_ABC</a:t>
            </a:r>
            <a:r>
              <a:rPr lang="en-US" sz="2400" dirty="0"/>
              <a:t>“ is the root element of the file, which </a:t>
            </a:r>
            <a:r>
              <a:rPr lang="en-US" sz="2400" dirty="0" smtClean="0"/>
              <a:t>nests the content of the </a:t>
            </a:r>
            <a:r>
              <a:rPr lang="en-US" sz="2400" dirty="0" err="1" smtClean="0"/>
              <a:t>XMLfile</a:t>
            </a:r>
            <a:r>
              <a:rPr lang="en-US" sz="2400" dirty="0"/>
              <a:t>. </a:t>
            </a:r>
          </a:p>
          <a:p>
            <a:r>
              <a:rPr lang="en-US" sz="2400" dirty="0" smtClean="0"/>
              <a:t>               Within </a:t>
            </a:r>
            <a:r>
              <a:rPr lang="en-US" sz="2400" dirty="0"/>
              <a:t>this nesting the element “</a:t>
            </a:r>
            <a:r>
              <a:rPr lang="en-US" sz="2400" b="1" dirty="0" err="1" smtClean="0">
                <a:solidFill>
                  <a:srgbClr val="FF0000"/>
                </a:solidFill>
              </a:rPr>
              <a:t>PatientInformation</a:t>
            </a:r>
            <a:r>
              <a:rPr lang="en-US" sz="2400" dirty="0"/>
              <a:t>” occurs </a:t>
            </a:r>
            <a:r>
              <a:rPr lang="en-US" sz="2400" b="1" i="1" u="sng" dirty="0"/>
              <a:t>multiple</a:t>
            </a:r>
            <a:r>
              <a:rPr lang="en-US" sz="2400" dirty="0"/>
              <a:t> times. </a:t>
            </a:r>
            <a:r>
              <a:rPr lang="en-US" sz="2400" dirty="0" smtClean="0"/>
              <a:t> </a:t>
            </a:r>
          </a:p>
          <a:p>
            <a:r>
              <a:rPr lang="en-US" sz="2400" dirty="0"/>
              <a:t> </a:t>
            </a:r>
            <a:r>
              <a:rPr lang="en-US" sz="2400" dirty="0" smtClean="0"/>
              <a:t>              The </a:t>
            </a:r>
            <a:r>
              <a:rPr lang="en-US" sz="2400" dirty="0"/>
              <a:t>element “</a:t>
            </a:r>
            <a:r>
              <a:rPr lang="en-US" sz="2400" b="1" dirty="0" err="1" smtClean="0">
                <a:solidFill>
                  <a:srgbClr val="FF0000"/>
                </a:solidFill>
              </a:rPr>
              <a:t>PatientInformation</a:t>
            </a:r>
            <a:r>
              <a:rPr lang="en-US" sz="2400" dirty="0"/>
              <a:t>” </a:t>
            </a:r>
            <a:r>
              <a:rPr lang="en-US" sz="2400" b="1" i="1" u="sng" dirty="0"/>
              <a:t>nests</a:t>
            </a:r>
            <a:r>
              <a:rPr lang="en-US" sz="2400" dirty="0"/>
              <a:t> the elements “</a:t>
            </a:r>
            <a:r>
              <a:rPr lang="en-US" sz="2400" dirty="0" err="1" smtClean="0"/>
              <a:t>PatientID</a:t>
            </a:r>
            <a:r>
              <a:rPr lang="en-US" sz="2400" dirty="0"/>
              <a:t>”, “</a:t>
            </a:r>
            <a:r>
              <a:rPr lang="en-US" sz="2400" dirty="0" err="1"/>
              <a:t>PatientHeight</a:t>
            </a:r>
            <a:r>
              <a:rPr lang="en-US" sz="2400" dirty="0"/>
              <a:t>”, “</a:t>
            </a:r>
            <a:r>
              <a:rPr lang="en-US" sz="2400" dirty="0" err="1"/>
              <a:t>PatientWeight</a:t>
            </a:r>
            <a:r>
              <a:rPr lang="en-US" sz="2400" dirty="0"/>
              <a:t>” </a:t>
            </a:r>
            <a:r>
              <a:rPr lang="en-US" sz="2400" dirty="0" smtClean="0"/>
              <a:t>and </a:t>
            </a:r>
            <a:r>
              <a:rPr lang="en-US" sz="2400" dirty="0"/>
              <a:t>“</a:t>
            </a:r>
            <a:r>
              <a:rPr lang="en-US" sz="2400" dirty="0" err="1"/>
              <a:t>PatientLabValue</a:t>
            </a:r>
            <a:r>
              <a:rPr lang="en-US" sz="2400" dirty="0"/>
              <a:t>”. </a:t>
            </a:r>
            <a:endParaRPr lang="en-US" sz="2400" dirty="0" smtClean="0"/>
          </a:p>
          <a:p>
            <a:r>
              <a:rPr lang="en-US" sz="2400" dirty="0" smtClean="0"/>
              <a:t>               This </a:t>
            </a:r>
            <a:r>
              <a:rPr lang="en-US" sz="2400" dirty="0"/>
              <a:t>means: “</a:t>
            </a:r>
            <a:r>
              <a:rPr lang="en-US" sz="2400" b="1" dirty="0" err="1" smtClean="0">
                <a:solidFill>
                  <a:srgbClr val="00B050"/>
                </a:solidFill>
              </a:rPr>
              <a:t>Study_ABC</a:t>
            </a:r>
            <a:r>
              <a:rPr lang="en-US" sz="2400" b="1" dirty="0" smtClean="0">
                <a:solidFill>
                  <a:srgbClr val="00B050"/>
                </a:solidFill>
              </a:rPr>
              <a:t>”</a:t>
            </a:r>
            <a:r>
              <a:rPr lang="en-US" sz="2400" dirty="0" smtClean="0"/>
              <a:t> </a:t>
            </a:r>
            <a:r>
              <a:rPr lang="en-US" sz="2400" dirty="0"/>
              <a:t>has multiple patients and for each patient the ID, height, weight and lab </a:t>
            </a:r>
            <a:r>
              <a:rPr lang="en-US" sz="2400" dirty="0" smtClean="0"/>
              <a:t>value </a:t>
            </a:r>
            <a:r>
              <a:rPr lang="en-US" sz="2400" dirty="0"/>
              <a:t>are stored</a:t>
            </a:r>
            <a:r>
              <a:rPr lang="en-US" sz="2400" dirty="0" smtClean="0"/>
              <a:t>”.</a:t>
            </a:r>
            <a:endParaRPr lang="en-US" sz="2400" dirty="0"/>
          </a:p>
        </p:txBody>
      </p:sp>
      <p:sp>
        <p:nvSpPr>
          <p:cNvPr id="4" name="Footer Placeholder 3"/>
          <p:cNvSpPr>
            <a:spLocks noGrp="1"/>
          </p:cNvSpPr>
          <p:nvPr>
            <p:ph type="ftr" sz="quarter" idx="11"/>
          </p:nvPr>
        </p:nvSpPr>
        <p:spPr/>
        <p:txBody>
          <a:bodyPr/>
          <a:lstStyle/>
          <a:p>
            <a:r>
              <a:rPr lang="en-US" smtClean="0"/>
              <a:t>Compiled based on  Tutorial PhUSE 2008 XML by eXaMpLe authored by Raymond Ebben OCS consulting, The Netherlands</a:t>
            </a:r>
            <a:endParaRPr lang="en-US"/>
          </a:p>
        </p:txBody>
      </p:sp>
      <p:sp>
        <p:nvSpPr>
          <p:cNvPr id="5" name="Slide Number Placeholder 4"/>
          <p:cNvSpPr>
            <a:spLocks noGrp="1"/>
          </p:cNvSpPr>
          <p:nvPr>
            <p:ph type="sldNum" sz="quarter" idx="12"/>
          </p:nvPr>
        </p:nvSpPr>
        <p:spPr/>
        <p:txBody>
          <a:bodyPr/>
          <a:lstStyle/>
          <a:p>
            <a:fld id="{9962FC22-2239-46A3-8EFE-B6C14911DEDF}" type="slidenum">
              <a:rPr lang="en-US" smtClean="0"/>
              <a:t>14</a:t>
            </a:fld>
            <a:endParaRPr lang="en-US"/>
          </a:p>
        </p:txBody>
      </p:sp>
    </p:spTree>
    <p:extLst>
      <p:ext uri="{BB962C8B-B14F-4D97-AF65-F5344CB8AC3E}">
        <p14:creationId xmlns:p14="http://schemas.microsoft.com/office/powerpoint/2010/main" val="2264067574"/>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solidFill>
                  <a:srgbClr val="0070C0"/>
                </a:solidFill>
              </a:rPr>
              <a:t>Back to the example (cont’d)</a:t>
            </a:r>
            <a:endParaRPr lang="en-US" dirty="0">
              <a:solidFill>
                <a:srgbClr val="0070C0"/>
              </a:solidFill>
            </a:endParaRPr>
          </a:p>
        </p:txBody>
      </p:sp>
      <p:sp>
        <p:nvSpPr>
          <p:cNvPr id="3" name="Content Placeholder 2"/>
          <p:cNvSpPr>
            <a:spLocks noGrp="1"/>
          </p:cNvSpPr>
          <p:nvPr>
            <p:ph idx="1"/>
          </p:nvPr>
        </p:nvSpPr>
        <p:spPr/>
        <p:txBody>
          <a:bodyPr>
            <a:normAutofit/>
          </a:bodyPr>
          <a:lstStyle/>
          <a:p>
            <a:r>
              <a:rPr lang="en-US" sz="2400" dirty="0"/>
              <a:t>When examining the individual elements, we can see that the: </a:t>
            </a:r>
          </a:p>
          <a:p>
            <a:pPr marL="0" indent="0">
              <a:buNone/>
            </a:pPr>
            <a:r>
              <a:rPr lang="en-US" sz="2400" dirty="0"/>
              <a:t> </a:t>
            </a:r>
            <a:r>
              <a:rPr lang="en-US" sz="2400" dirty="0" smtClean="0"/>
              <a:t>           </a:t>
            </a:r>
            <a:r>
              <a:rPr lang="en-US" sz="2400" dirty="0"/>
              <a:t>Elements “</a:t>
            </a:r>
            <a:r>
              <a:rPr lang="en-US" sz="2400" dirty="0" err="1"/>
              <a:t>PatientHeight</a:t>
            </a:r>
            <a:r>
              <a:rPr lang="en-US" sz="2400" dirty="0"/>
              <a:t>” and “</a:t>
            </a:r>
            <a:r>
              <a:rPr lang="en-US" sz="2400" dirty="0" err="1"/>
              <a:t>PatientWeight”contain</a:t>
            </a:r>
            <a:r>
              <a:rPr lang="en-US" sz="2400" dirty="0"/>
              <a:t> an </a:t>
            </a:r>
            <a:r>
              <a:rPr lang="en-US" sz="2400" dirty="0">
                <a:solidFill>
                  <a:srgbClr val="0070C0"/>
                </a:solidFill>
              </a:rPr>
              <a:t>attribute</a:t>
            </a:r>
            <a:r>
              <a:rPr lang="en-US" sz="2400" dirty="0"/>
              <a:t> called “</a:t>
            </a:r>
            <a:r>
              <a:rPr lang="en-US" sz="2400" dirty="0">
                <a:solidFill>
                  <a:srgbClr val="0070C0"/>
                </a:solidFill>
              </a:rPr>
              <a:t>Unit</a:t>
            </a:r>
            <a:r>
              <a:rPr lang="en-US" sz="2400" dirty="0"/>
              <a:t>”.</a:t>
            </a:r>
          </a:p>
          <a:p>
            <a:r>
              <a:rPr lang="en-US" sz="2400" dirty="0" smtClean="0"/>
              <a:t>Regarding the </a:t>
            </a:r>
            <a:r>
              <a:rPr lang="en-US" sz="2400" b="1" i="1" u="sng" dirty="0"/>
              <a:t>type of data </a:t>
            </a:r>
            <a:r>
              <a:rPr lang="en-US" sz="2400" dirty="0"/>
              <a:t>in the elements, we can see </a:t>
            </a:r>
            <a:r>
              <a:rPr lang="en-US" sz="2400" dirty="0" smtClean="0"/>
              <a:t>that:</a:t>
            </a:r>
          </a:p>
          <a:p>
            <a:pPr marL="0" indent="0">
              <a:buNone/>
            </a:pPr>
            <a:r>
              <a:rPr lang="en-US" sz="2400" dirty="0" smtClean="0"/>
              <a:t>	The </a:t>
            </a:r>
            <a:r>
              <a:rPr lang="en-US" sz="2400" dirty="0"/>
              <a:t>element “</a:t>
            </a:r>
            <a:r>
              <a:rPr lang="en-US" sz="2400" b="1" dirty="0" err="1">
                <a:solidFill>
                  <a:srgbClr val="FF0000"/>
                </a:solidFill>
              </a:rPr>
              <a:t>PatientID</a:t>
            </a:r>
            <a:r>
              <a:rPr lang="en-US" sz="2400" dirty="0"/>
              <a:t>” must be a </a:t>
            </a:r>
            <a:r>
              <a:rPr lang="en-US" sz="2400" b="1" i="1" u="sng" dirty="0"/>
              <a:t>character</a:t>
            </a:r>
            <a:r>
              <a:rPr lang="en-US" sz="2400" dirty="0"/>
              <a:t> value, </a:t>
            </a:r>
            <a:endParaRPr lang="en-US" sz="2400" dirty="0" smtClean="0"/>
          </a:p>
          <a:p>
            <a:pPr marL="0" indent="0">
              <a:buNone/>
            </a:pPr>
            <a:r>
              <a:rPr lang="en-US" sz="2400" dirty="0" smtClean="0"/>
              <a:t>	 The </a:t>
            </a:r>
            <a:r>
              <a:rPr lang="en-US" sz="2400" dirty="0"/>
              <a:t>elements “</a:t>
            </a:r>
            <a:r>
              <a:rPr lang="en-US" sz="2400" b="1" dirty="0" err="1">
                <a:solidFill>
                  <a:srgbClr val="FF0000"/>
                </a:solidFill>
              </a:rPr>
              <a:t>PatientHeight</a:t>
            </a:r>
            <a:r>
              <a:rPr lang="en-US" sz="2400" dirty="0"/>
              <a:t>” and “</a:t>
            </a:r>
            <a:r>
              <a:rPr lang="en-US" sz="2400" b="1" dirty="0" err="1">
                <a:solidFill>
                  <a:srgbClr val="FF0000"/>
                </a:solidFill>
              </a:rPr>
              <a:t>PatientWeight</a:t>
            </a:r>
            <a:r>
              <a:rPr lang="en-US" sz="2400" dirty="0"/>
              <a:t>” are (most likely) </a:t>
            </a:r>
            <a:r>
              <a:rPr lang="en-US" sz="2400" b="1" i="1" u="sng" dirty="0"/>
              <a:t>numeric</a:t>
            </a:r>
            <a:r>
              <a:rPr lang="en-US" sz="2400" dirty="0"/>
              <a:t> </a:t>
            </a:r>
            <a:r>
              <a:rPr lang="en-US" sz="2400" dirty="0" smtClean="0"/>
              <a:t>values</a:t>
            </a:r>
            <a:r>
              <a:rPr lang="en-US" sz="2400" dirty="0"/>
              <a:t>, and </a:t>
            </a:r>
            <a:r>
              <a:rPr lang="en-US" sz="2400" dirty="0" smtClean="0"/>
              <a:t>that</a:t>
            </a:r>
          </a:p>
          <a:p>
            <a:pPr marL="0" indent="0">
              <a:buNone/>
            </a:pPr>
            <a:r>
              <a:rPr lang="en-US" sz="2400" dirty="0"/>
              <a:t>	</a:t>
            </a:r>
            <a:r>
              <a:rPr lang="en-US" sz="2400" dirty="0" smtClean="0"/>
              <a:t> The </a:t>
            </a:r>
            <a:r>
              <a:rPr lang="en-US" sz="2400" dirty="0"/>
              <a:t>“</a:t>
            </a:r>
            <a:r>
              <a:rPr lang="en-US" sz="2400" b="1" i="1" dirty="0" err="1">
                <a:solidFill>
                  <a:srgbClr val="FF0000"/>
                </a:solidFill>
              </a:rPr>
              <a:t>PatientLabValue</a:t>
            </a:r>
            <a:r>
              <a:rPr lang="en-US" sz="2400" dirty="0"/>
              <a:t>” must be </a:t>
            </a:r>
            <a:r>
              <a:rPr lang="en-US" sz="2400" b="1" i="1" u="sng" dirty="0"/>
              <a:t>character</a:t>
            </a:r>
            <a:r>
              <a:rPr lang="en-US" sz="2400" dirty="0"/>
              <a:t>, as we can see the “&lt;” sign in the last </a:t>
            </a:r>
            <a:r>
              <a:rPr lang="en-US" sz="2400" dirty="0" smtClean="0"/>
              <a:t>value</a:t>
            </a:r>
            <a:r>
              <a:rPr lang="en-US" sz="2400" dirty="0"/>
              <a:t>.</a:t>
            </a:r>
          </a:p>
          <a:p>
            <a:endParaRPr lang="en-US" dirty="0"/>
          </a:p>
        </p:txBody>
      </p:sp>
      <p:sp>
        <p:nvSpPr>
          <p:cNvPr id="4" name="Footer Placeholder 3"/>
          <p:cNvSpPr>
            <a:spLocks noGrp="1"/>
          </p:cNvSpPr>
          <p:nvPr>
            <p:ph type="ftr" sz="quarter" idx="11"/>
          </p:nvPr>
        </p:nvSpPr>
        <p:spPr/>
        <p:txBody>
          <a:bodyPr/>
          <a:lstStyle/>
          <a:p>
            <a:r>
              <a:rPr lang="en-US" smtClean="0"/>
              <a:t>Compiled based on  Tutorial PhUSE 2008 XML by eXaMpLe authored by Raymond Ebben OCS consulting, The Netherlands</a:t>
            </a:r>
            <a:endParaRPr lang="en-US"/>
          </a:p>
        </p:txBody>
      </p:sp>
      <p:sp>
        <p:nvSpPr>
          <p:cNvPr id="5" name="Slide Number Placeholder 4"/>
          <p:cNvSpPr>
            <a:spLocks noGrp="1"/>
          </p:cNvSpPr>
          <p:nvPr>
            <p:ph type="sldNum" sz="quarter" idx="12"/>
          </p:nvPr>
        </p:nvSpPr>
        <p:spPr/>
        <p:txBody>
          <a:bodyPr/>
          <a:lstStyle/>
          <a:p>
            <a:fld id="{9962FC22-2239-46A3-8EFE-B6C14911DEDF}" type="slidenum">
              <a:rPr lang="en-US" smtClean="0"/>
              <a:t>15</a:t>
            </a:fld>
            <a:endParaRPr lang="en-US"/>
          </a:p>
        </p:txBody>
      </p:sp>
    </p:spTree>
    <p:extLst>
      <p:ext uri="{BB962C8B-B14F-4D97-AF65-F5344CB8AC3E}">
        <p14:creationId xmlns:p14="http://schemas.microsoft.com/office/powerpoint/2010/main" val="2194164873"/>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solidFill>
                  <a:srgbClr val="0070C0"/>
                </a:solidFill>
              </a:rPr>
              <a:t>Back to the example cont’d:</a:t>
            </a:r>
            <a:endParaRPr lang="en-US" dirty="0">
              <a:solidFill>
                <a:srgbClr val="0070C0"/>
              </a:solidFill>
            </a:endParaRPr>
          </a:p>
        </p:txBody>
      </p:sp>
      <p:sp>
        <p:nvSpPr>
          <p:cNvPr id="3" name="Content Placeholder 2"/>
          <p:cNvSpPr>
            <a:spLocks noGrp="1"/>
          </p:cNvSpPr>
          <p:nvPr>
            <p:ph idx="1"/>
          </p:nvPr>
        </p:nvSpPr>
        <p:spPr/>
        <p:txBody>
          <a:bodyPr>
            <a:noAutofit/>
          </a:bodyPr>
          <a:lstStyle/>
          <a:p>
            <a:r>
              <a:rPr lang="en-US" sz="2400" dirty="0"/>
              <a:t>So, by examining the XML file in the example we have described </a:t>
            </a:r>
            <a:r>
              <a:rPr lang="en-US" sz="2400" dirty="0" smtClean="0"/>
              <a:t>:</a:t>
            </a:r>
          </a:p>
          <a:p>
            <a:pPr marL="0" indent="0">
              <a:buNone/>
            </a:pPr>
            <a:endParaRPr lang="en-US" sz="2400" dirty="0" smtClean="0"/>
          </a:p>
          <a:p>
            <a:pPr marL="0" indent="0">
              <a:buNone/>
            </a:pPr>
            <a:r>
              <a:rPr lang="en-US" sz="2400" dirty="0" smtClean="0"/>
              <a:t>	The </a:t>
            </a:r>
            <a:r>
              <a:rPr lang="en-US" sz="2400" b="1" i="1" u="sng" dirty="0"/>
              <a:t>structure</a:t>
            </a:r>
            <a:r>
              <a:rPr lang="en-US" sz="2400" dirty="0"/>
              <a:t>, </a:t>
            </a:r>
            <a:endParaRPr lang="en-US" sz="2400" dirty="0" smtClean="0"/>
          </a:p>
          <a:p>
            <a:pPr marL="0" indent="0">
              <a:buNone/>
            </a:pPr>
            <a:r>
              <a:rPr lang="en-US" sz="2400" dirty="0" smtClean="0"/>
              <a:t>	The </a:t>
            </a:r>
            <a:r>
              <a:rPr lang="en-US" sz="2400" b="1" i="1" u="sng" dirty="0"/>
              <a:t>elements</a:t>
            </a:r>
            <a:r>
              <a:rPr lang="en-US" sz="2400" dirty="0"/>
              <a:t>, </a:t>
            </a:r>
            <a:endParaRPr lang="en-US" sz="2400" dirty="0" smtClean="0"/>
          </a:p>
          <a:p>
            <a:pPr marL="0" indent="0">
              <a:buNone/>
            </a:pPr>
            <a:r>
              <a:rPr lang="en-US" sz="2400" dirty="0"/>
              <a:t>	</a:t>
            </a:r>
            <a:r>
              <a:rPr lang="en-US" sz="2400" dirty="0" smtClean="0"/>
              <a:t>The </a:t>
            </a:r>
            <a:r>
              <a:rPr lang="en-US" sz="2400" dirty="0"/>
              <a:t>additional information of the elements in the form of </a:t>
            </a:r>
            <a:r>
              <a:rPr lang="en-US" sz="2400" b="1" i="1" u="sng" dirty="0"/>
              <a:t>attributes</a:t>
            </a:r>
            <a:r>
              <a:rPr lang="en-US" sz="2400" dirty="0"/>
              <a:t>, </a:t>
            </a:r>
            <a:endParaRPr lang="en-US" sz="2400" dirty="0" smtClean="0"/>
          </a:p>
          <a:p>
            <a:pPr marL="0" indent="0">
              <a:buNone/>
            </a:pPr>
            <a:r>
              <a:rPr lang="en-US" sz="2400" dirty="0" smtClean="0"/>
              <a:t>and 	The </a:t>
            </a:r>
            <a:r>
              <a:rPr lang="en-US" sz="2400" b="1" i="1" u="sng" dirty="0"/>
              <a:t>type of data </a:t>
            </a:r>
            <a:r>
              <a:rPr lang="en-US" sz="2400" dirty="0"/>
              <a:t>to be stored in the different elements. </a:t>
            </a:r>
            <a:endParaRPr lang="en-US" sz="2400" dirty="0" smtClean="0"/>
          </a:p>
          <a:p>
            <a:pPr marL="0" indent="0">
              <a:buNone/>
            </a:pPr>
            <a:endParaRPr lang="en-US" sz="2400" dirty="0"/>
          </a:p>
          <a:p>
            <a:r>
              <a:rPr lang="en-US" sz="2400" dirty="0" smtClean="0"/>
              <a:t>The </a:t>
            </a:r>
            <a:r>
              <a:rPr lang="en-US" sz="2400" u="sng" dirty="0" smtClean="0">
                <a:solidFill>
                  <a:srgbClr val="0070C0"/>
                </a:solidFill>
              </a:rPr>
              <a:t>XSD</a:t>
            </a:r>
            <a:r>
              <a:rPr lang="en-US" sz="2400" dirty="0" smtClean="0"/>
              <a:t> describing the Custom Structure of the same example is on the next slides:</a:t>
            </a:r>
            <a:endParaRPr lang="en-US" sz="2400" dirty="0"/>
          </a:p>
        </p:txBody>
      </p:sp>
      <p:sp>
        <p:nvSpPr>
          <p:cNvPr id="4" name="Footer Placeholder 3"/>
          <p:cNvSpPr>
            <a:spLocks noGrp="1"/>
          </p:cNvSpPr>
          <p:nvPr>
            <p:ph type="ftr" sz="quarter" idx="11"/>
          </p:nvPr>
        </p:nvSpPr>
        <p:spPr/>
        <p:txBody>
          <a:bodyPr/>
          <a:lstStyle/>
          <a:p>
            <a:r>
              <a:rPr lang="en-US" smtClean="0"/>
              <a:t>Compiled based on  Tutorial PhUSE 2008 XML by eXaMpLe authored by Raymond Ebben OCS consulting, The Netherlands</a:t>
            </a:r>
            <a:endParaRPr lang="en-US"/>
          </a:p>
        </p:txBody>
      </p:sp>
      <p:sp>
        <p:nvSpPr>
          <p:cNvPr id="5" name="Slide Number Placeholder 4"/>
          <p:cNvSpPr>
            <a:spLocks noGrp="1"/>
          </p:cNvSpPr>
          <p:nvPr>
            <p:ph type="sldNum" sz="quarter" idx="12"/>
          </p:nvPr>
        </p:nvSpPr>
        <p:spPr/>
        <p:txBody>
          <a:bodyPr/>
          <a:lstStyle/>
          <a:p>
            <a:fld id="{9962FC22-2239-46A3-8EFE-B6C14911DEDF}" type="slidenum">
              <a:rPr lang="en-US" smtClean="0"/>
              <a:t>16</a:t>
            </a:fld>
            <a:endParaRPr lang="en-US"/>
          </a:p>
        </p:txBody>
      </p:sp>
    </p:spTree>
    <p:extLst>
      <p:ext uri="{BB962C8B-B14F-4D97-AF65-F5344CB8AC3E}">
        <p14:creationId xmlns:p14="http://schemas.microsoft.com/office/powerpoint/2010/main" val="871820152"/>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smtClean="0">
                <a:solidFill>
                  <a:srgbClr val="0070C0"/>
                </a:solidFill>
              </a:rPr>
              <a:t>XSD describing the Custom Structure of the Example</a:t>
            </a:r>
            <a:endParaRPr lang="en-US" b="1" dirty="0">
              <a:solidFill>
                <a:srgbClr val="0070C0"/>
              </a:solidFill>
            </a:endParaRPr>
          </a:p>
        </p:txBody>
      </p:sp>
      <p:sp>
        <p:nvSpPr>
          <p:cNvPr id="3" name="Content Placeholder 2"/>
          <p:cNvSpPr>
            <a:spLocks noGrp="1"/>
          </p:cNvSpPr>
          <p:nvPr>
            <p:ph idx="1"/>
          </p:nvPr>
        </p:nvSpPr>
        <p:spPr/>
        <p:txBody>
          <a:bodyPr>
            <a:normAutofit fontScale="85000" lnSpcReduction="20000"/>
          </a:bodyPr>
          <a:lstStyle/>
          <a:p>
            <a:pPr marL="0" indent="0">
              <a:buNone/>
            </a:pPr>
            <a:r>
              <a:rPr lang="en-US" sz="1800" dirty="0" smtClean="0"/>
              <a:t>1. </a:t>
            </a:r>
            <a:r>
              <a:rPr lang="en-US" sz="1800" b="1" dirty="0" smtClean="0"/>
              <a:t>&lt;?</a:t>
            </a:r>
            <a:r>
              <a:rPr lang="en-US" sz="1800" b="1" dirty="0"/>
              <a:t>xml version="</a:t>
            </a:r>
            <a:r>
              <a:rPr lang="en-US" sz="1800" b="1" dirty="0">
                <a:solidFill>
                  <a:srgbClr val="0070C0"/>
                </a:solidFill>
              </a:rPr>
              <a:t>1.0</a:t>
            </a:r>
            <a:r>
              <a:rPr lang="en-US" sz="1800" b="1" dirty="0"/>
              <a:t>" encoding="</a:t>
            </a:r>
            <a:r>
              <a:rPr lang="en-US" sz="1800" b="1" dirty="0">
                <a:solidFill>
                  <a:srgbClr val="0070C0"/>
                </a:solidFill>
              </a:rPr>
              <a:t>utf-8</a:t>
            </a:r>
            <a:r>
              <a:rPr lang="en-US" sz="1800" b="1" dirty="0"/>
              <a:t>" ?&gt; </a:t>
            </a:r>
            <a:endParaRPr lang="en-US" sz="1800" b="1" dirty="0" smtClean="0"/>
          </a:p>
          <a:p>
            <a:pPr marL="0" indent="0">
              <a:buNone/>
            </a:pPr>
            <a:r>
              <a:rPr lang="en-US" sz="1800" b="1" dirty="0" smtClean="0"/>
              <a:t>2. &lt;</a:t>
            </a:r>
            <a:r>
              <a:rPr lang="en-US" sz="1800" b="1" dirty="0" err="1"/>
              <a:t>xs:schema</a:t>
            </a:r>
            <a:r>
              <a:rPr lang="en-US" sz="1800" b="1" dirty="0"/>
              <a:t> </a:t>
            </a:r>
            <a:r>
              <a:rPr lang="en-US" sz="1800" b="1" dirty="0" err="1"/>
              <a:t>attributeFormDefault</a:t>
            </a:r>
            <a:r>
              <a:rPr lang="en-US" sz="1800" b="1" dirty="0"/>
              <a:t>="</a:t>
            </a:r>
            <a:r>
              <a:rPr lang="en-US" sz="1800" b="1" dirty="0">
                <a:solidFill>
                  <a:srgbClr val="0070C0"/>
                </a:solidFill>
              </a:rPr>
              <a:t>unqualified</a:t>
            </a:r>
            <a:r>
              <a:rPr lang="en-US" sz="1800" b="1" dirty="0"/>
              <a:t>" </a:t>
            </a:r>
            <a:r>
              <a:rPr lang="en-US" sz="1800" b="1" dirty="0" err="1"/>
              <a:t>elementFormDefault</a:t>
            </a:r>
            <a:r>
              <a:rPr lang="en-US" sz="1800" b="1" dirty="0"/>
              <a:t>="</a:t>
            </a:r>
            <a:r>
              <a:rPr lang="en-US" sz="1800" b="1" dirty="0">
                <a:solidFill>
                  <a:srgbClr val="0070C0"/>
                </a:solidFill>
              </a:rPr>
              <a:t>qualified</a:t>
            </a:r>
            <a:r>
              <a:rPr lang="en-US" sz="1800" b="1" dirty="0"/>
              <a:t>" </a:t>
            </a:r>
            <a:endParaRPr lang="en-US" sz="1800" b="1" dirty="0" smtClean="0"/>
          </a:p>
          <a:p>
            <a:pPr marL="0" indent="0">
              <a:buNone/>
            </a:pPr>
            <a:r>
              <a:rPr lang="en-US" sz="1800" b="1" dirty="0" smtClean="0"/>
              <a:t>3. </a:t>
            </a:r>
            <a:r>
              <a:rPr lang="en-US" sz="1800" b="1" dirty="0" err="1" smtClean="0"/>
              <a:t>xmlns:xs</a:t>
            </a:r>
            <a:r>
              <a:rPr lang="en-US" sz="1800" b="1" dirty="0"/>
              <a:t>="</a:t>
            </a:r>
            <a:r>
              <a:rPr lang="en-US" sz="1800" b="1" dirty="0">
                <a:solidFill>
                  <a:srgbClr val="0070C0"/>
                </a:solidFill>
              </a:rPr>
              <a:t>http://www.w3.org/2001/XMLSchema</a:t>
            </a:r>
            <a:r>
              <a:rPr lang="en-US" sz="1800" b="1" dirty="0"/>
              <a:t>"&gt; </a:t>
            </a:r>
            <a:endParaRPr lang="en-US" sz="1800" b="1" dirty="0" smtClean="0"/>
          </a:p>
          <a:p>
            <a:pPr marL="0" indent="0">
              <a:buNone/>
            </a:pPr>
            <a:r>
              <a:rPr lang="en-US" sz="1800" b="1" dirty="0" smtClean="0"/>
              <a:t> 4.      &lt;</a:t>
            </a:r>
            <a:r>
              <a:rPr lang="en-US" sz="1800" b="1" dirty="0" err="1"/>
              <a:t>xs:element</a:t>
            </a:r>
            <a:r>
              <a:rPr lang="en-US" sz="1800" b="1" dirty="0"/>
              <a:t> name="</a:t>
            </a:r>
            <a:r>
              <a:rPr lang="en-US" sz="1800" b="1" dirty="0" err="1">
                <a:solidFill>
                  <a:srgbClr val="00B050"/>
                </a:solidFill>
              </a:rPr>
              <a:t>Study_ABC</a:t>
            </a:r>
            <a:r>
              <a:rPr lang="en-US" sz="1800" b="1" dirty="0"/>
              <a:t>"&gt; </a:t>
            </a:r>
            <a:endParaRPr lang="en-US" sz="1800" b="1" dirty="0" smtClean="0"/>
          </a:p>
          <a:p>
            <a:pPr marL="0" indent="0">
              <a:buNone/>
            </a:pPr>
            <a:r>
              <a:rPr lang="en-US" sz="1800" b="1" dirty="0" smtClean="0"/>
              <a:t> 5.          &lt;</a:t>
            </a:r>
            <a:r>
              <a:rPr lang="en-US" sz="1800" b="1" dirty="0" err="1"/>
              <a:t>xs:complexType</a:t>
            </a:r>
            <a:r>
              <a:rPr lang="en-US" sz="1800" b="1" dirty="0"/>
              <a:t>&gt; </a:t>
            </a:r>
            <a:endParaRPr lang="en-US" sz="1800" b="1" dirty="0" smtClean="0"/>
          </a:p>
          <a:p>
            <a:pPr marL="0" indent="0">
              <a:buNone/>
            </a:pPr>
            <a:r>
              <a:rPr lang="en-US" sz="1800" b="1" dirty="0"/>
              <a:t> </a:t>
            </a:r>
            <a:r>
              <a:rPr lang="en-US" sz="1800" b="1" dirty="0" smtClean="0"/>
              <a:t>6.              &lt;</a:t>
            </a:r>
            <a:r>
              <a:rPr lang="en-US" sz="1800" b="1" dirty="0" err="1"/>
              <a:t>xs:sequence</a:t>
            </a:r>
            <a:r>
              <a:rPr lang="en-US" sz="1800" b="1" dirty="0"/>
              <a:t>&gt; </a:t>
            </a:r>
            <a:endParaRPr lang="en-US" sz="1800" b="1" dirty="0" smtClean="0"/>
          </a:p>
          <a:p>
            <a:pPr marL="0" indent="0">
              <a:buNone/>
            </a:pPr>
            <a:r>
              <a:rPr lang="en-US" sz="1800" b="1" dirty="0"/>
              <a:t> </a:t>
            </a:r>
            <a:r>
              <a:rPr lang="en-US" sz="1800" b="1" dirty="0" smtClean="0"/>
              <a:t>7.                  &lt;</a:t>
            </a:r>
            <a:r>
              <a:rPr lang="en-US" sz="1800" b="1" dirty="0" err="1"/>
              <a:t>xs:</a:t>
            </a:r>
            <a:r>
              <a:rPr lang="en-US" sz="1800" b="1" dirty="0" err="1">
                <a:solidFill>
                  <a:srgbClr val="FF0000"/>
                </a:solidFill>
              </a:rPr>
              <a:t>element</a:t>
            </a:r>
            <a:r>
              <a:rPr lang="en-US" sz="1800" b="1" dirty="0"/>
              <a:t> </a:t>
            </a:r>
            <a:r>
              <a:rPr lang="en-US" sz="1800" b="1" dirty="0" err="1"/>
              <a:t>maxOccurs</a:t>
            </a:r>
            <a:r>
              <a:rPr lang="en-US" sz="1800" b="1" dirty="0"/>
              <a:t>="</a:t>
            </a:r>
            <a:r>
              <a:rPr lang="en-US" sz="1800" b="1" dirty="0">
                <a:solidFill>
                  <a:srgbClr val="00B0F0"/>
                </a:solidFill>
              </a:rPr>
              <a:t>unbounded</a:t>
            </a:r>
            <a:r>
              <a:rPr lang="en-US" sz="1800" b="1" dirty="0"/>
              <a:t>" name="</a:t>
            </a:r>
            <a:r>
              <a:rPr lang="en-US" sz="1800" b="1" dirty="0" err="1">
                <a:solidFill>
                  <a:srgbClr val="00B0F0"/>
                </a:solidFill>
              </a:rPr>
              <a:t>PatientInformation</a:t>
            </a:r>
            <a:r>
              <a:rPr lang="en-US" sz="1800" b="1" dirty="0" smtClean="0"/>
              <a:t>"&gt; </a:t>
            </a:r>
          </a:p>
          <a:p>
            <a:pPr marL="0" indent="0">
              <a:buNone/>
            </a:pPr>
            <a:r>
              <a:rPr lang="en-US" sz="1800" b="1" dirty="0"/>
              <a:t> </a:t>
            </a:r>
            <a:r>
              <a:rPr lang="en-US" sz="1800" b="1" dirty="0" smtClean="0"/>
              <a:t> 8.                     </a:t>
            </a:r>
            <a:r>
              <a:rPr lang="en-US" sz="1800" b="1" dirty="0"/>
              <a:t>&lt;</a:t>
            </a:r>
            <a:r>
              <a:rPr lang="en-US" sz="1800" b="1" dirty="0" err="1"/>
              <a:t>xs:complexType</a:t>
            </a:r>
            <a:r>
              <a:rPr lang="en-US" sz="1800" b="1" dirty="0"/>
              <a:t>&gt; </a:t>
            </a:r>
            <a:endParaRPr lang="en-US" sz="1800" b="1" dirty="0" smtClean="0"/>
          </a:p>
          <a:p>
            <a:pPr marL="0" indent="0">
              <a:buNone/>
            </a:pPr>
            <a:r>
              <a:rPr lang="en-US" sz="1800" b="1" dirty="0"/>
              <a:t> </a:t>
            </a:r>
            <a:r>
              <a:rPr lang="en-US" sz="1800" b="1" dirty="0" smtClean="0"/>
              <a:t>9.                          &lt;</a:t>
            </a:r>
            <a:r>
              <a:rPr lang="en-US" sz="1800" b="1" dirty="0" err="1"/>
              <a:t>xs:sequence</a:t>
            </a:r>
            <a:r>
              <a:rPr lang="en-US" sz="1800" b="1" dirty="0" smtClean="0"/>
              <a:t>&gt;</a:t>
            </a:r>
          </a:p>
          <a:p>
            <a:pPr marL="0" indent="0">
              <a:buNone/>
            </a:pPr>
            <a:r>
              <a:rPr lang="en-US" sz="1800" b="1" dirty="0"/>
              <a:t> </a:t>
            </a:r>
            <a:r>
              <a:rPr lang="en-US" sz="1800" b="1" dirty="0" smtClean="0"/>
              <a:t> 10                             </a:t>
            </a:r>
            <a:r>
              <a:rPr lang="en-US" sz="1800" b="1" dirty="0"/>
              <a:t>&lt;</a:t>
            </a:r>
            <a:r>
              <a:rPr lang="en-US" sz="1800" b="1" dirty="0" err="1"/>
              <a:t>xs:</a:t>
            </a:r>
            <a:r>
              <a:rPr lang="en-US" sz="1800" b="1" dirty="0" err="1">
                <a:solidFill>
                  <a:srgbClr val="FF0000"/>
                </a:solidFill>
              </a:rPr>
              <a:t>element</a:t>
            </a:r>
            <a:r>
              <a:rPr lang="en-US" sz="1800" b="1" dirty="0"/>
              <a:t> name="</a:t>
            </a:r>
            <a:r>
              <a:rPr lang="en-US" sz="1800" b="1" dirty="0" err="1">
                <a:solidFill>
                  <a:srgbClr val="00B0F0"/>
                </a:solidFill>
              </a:rPr>
              <a:t>PatientID</a:t>
            </a:r>
            <a:r>
              <a:rPr lang="en-US" sz="1800" b="1" dirty="0"/>
              <a:t>" type="</a:t>
            </a:r>
            <a:r>
              <a:rPr lang="en-US" sz="1800" b="1" dirty="0" err="1">
                <a:solidFill>
                  <a:srgbClr val="00B0F0"/>
                </a:solidFill>
              </a:rPr>
              <a:t>xs:string</a:t>
            </a:r>
            <a:r>
              <a:rPr lang="en-US" sz="1800" b="1" dirty="0"/>
              <a:t>" </a:t>
            </a:r>
            <a:r>
              <a:rPr lang="en-US" sz="1800" b="1" dirty="0" smtClean="0"/>
              <a:t>/&gt;</a:t>
            </a:r>
          </a:p>
          <a:p>
            <a:pPr marL="0" indent="0">
              <a:buNone/>
            </a:pPr>
            <a:r>
              <a:rPr lang="en-US" sz="1800" b="1" dirty="0"/>
              <a:t> </a:t>
            </a:r>
            <a:r>
              <a:rPr lang="en-US" sz="1800" b="1" dirty="0" smtClean="0"/>
              <a:t> 11.                             &lt;</a:t>
            </a:r>
            <a:r>
              <a:rPr lang="en-US" sz="1800" b="1" dirty="0" err="1"/>
              <a:t>xs:</a:t>
            </a:r>
            <a:r>
              <a:rPr lang="en-US" sz="1800" b="1" dirty="0" err="1">
                <a:solidFill>
                  <a:srgbClr val="FF0000"/>
                </a:solidFill>
              </a:rPr>
              <a:t>element</a:t>
            </a:r>
            <a:r>
              <a:rPr lang="en-US" sz="1800" b="1" dirty="0"/>
              <a:t> name="</a:t>
            </a:r>
            <a:r>
              <a:rPr lang="en-US" sz="1800" b="1" dirty="0" err="1">
                <a:solidFill>
                  <a:srgbClr val="00B0F0"/>
                </a:solidFill>
              </a:rPr>
              <a:t>PatientHeight</a:t>
            </a:r>
            <a:r>
              <a:rPr lang="en-US" sz="1800" b="1" dirty="0"/>
              <a:t>"&gt; </a:t>
            </a:r>
            <a:endParaRPr lang="en-US" sz="1800" b="1" dirty="0" smtClean="0"/>
          </a:p>
          <a:p>
            <a:pPr marL="0" indent="0">
              <a:buNone/>
            </a:pPr>
            <a:r>
              <a:rPr lang="en-US" sz="1800" b="1" dirty="0"/>
              <a:t> </a:t>
            </a:r>
            <a:r>
              <a:rPr lang="en-US" sz="1800" b="1" dirty="0" smtClean="0"/>
              <a:t>  12.                                &lt;</a:t>
            </a:r>
            <a:r>
              <a:rPr lang="en-US" sz="1800" b="1" dirty="0" err="1"/>
              <a:t>xs:complexType</a:t>
            </a:r>
            <a:r>
              <a:rPr lang="en-US" sz="1800" b="1" dirty="0"/>
              <a:t>&gt; </a:t>
            </a:r>
            <a:endParaRPr lang="en-US" sz="1800" b="1" dirty="0" smtClean="0"/>
          </a:p>
          <a:p>
            <a:pPr marL="0" indent="0">
              <a:buNone/>
            </a:pPr>
            <a:r>
              <a:rPr lang="en-US" sz="1800" b="1" dirty="0"/>
              <a:t> </a:t>
            </a:r>
            <a:r>
              <a:rPr lang="en-US" sz="1800" b="1" dirty="0" smtClean="0"/>
              <a:t>  13.                                    &lt;</a:t>
            </a:r>
            <a:r>
              <a:rPr lang="en-US" sz="1800" b="1" dirty="0" err="1"/>
              <a:t>xs:simpleContent</a:t>
            </a:r>
            <a:r>
              <a:rPr lang="en-US" sz="1800" b="1" dirty="0"/>
              <a:t>&gt; </a:t>
            </a:r>
            <a:endParaRPr lang="en-US" sz="1800" b="1" dirty="0" smtClean="0"/>
          </a:p>
          <a:p>
            <a:pPr marL="0" indent="0">
              <a:buNone/>
            </a:pPr>
            <a:r>
              <a:rPr lang="en-US" sz="1800" b="1" dirty="0"/>
              <a:t> </a:t>
            </a:r>
            <a:r>
              <a:rPr lang="en-US" sz="1800" b="1" dirty="0" smtClean="0"/>
              <a:t>  14.                                        &lt;</a:t>
            </a:r>
            <a:r>
              <a:rPr lang="en-US" sz="1800" b="1" dirty="0" err="1"/>
              <a:t>xs:extension</a:t>
            </a:r>
            <a:r>
              <a:rPr lang="en-US" sz="1800" b="1" dirty="0"/>
              <a:t> base="</a:t>
            </a:r>
            <a:r>
              <a:rPr lang="en-US" sz="1800" b="1" dirty="0" err="1">
                <a:solidFill>
                  <a:srgbClr val="00B0F0"/>
                </a:solidFill>
              </a:rPr>
              <a:t>xs:decimal</a:t>
            </a:r>
            <a:r>
              <a:rPr lang="en-US" sz="1800" b="1" dirty="0"/>
              <a:t>"&gt; </a:t>
            </a:r>
            <a:endParaRPr lang="en-US" sz="1800" b="1" dirty="0" smtClean="0"/>
          </a:p>
          <a:p>
            <a:pPr marL="0" indent="0">
              <a:buNone/>
            </a:pPr>
            <a:r>
              <a:rPr lang="en-US" sz="1800" b="1" dirty="0"/>
              <a:t> </a:t>
            </a:r>
            <a:r>
              <a:rPr lang="en-US" sz="1800" b="1" dirty="0" smtClean="0"/>
              <a:t>  15.                                            &lt;</a:t>
            </a:r>
            <a:r>
              <a:rPr lang="en-US" sz="1800" b="1" dirty="0" err="1"/>
              <a:t>xs:</a:t>
            </a:r>
            <a:r>
              <a:rPr lang="en-US" sz="1800" b="1" dirty="0" err="1">
                <a:solidFill>
                  <a:srgbClr val="00B0F0"/>
                </a:solidFill>
              </a:rPr>
              <a:t>attribute</a:t>
            </a:r>
            <a:r>
              <a:rPr lang="en-US" sz="1800" b="1" dirty="0"/>
              <a:t> name="</a:t>
            </a:r>
            <a:r>
              <a:rPr lang="en-US" sz="1800" b="1" dirty="0">
                <a:solidFill>
                  <a:srgbClr val="00B0F0"/>
                </a:solidFill>
              </a:rPr>
              <a:t>Unit</a:t>
            </a:r>
            <a:r>
              <a:rPr lang="en-US" sz="1800" b="1" dirty="0"/>
              <a:t>" type="</a:t>
            </a:r>
            <a:r>
              <a:rPr lang="en-US" sz="1800" b="1" dirty="0" err="1">
                <a:solidFill>
                  <a:srgbClr val="00B0F0"/>
                </a:solidFill>
              </a:rPr>
              <a:t>xs:string</a:t>
            </a:r>
            <a:r>
              <a:rPr lang="en-US" sz="1800" b="1" dirty="0"/>
              <a:t>" use="</a:t>
            </a:r>
            <a:r>
              <a:rPr lang="en-US" sz="1800" b="1" dirty="0">
                <a:solidFill>
                  <a:srgbClr val="00B0F0"/>
                </a:solidFill>
              </a:rPr>
              <a:t>required</a:t>
            </a:r>
            <a:r>
              <a:rPr lang="en-US" sz="1800" b="1" dirty="0"/>
              <a:t>" /&gt; </a:t>
            </a:r>
          </a:p>
        </p:txBody>
      </p:sp>
      <p:sp>
        <p:nvSpPr>
          <p:cNvPr id="4" name="Footer Placeholder 3"/>
          <p:cNvSpPr>
            <a:spLocks noGrp="1"/>
          </p:cNvSpPr>
          <p:nvPr>
            <p:ph type="ftr" sz="quarter" idx="11"/>
          </p:nvPr>
        </p:nvSpPr>
        <p:spPr/>
        <p:txBody>
          <a:bodyPr/>
          <a:lstStyle/>
          <a:p>
            <a:r>
              <a:rPr lang="en-US" smtClean="0"/>
              <a:t>Compiled based on  Tutorial PhUSE 2008 XML by eXaMpLe authored by Raymond Ebben OCS consulting, The Netherlands</a:t>
            </a:r>
            <a:endParaRPr lang="en-US"/>
          </a:p>
        </p:txBody>
      </p:sp>
      <p:sp>
        <p:nvSpPr>
          <p:cNvPr id="5" name="Slide Number Placeholder 4"/>
          <p:cNvSpPr>
            <a:spLocks noGrp="1"/>
          </p:cNvSpPr>
          <p:nvPr>
            <p:ph type="sldNum" sz="quarter" idx="12"/>
          </p:nvPr>
        </p:nvSpPr>
        <p:spPr/>
        <p:txBody>
          <a:bodyPr/>
          <a:lstStyle/>
          <a:p>
            <a:fld id="{9962FC22-2239-46A3-8EFE-B6C14911DEDF}" type="slidenum">
              <a:rPr lang="en-US" smtClean="0"/>
              <a:t>17</a:t>
            </a:fld>
            <a:endParaRPr lang="en-US"/>
          </a:p>
        </p:txBody>
      </p:sp>
    </p:spTree>
    <p:extLst>
      <p:ext uri="{BB962C8B-B14F-4D97-AF65-F5344CB8AC3E}">
        <p14:creationId xmlns:p14="http://schemas.microsoft.com/office/powerpoint/2010/main" val="384173691"/>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smtClean="0">
                <a:solidFill>
                  <a:srgbClr val="0070C0"/>
                </a:solidFill>
              </a:rPr>
              <a:t>Cont’d ; XSD describing the Custom Structure of the Example:</a:t>
            </a:r>
            <a:endParaRPr lang="en-US" b="1" dirty="0">
              <a:solidFill>
                <a:srgbClr val="0070C0"/>
              </a:solidFill>
            </a:endParaRPr>
          </a:p>
        </p:txBody>
      </p:sp>
      <p:sp>
        <p:nvSpPr>
          <p:cNvPr id="3" name="Content Placeholder 2"/>
          <p:cNvSpPr>
            <a:spLocks noGrp="1"/>
          </p:cNvSpPr>
          <p:nvPr>
            <p:ph idx="1"/>
          </p:nvPr>
        </p:nvSpPr>
        <p:spPr/>
        <p:txBody>
          <a:bodyPr>
            <a:normAutofit fontScale="92500" lnSpcReduction="10000"/>
          </a:bodyPr>
          <a:lstStyle/>
          <a:p>
            <a:pPr marL="0" indent="0">
              <a:buNone/>
            </a:pPr>
            <a:r>
              <a:rPr lang="en-US" sz="1600" dirty="0" smtClean="0"/>
              <a:t>16.				</a:t>
            </a:r>
            <a:r>
              <a:rPr lang="en-US" sz="1600" b="1" dirty="0" smtClean="0"/>
              <a:t>&lt;/</a:t>
            </a:r>
            <a:r>
              <a:rPr lang="en-US" sz="1600" b="1" dirty="0" err="1"/>
              <a:t>xs:extension</a:t>
            </a:r>
            <a:r>
              <a:rPr lang="en-US" sz="1600" b="1" dirty="0"/>
              <a:t>&gt; </a:t>
            </a:r>
            <a:endParaRPr lang="en-US" sz="1600" b="1" dirty="0" smtClean="0"/>
          </a:p>
          <a:p>
            <a:pPr marL="0" indent="0">
              <a:buNone/>
            </a:pPr>
            <a:r>
              <a:rPr lang="en-US" sz="1600" b="1" dirty="0" smtClean="0"/>
              <a:t>17.</a:t>
            </a:r>
            <a:r>
              <a:rPr lang="en-US" sz="1600" b="1" dirty="0"/>
              <a:t>	</a:t>
            </a:r>
            <a:r>
              <a:rPr lang="en-US" sz="1600" b="1" dirty="0" smtClean="0"/>
              <a:t>		                &lt;/</a:t>
            </a:r>
            <a:r>
              <a:rPr lang="en-US" sz="1600" b="1" dirty="0" err="1"/>
              <a:t>xs:simpleContent</a:t>
            </a:r>
            <a:r>
              <a:rPr lang="en-US" sz="1600" b="1" dirty="0"/>
              <a:t>&gt; </a:t>
            </a:r>
            <a:endParaRPr lang="en-US" sz="1600" b="1" dirty="0" smtClean="0"/>
          </a:p>
          <a:p>
            <a:pPr marL="0" indent="0">
              <a:buNone/>
            </a:pPr>
            <a:r>
              <a:rPr lang="en-US" sz="1600" b="1" dirty="0" smtClean="0"/>
              <a:t>18.                                                                        &lt;/</a:t>
            </a:r>
            <a:r>
              <a:rPr lang="en-US" sz="1600" b="1" dirty="0" err="1"/>
              <a:t>xs:complexType</a:t>
            </a:r>
            <a:r>
              <a:rPr lang="en-US" sz="1600" b="1" dirty="0"/>
              <a:t>&gt; </a:t>
            </a:r>
            <a:endParaRPr lang="en-US" sz="1600" b="1" dirty="0" smtClean="0"/>
          </a:p>
          <a:p>
            <a:pPr marL="0" indent="0">
              <a:buNone/>
            </a:pPr>
            <a:r>
              <a:rPr lang="en-US" sz="1600" b="1" dirty="0" smtClean="0"/>
              <a:t>19.                                                                      &lt;/</a:t>
            </a:r>
            <a:r>
              <a:rPr lang="en-US" sz="1600" b="1" dirty="0" err="1"/>
              <a:t>xs:element</a:t>
            </a:r>
            <a:r>
              <a:rPr lang="en-US" sz="1600" b="1" dirty="0"/>
              <a:t>&gt; </a:t>
            </a:r>
            <a:endParaRPr lang="en-US" sz="1600" b="1" dirty="0" smtClean="0"/>
          </a:p>
          <a:p>
            <a:pPr marL="0" indent="0">
              <a:buNone/>
            </a:pPr>
            <a:r>
              <a:rPr lang="en-US" sz="1600" b="1" dirty="0" smtClean="0"/>
              <a:t>20.                                                                       &lt;</a:t>
            </a:r>
            <a:r>
              <a:rPr lang="en-US" sz="1600" b="1" dirty="0" err="1"/>
              <a:t>xs:</a:t>
            </a:r>
            <a:r>
              <a:rPr lang="en-US" sz="1600" b="1" dirty="0" err="1">
                <a:solidFill>
                  <a:srgbClr val="FF0000"/>
                </a:solidFill>
              </a:rPr>
              <a:t>element</a:t>
            </a:r>
            <a:r>
              <a:rPr lang="en-US" sz="1600" b="1" dirty="0"/>
              <a:t> name="</a:t>
            </a:r>
            <a:r>
              <a:rPr lang="en-US" sz="1600" b="1" dirty="0" err="1">
                <a:solidFill>
                  <a:srgbClr val="00B0F0"/>
                </a:solidFill>
              </a:rPr>
              <a:t>PatientWeight</a:t>
            </a:r>
            <a:r>
              <a:rPr lang="en-US" sz="1600" b="1" dirty="0"/>
              <a:t>"&gt; </a:t>
            </a:r>
            <a:endParaRPr lang="en-US" sz="1600" b="1" dirty="0" smtClean="0"/>
          </a:p>
          <a:p>
            <a:pPr marL="0" indent="0">
              <a:buNone/>
            </a:pPr>
            <a:r>
              <a:rPr lang="en-US" sz="1600" b="1" dirty="0" smtClean="0"/>
              <a:t> 21.                                                                          &lt;</a:t>
            </a:r>
            <a:r>
              <a:rPr lang="en-US" sz="1600" b="1" dirty="0" err="1" smtClean="0"/>
              <a:t>xs:complexType</a:t>
            </a:r>
            <a:r>
              <a:rPr lang="en-US" sz="1600" b="1" dirty="0" smtClean="0"/>
              <a:t>&gt; </a:t>
            </a:r>
          </a:p>
          <a:p>
            <a:pPr marL="0" indent="0">
              <a:buNone/>
            </a:pPr>
            <a:r>
              <a:rPr lang="en-US" sz="1600" b="1" dirty="0" smtClean="0"/>
              <a:t> 22.                                                                             &lt;</a:t>
            </a:r>
            <a:r>
              <a:rPr lang="en-US" sz="1600" b="1" dirty="0" err="1"/>
              <a:t>xs:simpleContent</a:t>
            </a:r>
            <a:r>
              <a:rPr lang="en-US" sz="1600" b="1" dirty="0"/>
              <a:t>&gt; </a:t>
            </a:r>
            <a:endParaRPr lang="en-US" sz="1600" b="1" dirty="0" smtClean="0"/>
          </a:p>
          <a:p>
            <a:pPr marL="0" indent="0">
              <a:buNone/>
            </a:pPr>
            <a:r>
              <a:rPr lang="en-US" sz="1600" b="1" dirty="0" smtClean="0"/>
              <a:t>23.                                                                                 &lt;</a:t>
            </a:r>
            <a:r>
              <a:rPr lang="en-US" sz="1600" b="1" dirty="0" err="1"/>
              <a:t>xs:extensionbase</a:t>
            </a:r>
            <a:r>
              <a:rPr lang="en-US" sz="1600" b="1" dirty="0"/>
              <a:t>="</a:t>
            </a:r>
            <a:r>
              <a:rPr lang="en-US" sz="1600" b="1" dirty="0" err="1">
                <a:solidFill>
                  <a:srgbClr val="00B0F0"/>
                </a:solidFill>
              </a:rPr>
              <a:t>xs:decimal</a:t>
            </a:r>
            <a:r>
              <a:rPr lang="en-US" sz="1600" b="1" dirty="0" smtClean="0"/>
              <a:t>"&gt;</a:t>
            </a:r>
          </a:p>
          <a:p>
            <a:pPr marL="0" indent="0">
              <a:buNone/>
            </a:pPr>
            <a:r>
              <a:rPr lang="en-US" sz="1600" b="1" dirty="0" smtClean="0"/>
              <a:t>24.                                                                                   </a:t>
            </a:r>
            <a:r>
              <a:rPr lang="en-US" sz="1600" b="1" dirty="0"/>
              <a:t>&lt;</a:t>
            </a:r>
            <a:r>
              <a:rPr lang="en-US" sz="1600" b="1" dirty="0" err="1"/>
              <a:t>xs:</a:t>
            </a:r>
            <a:r>
              <a:rPr lang="en-US" sz="1600" b="1" dirty="0" err="1">
                <a:solidFill>
                  <a:srgbClr val="00B0F0"/>
                </a:solidFill>
              </a:rPr>
              <a:t>attribute</a:t>
            </a:r>
            <a:r>
              <a:rPr lang="en-US" sz="1600" b="1" dirty="0"/>
              <a:t> name="</a:t>
            </a:r>
            <a:r>
              <a:rPr lang="en-US" sz="1600" b="1" dirty="0">
                <a:solidFill>
                  <a:srgbClr val="00B0F0"/>
                </a:solidFill>
              </a:rPr>
              <a:t>Unit</a:t>
            </a:r>
            <a:r>
              <a:rPr lang="en-US" sz="1600" b="1" dirty="0"/>
              <a:t>" type="</a:t>
            </a:r>
            <a:r>
              <a:rPr lang="en-US" sz="1600" b="1" dirty="0" err="1">
                <a:solidFill>
                  <a:srgbClr val="00B0F0"/>
                </a:solidFill>
              </a:rPr>
              <a:t>xs:string</a:t>
            </a:r>
            <a:r>
              <a:rPr lang="en-US" sz="1600" b="1" dirty="0"/>
              <a:t>" use="</a:t>
            </a:r>
            <a:r>
              <a:rPr lang="en-US" sz="1600" b="1" dirty="0">
                <a:solidFill>
                  <a:srgbClr val="00B0F0"/>
                </a:solidFill>
              </a:rPr>
              <a:t>required</a:t>
            </a:r>
            <a:r>
              <a:rPr lang="en-US" sz="1600" b="1" dirty="0"/>
              <a:t>" </a:t>
            </a:r>
            <a:r>
              <a:rPr lang="en-US" sz="1600" b="1" dirty="0" smtClean="0"/>
              <a:t>/&gt;</a:t>
            </a:r>
          </a:p>
          <a:p>
            <a:pPr marL="0" indent="0">
              <a:buNone/>
            </a:pPr>
            <a:r>
              <a:rPr lang="en-US" sz="1600" b="1" dirty="0" smtClean="0"/>
              <a:t>25.                                                                                &lt;/</a:t>
            </a:r>
            <a:r>
              <a:rPr lang="en-US" sz="1600" b="1" dirty="0" err="1"/>
              <a:t>xs:extension</a:t>
            </a:r>
            <a:r>
              <a:rPr lang="en-US" sz="1600" b="1" dirty="0" smtClean="0"/>
              <a:t>&gt;</a:t>
            </a:r>
          </a:p>
          <a:p>
            <a:pPr marL="0" indent="0">
              <a:buNone/>
            </a:pPr>
            <a:r>
              <a:rPr lang="en-US" sz="1600" b="1" dirty="0" smtClean="0"/>
              <a:t>26.                                                                               </a:t>
            </a:r>
            <a:r>
              <a:rPr lang="en-US" sz="1600" b="1" dirty="0"/>
              <a:t>&lt;/</a:t>
            </a:r>
            <a:r>
              <a:rPr lang="en-US" sz="1600" b="1" dirty="0" err="1"/>
              <a:t>xs:simpleContent</a:t>
            </a:r>
            <a:r>
              <a:rPr lang="en-US" sz="1600" b="1" dirty="0" smtClean="0"/>
              <a:t>&gt;</a:t>
            </a:r>
          </a:p>
          <a:p>
            <a:pPr marL="0" indent="0">
              <a:buNone/>
            </a:pPr>
            <a:r>
              <a:rPr lang="en-US" sz="1600" b="1" dirty="0" smtClean="0"/>
              <a:t>27.                                                                            </a:t>
            </a:r>
            <a:r>
              <a:rPr lang="en-US" sz="1600" b="1" dirty="0"/>
              <a:t>&lt;/</a:t>
            </a:r>
            <a:r>
              <a:rPr lang="en-US" sz="1600" b="1" dirty="0" err="1"/>
              <a:t>xs:complexType</a:t>
            </a:r>
            <a:r>
              <a:rPr lang="en-US" sz="1600" b="1" dirty="0" smtClean="0"/>
              <a:t>&gt;</a:t>
            </a:r>
          </a:p>
          <a:p>
            <a:pPr marL="0" indent="0">
              <a:buNone/>
            </a:pPr>
            <a:r>
              <a:rPr lang="en-US" sz="1600" b="1" dirty="0" smtClean="0"/>
              <a:t>28.                                                                         </a:t>
            </a:r>
            <a:r>
              <a:rPr lang="en-US" sz="1600" b="1" dirty="0"/>
              <a:t>&lt;/</a:t>
            </a:r>
            <a:r>
              <a:rPr lang="en-US" sz="1600" b="1" dirty="0" err="1"/>
              <a:t>xs:element</a:t>
            </a:r>
            <a:r>
              <a:rPr lang="en-US" sz="1600" b="1" dirty="0"/>
              <a:t>&gt; </a:t>
            </a:r>
            <a:endParaRPr lang="en-US" sz="1600" b="1" dirty="0" smtClean="0"/>
          </a:p>
          <a:p>
            <a:pPr marL="0" indent="0">
              <a:buNone/>
            </a:pPr>
            <a:r>
              <a:rPr lang="en-US" sz="1600" b="1" dirty="0" smtClean="0"/>
              <a:t>29.                                                                          &lt;</a:t>
            </a:r>
            <a:r>
              <a:rPr lang="en-US" sz="1600" b="1" dirty="0" err="1"/>
              <a:t>xs:element</a:t>
            </a:r>
            <a:r>
              <a:rPr lang="en-US" sz="1600" b="1" dirty="0"/>
              <a:t> name="</a:t>
            </a:r>
            <a:r>
              <a:rPr lang="en-US" sz="1600" b="1" dirty="0" err="1">
                <a:solidFill>
                  <a:srgbClr val="00B0F0"/>
                </a:solidFill>
              </a:rPr>
              <a:t>PatientLabValue</a:t>
            </a:r>
            <a:r>
              <a:rPr lang="en-US" sz="1600" b="1" dirty="0"/>
              <a:t>" type="</a:t>
            </a:r>
            <a:r>
              <a:rPr lang="en-US" sz="1600" b="1" dirty="0" err="1">
                <a:solidFill>
                  <a:srgbClr val="00B0F0"/>
                </a:solidFill>
              </a:rPr>
              <a:t>xs:string</a:t>
            </a:r>
            <a:r>
              <a:rPr lang="en-US" sz="1600" b="1" dirty="0"/>
              <a:t>" /&gt;  </a:t>
            </a:r>
          </a:p>
        </p:txBody>
      </p:sp>
      <p:sp>
        <p:nvSpPr>
          <p:cNvPr id="4" name="Footer Placeholder 3"/>
          <p:cNvSpPr>
            <a:spLocks noGrp="1"/>
          </p:cNvSpPr>
          <p:nvPr>
            <p:ph type="ftr" sz="quarter" idx="11"/>
          </p:nvPr>
        </p:nvSpPr>
        <p:spPr/>
        <p:txBody>
          <a:bodyPr/>
          <a:lstStyle/>
          <a:p>
            <a:r>
              <a:rPr lang="en-US" smtClean="0"/>
              <a:t>Compiled based on  Tutorial PhUSE 2008 XML by eXaMpLe authored by Raymond Ebben OCS consulting, The Netherlands</a:t>
            </a:r>
            <a:endParaRPr lang="en-US"/>
          </a:p>
        </p:txBody>
      </p:sp>
      <p:sp>
        <p:nvSpPr>
          <p:cNvPr id="5" name="Slide Number Placeholder 4"/>
          <p:cNvSpPr>
            <a:spLocks noGrp="1"/>
          </p:cNvSpPr>
          <p:nvPr>
            <p:ph type="sldNum" sz="quarter" idx="12"/>
          </p:nvPr>
        </p:nvSpPr>
        <p:spPr/>
        <p:txBody>
          <a:bodyPr/>
          <a:lstStyle/>
          <a:p>
            <a:fld id="{9962FC22-2239-46A3-8EFE-B6C14911DEDF}" type="slidenum">
              <a:rPr lang="en-US" smtClean="0"/>
              <a:t>18</a:t>
            </a:fld>
            <a:endParaRPr lang="en-US"/>
          </a:p>
        </p:txBody>
      </p:sp>
    </p:spTree>
    <p:extLst>
      <p:ext uri="{BB962C8B-B14F-4D97-AF65-F5344CB8AC3E}">
        <p14:creationId xmlns:p14="http://schemas.microsoft.com/office/powerpoint/2010/main" val="2467052035"/>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solidFill>
                  <a:srgbClr val="00B0F0"/>
                </a:solidFill>
              </a:rPr>
              <a:t>Cont’d :XSD describing the Custom Structure of the Example:</a:t>
            </a:r>
            <a:endParaRPr lang="en-US" dirty="0">
              <a:solidFill>
                <a:srgbClr val="00B0F0"/>
              </a:solidFill>
            </a:endParaRPr>
          </a:p>
        </p:txBody>
      </p:sp>
      <p:sp>
        <p:nvSpPr>
          <p:cNvPr id="3" name="Content Placeholder 2"/>
          <p:cNvSpPr>
            <a:spLocks noGrp="1"/>
          </p:cNvSpPr>
          <p:nvPr>
            <p:ph idx="1"/>
          </p:nvPr>
        </p:nvSpPr>
        <p:spPr/>
        <p:txBody>
          <a:bodyPr>
            <a:normAutofit/>
          </a:bodyPr>
          <a:lstStyle/>
          <a:p>
            <a:pPr marL="0" indent="0">
              <a:buNone/>
            </a:pPr>
            <a:r>
              <a:rPr lang="en-US" sz="1600" b="1" dirty="0" smtClean="0"/>
              <a:t>30</a:t>
            </a:r>
            <a:r>
              <a:rPr lang="en-US" sz="1600" dirty="0" smtClean="0"/>
              <a:t>.				</a:t>
            </a:r>
            <a:r>
              <a:rPr lang="en-US" sz="1600" b="1" dirty="0" smtClean="0"/>
              <a:t>&lt;/</a:t>
            </a:r>
            <a:r>
              <a:rPr lang="en-US" sz="1600" b="1" dirty="0" err="1"/>
              <a:t>xs:sequence</a:t>
            </a:r>
            <a:r>
              <a:rPr lang="en-US" sz="1600" b="1" dirty="0"/>
              <a:t>&gt; </a:t>
            </a:r>
            <a:endParaRPr lang="en-US" sz="1600" b="1" dirty="0" smtClean="0"/>
          </a:p>
          <a:p>
            <a:pPr marL="0" indent="0">
              <a:buNone/>
            </a:pPr>
            <a:r>
              <a:rPr lang="en-US" sz="1600" b="1" dirty="0" smtClean="0"/>
              <a:t>31</a:t>
            </a:r>
            <a:r>
              <a:rPr lang="en-US" sz="1600" dirty="0" smtClean="0"/>
              <a:t>.</a:t>
            </a:r>
            <a:r>
              <a:rPr lang="en-US" sz="1600" b="1" dirty="0"/>
              <a:t>	</a:t>
            </a:r>
            <a:r>
              <a:rPr lang="en-US" sz="1600" b="1" dirty="0" smtClean="0"/>
              <a:t>		              &lt;/</a:t>
            </a:r>
            <a:r>
              <a:rPr lang="en-US" sz="1600" b="1" dirty="0" err="1"/>
              <a:t>xs:complexType</a:t>
            </a:r>
            <a:r>
              <a:rPr lang="en-US" sz="1600" b="1" dirty="0"/>
              <a:t>&gt; </a:t>
            </a:r>
            <a:endParaRPr lang="en-US" sz="1600" b="1" dirty="0" smtClean="0"/>
          </a:p>
          <a:p>
            <a:pPr marL="0" indent="0">
              <a:buNone/>
            </a:pPr>
            <a:r>
              <a:rPr lang="en-US" sz="1600" b="1" dirty="0" smtClean="0"/>
              <a:t>32.                                                                   &lt;/</a:t>
            </a:r>
            <a:r>
              <a:rPr lang="en-US" sz="1600" b="1" dirty="0" err="1"/>
              <a:t>xs:element</a:t>
            </a:r>
            <a:r>
              <a:rPr lang="en-US" sz="1600" b="1" dirty="0" smtClean="0"/>
              <a:t>&gt;</a:t>
            </a:r>
          </a:p>
          <a:p>
            <a:pPr marL="0" indent="0">
              <a:buNone/>
            </a:pPr>
            <a:r>
              <a:rPr lang="en-US" sz="1600" b="1" dirty="0" smtClean="0"/>
              <a:t>33.                                                                </a:t>
            </a:r>
            <a:r>
              <a:rPr lang="en-US" sz="1600" b="1" dirty="0"/>
              <a:t>&lt;/</a:t>
            </a:r>
            <a:r>
              <a:rPr lang="en-US" sz="1600" b="1" dirty="0" err="1"/>
              <a:t>xs:sequence</a:t>
            </a:r>
            <a:r>
              <a:rPr lang="en-US" sz="1600" b="1" dirty="0" smtClean="0"/>
              <a:t>&gt;</a:t>
            </a:r>
          </a:p>
          <a:p>
            <a:pPr marL="0" indent="0">
              <a:buNone/>
            </a:pPr>
            <a:r>
              <a:rPr lang="en-US" sz="1600" b="1" dirty="0" smtClean="0"/>
              <a:t>34.                                                           </a:t>
            </a:r>
            <a:r>
              <a:rPr lang="en-US" sz="1600" b="1" dirty="0"/>
              <a:t>&lt;/</a:t>
            </a:r>
            <a:r>
              <a:rPr lang="en-US" sz="1600" b="1" dirty="0" err="1"/>
              <a:t>xs:complexType</a:t>
            </a:r>
            <a:r>
              <a:rPr lang="en-US" sz="1600" b="1" dirty="0" smtClean="0"/>
              <a:t>&gt;</a:t>
            </a:r>
          </a:p>
          <a:p>
            <a:pPr marL="0" indent="0">
              <a:buNone/>
            </a:pPr>
            <a:r>
              <a:rPr lang="en-US" sz="1600" b="1" dirty="0" smtClean="0"/>
              <a:t>35. 		</a:t>
            </a:r>
            <a:r>
              <a:rPr lang="en-US" sz="1600" b="1" dirty="0"/>
              <a:t> </a:t>
            </a:r>
            <a:r>
              <a:rPr lang="en-US" sz="1600" b="1" dirty="0" smtClean="0"/>
              <a:t>             </a:t>
            </a:r>
            <a:r>
              <a:rPr lang="en-US" sz="1600" b="1" dirty="0"/>
              <a:t>&lt;/</a:t>
            </a:r>
            <a:r>
              <a:rPr lang="en-US" sz="1600" b="1" dirty="0" err="1"/>
              <a:t>xs:element</a:t>
            </a:r>
            <a:r>
              <a:rPr lang="en-US" sz="1600" b="1" dirty="0" smtClean="0"/>
              <a:t>&gt;</a:t>
            </a:r>
          </a:p>
          <a:p>
            <a:pPr marL="0" indent="0">
              <a:buNone/>
            </a:pPr>
            <a:r>
              <a:rPr lang="en-US" sz="1600" b="1" dirty="0" smtClean="0"/>
              <a:t>36.                                                  </a:t>
            </a:r>
            <a:r>
              <a:rPr lang="en-US" sz="1600" b="1" dirty="0"/>
              <a:t>&lt;/</a:t>
            </a:r>
            <a:r>
              <a:rPr lang="en-US" sz="1600" b="1" dirty="0" err="1"/>
              <a:t>xs:schema</a:t>
            </a:r>
            <a:r>
              <a:rPr lang="en-US" sz="1600" b="1" dirty="0" smtClean="0"/>
              <a:t>&gt;    </a:t>
            </a:r>
          </a:p>
          <a:p>
            <a:pPr marL="0" indent="0">
              <a:buNone/>
            </a:pPr>
            <a:r>
              <a:rPr lang="en-US" sz="1600" b="1" dirty="0" smtClean="0"/>
              <a:t>-----36 lines of code.</a:t>
            </a:r>
          </a:p>
        </p:txBody>
      </p:sp>
      <p:sp>
        <p:nvSpPr>
          <p:cNvPr id="4" name="Footer Placeholder 3"/>
          <p:cNvSpPr>
            <a:spLocks noGrp="1"/>
          </p:cNvSpPr>
          <p:nvPr>
            <p:ph type="ftr" sz="quarter" idx="11"/>
          </p:nvPr>
        </p:nvSpPr>
        <p:spPr/>
        <p:txBody>
          <a:bodyPr/>
          <a:lstStyle/>
          <a:p>
            <a:r>
              <a:rPr lang="en-US" smtClean="0"/>
              <a:t>Compiled based on  Tutorial PhUSE 2008 XML by eXaMpLe authored by Raymond Ebben OCS consulting, The Netherlands</a:t>
            </a:r>
            <a:endParaRPr lang="en-US"/>
          </a:p>
        </p:txBody>
      </p:sp>
      <p:sp>
        <p:nvSpPr>
          <p:cNvPr id="5" name="Slide Number Placeholder 4"/>
          <p:cNvSpPr>
            <a:spLocks noGrp="1"/>
          </p:cNvSpPr>
          <p:nvPr>
            <p:ph type="sldNum" sz="quarter" idx="12"/>
          </p:nvPr>
        </p:nvSpPr>
        <p:spPr/>
        <p:txBody>
          <a:bodyPr/>
          <a:lstStyle/>
          <a:p>
            <a:fld id="{9962FC22-2239-46A3-8EFE-B6C14911DEDF}" type="slidenum">
              <a:rPr lang="en-US" smtClean="0"/>
              <a:t>19</a:t>
            </a:fld>
            <a:endParaRPr lang="en-US"/>
          </a:p>
        </p:txBody>
      </p:sp>
    </p:spTree>
    <p:extLst>
      <p:ext uri="{BB962C8B-B14F-4D97-AF65-F5344CB8AC3E}">
        <p14:creationId xmlns:p14="http://schemas.microsoft.com/office/powerpoint/2010/main" val="1584517059"/>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b="1" dirty="0" smtClean="0">
                <a:solidFill>
                  <a:srgbClr val="0070C0"/>
                </a:solidFill>
              </a:rPr>
              <a:t>Elements</a:t>
            </a:r>
            <a:endParaRPr lang="en-US" b="1" dirty="0">
              <a:solidFill>
                <a:srgbClr val="0070C0"/>
              </a:solidFill>
            </a:endParaRPr>
          </a:p>
        </p:txBody>
      </p:sp>
      <p:sp>
        <p:nvSpPr>
          <p:cNvPr id="3" name="Content Placeholder 2"/>
          <p:cNvSpPr>
            <a:spLocks noGrp="1"/>
          </p:cNvSpPr>
          <p:nvPr>
            <p:ph idx="1"/>
          </p:nvPr>
        </p:nvSpPr>
        <p:spPr/>
        <p:txBody>
          <a:bodyPr/>
          <a:lstStyle/>
          <a:p>
            <a:r>
              <a:rPr lang="en-US" dirty="0" smtClean="0">
                <a:solidFill>
                  <a:srgbClr val="0070C0"/>
                </a:solidFill>
              </a:rPr>
              <a:t>Elements</a:t>
            </a:r>
            <a:r>
              <a:rPr lang="en-US" dirty="0" smtClean="0"/>
              <a:t> define sections of information within an XML file and are defined using so called “XML tags”. </a:t>
            </a:r>
          </a:p>
          <a:p>
            <a:r>
              <a:rPr lang="en-US" dirty="0" smtClean="0"/>
              <a:t>XML tags consist of an opening tag and a closing tag which together mark the borders of the information section.</a:t>
            </a:r>
          </a:p>
          <a:p>
            <a:r>
              <a:rPr lang="en-US" dirty="0" smtClean="0"/>
              <a:t>An opening tag represents the name of the element enclosed by “&lt;” and “&gt;” and a closing tag would contain the same name enclosed by “&lt;/” and “&gt;”, where the “/” indicates that this is a closing tag.</a:t>
            </a:r>
            <a:endParaRPr lang="en-US" dirty="0"/>
          </a:p>
        </p:txBody>
      </p:sp>
      <p:sp>
        <p:nvSpPr>
          <p:cNvPr id="4" name="Footer Placeholder 3"/>
          <p:cNvSpPr>
            <a:spLocks noGrp="1"/>
          </p:cNvSpPr>
          <p:nvPr>
            <p:ph type="ftr" sz="quarter" idx="11"/>
          </p:nvPr>
        </p:nvSpPr>
        <p:spPr/>
        <p:txBody>
          <a:bodyPr/>
          <a:lstStyle/>
          <a:p>
            <a:r>
              <a:rPr lang="en-US" smtClean="0"/>
              <a:t>Compiled based on  Tutorial PhUSE 2008 XML by eXaMpLe authored by Raymond Ebben OCS consulting, The Netherlands</a:t>
            </a:r>
            <a:endParaRPr lang="en-US"/>
          </a:p>
        </p:txBody>
      </p:sp>
      <p:sp>
        <p:nvSpPr>
          <p:cNvPr id="5" name="Slide Number Placeholder 4"/>
          <p:cNvSpPr>
            <a:spLocks noGrp="1"/>
          </p:cNvSpPr>
          <p:nvPr>
            <p:ph type="sldNum" sz="quarter" idx="12"/>
          </p:nvPr>
        </p:nvSpPr>
        <p:spPr/>
        <p:txBody>
          <a:bodyPr/>
          <a:lstStyle/>
          <a:p>
            <a:fld id="{9962FC22-2239-46A3-8EFE-B6C14911DEDF}" type="slidenum">
              <a:rPr lang="en-US" smtClean="0"/>
              <a:t>2</a:t>
            </a:fld>
            <a:endParaRPr lang="en-US"/>
          </a:p>
        </p:txBody>
      </p:sp>
    </p:spTree>
    <p:extLst>
      <p:ext uri="{BB962C8B-B14F-4D97-AF65-F5344CB8AC3E}">
        <p14:creationId xmlns:p14="http://schemas.microsoft.com/office/powerpoint/2010/main" val="2152646248"/>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smtClean="0">
                <a:solidFill>
                  <a:srgbClr val="00B0F0"/>
                </a:solidFill>
              </a:rPr>
              <a:t>Final Comments on the XSD describing the Custom structure of the Example</a:t>
            </a:r>
            <a:r>
              <a:rPr lang="en-US" dirty="0" smtClean="0"/>
              <a:t>:</a:t>
            </a:r>
            <a:endParaRPr lang="en-US" dirty="0"/>
          </a:p>
        </p:txBody>
      </p:sp>
      <p:sp>
        <p:nvSpPr>
          <p:cNvPr id="3" name="Content Placeholder 2"/>
          <p:cNvSpPr>
            <a:spLocks noGrp="1"/>
          </p:cNvSpPr>
          <p:nvPr>
            <p:ph idx="1"/>
          </p:nvPr>
        </p:nvSpPr>
        <p:spPr/>
        <p:txBody>
          <a:bodyPr>
            <a:normAutofit fontScale="92500" lnSpcReduction="10000"/>
          </a:bodyPr>
          <a:lstStyle/>
          <a:p>
            <a:pPr marL="0" indent="0">
              <a:buNone/>
            </a:pPr>
            <a:r>
              <a:rPr lang="en-US" sz="2400" i="1" u="sng" dirty="0" smtClean="0">
                <a:solidFill>
                  <a:srgbClr val="FF0000"/>
                </a:solidFill>
              </a:rPr>
              <a:t>Comments:</a:t>
            </a:r>
            <a:endParaRPr lang="en-US" sz="2400" dirty="0" smtClean="0"/>
          </a:p>
          <a:p>
            <a:r>
              <a:rPr lang="en-US" sz="2400" dirty="0" smtClean="0"/>
              <a:t>Line </a:t>
            </a:r>
            <a:r>
              <a:rPr lang="en-US" sz="2400" dirty="0"/>
              <a:t>2(schema) closes with line 36(schema). </a:t>
            </a:r>
            <a:endParaRPr lang="en-US" sz="2400" dirty="0" smtClean="0"/>
          </a:p>
          <a:p>
            <a:r>
              <a:rPr lang="en-US" sz="2400" dirty="0" smtClean="0"/>
              <a:t>Line </a:t>
            </a:r>
            <a:r>
              <a:rPr lang="en-US" sz="2400" dirty="0"/>
              <a:t>4 root (element  “</a:t>
            </a:r>
            <a:r>
              <a:rPr lang="en-US" sz="2400" dirty="0" err="1"/>
              <a:t>Study_ABC</a:t>
            </a:r>
            <a:r>
              <a:rPr lang="en-US" sz="2400" dirty="0"/>
              <a:t>” ) closes with line 35(element</a:t>
            </a:r>
            <a:r>
              <a:rPr lang="en-US" sz="2400" dirty="0" smtClean="0"/>
              <a:t>).</a:t>
            </a:r>
          </a:p>
          <a:p>
            <a:r>
              <a:rPr lang="en-US" sz="2400" dirty="0" smtClean="0"/>
              <a:t> Line </a:t>
            </a:r>
            <a:r>
              <a:rPr lang="en-US" sz="2400" dirty="0"/>
              <a:t>5(complex type) closes with line 34(complex type</a:t>
            </a:r>
            <a:r>
              <a:rPr lang="en-US" sz="2400" dirty="0" smtClean="0"/>
              <a:t>).</a:t>
            </a:r>
          </a:p>
          <a:p>
            <a:r>
              <a:rPr lang="en-US" sz="2400" dirty="0" smtClean="0"/>
              <a:t>Line </a:t>
            </a:r>
            <a:r>
              <a:rPr lang="en-US" sz="2400" dirty="0"/>
              <a:t>6(sequence ) closes with line 33(sequence). </a:t>
            </a:r>
            <a:endParaRPr lang="en-US" sz="2400" dirty="0" smtClean="0"/>
          </a:p>
          <a:p>
            <a:r>
              <a:rPr lang="en-US" sz="2400" dirty="0" smtClean="0"/>
              <a:t>Line </a:t>
            </a:r>
            <a:r>
              <a:rPr lang="en-US" sz="2400" dirty="0"/>
              <a:t>7 (element) closes with line 32(element</a:t>
            </a:r>
            <a:r>
              <a:rPr lang="en-US" sz="2400" dirty="0" smtClean="0"/>
              <a:t>).</a:t>
            </a:r>
          </a:p>
          <a:p>
            <a:r>
              <a:rPr lang="en-US" sz="2400" dirty="0" smtClean="0"/>
              <a:t>Line </a:t>
            </a:r>
            <a:r>
              <a:rPr lang="en-US" sz="2400" dirty="0"/>
              <a:t>8(complex type) closes with line 31(Complex type</a:t>
            </a:r>
            <a:r>
              <a:rPr lang="en-US" sz="2400" dirty="0" smtClean="0"/>
              <a:t>).</a:t>
            </a:r>
          </a:p>
          <a:p>
            <a:r>
              <a:rPr lang="en-US" sz="2400" dirty="0" smtClean="0"/>
              <a:t> </a:t>
            </a:r>
            <a:r>
              <a:rPr lang="en-US" sz="2400" dirty="0"/>
              <a:t>Line 9 (sequence ) closes with line 30 (sequence</a:t>
            </a:r>
            <a:r>
              <a:rPr lang="en-US" sz="2400" dirty="0" smtClean="0"/>
              <a:t>).</a:t>
            </a:r>
          </a:p>
          <a:p>
            <a:r>
              <a:rPr lang="en-US" sz="2400" dirty="0" smtClean="0"/>
              <a:t> </a:t>
            </a:r>
            <a:r>
              <a:rPr lang="en-US" sz="2400" dirty="0"/>
              <a:t>Line 10,11,20 and 29are all  elements on the same depth (</a:t>
            </a:r>
            <a:r>
              <a:rPr lang="en-US" sz="2400" dirty="0" err="1"/>
              <a:t>PatientID</a:t>
            </a:r>
            <a:r>
              <a:rPr lang="en-US" sz="2400" dirty="0" smtClean="0"/>
              <a:t>), (</a:t>
            </a:r>
            <a:r>
              <a:rPr lang="en-US" sz="2400" dirty="0" err="1"/>
              <a:t>PatientHeight</a:t>
            </a:r>
            <a:r>
              <a:rPr lang="en-US" sz="2400" dirty="0" smtClean="0"/>
              <a:t>), (</a:t>
            </a:r>
            <a:r>
              <a:rPr lang="en-US" sz="2400" dirty="0" err="1"/>
              <a:t>PatientWeight</a:t>
            </a:r>
            <a:r>
              <a:rPr lang="en-US" sz="2400" dirty="0"/>
              <a:t>) </a:t>
            </a:r>
            <a:r>
              <a:rPr lang="en-US" sz="2400" dirty="0" smtClean="0"/>
              <a:t>and (</a:t>
            </a:r>
            <a:r>
              <a:rPr lang="en-US" sz="2400" dirty="0" err="1"/>
              <a:t>PatientLabValue</a:t>
            </a:r>
            <a:r>
              <a:rPr lang="en-US" sz="2400" dirty="0"/>
              <a:t>) respectively. </a:t>
            </a:r>
            <a:endParaRPr lang="en-US" sz="2400" dirty="0" smtClean="0"/>
          </a:p>
          <a:p>
            <a:r>
              <a:rPr lang="en-US" sz="2400" dirty="0" smtClean="0"/>
              <a:t>Line15 </a:t>
            </a:r>
            <a:r>
              <a:rPr lang="en-US" sz="2400" dirty="0"/>
              <a:t>and Line 24 (attribute </a:t>
            </a:r>
            <a:r>
              <a:rPr lang="en-US" sz="2400" dirty="0" err="1"/>
              <a:t>name”Unit</a:t>
            </a:r>
            <a:r>
              <a:rPr lang="en-US" sz="2400" dirty="0"/>
              <a:t>”) are at the same depth.</a:t>
            </a:r>
          </a:p>
          <a:p>
            <a:endParaRPr lang="en-US" dirty="0"/>
          </a:p>
        </p:txBody>
      </p:sp>
      <p:sp>
        <p:nvSpPr>
          <p:cNvPr id="4" name="Footer Placeholder 3"/>
          <p:cNvSpPr>
            <a:spLocks noGrp="1"/>
          </p:cNvSpPr>
          <p:nvPr>
            <p:ph type="ftr" sz="quarter" idx="11"/>
          </p:nvPr>
        </p:nvSpPr>
        <p:spPr/>
        <p:txBody>
          <a:bodyPr/>
          <a:lstStyle/>
          <a:p>
            <a:r>
              <a:rPr lang="en-US" smtClean="0"/>
              <a:t>Compiled based on  Tutorial PhUSE 2008 XML by eXaMpLe authored by Raymond Ebben OCS consulting, The Netherlands</a:t>
            </a:r>
            <a:endParaRPr lang="en-US"/>
          </a:p>
        </p:txBody>
      </p:sp>
      <p:sp>
        <p:nvSpPr>
          <p:cNvPr id="5" name="Slide Number Placeholder 4"/>
          <p:cNvSpPr>
            <a:spLocks noGrp="1"/>
          </p:cNvSpPr>
          <p:nvPr>
            <p:ph type="sldNum" sz="quarter" idx="12"/>
          </p:nvPr>
        </p:nvSpPr>
        <p:spPr/>
        <p:txBody>
          <a:bodyPr/>
          <a:lstStyle/>
          <a:p>
            <a:fld id="{9962FC22-2239-46A3-8EFE-B6C14911DEDF}" type="slidenum">
              <a:rPr lang="en-US" smtClean="0"/>
              <a:t>20</a:t>
            </a:fld>
            <a:endParaRPr lang="en-US"/>
          </a:p>
        </p:txBody>
      </p:sp>
    </p:spTree>
    <p:extLst>
      <p:ext uri="{BB962C8B-B14F-4D97-AF65-F5344CB8AC3E}">
        <p14:creationId xmlns:p14="http://schemas.microsoft.com/office/powerpoint/2010/main" val="2223889916"/>
      </p:ext>
    </p:extLst>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a:solidFill>
                  <a:srgbClr val="00B0F0"/>
                </a:solidFill>
              </a:rPr>
              <a:t>Final Comments </a:t>
            </a:r>
            <a:r>
              <a:rPr lang="en-US" b="1" dirty="0" smtClean="0">
                <a:solidFill>
                  <a:srgbClr val="00B0F0"/>
                </a:solidFill>
              </a:rPr>
              <a:t>(cont’d)on </a:t>
            </a:r>
            <a:r>
              <a:rPr lang="en-US" b="1" dirty="0">
                <a:solidFill>
                  <a:srgbClr val="00B0F0"/>
                </a:solidFill>
              </a:rPr>
              <a:t>the XSD describing the Custom structure of the </a:t>
            </a:r>
            <a:r>
              <a:rPr lang="en-US" b="1" dirty="0" smtClean="0">
                <a:solidFill>
                  <a:srgbClr val="00B0F0"/>
                </a:solidFill>
              </a:rPr>
              <a:t>Example</a:t>
            </a:r>
            <a:endParaRPr lang="en-US" dirty="0"/>
          </a:p>
        </p:txBody>
      </p:sp>
      <p:sp>
        <p:nvSpPr>
          <p:cNvPr id="3" name="Content Placeholder 2"/>
          <p:cNvSpPr>
            <a:spLocks noGrp="1"/>
          </p:cNvSpPr>
          <p:nvPr>
            <p:ph idx="1"/>
          </p:nvPr>
        </p:nvSpPr>
        <p:spPr/>
        <p:txBody>
          <a:bodyPr>
            <a:normAutofit fontScale="92500" lnSpcReduction="10000"/>
          </a:bodyPr>
          <a:lstStyle/>
          <a:p>
            <a:r>
              <a:rPr lang="en-US" sz="2400" dirty="0"/>
              <a:t>When we have both the XML file and the XSD file we can use an XML parser to validate the content. </a:t>
            </a:r>
            <a:endParaRPr lang="en-US" sz="2400" dirty="0" smtClean="0"/>
          </a:p>
          <a:p>
            <a:pPr marL="0" indent="0">
              <a:buNone/>
            </a:pPr>
            <a:endParaRPr lang="en-US" sz="2400" dirty="0" smtClean="0"/>
          </a:p>
          <a:p>
            <a:r>
              <a:rPr lang="en-US" sz="2400" dirty="0" smtClean="0"/>
              <a:t>This </a:t>
            </a:r>
            <a:r>
              <a:rPr lang="en-US" sz="2400" dirty="0"/>
              <a:t>will verify that the XML document is well structured, adheres to the custom structure and has the correct data types. </a:t>
            </a:r>
            <a:endParaRPr lang="en-US" sz="2400" dirty="0" smtClean="0"/>
          </a:p>
          <a:p>
            <a:pPr marL="0" indent="0">
              <a:buNone/>
            </a:pPr>
            <a:endParaRPr lang="en-US" sz="2400" dirty="0" smtClean="0"/>
          </a:p>
          <a:p>
            <a:r>
              <a:rPr lang="en-US" sz="2400" dirty="0" smtClean="0"/>
              <a:t>This means that when you store character data into a numeric element, this would result in a validation error.</a:t>
            </a:r>
          </a:p>
          <a:p>
            <a:pPr marL="0" indent="0">
              <a:buNone/>
            </a:pPr>
            <a:endParaRPr lang="en-US" sz="2400" dirty="0"/>
          </a:p>
          <a:p>
            <a:r>
              <a:rPr lang="en-US" sz="2400" dirty="0"/>
              <a:t>An example of an application capable of parsing XML and validating XML files according to their XSD is “XML Notepad 2007” which can be downloaded from the Microsoft website.</a:t>
            </a:r>
          </a:p>
          <a:p>
            <a:pPr marL="0" indent="0">
              <a:buNone/>
            </a:pPr>
            <a:endParaRPr lang="en-US" dirty="0"/>
          </a:p>
        </p:txBody>
      </p:sp>
      <p:sp>
        <p:nvSpPr>
          <p:cNvPr id="4" name="Footer Placeholder 3"/>
          <p:cNvSpPr>
            <a:spLocks noGrp="1"/>
          </p:cNvSpPr>
          <p:nvPr>
            <p:ph type="ftr" sz="quarter" idx="11"/>
          </p:nvPr>
        </p:nvSpPr>
        <p:spPr/>
        <p:txBody>
          <a:bodyPr/>
          <a:lstStyle/>
          <a:p>
            <a:r>
              <a:rPr lang="en-US" smtClean="0"/>
              <a:t>Compiled based on  Tutorial PhUSE 2008 XML by eXaMpLe authored by Raymond Ebben OCS consulting, The Netherlands</a:t>
            </a:r>
            <a:endParaRPr lang="en-US"/>
          </a:p>
        </p:txBody>
      </p:sp>
      <p:sp>
        <p:nvSpPr>
          <p:cNvPr id="5" name="Slide Number Placeholder 4"/>
          <p:cNvSpPr>
            <a:spLocks noGrp="1"/>
          </p:cNvSpPr>
          <p:nvPr>
            <p:ph type="sldNum" sz="quarter" idx="12"/>
          </p:nvPr>
        </p:nvSpPr>
        <p:spPr/>
        <p:txBody>
          <a:bodyPr/>
          <a:lstStyle/>
          <a:p>
            <a:fld id="{9962FC22-2239-46A3-8EFE-B6C14911DEDF}" type="slidenum">
              <a:rPr lang="en-US" smtClean="0"/>
              <a:t>21</a:t>
            </a:fld>
            <a:endParaRPr lang="en-US"/>
          </a:p>
        </p:txBody>
      </p:sp>
    </p:spTree>
    <p:extLst>
      <p:ext uri="{BB962C8B-B14F-4D97-AF65-F5344CB8AC3E}">
        <p14:creationId xmlns:p14="http://schemas.microsoft.com/office/powerpoint/2010/main" val="1396469312"/>
      </p:ext>
    </p:extLst>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solidFill>
                  <a:srgbClr val="00B0F0"/>
                </a:solidFill>
              </a:rPr>
              <a:t>Recommended Reading</a:t>
            </a:r>
            <a:endParaRPr lang="en-US" dirty="0">
              <a:solidFill>
                <a:srgbClr val="00B0F0"/>
              </a:solidFill>
            </a:endParaRPr>
          </a:p>
        </p:txBody>
      </p:sp>
      <p:sp>
        <p:nvSpPr>
          <p:cNvPr id="3" name="Content Placeholder 2"/>
          <p:cNvSpPr>
            <a:spLocks noGrp="1"/>
          </p:cNvSpPr>
          <p:nvPr>
            <p:ph idx="1"/>
          </p:nvPr>
        </p:nvSpPr>
        <p:spPr/>
        <p:txBody>
          <a:bodyPr/>
          <a:lstStyle/>
          <a:p>
            <a:r>
              <a:rPr lang="en-US" b="1" i="1" u="sng" dirty="0" smtClean="0"/>
              <a:t>Check the following sources</a:t>
            </a:r>
            <a:r>
              <a:rPr lang="en-US" dirty="0" smtClean="0"/>
              <a:t>:</a:t>
            </a:r>
          </a:p>
          <a:p>
            <a:pPr marL="0" indent="0">
              <a:buNone/>
            </a:pPr>
            <a:endParaRPr lang="en-US" dirty="0" smtClean="0"/>
          </a:p>
          <a:p>
            <a:pPr marL="0" lvl="1" indent="0">
              <a:spcBef>
                <a:spcPts val="1000"/>
              </a:spcBef>
              <a:buNone/>
            </a:pPr>
            <a:r>
              <a:rPr lang="en-US" dirty="0" smtClean="0"/>
              <a:t>1)</a:t>
            </a:r>
            <a:r>
              <a:rPr lang="en-US" dirty="0"/>
              <a:t> Read this for more background information on XML and XML specifications</a:t>
            </a:r>
          </a:p>
          <a:p>
            <a:pPr marL="0" indent="0">
              <a:buNone/>
            </a:pPr>
            <a:r>
              <a:rPr lang="en-US" dirty="0" smtClean="0">
                <a:solidFill>
                  <a:srgbClr val="00B0F0"/>
                </a:solidFill>
              </a:rPr>
              <a:t>http</a:t>
            </a:r>
            <a:r>
              <a:rPr lang="en-US" dirty="0">
                <a:solidFill>
                  <a:srgbClr val="00B0F0"/>
                </a:solidFill>
              </a:rPr>
              <a:t>://www.w3.org/XML/ </a:t>
            </a:r>
            <a:endParaRPr lang="en-US" dirty="0" smtClean="0">
              <a:solidFill>
                <a:srgbClr val="00B0F0"/>
              </a:solidFill>
            </a:endParaRPr>
          </a:p>
          <a:p>
            <a:pPr marL="0" indent="0">
              <a:buNone/>
            </a:pPr>
            <a:endParaRPr lang="en-US" dirty="0" smtClean="0">
              <a:solidFill>
                <a:srgbClr val="00B0F0"/>
              </a:solidFill>
            </a:endParaRPr>
          </a:p>
          <a:p>
            <a:pPr marL="0" lvl="1" indent="0">
              <a:spcBef>
                <a:spcPts val="1000"/>
              </a:spcBef>
              <a:buNone/>
            </a:pPr>
            <a:r>
              <a:rPr lang="en-US" dirty="0" smtClean="0"/>
              <a:t>2)</a:t>
            </a:r>
            <a:r>
              <a:rPr lang="en-US" dirty="0"/>
              <a:t> Read this for a tutorial on XML</a:t>
            </a:r>
          </a:p>
          <a:p>
            <a:pPr marL="0" indent="0">
              <a:buNone/>
            </a:pPr>
            <a:r>
              <a:rPr lang="en-US" dirty="0" smtClean="0">
                <a:hlinkClick r:id="rId3"/>
              </a:rPr>
              <a:t>http</a:t>
            </a:r>
            <a:r>
              <a:rPr lang="en-US" dirty="0">
                <a:hlinkClick r:id="rId3"/>
              </a:rPr>
              <a:t>://www.w3schools.com/xml</a:t>
            </a:r>
            <a:r>
              <a:rPr lang="en-US" dirty="0" smtClean="0">
                <a:hlinkClick r:id="rId3"/>
              </a:rPr>
              <a:t>/</a:t>
            </a:r>
            <a:endParaRPr lang="en-US" dirty="0" smtClean="0"/>
          </a:p>
        </p:txBody>
      </p:sp>
      <p:sp>
        <p:nvSpPr>
          <p:cNvPr id="4" name="Footer Placeholder 3"/>
          <p:cNvSpPr>
            <a:spLocks noGrp="1"/>
          </p:cNvSpPr>
          <p:nvPr>
            <p:ph type="ftr" sz="quarter" idx="11"/>
          </p:nvPr>
        </p:nvSpPr>
        <p:spPr/>
        <p:txBody>
          <a:bodyPr/>
          <a:lstStyle/>
          <a:p>
            <a:r>
              <a:rPr lang="en-US" dirty="0" smtClean="0"/>
              <a:t>Compiled based on  Tutorial </a:t>
            </a:r>
            <a:r>
              <a:rPr lang="en-US" dirty="0" err="1" smtClean="0"/>
              <a:t>PhUSE</a:t>
            </a:r>
            <a:r>
              <a:rPr lang="en-US" dirty="0" smtClean="0"/>
              <a:t> 2008 XML by </a:t>
            </a:r>
            <a:r>
              <a:rPr lang="en-US" dirty="0" err="1" smtClean="0"/>
              <a:t>eXaMpLe</a:t>
            </a:r>
            <a:r>
              <a:rPr lang="en-US" dirty="0" smtClean="0"/>
              <a:t> authored by Raymond </a:t>
            </a:r>
            <a:r>
              <a:rPr lang="en-US" dirty="0" err="1" smtClean="0"/>
              <a:t>Ebben</a:t>
            </a:r>
            <a:r>
              <a:rPr lang="en-US" dirty="0" smtClean="0"/>
              <a:t> OCS consulting, The Netherlands</a:t>
            </a:r>
            <a:endParaRPr lang="en-US" dirty="0"/>
          </a:p>
        </p:txBody>
      </p:sp>
      <p:sp>
        <p:nvSpPr>
          <p:cNvPr id="5" name="Slide Number Placeholder 4"/>
          <p:cNvSpPr>
            <a:spLocks noGrp="1"/>
          </p:cNvSpPr>
          <p:nvPr>
            <p:ph type="sldNum" sz="quarter" idx="12"/>
          </p:nvPr>
        </p:nvSpPr>
        <p:spPr/>
        <p:txBody>
          <a:bodyPr/>
          <a:lstStyle/>
          <a:p>
            <a:fld id="{9962FC22-2239-46A3-8EFE-B6C14911DEDF}" type="slidenum">
              <a:rPr lang="en-US" smtClean="0"/>
              <a:t>22</a:t>
            </a:fld>
            <a:endParaRPr lang="en-US" dirty="0"/>
          </a:p>
        </p:txBody>
      </p:sp>
    </p:spTree>
    <p:extLst>
      <p:ext uri="{BB962C8B-B14F-4D97-AF65-F5344CB8AC3E}">
        <p14:creationId xmlns:p14="http://schemas.microsoft.com/office/powerpoint/2010/main" val="4270674642"/>
      </p:ext>
    </p:extLst>
  </p:cSld>
  <p:clrMapOvr>
    <a:masterClrMapping/>
  </p:clrMapOvr>
  <p:transition spd="slow">
    <p:wipe/>
  </p:transition>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solidFill>
                  <a:srgbClr val="0070C0"/>
                </a:solidFill>
              </a:rPr>
              <a:t>Examples of an Element</a:t>
            </a:r>
            <a:endParaRPr lang="en-US" dirty="0">
              <a:solidFill>
                <a:srgbClr val="0070C0"/>
              </a:solidFill>
            </a:endParaRPr>
          </a:p>
        </p:txBody>
      </p:sp>
      <p:sp>
        <p:nvSpPr>
          <p:cNvPr id="3" name="Content Placeholder 2"/>
          <p:cNvSpPr>
            <a:spLocks noGrp="1"/>
          </p:cNvSpPr>
          <p:nvPr>
            <p:ph idx="1"/>
          </p:nvPr>
        </p:nvSpPr>
        <p:spPr/>
        <p:txBody>
          <a:bodyPr>
            <a:normAutofit/>
          </a:bodyPr>
          <a:lstStyle/>
          <a:p>
            <a:r>
              <a:rPr lang="en-US" dirty="0" smtClean="0"/>
              <a:t> </a:t>
            </a:r>
            <a:r>
              <a:rPr lang="en-US" sz="2400" dirty="0" smtClean="0"/>
              <a:t>An element called “</a:t>
            </a:r>
            <a:r>
              <a:rPr lang="en-US" sz="2400" dirty="0" err="1" smtClean="0"/>
              <a:t>PatientHeight</a:t>
            </a:r>
            <a:r>
              <a:rPr lang="en-US" sz="2400" dirty="0" smtClean="0"/>
              <a:t>” with the information representing the patient height, 181, enclosed in the “</a:t>
            </a:r>
            <a:r>
              <a:rPr lang="en-US" sz="2400" dirty="0" err="1" smtClean="0"/>
              <a:t>PatientHeight</a:t>
            </a:r>
            <a:r>
              <a:rPr lang="en-US" sz="2400" dirty="0" smtClean="0"/>
              <a:t>” XML tags</a:t>
            </a:r>
          </a:p>
          <a:p>
            <a:pPr marL="457200" lvl="1" indent="0">
              <a:buNone/>
            </a:pPr>
            <a:r>
              <a:rPr lang="en-US" dirty="0" smtClean="0">
                <a:solidFill>
                  <a:srgbClr val="FF0000"/>
                </a:solidFill>
              </a:rPr>
              <a:t>	&lt;</a:t>
            </a:r>
            <a:r>
              <a:rPr lang="en-US" dirty="0" err="1" smtClean="0">
                <a:solidFill>
                  <a:srgbClr val="FF0000"/>
                </a:solidFill>
              </a:rPr>
              <a:t>PatientHeight</a:t>
            </a:r>
            <a:r>
              <a:rPr lang="en-US" dirty="0" smtClean="0">
                <a:solidFill>
                  <a:srgbClr val="FF0000"/>
                </a:solidFill>
              </a:rPr>
              <a:t>&gt; 181 &lt;/</a:t>
            </a:r>
            <a:r>
              <a:rPr lang="en-US" dirty="0" err="1" smtClean="0">
                <a:solidFill>
                  <a:srgbClr val="FF0000"/>
                </a:solidFill>
              </a:rPr>
              <a:t>PatientHeight</a:t>
            </a:r>
            <a:r>
              <a:rPr lang="en-US" dirty="0" smtClean="0">
                <a:solidFill>
                  <a:srgbClr val="FF0000"/>
                </a:solidFill>
              </a:rPr>
              <a:t>&gt;</a:t>
            </a:r>
          </a:p>
          <a:p>
            <a:pPr marL="457200" lvl="1" indent="0">
              <a:buNone/>
            </a:pPr>
            <a:endParaRPr lang="en-US" dirty="0">
              <a:solidFill>
                <a:srgbClr val="FF0000"/>
              </a:solidFill>
            </a:endParaRPr>
          </a:p>
          <a:p>
            <a:pPr marL="457200" lvl="1" indent="0">
              <a:buNone/>
            </a:pPr>
            <a:endParaRPr lang="en-US" dirty="0" smtClean="0">
              <a:solidFill>
                <a:srgbClr val="FF0000"/>
              </a:solidFill>
            </a:endParaRPr>
          </a:p>
          <a:p>
            <a:pPr marL="457200" lvl="1" indent="0">
              <a:buNone/>
            </a:pPr>
            <a:endParaRPr lang="en-US" dirty="0" smtClean="0">
              <a:solidFill>
                <a:srgbClr val="FF0000"/>
              </a:solidFill>
            </a:endParaRPr>
          </a:p>
          <a:p>
            <a:r>
              <a:rPr lang="en-US" sz="2400" dirty="0" smtClean="0"/>
              <a:t>If for some reason the element contains no information, the element will be described in a single tag which represents a merged start and end tag as the “/” is now moved to the end of the element </a:t>
            </a:r>
          </a:p>
          <a:p>
            <a:pPr marL="457200" lvl="1" indent="0">
              <a:buNone/>
            </a:pPr>
            <a:r>
              <a:rPr lang="en-US" dirty="0" smtClean="0">
                <a:solidFill>
                  <a:srgbClr val="FF0000"/>
                </a:solidFill>
              </a:rPr>
              <a:t>	&lt;</a:t>
            </a:r>
            <a:r>
              <a:rPr lang="en-US" dirty="0" err="1" smtClean="0">
                <a:solidFill>
                  <a:srgbClr val="FF0000"/>
                </a:solidFill>
              </a:rPr>
              <a:t>PatientHeight</a:t>
            </a:r>
            <a:r>
              <a:rPr lang="en-US" dirty="0" smtClean="0">
                <a:solidFill>
                  <a:srgbClr val="FF0000"/>
                </a:solidFill>
              </a:rPr>
              <a:t>/&gt;</a:t>
            </a:r>
          </a:p>
          <a:p>
            <a:endParaRPr lang="en-US" dirty="0"/>
          </a:p>
        </p:txBody>
      </p:sp>
      <p:sp>
        <p:nvSpPr>
          <p:cNvPr id="4" name="Footer Placeholder 3"/>
          <p:cNvSpPr>
            <a:spLocks noGrp="1"/>
          </p:cNvSpPr>
          <p:nvPr>
            <p:ph type="ftr" sz="quarter" idx="11"/>
          </p:nvPr>
        </p:nvSpPr>
        <p:spPr/>
        <p:txBody>
          <a:bodyPr/>
          <a:lstStyle/>
          <a:p>
            <a:r>
              <a:rPr lang="en-US" smtClean="0"/>
              <a:t>Compiled based on  Tutorial PhUSE 2008 XML by eXaMpLe authored by Raymond Ebben OCS consulting, The Netherlands</a:t>
            </a:r>
            <a:endParaRPr lang="en-US"/>
          </a:p>
        </p:txBody>
      </p:sp>
      <p:sp>
        <p:nvSpPr>
          <p:cNvPr id="5" name="Slide Number Placeholder 4"/>
          <p:cNvSpPr>
            <a:spLocks noGrp="1"/>
          </p:cNvSpPr>
          <p:nvPr>
            <p:ph type="sldNum" sz="quarter" idx="12"/>
          </p:nvPr>
        </p:nvSpPr>
        <p:spPr/>
        <p:txBody>
          <a:bodyPr/>
          <a:lstStyle/>
          <a:p>
            <a:fld id="{9962FC22-2239-46A3-8EFE-B6C14911DEDF}" type="slidenum">
              <a:rPr lang="en-US" smtClean="0"/>
              <a:t>3</a:t>
            </a:fld>
            <a:endParaRPr lang="en-US"/>
          </a:p>
        </p:txBody>
      </p:sp>
    </p:spTree>
    <p:extLst>
      <p:ext uri="{BB962C8B-B14F-4D97-AF65-F5344CB8AC3E}">
        <p14:creationId xmlns:p14="http://schemas.microsoft.com/office/powerpoint/2010/main" val="3101148002"/>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solidFill>
                  <a:srgbClr val="0070C0"/>
                </a:solidFill>
              </a:rPr>
              <a:t>Examples of an Element (cont’d)</a:t>
            </a:r>
            <a:endParaRPr lang="en-US" dirty="0">
              <a:solidFill>
                <a:srgbClr val="0070C0"/>
              </a:solidFill>
            </a:endParaRPr>
          </a:p>
        </p:txBody>
      </p:sp>
      <p:sp>
        <p:nvSpPr>
          <p:cNvPr id="3" name="Content Placeholder 2"/>
          <p:cNvSpPr>
            <a:spLocks noGrp="1"/>
          </p:cNvSpPr>
          <p:nvPr>
            <p:ph idx="1"/>
          </p:nvPr>
        </p:nvSpPr>
        <p:spPr/>
        <p:txBody>
          <a:bodyPr/>
          <a:lstStyle/>
          <a:p>
            <a:r>
              <a:rPr lang="en-US" sz="2400" dirty="0" smtClean="0"/>
              <a:t>Elements within an XML document can be nested. This allows the information to be bundled. The following example shows the nesting of patient information such as height and weight nested within the “</a:t>
            </a:r>
            <a:r>
              <a:rPr lang="en-US" sz="2400" dirty="0" err="1" smtClean="0"/>
              <a:t>PatientInformation</a:t>
            </a:r>
            <a:r>
              <a:rPr lang="en-US" sz="2400" dirty="0" smtClean="0"/>
              <a:t>” element.</a:t>
            </a:r>
          </a:p>
          <a:p>
            <a:pPr marL="457200" lvl="1" indent="0">
              <a:buNone/>
            </a:pPr>
            <a:r>
              <a:rPr lang="en-US" sz="2000" dirty="0" smtClean="0">
                <a:solidFill>
                  <a:srgbClr val="FF0000"/>
                </a:solidFill>
              </a:rPr>
              <a:t>	&lt;</a:t>
            </a:r>
            <a:r>
              <a:rPr lang="en-US" sz="2000" dirty="0" err="1" smtClean="0">
                <a:solidFill>
                  <a:srgbClr val="FF0000"/>
                </a:solidFill>
              </a:rPr>
              <a:t>PatientInformation</a:t>
            </a:r>
            <a:r>
              <a:rPr lang="en-US" sz="2000" dirty="0" smtClean="0">
                <a:solidFill>
                  <a:srgbClr val="FF0000"/>
                </a:solidFill>
              </a:rPr>
              <a:t>&gt; </a:t>
            </a:r>
          </a:p>
          <a:p>
            <a:pPr marL="914400" lvl="2" indent="0">
              <a:buNone/>
            </a:pPr>
            <a:r>
              <a:rPr lang="en-US" dirty="0" smtClean="0">
                <a:solidFill>
                  <a:srgbClr val="FF0000"/>
                </a:solidFill>
              </a:rPr>
              <a:t>	&lt;</a:t>
            </a:r>
            <a:r>
              <a:rPr lang="en-US" dirty="0" err="1" smtClean="0">
                <a:solidFill>
                  <a:srgbClr val="FF0000"/>
                </a:solidFill>
              </a:rPr>
              <a:t>PatientHeight</a:t>
            </a:r>
            <a:r>
              <a:rPr lang="en-US" dirty="0" smtClean="0">
                <a:solidFill>
                  <a:srgbClr val="FF0000"/>
                </a:solidFill>
              </a:rPr>
              <a:t>&gt; 181 &lt;/</a:t>
            </a:r>
            <a:r>
              <a:rPr lang="en-US" dirty="0" err="1" smtClean="0">
                <a:solidFill>
                  <a:srgbClr val="FF0000"/>
                </a:solidFill>
              </a:rPr>
              <a:t>PatientHeight</a:t>
            </a:r>
            <a:r>
              <a:rPr lang="en-US" dirty="0" smtClean="0">
                <a:solidFill>
                  <a:srgbClr val="FF0000"/>
                </a:solidFill>
              </a:rPr>
              <a:t>&gt; </a:t>
            </a:r>
          </a:p>
          <a:p>
            <a:pPr marL="914400" lvl="2" indent="0">
              <a:buNone/>
            </a:pPr>
            <a:r>
              <a:rPr lang="en-US" dirty="0" smtClean="0">
                <a:solidFill>
                  <a:srgbClr val="FF0000"/>
                </a:solidFill>
              </a:rPr>
              <a:t>	&lt;</a:t>
            </a:r>
            <a:r>
              <a:rPr lang="en-US" dirty="0" err="1" smtClean="0">
                <a:solidFill>
                  <a:srgbClr val="FF0000"/>
                </a:solidFill>
              </a:rPr>
              <a:t>PatientWeight</a:t>
            </a:r>
            <a:r>
              <a:rPr lang="en-US" dirty="0" smtClean="0">
                <a:solidFill>
                  <a:srgbClr val="FF0000"/>
                </a:solidFill>
              </a:rPr>
              <a:t>&gt; 78 &lt;/</a:t>
            </a:r>
            <a:r>
              <a:rPr lang="en-US" dirty="0" err="1" smtClean="0">
                <a:solidFill>
                  <a:srgbClr val="FF0000"/>
                </a:solidFill>
              </a:rPr>
              <a:t>PatientWeight</a:t>
            </a:r>
            <a:r>
              <a:rPr lang="en-US" dirty="0" smtClean="0">
                <a:solidFill>
                  <a:srgbClr val="FF0000"/>
                </a:solidFill>
              </a:rPr>
              <a:t>&gt;</a:t>
            </a:r>
          </a:p>
          <a:p>
            <a:pPr marL="0" indent="0">
              <a:buNone/>
            </a:pPr>
            <a:r>
              <a:rPr lang="en-US" sz="2400" dirty="0" smtClean="0"/>
              <a:t>     	 </a:t>
            </a:r>
            <a:r>
              <a:rPr lang="en-US" sz="2000" dirty="0" smtClean="0">
                <a:solidFill>
                  <a:srgbClr val="FF0000"/>
                </a:solidFill>
              </a:rPr>
              <a:t>&lt;/</a:t>
            </a:r>
            <a:r>
              <a:rPr lang="en-US" sz="2000" dirty="0" err="1" smtClean="0">
                <a:solidFill>
                  <a:srgbClr val="FF0000"/>
                </a:solidFill>
              </a:rPr>
              <a:t>PatientInformation</a:t>
            </a:r>
            <a:r>
              <a:rPr lang="en-US" sz="2000" dirty="0" smtClean="0">
                <a:solidFill>
                  <a:srgbClr val="FF0000"/>
                </a:solidFill>
              </a:rPr>
              <a:t>&gt;</a:t>
            </a:r>
          </a:p>
          <a:p>
            <a:endParaRPr lang="en-US" sz="2400" dirty="0" smtClean="0"/>
          </a:p>
          <a:p>
            <a:endParaRPr lang="en-US" dirty="0"/>
          </a:p>
        </p:txBody>
      </p:sp>
      <p:sp>
        <p:nvSpPr>
          <p:cNvPr id="4" name="Footer Placeholder 3"/>
          <p:cNvSpPr>
            <a:spLocks noGrp="1"/>
          </p:cNvSpPr>
          <p:nvPr>
            <p:ph type="ftr" sz="quarter" idx="11"/>
          </p:nvPr>
        </p:nvSpPr>
        <p:spPr/>
        <p:txBody>
          <a:bodyPr/>
          <a:lstStyle/>
          <a:p>
            <a:r>
              <a:rPr lang="en-US" smtClean="0"/>
              <a:t>Compiled based on  Tutorial PhUSE 2008 XML by eXaMpLe authored by Raymond Ebben OCS consulting, The Netherlands</a:t>
            </a:r>
            <a:endParaRPr lang="en-US"/>
          </a:p>
        </p:txBody>
      </p:sp>
      <p:sp>
        <p:nvSpPr>
          <p:cNvPr id="5" name="Slide Number Placeholder 4"/>
          <p:cNvSpPr>
            <a:spLocks noGrp="1"/>
          </p:cNvSpPr>
          <p:nvPr>
            <p:ph type="sldNum" sz="quarter" idx="12"/>
          </p:nvPr>
        </p:nvSpPr>
        <p:spPr/>
        <p:txBody>
          <a:bodyPr/>
          <a:lstStyle/>
          <a:p>
            <a:fld id="{9962FC22-2239-46A3-8EFE-B6C14911DEDF}" type="slidenum">
              <a:rPr lang="en-US" smtClean="0"/>
              <a:t>4</a:t>
            </a:fld>
            <a:endParaRPr lang="en-US"/>
          </a:p>
        </p:txBody>
      </p:sp>
    </p:spTree>
    <p:extLst>
      <p:ext uri="{BB962C8B-B14F-4D97-AF65-F5344CB8AC3E}">
        <p14:creationId xmlns:p14="http://schemas.microsoft.com/office/powerpoint/2010/main" val="863219389"/>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smtClean="0">
                <a:solidFill>
                  <a:srgbClr val="0070C0"/>
                </a:solidFill>
              </a:rPr>
              <a:t>Attributes</a:t>
            </a:r>
            <a:endParaRPr lang="en-US" dirty="0">
              <a:solidFill>
                <a:srgbClr val="0070C0"/>
              </a:solidFill>
            </a:endParaRPr>
          </a:p>
        </p:txBody>
      </p:sp>
      <p:sp>
        <p:nvSpPr>
          <p:cNvPr id="3" name="Content Placeholder 2"/>
          <p:cNvSpPr>
            <a:spLocks noGrp="1"/>
          </p:cNvSpPr>
          <p:nvPr>
            <p:ph idx="1"/>
          </p:nvPr>
        </p:nvSpPr>
        <p:spPr/>
        <p:txBody>
          <a:bodyPr/>
          <a:lstStyle/>
          <a:p>
            <a:r>
              <a:rPr lang="en-US" dirty="0" smtClean="0"/>
              <a:t> </a:t>
            </a:r>
            <a:r>
              <a:rPr lang="en-US" sz="2400" dirty="0" smtClean="0">
                <a:solidFill>
                  <a:srgbClr val="0070C0"/>
                </a:solidFill>
              </a:rPr>
              <a:t>Attributes </a:t>
            </a:r>
            <a:r>
              <a:rPr lang="en-US" sz="2400" dirty="0" smtClean="0"/>
              <a:t>allow for additional descriptive information to be added to the element tag.</a:t>
            </a:r>
          </a:p>
          <a:p>
            <a:r>
              <a:rPr lang="en-US" sz="2400" dirty="0" smtClean="0"/>
              <a:t> The attribute is placed after the name of the element but within the start tag.</a:t>
            </a:r>
          </a:p>
          <a:p>
            <a:r>
              <a:rPr lang="en-US" sz="2400" dirty="0" smtClean="0"/>
              <a:t> The syntax for an attribute is the name of the attribute, in this case “Unit” followed by an equal sign and the value of the attribute in quotes.</a:t>
            </a:r>
          </a:p>
          <a:p>
            <a:pPr marL="457200" lvl="1" indent="0">
              <a:buNone/>
            </a:pPr>
            <a:r>
              <a:rPr lang="en-US" sz="2000" dirty="0" smtClean="0"/>
              <a:t>	</a:t>
            </a:r>
            <a:r>
              <a:rPr lang="en-US" sz="2000" dirty="0" smtClean="0">
                <a:solidFill>
                  <a:srgbClr val="FF0000"/>
                </a:solidFill>
              </a:rPr>
              <a:t>&lt;</a:t>
            </a:r>
            <a:r>
              <a:rPr lang="en-US" sz="2000" dirty="0" err="1" smtClean="0">
                <a:solidFill>
                  <a:srgbClr val="FF0000"/>
                </a:solidFill>
              </a:rPr>
              <a:t>PatientHeight</a:t>
            </a:r>
            <a:r>
              <a:rPr lang="en-US" sz="2000" dirty="0" smtClean="0">
                <a:solidFill>
                  <a:srgbClr val="FF0000"/>
                </a:solidFill>
              </a:rPr>
              <a:t> Unit="Inch"&gt; 71.2 &lt;/</a:t>
            </a:r>
            <a:r>
              <a:rPr lang="en-US" sz="2000" dirty="0" err="1" smtClean="0">
                <a:solidFill>
                  <a:srgbClr val="FF0000"/>
                </a:solidFill>
              </a:rPr>
              <a:t>PatientHeight</a:t>
            </a:r>
            <a:r>
              <a:rPr lang="en-US" sz="2000" dirty="0" smtClean="0">
                <a:solidFill>
                  <a:srgbClr val="FF0000"/>
                </a:solidFill>
              </a:rPr>
              <a:t>&gt;</a:t>
            </a:r>
          </a:p>
          <a:p>
            <a:r>
              <a:rPr lang="en-US" sz="2400" dirty="0" smtClean="0"/>
              <a:t>If the element contains no information the element will be described in a single tag .</a:t>
            </a:r>
          </a:p>
          <a:p>
            <a:r>
              <a:rPr lang="en-US" sz="2400" dirty="0" smtClean="0"/>
              <a:t>An example of an empty element with an attribute is shown</a:t>
            </a:r>
          </a:p>
          <a:p>
            <a:pPr marL="457200" lvl="1" indent="0">
              <a:buNone/>
            </a:pPr>
            <a:r>
              <a:rPr lang="en-US" sz="2000" dirty="0" smtClean="0">
                <a:solidFill>
                  <a:srgbClr val="FF0000"/>
                </a:solidFill>
              </a:rPr>
              <a:t>&lt;</a:t>
            </a:r>
            <a:r>
              <a:rPr lang="en-US" sz="2000" dirty="0" err="1" smtClean="0">
                <a:solidFill>
                  <a:srgbClr val="FF0000"/>
                </a:solidFill>
              </a:rPr>
              <a:t>PatientHeight</a:t>
            </a:r>
            <a:r>
              <a:rPr lang="en-US" sz="2000" dirty="0" smtClean="0">
                <a:solidFill>
                  <a:srgbClr val="FF0000"/>
                </a:solidFill>
              </a:rPr>
              <a:t> Unit="Inch"/&gt;</a:t>
            </a:r>
          </a:p>
          <a:p>
            <a:pPr marL="0" indent="0">
              <a:buNone/>
            </a:pPr>
            <a:endParaRPr lang="en-US" sz="2400" dirty="0"/>
          </a:p>
        </p:txBody>
      </p:sp>
      <p:sp>
        <p:nvSpPr>
          <p:cNvPr id="4" name="Footer Placeholder 3"/>
          <p:cNvSpPr>
            <a:spLocks noGrp="1"/>
          </p:cNvSpPr>
          <p:nvPr>
            <p:ph type="ftr" sz="quarter" idx="11"/>
          </p:nvPr>
        </p:nvSpPr>
        <p:spPr/>
        <p:txBody>
          <a:bodyPr/>
          <a:lstStyle/>
          <a:p>
            <a:r>
              <a:rPr lang="en-US" smtClean="0"/>
              <a:t>Compiled based on  Tutorial PhUSE 2008 XML by eXaMpLe authored by Raymond Ebben OCS consulting, The Netherlands</a:t>
            </a:r>
            <a:endParaRPr lang="en-US"/>
          </a:p>
        </p:txBody>
      </p:sp>
      <p:sp>
        <p:nvSpPr>
          <p:cNvPr id="5" name="Slide Number Placeholder 4"/>
          <p:cNvSpPr>
            <a:spLocks noGrp="1"/>
          </p:cNvSpPr>
          <p:nvPr>
            <p:ph type="sldNum" sz="quarter" idx="12"/>
          </p:nvPr>
        </p:nvSpPr>
        <p:spPr/>
        <p:txBody>
          <a:bodyPr/>
          <a:lstStyle/>
          <a:p>
            <a:fld id="{9962FC22-2239-46A3-8EFE-B6C14911DEDF}" type="slidenum">
              <a:rPr lang="en-US" smtClean="0"/>
              <a:t>5</a:t>
            </a:fld>
            <a:endParaRPr lang="en-US"/>
          </a:p>
        </p:txBody>
      </p:sp>
    </p:spTree>
    <p:extLst>
      <p:ext uri="{BB962C8B-B14F-4D97-AF65-F5344CB8AC3E}">
        <p14:creationId xmlns:p14="http://schemas.microsoft.com/office/powerpoint/2010/main" val="3959205087"/>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smtClean="0"/>
              <a:t>	</a:t>
            </a:r>
            <a:r>
              <a:rPr lang="en-US" dirty="0" smtClean="0">
                <a:solidFill>
                  <a:srgbClr val="0070C0"/>
                </a:solidFill>
              </a:rPr>
              <a:t>Comments</a:t>
            </a:r>
            <a:endParaRPr lang="en-US" dirty="0">
              <a:solidFill>
                <a:srgbClr val="0070C0"/>
              </a:solidFill>
            </a:endParaRPr>
          </a:p>
        </p:txBody>
      </p:sp>
      <p:sp>
        <p:nvSpPr>
          <p:cNvPr id="3" name="Content Placeholder 2"/>
          <p:cNvSpPr>
            <a:spLocks noGrp="1"/>
          </p:cNvSpPr>
          <p:nvPr>
            <p:ph idx="1"/>
          </p:nvPr>
        </p:nvSpPr>
        <p:spPr/>
        <p:txBody>
          <a:bodyPr/>
          <a:lstStyle/>
          <a:p>
            <a:r>
              <a:rPr lang="en-US" dirty="0" smtClean="0"/>
              <a:t> </a:t>
            </a:r>
            <a:r>
              <a:rPr lang="en-US" sz="2400" dirty="0" smtClean="0"/>
              <a:t>You can place </a:t>
            </a:r>
            <a:r>
              <a:rPr lang="en-US" sz="2400" dirty="0" smtClean="0">
                <a:solidFill>
                  <a:srgbClr val="0070C0"/>
                </a:solidFill>
              </a:rPr>
              <a:t>comments</a:t>
            </a:r>
            <a:r>
              <a:rPr lang="en-US" sz="2400" dirty="0" smtClean="0"/>
              <a:t> within XML documents. </a:t>
            </a:r>
          </a:p>
          <a:p>
            <a:r>
              <a:rPr lang="en-US" sz="2400" dirty="0" smtClean="0"/>
              <a:t>These comments can provide additional information for a programmer, but is ignored by programs that process XML files (XML parsers). </a:t>
            </a:r>
          </a:p>
          <a:p>
            <a:r>
              <a:rPr lang="en-US" sz="2400" dirty="0" smtClean="0"/>
              <a:t>The syntax of a comment also consists of a start and an end tag. </a:t>
            </a:r>
          </a:p>
          <a:p>
            <a:r>
              <a:rPr lang="en-US" sz="2400" dirty="0" smtClean="0"/>
              <a:t>The start tag is defined as “&lt;!--“; the end tag is defined as “--&gt;”. </a:t>
            </a:r>
          </a:p>
          <a:p>
            <a:pPr marL="0" indent="0">
              <a:buNone/>
            </a:pPr>
            <a:endParaRPr lang="en-US" sz="2400" dirty="0" smtClean="0"/>
          </a:p>
          <a:p>
            <a:r>
              <a:rPr lang="en-US" sz="2400" dirty="0" smtClean="0"/>
              <a:t>The following example shows the comment “This is an example comment”.</a:t>
            </a:r>
          </a:p>
          <a:p>
            <a:pPr lvl="1"/>
            <a:endParaRPr lang="en-US" sz="2000" dirty="0" smtClean="0"/>
          </a:p>
          <a:p>
            <a:pPr marL="457200" lvl="1" indent="0">
              <a:buNone/>
            </a:pPr>
            <a:r>
              <a:rPr lang="en-US" sz="2000" dirty="0" smtClean="0">
                <a:solidFill>
                  <a:srgbClr val="FF0000"/>
                </a:solidFill>
              </a:rPr>
              <a:t>&lt;!-- This is an example comment --&gt;</a:t>
            </a:r>
          </a:p>
          <a:p>
            <a:endParaRPr lang="en-US" sz="2400" dirty="0" smtClean="0"/>
          </a:p>
          <a:p>
            <a:endParaRPr lang="en-US" sz="2400" dirty="0"/>
          </a:p>
        </p:txBody>
      </p:sp>
      <p:sp>
        <p:nvSpPr>
          <p:cNvPr id="4" name="Footer Placeholder 3"/>
          <p:cNvSpPr>
            <a:spLocks noGrp="1"/>
          </p:cNvSpPr>
          <p:nvPr>
            <p:ph type="ftr" sz="quarter" idx="11"/>
          </p:nvPr>
        </p:nvSpPr>
        <p:spPr/>
        <p:txBody>
          <a:bodyPr/>
          <a:lstStyle/>
          <a:p>
            <a:r>
              <a:rPr lang="en-US" smtClean="0"/>
              <a:t>Compiled based on  Tutorial PhUSE 2008 XML by eXaMpLe authored by Raymond Ebben OCS consulting, The Netherlands</a:t>
            </a:r>
            <a:endParaRPr lang="en-US"/>
          </a:p>
        </p:txBody>
      </p:sp>
      <p:sp>
        <p:nvSpPr>
          <p:cNvPr id="5" name="Slide Number Placeholder 4"/>
          <p:cNvSpPr>
            <a:spLocks noGrp="1"/>
          </p:cNvSpPr>
          <p:nvPr>
            <p:ph type="sldNum" sz="quarter" idx="12"/>
          </p:nvPr>
        </p:nvSpPr>
        <p:spPr/>
        <p:txBody>
          <a:bodyPr/>
          <a:lstStyle/>
          <a:p>
            <a:fld id="{9962FC22-2239-46A3-8EFE-B6C14911DEDF}" type="slidenum">
              <a:rPr lang="en-US" smtClean="0"/>
              <a:t>6</a:t>
            </a:fld>
            <a:endParaRPr lang="en-US"/>
          </a:p>
        </p:txBody>
      </p:sp>
    </p:spTree>
    <p:extLst>
      <p:ext uri="{BB962C8B-B14F-4D97-AF65-F5344CB8AC3E}">
        <p14:creationId xmlns:p14="http://schemas.microsoft.com/office/powerpoint/2010/main" val="1282567138"/>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solidFill>
                  <a:srgbClr val="0070C0"/>
                </a:solidFill>
              </a:rPr>
              <a:t>The Two Structures of an XML-document</a:t>
            </a:r>
            <a:endParaRPr lang="en-US" dirty="0">
              <a:solidFill>
                <a:srgbClr val="0070C0"/>
              </a:solidFill>
            </a:endParaRPr>
          </a:p>
        </p:txBody>
      </p:sp>
      <p:sp>
        <p:nvSpPr>
          <p:cNvPr id="3" name="Content Placeholder 2"/>
          <p:cNvSpPr>
            <a:spLocks noGrp="1"/>
          </p:cNvSpPr>
          <p:nvPr>
            <p:ph idx="1"/>
          </p:nvPr>
        </p:nvSpPr>
        <p:spPr/>
        <p:txBody>
          <a:bodyPr/>
          <a:lstStyle/>
          <a:p>
            <a:r>
              <a:rPr lang="en-US" sz="2400" dirty="0" smtClean="0"/>
              <a:t>The Default Structure (see slides 8 to 12)</a:t>
            </a:r>
          </a:p>
          <a:p>
            <a:pPr marL="0" indent="0">
              <a:buNone/>
            </a:pPr>
            <a:r>
              <a:rPr lang="en-US" sz="2400" dirty="0" smtClean="0"/>
              <a:t>	</a:t>
            </a:r>
          </a:p>
          <a:p>
            <a:r>
              <a:rPr lang="en-US" sz="2400" dirty="0" smtClean="0"/>
              <a:t>The Custom Structure (</a:t>
            </a:r>
            <a:r>
              <a:rPr lang="en-US" sz="2400" b="1" dirty="0" smtClean="0"/>
              <a:t>Definition Document</a:t>
            </a:r>
            <a:r>
              <a:rPr lang="en-US" sz="2400" dirty="0" smtClean="0"/>
              <a:t>) see slides (13 to 21 )</a:t>
            </a:r>
          </a:p>
          <a:p>
            <a:pPr marL="0" indent="0">
              <a:buNone/>
            </a:pPr>
            <a:r>
              <a:rPr lang="en-US" sz="2400" dirty="0"/>
              <a:t>	</a:t>
            </a:r>
            <a:r>
              <a:rPr lang="en-US" sz="2400" dirty="0" smtClean="0"/>
              <a:t>TWO most commonly used are:</a:t>
            </a:r>
          </a:p>
          <a:p>
            <a:pPr marL="0" indent="0">
              <a:buNone/>
            </a:pPr>
            <a:r>
              <a:rPr lang="en-US" sz="2400" dirty="0"/>
              <a:t>	</a:t>
            </a:r>
            <a:r>
              <a:rPr lang="en-US" sz="2400" dirty="0" smtClean="0"/>
              <a:t>	</a:t>
            </a:r>
            <a:r>
              <a:rPr lang="en-US" sz="4400" b="1" dirty="0" smtClean="0">
                <a:solidFill>
                  <a:srgbClr val="0070C0"/>
                </a:solidFill>
              </a:rPr>
              <a:t>DTD</a:t>
            </a:r>
            <a:r>
              <a:rPr lang="en-US" sz="2400" dirty="0" smtClean="0"/>
              <a:t> </a:t>
            </a:r>
            <a:r>
              <a:rPr lang="en-US" sz="4400" b="1" dirty="0" smtClean="0"/>
              <a:t>:</a:t>
            </a:r>
            <a:r>
              <a:rPr lang="en-US" sz="2400" dirty="0" smtClean="0"/>
              <a:t> 	</a:t>
            </a:r>
            <a:r>
              <a:rPr lang="en-US" sz="4400" b="1" u="sng" dirty="0" smtClean="0">
                <a:solidFill>
                  <a:srgbClr val="0070C0"/>
                </a:solidFill>
              </a:rPr>
              <a:t>D</a:t>
            </a:r>
            <a:r>
              <a:rPr lang="en-US" sz="3600" dirty="0" smtClean="0"/>
              <a:t>ocument   </a:t>
            </a:r>
            <a:r>
              <a:rPr lang="en-US" sz="4400" b="1" u="sng" dirty="0" smtClean="0">
                <a:solidFill>
                  <a:srgbClr val="0070C0"/>
                </a:solidFill>
              </a:rPr>
              <a:t>T</a:t>
            </a:r>
            <a:r>
              <a:rPr lang="en-US" sz="3600" dirty="0" smtClean="0"/>
              <a:t>ype    </a:t>
            </a:r>
            <a:r>
              <a:rPr lang="en-US" sz="4400" b="1" u="sng" dirty="0" smtClean="0">
                <a:solidFill>
                  <a:srgbClr val="0070C0"/>
                </a:solidFill>
              </a:rPr>
              <a:t>D</a:t>
            </a:r>
            <a:r>
              <a:rPr lang="en-US" sz="3600" dirty="0" smtClean="0"/>
              <a:t>efinition</a:t>
            </a:r>
            <a:r>
              <a:rPr lang="en-US" sz="2400" dirty="0" smtClean="0"/>
              <a:t>.</a:t>
            </a:r>
          </a:p>
          <a:p>
            <a:pPr marL="0" indent="0">
              <a:buNone/>
            </a:pPr>
            <a:r>
              <a:rPr lang="en-US" sz="2400" dirty="0"/>
              <a:t>	</a:t>
            </a:r>
            <a:r>
              <a:rPr lang="en-US" sz="2400" dirty="0" smtClean="0"/>
              <a:t>	</a:t>
            </a:r>
            <a:r>
              <a:rPr lang="en-US" sz="4400" b="1" dirty="0" smtClean="0">
                <a:solidFill>
                  <a:srgbClr val="0070C0"/>
                </a:solidFill>
              </a:rPr>
              <a:t>XSD</a:t>
            </a:r>
            <a:r>
              <a:rPr lang="en-US" sz="4400" b="1" dirty="0" smtClean="0"/>
              <a:t>:	</a:t>
            </a:r>
            <a:r>
              <a:rPr lang="en-US" sz="2400" dirty="0" smtClean="0"/>
              <a:t> </a:t>
            </a:r>
            <a:r>
              <a:rPr lang="en-US" sz="4400" b="1" u="sng" dirty="0" smtClean="0">
                <a:solidFill>
                  <a:srgbClr val="0070C0"/>
                </a:solidFill>
              </a:rPr>
              <a:t>X</a:t>
            </a:r>
            <a:r>
              <a:rPr lang="en-US" sz="3600" dirty="0" smtClean="0"/>
              <a:t>ML    </a:t>
            </a:r>
            <a:r>
              <a:rPr lang="en-US" sz="4400" b="1" u="sng" dirty="0" smtClean="0">
                <a:solidFill>
                  <a:srgbClr val="0070C0"/>
                </a:solidFill>
              </a:rPr>
              <a:t>S</a:t>
            </a:r>
            <a:r>
              <a:rPr lang="en-US" sz="3600" dirty="0" smtClean="0"/>
              <a:t>chema</a:t>
            </a:r>
            <a:r>
              <a:rPr lang="en-US" sz="2400" b="1" dirty="0" smtClean="0"/>
              <a:t>       </a:t>
            </a:r>
            <a:r>
              <a:rPr lang="en-US" sz="4400" b="1" u="sng" dirty="0" smtClean="0">
                <a:solidFill>
                  <a:srgbClr val="0070C0"/>
                </a:solidFill>
              </a:rPr>
              <a:t>D</a:t>
            </a:r>
            <a:r>
              <a:rPr lang="en-US" sz="3600" dirty="0" smtClean="0"/>
              <a:t>efinition</a:t>
            </a:r>
            <a:r>
              <a:rPr lang="en-US" sz="2400" b="1" dirty="0" smtClean="0"/>
              <a:t>.</a:t>
            </a:r>
            <a:endParaRPr lang="en-US" sz="2400" b="1" dirty="0"/>
          </a:p>
        </p:txBody>
      </p:sp>
      <p:sp>
        <p:nvSpPr>
          <p:cNvPr id="4" name="Footer Placeholder 3"/>
          <p:cNvSpPr>
            <a:spLocks noGrp="1"/>
          </p:cNvSpPr>
          <p:nvPr>
            <p:ph type="ftr" sz="quarter" idx="11"/>
          </p:nvPr>
        </p:nvSpPr>
        <p:spPr/>
        <p:txBody>
          <a:bodyPr/>
          <a:lstStyle/>
          <a:p>
            <a:r>
              <a:rPr lang="en-US" smtClean="0"/>
              <a:t>Compiled based on  Tutorial PhUSE 2008 XML by eXaMpLe authored by Raymond Ebben OCS consulting, The Netherlands</a:t>
            </a:r>
            <a:endParaRPr lang="en-US"/>
          </a:p>
        </p:txBody>
      </p:sp>
      <p:sp>
        <p:nvSpPr>
          <p:cNvPr id="5" name="Slide Number Placeholder 4"/>
          <p:cNvSpPr>
            <a:spLocks noGrp="1"/>
          </p:cNvSpPr>
          <p:nvPr>
            <p:ph type="sldNum" sz="quarter" idx="12"/>
          </p:nvPr>
        </p:nvSpPr>
        <p:spPr/>
        <p:txBody>
          <a:bodyPr/>
          <a:lstStyle/>
          <a:p>
            <a:fld id="{9962FC22-2239-46A3-8EFE-B6C14911DEDF}" type="slidenum">
              <a:rPr lang="en-US" smtClean="0"/>
              <a:t>7</a:t>
            </a:fld>
            <a:endParaRPr lang="en-US"/>
          </a:p>
        </p:txBody>
      </p:sp>
    </p:spTree>
    <p:extLst>
      <p:ext uri="{BB962C8B-B14F-4D97-AF65-F5344CB8AC3E}">
        <p14:creationId xmlns:p14="http://schemas.microsoft.com/office/powerpoint/2010/main" val="95267180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 </a:t>
            </a:r>
            <a:r>
              <a:rPr lang="en-US" sz="3600" b="1" dirty="0" smtClean="0">
                <a:solidFill>
                  <a:srgbClr val="0070C0"/>
                </a:solidFill>
              </a:rPr>
              <a:t>THE DEFAULT STRUCTURE OF AN XML DOCUMENT </a:t>
            </a:r>
            <a:endParaRPr lang="en-US" sz="3600" b="1" dirty="0">
              <a:solidFill>
                <a:srgbClr val="0070C0"/>
              </a:solidFill>
            </a:endParaRPr>
          </a:p>
        </p:txBody>
      </p:sp>
      <p:sp>
        <p:nvSpPr>
          <p:cNvPr id="3" name="Content Placeholder 2"/>
          <p:cNvSpPr>
            <a:spLocks noGrp="1"/>
          </p:cNvSpPr>
          <p:nvPr>
            <p:ph idx="1"/>
          </p:nvPr>
        </p:nvSpPr>
        <p:spPr/>
        <p:txBody>
          <a:bodyPr/>
          <a:lstStyle/>
          <a:p>
            <a:r>
              <a:rPr lang="en-US" sz="2400" dirty="0" smtClean="0"/>
              <a:t>XML is a structured language</a:t>
            </a:r>
            <a:r>
              <a:rPr lang="en-US" dirty="0" smtClean="0"/>
              <a:t>.</a:t>
            </a:r>
          </a:p>
          <a:p>
            <a:r>
              <a:rPr lang="en-US" sz="2400" dirty="0" smtClean="0"/>
              <a:t>The default structure of any XML file is defined in the XML specification for creating XML files.</a:t>
            </a:r>
          </a:p>
          <a:p>
            <a:r>
              <a:rPr lang="en-US" sz="2400" dirty="0" smtClean="0"/>
              <a:t> These specifications are defined and maintained by W3C (http://www.w3.org/XML/) which is an international consortium responsible for developing protocols and guidelines to define web standards.</a:t>
            </a:r>
          </a:p>
          <a:p>
            <a:r>
              <a:rPr lang="en-US" sz="2400" dirty="0" smtClean="0"/>
              <a:t>XML files that adhere to this standard are referred to as “a well-formed XML”.</a:t>
            </a:r>
          </a:p>
        </p:txBody>
      </p:sp>
      <p:sp>
        <p:nvSpPr>
          <p:cNvPr id="4" name="Footer Placeholder 3"/>
          <p:cNvSpPr>
            <a:spLocks noGrp="1"/>
          </p:cNvSpPr>
          <p:nvPr>
            <p:ph type="ftr" sz="quarter" idx="11"/>
          </p:nvPr>
        </p:nvSpPr>
        <p:spPr/>
        <p:txBody>
          <a:bodyPr/>
          <a:lstStyle/>
          <a:p>
            <a:r>
              <a:rPr lang="en-US" smtClean="0"/>
              <a:t>Compiled based on  Tutorial PhUSE 2008 XML by eXaMpLe authored by Raymond Ebben OCS consulting, The Netherlands</a:t>
            </a:r>
            <a:endParaRPr lang="en-US"/>
          </a:p>
        </p:txBody>
      </p:sp>
      <p:sp>
        <p:nvSpPr>
          <p:cNvPr id="5" name="Slide Number Placeholder 4"/>
          <p:cNvSpPr>
            <a:spLocks noGrp="1"/>
          </p:cNvSpPr>
          <p:nvPr>
            <p:ph type="sldNum" sz="quarter" idx="12"/>
          </p:nvPr>
        </p:nvSpPr>
        <p:spPr/>
        <p:txBody>
          <a:bodyPr/>
          <a:lstStyle/>
          <a:p>
            <a:fld id="{9962FC22-2239-46A3-8EFE-B6C14911DEDF}" type="slidenum">
              <a:rPr lang="en-US" smtClean="0"/>
              <a:t>8</a:t>
            </a:fld>
            <a:endParaRPr lang="en-US"/>
          </a:p>
        </p:txBody>
      </p:sp>
    </p:spTree>
    <p:extLst>
      <p:ext uri="{BB962C8B-B14F-4D97-AF65-F5344CB8AC3E}">
        <p14:creationId xmlns:p14="http://schemas.microsoft.com/office/powerpoint/2010/main" val="2435591019"/>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 </a:t>
            </a:r>
            <a:r>
              <a:rPr lang="en-US" dirty="0" smtClean="0">
                <a:solidFill>
                  <a:srgbClr val="0070C0"/>
                </a:solidFill>
              </a:rPr>
              <a:t>Basic Rules for a well-formed XML file</a:t>
            </a:r>
            <a:r>
              <a:rPr lang="en-US" dirty="0" smtClean="0"/>
              <a:t/>
            </a:r>
            <a:br>
              <a:rPr lang="en-US" dirty="0" smtClean="0"/>
            </a:br>
            <a:endParaRPr lang="en-US" dirty="0"/>
          </a:p>
        </p:txBody>
      </p:sp>
      <p:sp>
        <p:nvSpPr>
          <p:cNvPr id="3" name="Content Placeholder 2"/>
          <p:cNvSpPr>
            <a:spLocks noGrp="1"/>
          </p:cNvSpPr>
          <p:nvPr>
            <p:ph idx="1"/>
          </p:nvPr>
        </p:nvSpPr>
        <p:spPr/>
        <p:txBody>
          <a:bodyPr>
            <a:normAutofit lnSpcReduction="10000"/>
          </a:bodyPr>
          <a:lstStyle/>
          <a:p>
            <a:r>
              <a:rPr lang="en-US" dirty="0" smtClean="0"/>
              <a:t>The most basic rules are :</a:t>
            </a:r>
          </a:p>
          <a:p>
            <a:r>
              <a:rPr lang="en-US" dirty="0" smtClean="0"/>
              <a:t> </a:t>
            </a:r>
            <a:r>
              <a:rPr lang="en-US" sz="2400" dirty="0" smtClean="0"/>
              <a:t>The XML file must contain a </a:t>
            </a:r>
            <a:r>
              <a:rPr lang="en-US" sz="2400" b="1" i="1" u="sng" dirty="0" smtClean="0">
                <a:solidFill>
                  <a:srgbClr val="00B050"/>
                </a:solidFill>
              </a:rPr>
              <a:t>single “root” element </a:t>
            </a:r>
            <a:r>
              <a:rPr lang="en-US" sz="2400" dirty="0" smtClean="0"/>
              <a:t>(to nest the content of the XML file). </a:t>
            </a:r>
          </a:p>
          <a:p>
            <a:r>
              <a:rPr lang="en-US" sz="2400" dirty="0" smtClean="0"/>
              <a:t> Every </a:t>
            </a:r>
            <a:r>
              <a:rPr lang="en-US" sz="2400" dirty="0" smtClean="0">
                <a:solidFill>
                  <a:srgbClr val="FF0000"/>
                </a:solidFill>
              </a:rPr>
              <a:t>element </a:t>
            </a:r>
            <a:r>
              <a:rPr lang="en-US" sz="2400" dirty="0" smtClean="0"/>
              <a:t>must be </a:t>
            </a:r>
            <a:r>
              <a:rPr lang="en-US" sz="2400" b="1" i="1" u="sng" dirty="0" smtClean="0">
                <a:solidFill>
                  <a:srgbClr val="FF0000"/>
                </a:solidFill>
              </a:rPr>
              <a:t>correctly nested</a:t>
            </a:r>
            <a:r>
              <a:rPr lang="en-US" sz="2400" dirty="0" smtClean="0"/>
              <a:t>.</a:t>
            </a:r>
          </a:p>
          <a:p>
            <a:r>
              <a:rPr lang="en-US" sz="2400" dirty="0" smtClean="0"/>
              <a:t> </a:t>
            </a:r>
            <a:r>
              <a:rPr lang="en-US" sz="2400" b="1" i="1" u="sng" dirty="0" smtClean="0">
                <a:solidFill>
                  <a:srgbClr val="FF0000"/>
                </a:solidFill>
              </a:rPr>
              <a:t>Non-empty elements </a:t>
            </a:r>
            <a:r>
              <a:rPr lang="en-US" sz="2400" dirty="0" smtClean="0"/>
              <a:t>must have begin and end tags.</a:t>
            </a:r>
          </a:p>
          <a:p>
            <a:r>
              <a:rPr lang="en-US" sz="2400" dirty="0" smtClean="0"/>
              <a:t>  </a:t>
            </a:r>
            <a:r>
              <a:rPr lang="en-US" sz="2400" b="1" i="1" u="sng" dirty="0" smtClean="0">
                <a:solidFill>
                  <a:srgbClr val="FF0000"/>
                </a:solidFill>
              </a:rPr>
              <a:t>Empty elements </a:t>
            </a:r>
            <a:r>
              <a:rPr lang="en-US" sz="2400" dirty="0" smtClean="0"/>
              <a:t>are denoted by a single tag ending with a slash (/).</a:t>
            </a:r>
          </a:p>
          <a:p>
            <a:r>
              <a:rPr lang="en-US" sz="2400" dirty="0" smtClean="0"/>
              <a:t> All </a:t>
            </a:r>
            <a:r>
              <a:rPr lang="en-US" sz="2400" b="1" i="1" u="sng" dirty="0" smtClean="0">
                <a:solidFill>
                  <a:srgbClr val="0070C0"/>
                </a:solidFill>
              </a:rPr>
              <a:t>attribute values </a:t>
            </a:r>
            <a:r>
              <a:rPr lang="en-US" sz="2400" dirty="0" smtClean="0"/>
              <a:t>must be enclosed in double quotation marks or single quotation marks. </a:t>
            </a:r>
            <a:endParaRPr lang="en-US" sz="2400" dirty="0"/>
          </a:p>
          <a:p>
            <a:r>
              <a:rPr lang="en-US" sz="2400" dirty="0" smtClean="0"/>
              <a:t>The content of the XML file is </a:t>
            </a:r>
            <a:r>
              <a:rPr lang="en-US" sz="2400" b="1" i="1" u="sng" dirty="0" smtClean="0"/>
              <a:t>case sensitive</a:t>
            </a:r>
            <a:r>
              <a:rPr lang="en-US" dirty="0" smtClean="0"/>
              <a:t>.</a:t>
            </a:r>
          </a:p>
          <a:p>
            <a:r>
              <a:rPr lang="en-US" dirty="0" smtClean="0"/>
              <a:t>Special Characters in the content must be “escaped”.</a:t>
            </a:r>
            <a:endParaRPr lang="en-US" dirty="0"/>
          </a:p>
        </p:txBody>
      </p:sp>
      <p:sp>
        <p:nvSpPr>
          <p:cNvPr id="4" name="Footer Placeholder 3"/>
          <p:cNvSpPr>
            <a:spLocks noGrp="1"/>
          </p:cNvSpPr>
          <p:nvPr>
            <p:ph type="ftr" sz="quarter" idx="11"/>
          </p:nvPr>
        </p:nvSpPr>
        <p:spPr/>
        <p:txBody>
          <a:bodyPr/>
          <a:lstStyle/>
          <a:p>
            <a:r>
              <a:rPr lang="en-US" smtClean="0"/>
              <a:t>Compiled based on  Tutorial PhUSE 2008 XML by eXaMpLe authored by Raymond Ebben OCS consulting, The Netherlands</a:t>
            </a:r>
            <a:endParaRPr lang="en-US"/>
          </a:p>
        </p:txBody>
      </p:sp>
      <p:sp>
        <p:nvSpPr>
          <p:cNvPr id="5" name="Slide Number Placeholder 4"/>
          <p:cNvSpPr>
            <a:spLocks noGrp="1"/>
          </p:cNvSpPr>
          <p:nvPr>
            <p:ph type="sldNum" sz="quarter" idx="12"/>
          </p:nvPr>
        </p:nvSpPr>
        <p:spPr/>
        <p:txBody>
          <a:bodyPr/>
          <a:lstStyle/>
          <a:p>
            <a:fld id="{9962FC22-2239-46A3-8EFE-B6C14911DEDF}" type="slidenum">
              <a:rPr lang="en-US" smtClean="0"/>
              <a:t>9</a:t>
            </a:fld>
            <a:endParaRPr lang="en-US"/>
          </a:p>
        </p:txBody>
      </p:sp>
    </p:spTree>
    <p:extLst>
      <p:ext uri="{BB962C8B-B14F-4D97-AF65-F5344CB8AC3E}">
        <p14:creationId xmlns:p14="http://schemas.microsoft.com/office/powerpoint/2010/main" val="901882558"/>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Facet</Template>
  <TotalTime>270</TotalTime>
  <Words>1539</Words>
  <Application>Microsoft Office PowerPoint</Application>
  <PresentationFormat>Widescreen</PresentationFormat>
  <Paragraphs>239</Paragraphs>
  <Slides>22</Slides>
  <Notes>1</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22</vt:i4>
      </vt:variant>
    </vt:vector>
  </HeadingPairs>
  <TitlesOfParts>
    <vt:vector size="26" baseType="lpstr">
      <vt:lpstr>Arial</vt:lpstr>
      <vt:lpstr>Calibri</vt:lpstr>
      <vt:lpstr>Calibri Light</vt:lpstr>
      <vt:lpstr>Office Theme</vt:lpstr>
      <vt:lpstr>XML blocks</vt:lpstr>
      <vt:lpstr>Elements</vt:lpstr>
      <vt:lpstr>Examples of an Element</vt:lpstr>
      <vt:lpstr>Examples of an Element (cont’d)</vt:lpstr>
      <vt:lpstr>Attributes</vt:lpstr>
      <vt:lpstr> Comments</vt:lpstr>
      <vt:lpstr>The Two Structures of an XML-document</vt:lpstr>
      <vt:lpstr> THE DEFAULT STRUCTURE OF AN XML DOCUMENT </vt:lpstr>
      <vt:lpstr> Basic Rules for a well-formed XML file </vt:lpstr>
      <vt:lpstr>An example of the default structure of an XML document. </vt:lpstr>
      <vt:lpstr>Cont’d ; The example of a default XML document</vt:lpstr>
      <vt:lpstr>Comments on the Example</vt:lpstr>
      <vt:lpstr>The Custom  Structure for an XML document</vt:lpstr>
      <vt:lpstr>Back to the same example</vt:lpstr>
      <vt:lpstr>Back to the example (cont’d)</vt:lpstr>
      <vt:lpstr>Back to the example cont’d:</vt:lpstr>
      <vt:lpstr>XSD describing the Custom Structure of the Example</vt:lpstr>
      <vt:lpstr>Cont’d ; XSD describing the Custom Structure of the Example:</vt:lpstr>
      <vt:lpstr>Cont’d :XSD describing the Custom Structure of the Example:</vt:lpstr>
      <vt:lpstr>Final Comments on the XSD describing the Custom structure of the Example:</vt:lpstr>
      <vt:lpstr>Final Comments (cont’d)on the XSD describing the Custom structure of the Example</vt:lpstr>
      <vt:lpstr>Recommended Reading</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XML blocks</dc:title>
  <dc:creator>Ashraf Youssef</dc:creator>
  <cp:lastModifiedBy>Ashraf Youssef</cp:lastModifiedBy>
  <cp:revision>43</cp:revision>
  <cp:lastPrinted>2015-11-03T07:52:13Z</cp:lastPrinted>
  <dcterms:created xsi:type="dcterms:W3CDTF">2015-10-27T08:26:03Z</dcterms:created>
  <dcterms:modified xsi:type="dcterms:W3CDTF">2015-11-03T07:59:17Z</dcterms:modified>
</cp:coreProperties>
</file>

<file path=docProps/thumbnail.jpeg>
</file>