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42"/>
  </p:notesMasterIdLst>
  <p:handoutMasterIdLst>
    <p:handoutMasterId r:id="rId43"/>
  </p:handoutMasterIdLst>
  <p:sldIdLst>
    <p:sldId id="256" r:id="rId2"/>
    <p:sldId id="421" r:id="rId3"/>
    <p:sldId id="457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60" r:id="rId14"/>
    <p:sldId id="434" r:id="rId15"/>
    <p:sldId id="435" r:id="rId16"/>
    <p:sldId id="436" r:id="rId17"/>
    <p:sldId id="437" r:id="rId18"/>
    <p:sldId id="462" r:id="rId19"/>
    <p:sldId id="438" r:id="rId20"/>
    <p:sldId id="459" r:id="rId21"/>
    <p:sldId id="439" r:id="rId22"/>
    <p:sldId id="440" r:id="rId23"/>
    <p:sldId id="441" r:id="rId24"/>
    <p:sldId id="458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63" r:id="rId39"/>
    <p:sldId id="455" r:id="rId40"/>
    <p:sldId id="456" r:id="rId41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22" autoAdjust="0"/>
    <p:restoredTop sz="94712" autoAdjust="0"/>
  </p:normalViewPr>
  <p:slideViewPr>
    <p:cSldViewPr>
      <p:cViewPr varScale="1">
        <p:scale>
          <a:sx n="64" d="100"/>
          <a:sy n="64" d="100"/>
        </p:scale>
        <p:origin x="-16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83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05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39345BE-ECB7-4724-90D8-B805D03002AF}" type="slidenum">
              <a:rPr lang="en-US" altLang="en-US" sz="1200">
                <a:latin typeface="Times New Roman" pitchFamily="18" charset="0"/>
              </a:rPr>
              <a:pPr/>
              <a:t>16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040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4653A3F-4BF2-4647-8C7C-8CBAB55FED12}" type="slidenum">
              <a:rPr lang="en-US" altLang="en-US" sz="1200">
                <a:latin typeface="Times New Roman" pitchFamily="18" charset="0"/>
              </a:rPr>
              <a:pPr/>
              <a:t>19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889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6930FE4-AFA5-4699-A2D7-42C42CCE7083}" type="slidenum">
              <a:rPr lang="en-US" altLang="en-US" sz="1200">
                <a:latin typeface="Times New Roman" pitchFamily="18" charset="0"/>
              </a:rPr>
              <a:pPr/>
              <a:t>21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715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8235364-60F7-4EA4-914F-38DF2C3803B8}" type="slidenum">
              <a:rPr lang="en-US" altLang="en-US" sz="1200">
                <a:latin typeface="Times New Roman" pitchFamily="18" charset="0"/>
              </a:rPr>
              <a:pPr/>
              <a:t>22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520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4864EF-0131-4614-B68F-F38CC7F8B155}" type="slidenum">
              <a:rPr lang="en-US" altLang="en-US" sz="1200">
                <a:latin typeface="Times New Roman" pitchFamily="18" charset="0"/>
              </a:rPr>
              <a:pPr/>
              <a:t>23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884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6C2CB3-3CB6-4A21-8200-A0E909115518}" type="slidenum">
              <a:rPr lang="en-US" altLang="en-US" sz="1200">
                <a:latin typeface="Times New Roman" pitchFamily="18" charset="0"/>
              </a:rPr>
              <a:pPr/>
              <a:t>25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713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FB7300-F35E-40B9-953F-54A78CBE90BE}" type="slidenum">
              <a:rPr lang="en-US" altLang="en-US" sz="1200">
                <a:latin typeface="Times New Roman" pitchFamily="18" charset="0"/>
              </a:rPr>
              <a:pPr/>
              <a:t>30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83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A8D5CD4-FAC6-41E0-8152-995F71B99256}" type="slidenum">
              <a:rPr lang="en-US" altLang="en-US" sz="1200">
                <a:latin typeface="Times New Roman" pitchFamily="18" charset="0"/>
              </a:rPr>
              <a:pPr/>
              <a:t>31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064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4E65ADD-3A3F-4DBF-9C14-C58A40F8B610}" type="slidenum">
              <a:rPr lang="en-US" altLang="en-US" sz="1200">
                <a:latin typeface="Times New Roman" pitchFamily="18" charset="0"/>
              </a:rPr>
              <a:pPr/>
              <a:t>32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143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54E3B7-E643-4AF4-8DB0-46FA634D72A8}" type="slidenum">
              <a:rPr lang="en-US" altLang="en-US" sz="1200">
                <a:latin typeface="Times New Roman" pitchFamily="18" charset="0"/>
              </a:rPr>
              <a:pPr/>
              <a:t>33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6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0DB4FC-816E-4E41-85F5-0E0260692092}" type="slidenum">
              <a:rPr lang="en-US" altLang="en-US" sz="1200">
                <a:latin typeface="Times New Roman" pitchFamily="18" charset="0"/>
              </a:rPr>
              <a:pPr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116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CD038D8-26A8-4B00-8D32-6D751228EFA8}" type="slidenum">
              <a:rPr lang="en-US" altLang="en-US" sz="1200">
                <a:latin typeface="Times New Roman" pitchFamily="18" charset="0"/>
              </a:rPr>
              <a:pPr/>
              <a:t>34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416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8ED65A0-B31B-4BF2-8D57-9529450DDB5B}" type="slidenum">
              <a:rPr lang="en-US" altLang="en-US" sz="1200">
                <a:latin typeface="Times New Roman" pitchFamily="18" charset="0"/>
              </a:rPr>
              <a:pPr/>
              <a:t>36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975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CE7B00D-AC15-4FD8-96C7-7FAFE621BD95}" type="slidenum">
              <a:rPr lang="en-US" altLang="en-US" sz="1200">
                <a:latin typeface="Times New Roman" pitchFamily="18" charset="0"/>
              </a:rPr>
              <a:pPr/>
              <a:t>37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65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0DB4FC-816E-4E41-85F5-0E0260692092}" type="slidenum">
              <a:rPr lang="en-US" altLang="en-US" sz="1200">
                <a:latin typeface="Times New Roman" pitchFamily="18" charset="0"/>
              </a:rPr>
              <a:pPr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54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A74764-00E5-4195-919B-79FD1BB1ADFE}" type="slidenum">
              <a:rPr lang="en-US" altLang="en-US" sz="1200">
                <a:latin typeface="Times New Roman" pitchFamily="18" charset="0"/>
              </a:rPr>
              <a:pPr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448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61878E-1EE4-4FFF-8E03-02000693A233}" type="slidenum">
              <a:rPr lang="en-US" altLang="en-US" sz="1200">
                <a:latin typeface="Times New Roman" pitchFamily="18" charset="0"/>
              </a:rPr>
              <a:pPr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1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9F6DDFB-4E41-407B-9079-C65002832B31}" type="slidenum">
              <a:rPr lang="en-US" altLang="en-US" sz="1200">
                <a:latin typeface="Times New Roman" pitchFamily="18" charset="0"/>
              </a:rPr>
              <a:pPr/>
              <a:t>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52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A498DF4-DE9A-427A-A5D1-E41223826526}" type="slidenum">
              <a:rPr lang="en-US" altLang="en-US" sz="1200">
                <a:latin typeface="Times New Roman" pitchFamily="18" charset="0"/>
              </a:rPr>
              <a:pPr/>
              <a:t>10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73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F29E4E4-B88F-4E20-9E82-D83F486A99B7}" type="slidenum">
              <a:rPr lang="en-US" altLang="en-US" sz="1200">
                <a:latin typeface="Times New Roman" pitchFamily="18" charset="0"/>
              </a:rPr>
              <a:pPr/>
              <a:t>14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613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279B45-BAB0-40A7-939B-5C618B6A294D}" type="slidenum">
              <a:rPr lang="en-US" altLang="en-US" sz="1200">
                <a:latin typeface="Times New Roman" pitchFamily="18" charset="0"/>
              </a:rPr>
              <a:pPr/>
              <a:t>15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56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142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273374942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221442532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4293595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416773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9807254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4899682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1666494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‹N°›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40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4</a:t>
            </a:r>
          </a:p>
          <a:p>
            <a:r>
              <a:rPr smtClean="0"/>
              <a:t>The Human Side of Marketing Research: Organizational and Ethical Issues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10</a:t>
            </a:fld>
            <a:endParaRPr lang="en-US" altLang="en-US" dirty="0"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840" y="1259228"/>
            <a:ext cx="7548321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The World’s Largest Research Firms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Size of the Marketing Research Firm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Small firms</a:t>
            </a:r>
          </a:p>
          <a:p>
            <a:pPr lvl="1"/>
            <a:r>
              <a:rPr lang="en-US" altLang="en-US" dirty="0" smtClean="0"/>
              <a:t>Less than 100 employees</a:t>
            </a:r>
          </a:p>
          <a:p>
            <a:pPr lvl="1"/>
            <a:r>
              <a:rPr lang="en-US" altLang="en-US" dirty="0" smtClean="0"/>
              <a:t>VP of marketing may be in charge of all significant marketing research</a:t>
            </a:r>
          </a:p>
          <a:p>
            <a:r>
              <a:rPr lang="en-US" altLang="en-US" dirty="0" smtClean="0"/>
              <a:t>Mid-sized firms</a:t>
            </a:r>
          </a:p>
          <a:p>
            <a:pPr lvl="1"/>
            <a:r>
              <a:rPr lang="en-US" altLang="en-US" dirty="0" smtClean="0"/>
              <a:t>100 to 500 employees</a:t>
            </a:r>
          </a:p>
          <a:p>
            <a:r>
              <a:rPr lang="en-US" altLang="en-US" dirty="0" smtClean="0"/>
              <a:t>Large firms</a:t>
            </a:r>
          </a:p>
          <a:p>
            <a:pPr lvl="1"/>
            <a:r>
              <a:rPr lang="en-US" altLang="en-US" dirty="0" smtClean="0"/>
              <a:t>More than 500 employees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Mid-Sized Firms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Typically includes a director of marketing research</a:t>
            </a:r>
          </a:p>
          <a:p>
            <a:r>
              <a:rPr lang="en-US" altLang="en-US" dirty="0" smtClean="0"/>
              <a:t>A research analyst</a:t>
            </a:r>
          </a:p>
          <a:p>
            <a:pPr lvl="1"/>
            <a:r>
              <a:rPr lang="en-US" altLang="en-US" dirty="0" smtClean="0"/>
              <a:t>Responsible for client contact, project design, preparation of proposals, selection of research suppliers, and supervision of data collection, analysis, and reporting activities</a:t>
            </a:r>
          </a:p>
          <a:p>
            <a:r>
              <a:rPr lang="en-US" altLang="en-US" dirty="0" smtClean="0"/>
              <a:t>Research assistants (or associates) </a:t>
            </a:r>
          </a:p>
          <a:p>
            <a:pPr lvl="1"/>
            <a:r>
              <a:rPr lang="en-US" altLang="en-US" dirty="0" smtClean="0"/>
              <a:t>Provide technical assistance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Mid-Sized Firms (cont’d.)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Manager of decision support systems</a:t>
            </a:r>
          </a:p>
          <a:p>
            <a:pPr lvl="1"/>
            <a:r>
              <a:rPr lang="en-US" altLang="en-US" dirty="0" smtClean="0"/>
              <a:t>Supervises the collection and analysis of customer relationship management (CRM) data</a:t>
            </a:r>
          </a:p>
          <a:p>
            <a:r>
              <a:rPr lang="en-US" altLang="en-US" dirty="0" smtClean="0"/>
              <a:t>A forecast analyst </a:t>
            </a:r>
          </a:p>
          <a:p>
            <a:pPr lvl="1"/>
            <a:r>
              <a:rPr lang="en-US" altLang="en-US" dirty="0" smtClean="0"/>
              <a:t>Provides technical assistance, e.g., generating a sales forecast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171265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14</a:t>
            </a:fld>
            <a:endParaRPr lang="en-US" altLang="en-US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2119313"/>
            <a:ext cx="87820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Example of a Large Market Research Firm’s Organizational Chart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Director of Marketing Research as a Manager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Problems in directing research</a:t>
            </a:r>
          </a:p>
          <a:p>
            <a:pPr lvl="1"/>
            <a:r>
              <a:rPr lang="en-US" altLang="en-US" dirty="0" smtClean="0"/>
              <a:t>Skilled research professionals like conducting research better than managing people</a:t>
            </a:r>
          </a:p>
          <a:p>
            <a:pPr lvl="1"/>
            <a:r>
              <a:rPr lang="en-US" altLang="en-US" dirty="0" smtClean="0"/>
              <a:t>The research management role often is not formally recognized</a:t>
            </a:r>
          </a:p>
          <a:p>
            <a:pPr lvl="1"/>
            <a:r>
              <a:rPr lang="en-US" altLang="en-US" dirty="0" smtClean="0"/>
              <a:t>Outstanding research professionals often have trouble delegating responsibility</a:t>
            </a: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Cross-Functional Teams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Composed </a:t>
            </a:r>
            <a:r>
              <a:rPr lang="en-US" altLang="en-US" dirty="0" smtClean="0"/>
              <a:t>of individuals from various functional areas such as engineering, production, finance, and marketing who share a common purpose</a:t>
            </a:r>
          </a:p>
          <a:p>
            <a:r>
              <a:rPr lang="en-US" altLang="en-US" dirty="0" smtClean="0"/>
              <a:t>Benefits of cross-functional teams</a:t>
            </a:r>
          </a:p>
          <a:p>
            <a:pPr lvl="1"/>
            <a:r>
              <a:rPr lang="en-US" altLang="en-US" dirty="0" smtClean="0"/>
              <a:t>Help organizations focus on a core business process, e.g., new-product development</a:t>
            </a:r>
          </a:p>
          <a:p>
            <a:pPr lvl="1"/>
            <a:r>
              <a:rPr lang="en-US" altLang="en-US" dirty="0" smtClean="0"/>
              <a:t>Reduce the tendency for employees to focus single-mindedly on an isolated functional activity</a:t>
            </a:r>
          </a:p>
          <a:p>
            <a:pPr lvl="1"/>
            <a:r>
              <a:rPr lang="en-US" altLang="en-US" dirty="0" smtClean="0"/>
              <a:t>Help to better communicate customers’ desires and opinions across the firm</a:t>
            </a:r>
          </a:p>
        </p:txBody>
      </p:sp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Conflict Between Marketing Management and Marketing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Sources of conflict</a:t>
            </a:r>
          </a:p>
          <a:p>
            <a:pPr lvl="1"/>
            <a:r>
              <a:rPr lang="en-US" altLang="en-US" dirty="0" smtClean="0"/>
              <a:t>Research that implies criticism</a:t>
            </a:r>
          </a:p>
          <a:p>
            <a:pPr lvl="1"/>
            <a:r>
              <a:rPr lang="en-US" altLang="en-US" dirty="0" smtClean="0"/>
              <a:t>Money</a:t>
            </a:r>
          </a:p>
          <a:p>
            <a:pPr lvl="1"/>
            <a:r>
              <a:rPr lang="en-US" altLang="en-US" dirty="0" smtClean="0"/>
              <a:t>Time</a:t>
            </a:r>
          </a:p>
          <a:p>
            <a:r>
              <a:rPr lang="en-US" altLang="en-US" dirty="0" smtClean="0"/>
              <a:t>Sources of error when studies are rushed</a:t>
            </a:r>
          </a:p>
          <a:p>
            <a:pPr lvl="1"/>
            <a:r>
              <a:rPr lang="en-US" altLang="en-US" dirty="0" smtClean="0"/>
              <a:t>Conducting a study that is not needed</a:t>
            </a:r>
          </a:p>
          <a:p>
            <a:pPr lvl="1"/>
            <a:r>
              <a:rPr lang="en-US" altLang="en-US" dirty="0" smtClean="0"/>
              <a:t>Addressing the wrong issue</a:t>
            </a:r>
          </a:p>
          <a:p>
            <a:pPr lvl="1"/>
            <a:r>
              <a:rPr lang="en-US" altLang="en-US" dirty="0" smtClean="0"/>
              <a:t>Sampling difficulties</a:t>
            </a:r>
          </a:p>
          <a:p>
            <a:pPr lvl="1"/>
            <a:r>
              <a:rPr lang="en-US" altLang="en-US" dirty="0" smtClean="0"/>
              <a:t>Inadequate data analysis</a:t>
            </a:r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altLang="en-US" dirty="0" smtClean="0"/>
              <a:t>Conflict Between Marketing Management and Marketing Research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Intuitive decision making</a:t>
            </a:r>
          </a:p>
          <a:p>
            <a:pPr lvl="1"/>
            <a:r>
              <a:rPr lang="en-US" altLang="en-US" dirty="0" smtClean="0"/>
              <a:t>Managers sometimes resist research because results may prove counter to managerial intuition or desires</a:t>
            </a:r>
          </a:p>
          <a:p>
            <a:pPr lvl="1"/>
            <a:r>
              <a:rPr lang="en-US" altLang="en-US" dirty="0" smtClean="0"/>
              <a:t>Intuition is not a replacement for informed market intelligence</a:t>
            </a:r>
          </a:p>
          <a:p>
            <a:r>
              <a:rPr lang="en-US" altLang="en-US" dirty="0" smtClean="0"/>
              <a:t>Future decisions based on past evidence</a:t>
            </a:r>
          </a:p>
          <a:p>
            <a:pPr lvl="1"/>
            <a:r>
              <a:rPr lang="en-US" altLang="en-US" dirty="0" smtClean="0"/>
              <a:t>Managers wish to predict the future, but researchers measure only current or past events</a:t>
            </a:r>
          </a:p>
          <a:p>
            <a:pPr lvl="1"/>
            <a:r>
              <a:rPr lang="en-US" altLang="en-US" dirty="0" smtClean="0"/>
              <a:t>Researchers use the past to predict the future</a:t>
            </a:r>
            <a:endParaRPr lang="en-US" altLang="en-US" dirty="0"/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419978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Reducing Conflict between Management and Researchers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Ways to reduce conflict</a:t>
            </a:r>
          </a:p>
          <a:p>
            <a:pPr lvl="1"/>
            <a:r>
              <a:rPr lang="en-US" altLang="en-US" dirty="0" smtClean="0"/>
              <a:t>Involve researchers and decision-makers working closely together</a:t>
            </a:r>
          </a:p>
          <a:p>
            <a:pPr lvl="1"/>
            <a:r>
              <a:rPr lang="en-US" altLang="en-US" dirty="0" smtClean="0"/>
              <a:t>State clear job descriptions</a:t>
            </a:r>
          </a:p>
          <a:p>
            <a:pPr lvl="1"/>
            <a:r>
              <a:rPr lang="en-US" altLang="en-US" dirty="0" smtClean="0"/>
              <a:t>Implement better planning and an annual statement of the research program</a:t>
            </a:r>
          </a:p>
          <a:p>
            <a:pPr lvl="1"/>
            <a:r>
              <a:rPr lang="en-US" altLang="en-US" dirty="0" smtClean="0"/>
              <a:t>Communicate research findings and research designs</a:t>
            </a:r>
          </a:p>
        </p:txBody>
      </p:sp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Know when research should be conducted externally and when it should be done internally</a:t>
            </a:r>
          </a:p>
          <a:p>
            <a:r>
              <a:rPr lang="en-US" altLang="en-US" dirty="0" smtClean="0"/>
              <a:t>Understand the career opportunities and career paths available within the marketing research industry </a:t>
            </a:r>
          </a:p>
          <a:p>
            <a:r>
              <a:rPr lang="en-US" altLang="en-US" dirty="0" smtClean="0"/>
              <a:t>Become sensitive to the often conflicting relationship between marketing management and researchers</a:t>
            </a:r>
          </a:p>
          <a:p>
            <a:pPr>
              <a:tabLst>
                <a:tab pos="2114550" algn="l"/>
              </a:tabLst>
            </a:pPr>
            <a:r>
              <a:rPr lang="en-US" altLang="en-US" dirty="0" smtClean="0"/>
              <a:t>Understand marketing ethics and ways that researchers can face ethical dilemmas</a:t>
            </a:r>
          </a:p>
          <a:p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LEARNING OUTCOMES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20</a:t>
            </a:fld>
            <a:endParaRPr lang="en-US" altLang="en-US" dirty="0"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41" y="1691659"/>
            <a:ext cx="8108518" cy="429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Improving Two-Way Communication to Reduce Conflict</a:t>
            </a:r>
          </a:p>
        </p:txBody>
      </p:sp>
    </p:spTree>
    <p:extLst>
      <p:ext uri="{BB962C8B-B14F-4D97-AF65-F5344CB8AC3E}">
        <p14:creationId xmlns:p14="http://schemas.microsoft.com/office/powerpoint/2010/main" xmlns="" val="15269850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Ethical questions are philosophical questions</a:t>
            </a:r>
          </a:p>
          <a:p>
            <a:pPr lvl="1"/>
            <a:r>
              <a:rPr lang="en-US" altLang="en-US" dirty="0" smtClean="0"/>
              <a:t>Marketing ethics: the application of morals to behavior related to the exchange environment</a:t>
            </a:r>
          </a:p>
          <a:p>
            <a:pPr lvl="1"/>
            <a:r>
              <a:rPr lang="en-US" altLang="en-US" dirty="0" smtClean="0"/>
              <a:t>Moral standards: principles that reflect beliefs about what is ethical and what is unethical</a:t>
            </a:r>
          </a:p>
          <a:p>
            <a:pPr lvl="1"/>
            <a:r>
              <a:rPr lang="en-US" altLang="en-US" dirty="0" smtClean="0"/>
              <a:t>Ethical dilemma: a situation in which one chooses from alternative courses of actions, each with different ethical implications</a:t>
            </a:r>
          </a:p>
        </p:txBody>
      </p:sp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Ethical Issues in Marketing Research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Ethical Issues in Marketing Research (cont’d.)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Relativism</a:t>
            </a:r>
          </a:p>
          <a:p>
            <a:pPr lvl="1"/>
            <a:r>
              <a:rPr lang="en-US" altLang="en-US" dirty="0" smtClean="0"/>
              <a:t>Reflects the degree to which one rejects moral standards in favor of the acceptability of some action</a:t>
            </a:r>
          </a:p>
          <a:p>
            <a:pPr lvl="1"/>
            <a:r>
              <a:rPr lang="en-US" altLang="en-US" dirty="0" smtClean="0"/>
              <a:t>Rejects absolute principles in favor of situation-based evaluations</a:t>
            </a:r>
          </a:p>
          <a:p>
            <a:r>
              <a:rPr lang="en-US" altLang="en-US" dirty="0" smtClean="0"/>
              <a:t>Idealism</a:t>
            </a:r>
          </a:p>
          <a:p>
            <a:pPr lvl="1"/>
            <a:r>
              <a:rPr lang="en-US" altLang="en-US" dirty="0" smtClean="0"/>
              <a:t>Reflects the degree to which one bases one’s morality on moral standards</a:t>
            </a:r>
          </a:p>
          <a:p>
            <a:pPr lvl="1"/>
            <a:r>
              <a:rPr lang="en-US" altLang="en-US" dirty="0" smtClean="0"/>
              <a:t>Example: the Golden Rule</a:t>
            </a:r>
          </a:p>
        </p:txBody>
      </p:sp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General Rights and Obligations of Concerned Parties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Everyone involved in marketing research can face an ethical dilemma</a:t>
            </a:r>
          </a:p>
          <a:p>
            <a:pPr lvl="1"/>
            <a:r>
              <a:rPr lang="en-US" altLang="en-US" dirty="0" smtClean="0"/>
              <a:t>The people actually performing the research—the “</a:t>
            </a:r>
            <a:r>
              <a:rPr lang="en-US" altLang="ja-JP" dirty="0" smtClean="0"/>
              <a:t>doers</a:t>
            </a:r>
            <a:r>
              <a:rPr lang="en-US" altLang="en-US" dirty="0" smtClean="0"/>
              <a:t>”</a:t>
            </a:r>
            <a:endParaRPr lang="en-US" altLang="ja-JP" dirty="0" smtClean="0"/>
          </a:p>
          <a:p>
            <a:pPr lvl="1"/>
            <a:r>
              <a:rPr lang="en-US" altLang="en-US" dirty="0" smtClean="0"/>
              <a:t>The research client, sponsor, or the management team requesting the research—the “</a:t>
            </a:r>
            <a:r>
              <a:rPr lang="en-US" altLang="ja-JP" dirty="0" smtClean="0"/>
              <a:t>users</a:t>
            </a:r>
            <a:r>
              <a:rPr lang="en-US" altLang="en-US" dirty="0" smtClean="0"/>
              <a:t>”</a:t>
            </a:r>
            <a:endParaRPr lang="en-US" altLang="ja-JP" dirty="0" smtClean="0"/>
          </a:p>
          <a:p>
            <a:pPr lvl="1"/>
            <a:r>
              <a:rPr lang="en-US" altLang="en-US" dirty="0" smtClean="0"/>
              <a:t>The research participants—the actual research respondents or subjects</a:t>
            </a:r>
          </a:p>
          <a:p>
            <a:pPr lvl="1"/>
            <a:r>
              <a:rPr lang="en-US" altLang="en-US" dirty="0" smtClean="0"/>
              <a:t>Society at large</a:t>
            </a:r>
          </a:p>
          <a:p>
            <a:r>
              <a:rPr lang="en-US" altLang="en-US" dirty="0" smtClean="0"/>
              <a:t>Each party has certain rights and obligations toward the other parties</a:t>
            </a:r>
          </a:p>
        </p:txBody>
      </p:sp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24</a:t>
            </a:fld>
            <a:endParaRPr lang="en-US" altLang="en-US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142970"/>
            <a:ext cx="690412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The Rights and Obligations of Marketing Research </a:t>
            </a:r>
          </a:p>
        </p:txBody>
      </p:sp>
    </p:spTree>
    <p:extLst>
      <p:ext uri="{BB962C8B-B14F-4D97-AF65-F5344CB8AC3E}">
        <p14:creationId xmlns:p14="http://schemas.microsoft.com/office/powerpoint/2010/main" xmlns="" val="21710920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Rights and Obligations of the Research Participant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Participant’s right to privacy</a:t>
            </a:r>
          </a:p>
          <a:p>
            <a:pPr lvl="1"/>
            <a:r>
              <a:rPr lang="en-US" dirty="0" smtClean="0"/>
              <a:t>Informed consent means that the individual understands what the researcher wants him or her to do and agrees to be a participant in the research study</a:t>
            </a:r>
          </a:p>
          <a:p>
            <a:pPr lvl="1"/>
            <a:r>
              <a:rPr lang="en-US" dirty="0" smtClean="0"/>
              <a:t>The ethical responsibilities vary depending on whether participation is active or passive</a:t>
            </a:r>
            <a:endParaRPr lang="en-US" dirty="0"/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Active Research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“Is a telephone call that interrupts family dinner an invasion of privacy?”</a:t>
            </a:r>
          </a:p>
          <a:p>
            <a:r>
              <a:rPr lang="en-US" altLang="en-US" dirty="0" smtClean="0"/>
              <a:t>“Is an e-mail requesting response to a 30-minute survey an invasion of privacy?”</a:t>
            </a:r>
          </a:p>
          <a:p>
            <a:r>
              <a:rPr lang="en-US" altLang="en-US" dirty="0" smtClean="0"/>
              <a:t>“Is capturing market information one posts on social network sites an invasion of privacy?”</a:t>
            </a:r>
          </a:p>
          <a:p>
            <a:r>
              <a:rPr lang="en-US" altLang="en-US" dirty="0" smtClean="0"/>
              <a:t>“Is a follow up contact to a previous response an invasion of privacy?” </a:t>
            </a:r>
          </a:p>
          <a:p>
            <a:r>
              <a:rPr lang="en-US" altLang="en-US" dirty="0" smtClean="0"/>
              <a:t>Note: do-not-call legislation restricts the calling of consumers who register with a no-call list</a:t>
            </a:r>
          </a:p>
        </p:txBody>
      </p:sp>
      <p:sp>
        <p:nvSpPr>
          <p:cNvPr id="70660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Passive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Generally, researchers do not view unobtrusive observation of public behavior in places such as stores, airports, sidewalks and museums as an invasion of a person’s privacy </a:t>
            </a:r>
          </a:p>
          <a:p>
            <a:r>
              <a:rPr lang="en-US" altLang="en-US" dirty="0" smtClean="0"/>
              <a:t>Implicit consent – behaviors that are openly performed in public implies that one is willing to have others observe them </a:t>
            </a:r>
          </a:p>
          <a:p>
            <a:r>
              <a:rPr lang="en-US" altLang="en-US" dirty="0" smtClean="0"/>
              <a:t>A guarantee of anonymity assures respondents that they cannot be identified or linked to their response in any way </a:t>
            </a:r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Obligation to Be Truthful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someone willingly consents to participate actively, the researcher assumes he or she will provide truthful answers </a:t>
            </a:r>
          </a:p>
          <a:p>
            <a:r>
              <a:rPr lang="en-US" altLang="en-US" dirty="0" smtClean="0"/>
              <a:t>Honest cooperation is the primary obligation of the research participant</a:t>
            </a:r>
          </a:p>
          <a:p>
            <a:r>
              <a:rPr lang="en-US" altLang="en-US" dirty="0" smtClean="0"/>
              <a:t>The subject has the right to expect confidentiality </a:t>
            </a:r>
          </a:p>
          <a:p>
            <a:pPr lvl="1"/>
            <a:r>
              <a:rPr lang="en-US" altLang="en-US" dirty="0" smtClean="0"/>
              <a:t>Confidentiality means that researchers will not share any individual’s information others</a:t>
            </a:r>
          </a:p>
        </p:txBody>
      </p:sp>
      <p:sp>
        <p:nvSpPr>
          <p:cNvPr id="7270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Kid’s Stuff is Complicated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COPPA, the Children’s Online Privacy Protection Act, defines a child as anyone under the age of 13</a:t>
            </a:r>
          </a:p>
          <a:p>
            <a:r>
              <a:rPr lang="en-US" altLang="en-US" dirty="0" smtClean="0"/>
              <a:t>Anyone engaging in contact with a child through the Internet is obligated to obtain parental consent before a child can provide any personal information or identification </a:t>
            </a:r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en-US" altLang="en-US" dirty="0" smtClean="0"/>
              <a:t>Appreciate the rights and obligations of (a) research respondents—particularly children, (b) research clients or sponsors, (c) marketing researchers, and (d) society</a:t>
            </a:r>
          </a:p>
          <a:p>
            <a:pPr>
              <a:buAutoNum type="arabicPeriod" startAt="5"/>
            </a:pPr>
            <a:r>
              <a:rPr lang="en-US" altLang="en-US" dirty="0" smtClean="0"/>
              <a:t>Avoid situations involving a conflict of interest in performing marketing research</a:t>
            </a:r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LEARNING OUTCOMES (cont’d.)</a:t>
            </a:r>
          </a:p>
        </p:txBody>
      </p:sp>
    </p:spTree>
    <p:extLst>
      <p:ext uri="{BB962C8B-B14F-4D97-AF65-F5344CB8AC3E}">
        <p14:creationId xmlns:p14="http://schemas.microsoft.com/office/powerpoint/2010/main" xmlns="" val="2952386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Deception and the Right To Be Informed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Experimental designs</a:t>
            </a:r>
          </a:p>
          <a:p>
            <a:pPr lvl="1"/>
            <a:r>
              <a:rPr lang="en-US" altLang="en-US" dirty="0" smtClean="0"/>
              <a:t>Placebo: a false experimental effect used to create the perception of a true effect</a:t>
            </a:r>
          </a:p>
          <a:p>
            <a:pPr lvl="1"/>
            <a:r>
              <a:rPr lang="en-US" altLang="en-US" dirty="0" smtClean="0"/>
              <a:t>Debriefing: a session during which research subjects are fully informed and provided with a chance to ask any questions they may have about the experiment</a:t>
            </a:r>
          </a:p>
        </p:txBody>
      </p:sp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Protection from Harm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Questions to ask to avoid harming a participant</a:t>
            </a:r>
          </a:p>
          <a:p>
            <a:pPr lvl="1"/>
            <a:r>
              <a:rPr lang="en-US" altLang="en-US" dirty="0" smtClean="0"/>
              <a:t>Has the research subject provided consent to participate in an experiment?</a:t>
            </a:r>
          </a:p>
          <a:p>
            <a:pPr lvl="1"/>
            <a:r>
              <a:rPr lang="en-US" altLang="en-US" dirty="0" smtClean="0"/>
              <a:t>Is the research subject subjected to substantial physical or psychological trauma?</a:t>
            </a:r>
          </a:p>
          <a:p>
            <a:pPr lvl="1"/>
            <a:r>
              <a:rPr lang="en-US" altLang="en-US" dirty="0" smtClean="0"/>
              <a:t>Can the research subject be easily returned to his or her initial state?</a:t>
            </a:r>
          </a:p>
          <a:p>
            <a:r>
              <a:rPr lang="en-US" altLang="en-US" dirty="0" smtClean="0"/>
              <a:t>Human subjects review committee: sometimes called the Institutional Review Board (IRB)</a:t>
            </a:r>
          </a:p>
          <a:p>
            <a:pPr lvl="1"/>
            <a:r>
              <a:rPr lang="en-US" altLang="en-US" dirty="0" smtClean="0"/>
              <a:t>Reviews proposed research designs to ensure that no harm can come to any research participant</a:t>
            </a:r>
          </a:p>
        </p:txBody>
      </p:sp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Rights and Obligations of the Client Sponsor (User)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Issues in the client-researcher relationship</a:t>
            </a:r>
          </a:p>
          <a:p>
            <a:pPr lvl="1"/>
            <a:r>
              <a:rPr lang="en-US" altLang="en-US" dirty="0" smtClean="0"/>
              <a:t>Ethical behavior between buyer and seller</a:t>
            </a:r>
          </a:p>
          <a:p>
            <a:pPr lvl="1"/>
            <a:r>
              <a:rPr lang="en-US" altLang="en-US" dirty="0" smtClean="0"/>
              <a:t>An open relationship with research suppliers</a:t>
            </a:r>
          </a:p>
          <a:p>
            <a:pPr lvl="1"/>
            <a:r>
              <a:rPr lang="en-US" altLang="en-US" dirty="0" smtClean="0"/>
              <a:t>An open relationship with interested parties</a:t>
            </a:r>
          </a:p>
          <a:p>
            <a:pPr lvl="2"/>
            <a:r>
              <a:rPr lang="en-US" altLang="en-US" dirty="0" smtClean="0"/>
              <a:t>Advocacy research—research undertaken to support a specific claim in a legal action or represent some advocacy group</a:t>
            </a:r>
          </a:p>
          <a:p>
            <a:pPr lvl="1"/>
            <a:r>
              <a:rPr lang="en-US" altLang="en-US" dirty="0" smtClean="0"/>
              <a:t>Privacy rights of research participants</a:t>
            </a:r>
          </a:p>
        </p:txBody>
      </p:sp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Rights and Obligations of the Researcher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research firms and marketing research departments should practice good business ethics</a:t>
            </a:r>
          </a:p>
          <a:p>
            <a:r>
              <a:rPr lang="en-US" altLang="en-US" dirty="0" smtClean="0"/>
              <a:t>Professional organizations with codes of ethics for marketing researchers</a:t>
            </a:r>
          </a:p>
          <a:p>
            <a:pPr lvl="1"/>
            <a:r>
              <a:rPr lang="en-US" altLang="en-US" dirty="0" smtClean="0"/>
              <a:t>American Marketing Association</a:t>
            </a:r>
          </a:p>
          <a:p>
            <a:pPr lvl="1"/>
            <a:r>
              <a:rPr lang="en-US" altLang="en-US" dirty="0" smtClean="0"/>
              <a:t>The European Society for Opinion and Market Research</a:t>
            </a:r>
          </a:p>
          <a:p>
            <a:pPr lvl="1"/>
            <a:r>
              <a:rPr lang="en-US" altLang="en-US" dirty="0" smtClean="0"/>
              <a:t>The Marketing Research Society</a:t>
            </a:r>
          </a:p>
        </p:txBody>
      </p:sp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Rights and Obligations of the Researcher (cont’d.)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researcher should </a:t>
            </a:r>
            <a:r>
              <a:rPr lang="en-US" altLang="en-US" i="1" dirty="0" smtClean="0"/>
              <a:t>not:</a:t>
            </a:r>
          </a:p>
          <a:p>
            <a:pPr lvl="1"/>
            <a:r>
              <a:rPr lang="en-US" altLang="en-US" dirty="0" smtClean="0"/>
              <a:t>Represent a sales pitch as marketing research</a:t>
            </a:r>
          </a:p>
          <a:p>
            <a:pPr lvl="1"/>
            <a:r>
              <a:rPr lang="en-US" altLang="en-US" dirty="0" smtClean="0"/>
              <a:t>Provide the name of anonymous respondents</a:t>
            </a:r>
          </a:p>
          <a:p>
            <a:pPr lvl="1"/>
            <a:r>
              <a:rPr lang="en-US" altLang="en-US" dirty="0" smtClean="0"/>
              <a:t>Breach the confidentiality of the research client or research participant</a:t>
            </a:r>
          </a:p>
          <a:p>
            <a:pPr lvl="1"/>
            <a:r>
              <a:rPr lang="en-US" altLang="en-US" dirty="0" smtClean="0"/>
              <a:t>Do research for multiple firms competing in the same market</a:t>
            </a:r>
          </a:p>
          <a:p>
            <a:pPr lvl="1"/>
            <a:r>
              <a:rPr lang="en-US" altLang="en-US" dirty="0" smtClean="0"/>
              <a:t>Disseminate false or misleading results</a:t>
            </a:r>
          </a:p>
          <a:p>
            <a:pPr lvl="1"/>
            <a:r>
              <a:rPr lang="en-US" altLang="en-US" dirty="0" smtClean="0"/>
              <a:t>Plagiarize the work of other researchers</a:t>
            </a:r>
          </a:p>
          <a:p>
            <a:pPr lvl="1"/>
            <a:r>
              <a:rPr lang="en-US" altLang="en-US" dirty="0" smtClean="0"/>
              <a:t>Violate the integrity of data gathered in the field </a:t>
            </a:r>
          </a:p>
        </p:txBody>
      </p:sp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Purpose of Research is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Mixing sales and research</a:t>
            </a:r>
          </a:p>
          <a:p>
            <a:pPr lvl="1"/>
            <a:r>
              <a:rPr lang="en-US" altLang="en-US" dirty="0" smtClean="0"/>
              <a:t>Consumers sometimes agree to participate in an interview that is purported to be pure research, but it becomes obvious that the interview is really a sales pitch in disguise </a:t>
            </a:r>
          </a:p>
          <a:p>
            <a:pPr lvl="1"/>
            <a:r>
              <a:rPr lang="en-US" altLang="en-US" dirty="0" smtClean="0"/>
              <a:t>The Federal Trade Commission (FTC) has indicated that it is illegal to use any plan, scheme, or ruse that misrepresents the true status of a person seeking admission to a prospect’s home, office, or other establishment</a:t>
            </a:r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Research That Isn’t Research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Pseudo-research</a:t>
            </a:r>
          </a:p>
          <a:p>
            <a:pPr lvl="1"/>
            <a:r>
              <a:rPr lang="en-US" altLang="en-US" dirty="0" smtClean="0"/>
              <a:t>Conducted not to gather information for marketing decisions but to bolster a point of view and satisfy other needs</a:t>
            </a:r>
          </a:p>
          <a:p>
            <a:r>
              <a:rPr lang="en-US" altLang="en-US" dirty="0" smtClean="0"/>
              <a:t>Push poll</a:t>
            </a:r>
          </a:p>
          <a:p>
            <a:pPr lvl="1"/>
            <a:r>
              <a:rPr lang="en-US" altLang="en-US" dirty="0" smtClean="0"/>
              <a:t>Telemarketing under the guise of research</a:t>
            </a:r>
          </a:p>
          <a:p>
            <a:r>
              <a:rPr lang="en-US" altLang="en-US" dirty="0" smtClean="0"/>
              <a:t>Service monitoring</a:t>
            </a:r>
          </a:p>
          <a:p>
            <a:pPr lvl="1"/>
            <a:r>
              <a:rPr lang="en-US" altLang="en-US" dirty="0" smtClean="0"/>
              <a:t>Contacting customers about their experience with a product</a:t>
            </a:r>
          </a:p>
          <a:p>
            <a:pPr lvl="1"/>
            <a:r>
              <a:rPr lang="en-US" altLang="en-US" dirty="0" smtClean="0"/>
              <a:t>There is no selling attempt</a:t>
            </a:r>
          </a:p>
        </p:txBody>
      </p:sp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Research That Isn’t Research (cont’d.)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Misrepresentation of research</a:t>
            </a:r>
          </a:p>
          <a:p>
            <a:pPr lvl="1"/>
            <a:r>
              <a:rPr lang="en-US" altLang="en-US" dirty="0" smtClean="0"/>
              <a:t>Honesty in presenting results</a:t>
            </a:r>
          </a:p>
          <a:p>
            <a:r>
              <a:rPr lang="en-US" altLang="en-US" dirty="0" smtClean="0"/>
              <a:t>Honesty in reporting errors and limitations</a:t>
            </a:r>
          </a:p>
          <a:p>
            <a:pPr lvl="1"/>
            <a:r>
              <a:rPr lang="en-US" altLang="en-US" dirty="0" smtClean="0"/>
              <a:t>Researchers should not keep any major error occurring during the course of the study a secret</a:t>
            </a:r>
          </a:p>
          <a:p>
            <a:pPr lvl="1"/>
            <a:r>
              <a:rPr lang="en-US" altLang="en-US" dirty="0" smtClean="0"/>
              <a:t>The researcher should point out the key limitations in the research report and presentation</a:t>
            </a:r>
          </a:p>
          <a:p>
            <a:r>
              <a:rPr lang="en-US" altLang="en-US" dirty="0" smtClean="0"/>
              <a:t>Confidentiality</a:t>
            </a:r>
          </a:p>
          <a:p>
            <a:pPr lvl="1"/>
            <a:r>
              <a:rPr lang="en-US" altLang="en-US" dirty="0" smtClean="0"/>
              <a:t>The researcher must abide by any confidentiality agreement with research participants</a:t>
            </a:r>
          </a:p>
        </p:txBody>
      </p:sp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38</a:t>
            </a:fld>
            <a:endParaRPr lang="en-US" altLang="en-US" dirty="0"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772" y="1335373"/>
            <a:ext cx="376645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4.6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How Results Can Be Misrepresented in a Report or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376809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Role of Society at Large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research offers benefits for individual members of and for society at large  </a:t>
            </a:r>
          </a:p>
          <a:p>
            <a:r>
              <a:rPr lang="en-US" altLang="en-US" dirty="0" smtClean="0"/>
              <a:t>The potential benefits of the research should always outweigh the burdens placed on members of society  </a:t>
            </a:r>
          </a:p>
          <a:p>
            <a:r>
              <a:rPr lang="en-US" altLang="en-US" dirty="0" smtClean="0"/>
              <a:t>Business, society and individuals all have ethical responsibilities</a:t>
            </a:r>
          </a:p>
          <a:p>
            <a:r>
              <a:rPr lang="en-US" altLang="en-US" dirty="0" smtClean="0"/>
              <a:t>Marketing research value is diminished when any party breeches a responsibility</a:t>
            </a:r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Who Should Do the Research?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Outside agency</a:t>
            </a:r>
          </a:p>
          <a:p>
            <a:pPr lvl="1"/>
            <a:r>
              <a:rPr lang="en-US" altLang="en-US" dirty="0" smtClean="0"/>
              <a:t>An independent research firm contracted by the company that actually will benefit from the research</a:t>
            </a:r>
          </a:p>
          <a:p>
            <a:r>
              <a:rPr lang="en-US" altLang="en-US" dirty="0" smtClean="0"/>
              <a:t>In-house research</a:t>
            </a:r>
          </a:p>
          <a:p>
            <a:pPr lvl="1"/>
            <a:r>
              <a:rPr lang="en-US" altLang="en-US" dirty="0" smtClean="0"/>
              <a:t>Research performed by employees of the company that will benefit from the research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Researcher and Conflicts of Interest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Conflict of interest</a:t>
            </a:r>
          </a:p>
          <a:p>
            <a:pPr lvl="1"/>
            <a:r>
              <a:rPr lang="en-US" altLang="en-US" dirty="0" smtClean="0"/>
              <a:t>Occurs when one researcher works for two competing companies</a:t>
            </a:r>
          </a:p>
        </p:txBody>
      </p:sp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Do It Yourself or Let Your Fingers Do the Walking?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to use an outside agency</a:t>
            </a:r>
          </a:p>
          <a:p>
            <a:pPr lvl="1"/>
            <a:r>
              <a:rPr lang="en-US" altLang="en-US" dirty="0" smtClean="0"/>
              <a:t>To get a fresh perspective</a:t>
            </a:r>
          </a:p>
          <a:p>
            <a:pPr lvl="1"/>
            <a:r>
              <a:rPr lang="en-US" altLang="en-US" dirty="0" smtClean="0"/>
              <a:t>To have objectivity</a:t>
            </a:r>
          </a:p>
          <a:p>
            <a:pPr lvl="1"/>
            <a:r>
              <a:rPr lang="en-US" altLang="en-US" dirty="0" smtClean="0"/>
              <a:t>When special expertise is needed</a:t>
            </a:r>
          </a:p>
          <a:p>
            <a:pPr lvl="1"/>
            <a:r>
              <a:rPr lang="en-US" altLang="en-US" dirty="0" smtClean="0"/>
              <a:t>When local expertise is needed</a:t>
            </a:r>
          </a:p>
          <a:p>
            <a:r>
              <a:rPr lang="en-US" altLang="en-US" dirty="0" smtClean="0"/>
              <a:t>When to use in-house research</a:t>
            </a:r>
          </a:p>
          <a:p>
            <a:pPr lvl="1"/>
            <a:r>
              <a:rPr lang="en-US" altLang="en-US" dirty="0" smtClean="0"/>
              <a:t>When the project needs to be done quickly</a:t>
            </a:r>
          </a:p>
          <a:p>
            <a:pPr lvl="1"/>
            <a:r>
              <a:rPr lang="en-US" altLang="en-US" dirty="0" smtClean="0"/>
              <a:t>When the project needs employee collaboration</a:t>
            </a:r>
          </a:p>
          <a:p>
            <a:pPr lvl="1"/>
            <a:r>
              <a:rPr lang="en-US" altLang="en-US" dirty="0" smtClean="0"/>
              <a:t>To save money</a:t>
            </a:r>
          </a:p>
          <a:p>
            <a:pPr lvl="1"/>
            <a:r>
              <a:rPr lang="en-US" altLang="en-US" dirty="0" smtClean="0"/>
              <a:t>If secrecy is a major concern</a:t>
            </a: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6</a:t>
            </a:fld>
            <a:endParaRPr lang="en-US" altLang="en-US" dirty="0"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124" y="1963092"/>
            <a:ext cx="7267753" cy="38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Advantages and Disadvantages of Outhouse Research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Working in the Marketing Research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research jobs are among the top career fields for recent college graduates</a:t>
            </a:r>
          </a:p>
          <a:p>
            <a:r>
              <a:rPr lang="en-US" altLang="en-US" dirty="0" smtClean="0"/>
              <a:t>About three-fourths of all U.S. organizations have a department or individual responsible for marketing research</a:t>
            </a:r>
          </a:p>
          <a:p>
            <a:r>
              <a:rPr lang="en-US" altLang="en-US" dirty="0" smtClean="0"/>
              <a:t>Often the term “client” is used by the research department to refer to line management—the entity for whom services are being performed</a:t>
            </a:r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Research Suppliers and Contractors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suppliers</a:t>
            </a:r>
          </a:p>
          <a:p>
            <a:pPr lvl="1"/>
            <a:r>
              <a:rPr lang="en-US" altLang="en-US" dirty="0" smtClean="0"/>
              <a:t>Commercial providers of marketing research services</a:t>
            </a:r>
          </a:p>
          <a:p>
            <a:r>
              <a:rPr lang="en-US" altLang="en-US" dirty="0" smtClean="0"/>
              <a:t>Syndicated service</a:t>
            </a:r>
          </a:p>
          <a:p>
            <a:pPr lvl="1"/>
            <a:r>
              <a:rPr lang="en-US" altLang="en-US" dirty="0" smtClean="0"/>
              <a:t>A marketing research supplier that provides standardized information for many clients in return for a fee</a:t>
            </a:r>
          </a:p>
          <a:p>
            <a:r>
              <a:rPr lang="en-US" altLang="en-US" dirty="0" smtClean="0"/>
              <a:t>Standardized research services</a:t>
            </a:r>
          </a:p>
          <a:p>
            <a:pPr lvl="1"/>
            <a:r>
              <a:rPr lang="en-US" altLang="en-US" dirty="0" smtClean="0"/>
              <a:t>Companies that develop a unique methodology for investigating a specific business specialty area</a:t>
            </a:r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Limited Research Service Companies and Custom Research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Limited-service research suppliers</a:t>
            </a:r>
          </a:p>
          <a:p>
            <a:pPr lvl="1"/>
            <a:r>
              <a:rPr lang="en-US" altLang="en-US" dirty="0" smtClean="0"/>
              <a:t>Specialize in particular research activities, such as syndicated service, field interviewing, data warehousing, or data processing</a:t>
            </a:r>
          </a:p>
          <a:p>
            <a:pPr lvl="1"/>
            <a:r>
              <a:rPr lang="en-US" altLang="en-US" dirty="0" smtClean="0"/>
              <a:t>Full-service research suppliers sometimes contract limited-service research suppliers companies for ad hoc marketing research projects</a:t>
            </a:r>
          </a:p>
          <a:p>
            <a:r>
              <a:rPr lang="en-US" altLang="en-US" dirty="0" smtClean="0"/>
              <a:t>Custom research</a:t>
            </a:r>
          </a:p>
          <a:p>
            <a:pPr lvl="1"/>
            <a:r>
              <a:rPr lang="en-US" altLang="en-US" dirty="0" smtClean="0"/>
              <a:t>Projects that are tailored specifically to a client’s unique needs</a:t>
            </a: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4303</TotalTime>
  <Words>3756</Words>
  <Application>Microsoft Office PowerPoint</Application>
  <PresentationFormat>Affichage à l'écran (4:3)</PresentationFormat>
  <Paragraphs>304</Paragraphs>
  <Slides>40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2_Exploring Marketing Research 9e.</vt:lpstr>
      <vt:lpstr>Diapositive 1</vt:lpstr>
      <vt:lpstr>LEARNING OUTCOMES</vt:lpstr>
      <vt:lpstr>LEARNING OUTCOMES (cont’d.)</vt:lpstr>
      <vt:lpstr>Who Should Do the Research?</vt:lpstr>
      <vt:lpstr>Do It Yourself or Let Your Fingers Do the Walking?</vt:lpstr>
      <vt:lpstr>Diapositive 6</vt:lpstr>
      <vt:lpstr>Working in the Marketing Research Field</vt:lpstr>
      <vt:lpstr>Research Suppliers and Contractors</vt:lpstr>
      <vt:lpstr>Limited Research Service Companies and Custom Research</vt:lpstr>
      <vt:lpstr>Diapositive 10</vt:lpstr>
      <vt:lpstr>Size of the Marketing Research Firm</vt:lpstr>
      <vt:lpstr>Mid-Sized Firms</vt:lpstr>
      <vt:lpstr>Mid-Sized Firms (cont’d.)</vt:lpstr>
      <vt:lpstr>Diapositive 14</vt:lpstr>
      <vt:lpstr>The Director of Marketing Research as a Manager</vt:lpstr>
      <vt:lpstr>Cross-Functional Teams</vt:lpstr>
      <vt:lpstr>Conflict Between Marketing Management and Marketing Research</vt:lpstr>
      <vt:lpstr>Conflict Between Marketing Management and Marketing Research (cont’d.)</vt:lpstr>
      <vt:lpstr>Reducing Conflict between Management and Researchers</vt:lpstr>
      <vt:lpstr>Diapositive 20</vt:lpstr>
      <vt:lpstr>Ethical Issues in Marketing Research</vt:lpstr>
      <vt:lpstr>Ethical Issues in Marketing Research (cont’d.)</vt:lpstr>
      <vt:lpstr>General Rights and Obligations of Concerned Parties</vt:lpstr>
      <vt:lpstr>Diapositive 24</vt:lpstr>
      <vt:lpstr>Rights and Obligations of the Research Participant</vt:lpstr>
      <vt:lpstr>Active Research</vt:lpstr>
      <vt:lpstr>Passive Research</vt:lpstr>
      <vt:lpstr>The Obligation to Be Truthful</vt:lpstr>
      <vt:lpstr>Kid’s Stuff is Complicated</vt:lpstr>
      <vt:lpstr>Deception and the Right To Be Informed</vt:lpstr>
      <vt:lpstr>Protection from Harm</vt:lpstr>
      <vt:lpstr>Rights and Obligations of the Client Sponsor (User)</vt:lpstr>
      <vt:lpstr>Rights and Obligations of the Researcher</vt:lpstr>
      <vt:lpstr>Rights and Obligations of the Researcher (cont’d.)</vt:lpstr>
      <vt:lpstr>The Purpose of Research is Research</vt:lpstr>
      <vt:lpstr>Research That Isn’t Research</vt:lpstr>
      <vt:lpstr>Research That Isn’t Research (cont’d.)</vt:lpstr>
      <vt:lpstr>Diapositive 38</vt:lpstr>
      <vt:lpstr>The Role of Society at Large</vt:lpstr>
      <vt:lpstr>The Researcher and Conflicts of Interest</vt:lpstr>
    </vt:vector>
  </TitlesOfParts>
  <Company>University of Louisiana Monroe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Asus</cp:lastModifiedBy>
  <cp:revision>248</cp:revision>
  <dcterms:created xsi:type="dcterms:W3CDTF">2003-02-17T02:06:55Z</dcterms:created>
  <dcterms:modified xsi:type="dcterms:W3CDTF">2017-03-05T07:04:39Z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218764193</vt:i4>
  </property>
  <property fmtid="{D5CDD505-2E9C-101B-9397-08002B2CF9AE}" pid="3" name="_NewReviewCycle">
    <vt:lpwstr/>
  </property>
  <property fmtid="{D5CDD505-2E9C-101B-9397-08002B2CF9AE}" pid="4" name="_EmailSubject">
    <vt:lpwstr>Zikmund Marketing Research 6th ed online resources</vt:lpwstr>
  </property>
  <property fmtid="{D5CDD505-2E9C-101B-9397-08002B2CF9AE}" pid="5" name="_AuthorEmail">
    <vt:lpwstr>Mike.Roche@cengage.com</vt:lpwstr>
  </property>
  <property fmtid="{D5CDD505-2E9C-101B-9397-08002B2CF9AE}" pid="6" name="_AuthorEmailDisplayName">
    <vt:lpwstr>Roche, Michael</vt:lpwstr>
  </property>
</Properties>
</file>