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31"/>
  </p:notesMasterIdLst>
  <p:handoutMasterIdLst>
    <p:handoutMasterId r:id="rId32"/>
  </p:handoutMasterIdLst>
  <p:sldIdLst>
    <p:sldId id="256" r:id="rId2"/>
    <p:sldId id="421" r:id="rId3"/>
    <p:sldId id="457" r:id="rId4"/>
    <p:sldId id="425" r:id="rId5"/>
    <p:sldId id="426" r:id="rId6"/>
    <p:sldId id="427" r:id="rId7"/>
    <p:sldId id="428" r:id="rId8"/>
    <p:sldId id="429" r:id="rId9"/>
    <p:sldId id="430" r:id="rId10"/>
    <p:sldId id="431" r:id="rId11"/>
    <p:sldId id="432" r:id="rId12"/>
    <p:sldId id="433" r:id="rId13"/>
    <p:sldId id="460" r:id="rId14"/>
    <p:sldId id="434" r:id="rId15"/>
    <p:sldId id="435" r:id="rId16"/>
    <p:sldId id="437" r:id="rId17"/>
    <p:sldId id="462" r:id="rId18"/>
    <p:sldId id="438" r:id="rId19"/>
    <p:sldId id="459" r:id="rId20"/>
    <p:sldId id="458" r:id="rId21"/>
    <p:sldId id="442" r:id="rId22"/>
    <p:sldId id="445" r:id="rId23"/>
    <p:sldId id="448" r:id="rId24"/>
    <p:sldId id="449" r:id="rId25"/>
    <p:sldId id="450" r:id="rId26"/>
    <p:sldId id="451" r:id="rId27"/>
    <p:sldId id="454" r:id="rId28"/>
    <p:sldId id="455" r:id="rId29"/>
    <p:sldId id="456" r:id="rId30"/>
  </p:sldIdLst>
  <p:sldSz cx="9144000" cy="6858000" type="screen4x3"/>
  <p:notesSz cx="69342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642A"/>
    <a:srgbClr val="840C4F"/>
    <a:srgbClr val="634501"/>
    <a:srgbClr val="335D65"/>
    <a:srgbClr val="9A4D23"/>
    <a:srgbClr val="735001"/>
    <a:srgbClr val="83724F"/>
    <a:srgbClr val="367C2B"/>
    <a:srgbClr val="88923E"/>
    <a:srgbClr val="CB3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2" autoAdjust="0"/>
    <p:restoredTop sz="94712" autoAdjust="0"/>
  </p:normalViewPr>
  <p:slideViewPr>
    <p:cSldViewPr>
      <p:cViewPr varScale="1">
        <p:scale>
          <a:sx n="110" d="100"/>
          <a:sy n="110" d="100"/>
        </p:scale>
        <p:origin x="183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8368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99A9852-0081-4000-ABE8-4B26D133B44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7366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10075"/>
            <a:ext cx="508635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B483893-3D30-4E7B-8B76-2B90C15202A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4007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606F353-E35D-4124-98E2-6FA91A6C1C72}" type="slidenum">
              <a:rPr lang="en-US" altLang="en-US" sz="1200">
                <a:latin typeface="Times New Roman" panose="02020603050405020304" pitchFamily="18" charset="0"/>
              </a:rPr>
              <a:pPr/>
              <a:t>1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59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4653A3F-4BF2-4647-8C7C-8CBAB55FED12}" type="slidenum">
              <a:rPr lang="en-US" altLang="en-US" sz="1200">
                <a:latin typeface="Times New Roman" pitchFamily="18" charset="0"/>
              </a:rPr>
              <a:pPr/>
              <a:t>18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889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B6C2CB3-3CB6-4A21-8200-A0E909115518}" type="slidenum">
              <a:rPr lang="en-US" altLang="en-US" sz="1200">
                <a:latin typeface="Times New Roman" pitchFamily="18" charset="0"/>
              </a:rPr>
              <a:pPr/>
              <a:t>21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713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A8D5CD4-FAC6-41E0-8152-995F71B99256}" type="slidenum">
              <a:rPr lang="en-US" altLang="en-US" sz="1200">
                <a:latin typeface="Times New Roman" pitchFamily="18" charset="0"/>
              </a:rPr>
              <a:pPr/>
              <a:t>23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064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4E65ADD-3A3F-4DBF-9C14-C58A40F8B610}" type="slidenum">
              <a:rPr lang="en-US" altLang="en-US" sz="1200">
                <a:latin typeface="Times New Roman" pitchFamily="18" charset="0"/>
              </a:rPr>
              <a:pPr/>
              <a:t>24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143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B54E3B7-E643-4AF4-8DB0-46FA634D72A8}" type="slidenum">
              <a:rPr lang="en-US" altLang="en-US" sz="1200">
                <a:latin typeface="Times New Roman" pitchFamily="18" charset="0"/>
              </a:rPr>
              <a:pPr/>
              <a:t>25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164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CD038D8-26A8-4B00-8D32-6D751228EFA8}" type="slidenum">
              <a:rPr lang="en-US" altLang="en-US" sz="1200">
                <a:latin typeface="Times New Roman" pitchFamily="18" charset="0"/>
              </a:rPr>
              <a:pPr/>
              <a:t>26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416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CE7B00D-AC15-4FD8-96C7-7FAFE621BD95}" type="slidenum">
              <a:rPr lang="en-US" altLang="en-US" sz="1200">
                <a:latin typeface="Times New Roman" pitchFamily="18" charset="0"/>
              </a:rPr>
              <a:pPr/>
              <a:t>27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655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E0DB4FC-816E-4E41-85F5-0E0260692092}" type="slidenum">
              <a:rPr lang="en-US" altLang="en-US" sz="1200">
                <a:latin typeface="Times New Roman" pitchFamily="18" charset="0"/>
              </a:rPr>
              <a:pPr/>
              <a:t>2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96913"/>
            <a:ext cx="4641850" cy="3481387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116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E0DB4FC-816E-4E41-85F5-0E0260692092}" type="slidenum">
              <a:rPr lang="en-US" altLang="en-US" sz="1200">
                <a:latin typeface="Times New Roman" pitchFamily="18" charset="0"/>
              </a:rPr>
              <a:pPr/>
              <a:t>3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96913"/>
            <a:ext cx="4641850" cy="3481387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548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BA74764-00E5-4195-919B-79FD1BB1ADFE}" type="slidenum">
              <a:rPr lang="en-US" altLang="en-US" sz="1200">
                <a:latin typeface="Times New Roman" pitchFamily="18" charset="0"/>
              </a:rPr>
              <a:pPr/>
              <a:t>4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448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861878E-1EE4-4FFF-8E03-02000693A233}" type="slidenum">
              <a:rPr lang="en-US" altLang="en-US" sz="1200">
                <a:latin typeface="Times New Roman" pitchFamily="18" charset="0"/>
              </a:rPr>
              <a:pPr/>
              <a:t>5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15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9F6DDFB-4E41-407B-9079-C65002832B31}" type="slidenum">
              <a:rPr lang="en-US" altLang="en-US" sz="1200">
                <a:latin typeface="Times New Roman" pitchFamily="18" charset="0"/>
              </a:rPr>
              <a:pPr/>
              <a:t>9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526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A498DF4-DE9A-427A-A5D1-E41223826526}" type="slidenum">
              <a:rPr lang="en-US" altLang="en-US" sz="1200">
                <a:latin typeface="Times New Roman" pitchFamily="18" charset="0"/>
              </a:rPr>
              <a:pPr/>
              <a:t>10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739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F29E4E4-B88F-4E20-9E82-D83F486A99B7}" type="slidenum">
              <a:rPr lang="en-US" altLang="en-US" sz="1200">
                <a:latin typeface="Times New Roman" pitchFamily="18" charset="0"/>
              </a:rPr>
              <a:pPr/>
              <a:t>14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613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2279B45-BAB0-40A7-939B-5C618B6A294D}" type="slidenum">
              <a:rPr lang="en-US" altLang="en-US" sz="1200">
                <a:latin typeface="Times New Roman" pitchFamily="18" charset="0"/>
              </a:rPr>
              <a:pPr/>
              <a:t>15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565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" y="5852160"/>
            <a:ext cx="91440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 userDrawn="1"/>
        </p:nvSpPr>
        <p:spPr bwMode="auto">
          <a:xfrm>
            <a:off x="6035675" y="1782763"/>
            <a:ext cx="118745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23"/>
          <a:stretch/>
        </p:blipFill>
        <p:spPr>
          <a:xfrm>
            <a:off x="-1" y="0"/>
            <a:ext cx="9144000" cy="32004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456894" y="1905929"/>
            <a:ext cx="4138422" cy="2304288"/>
          </a:xfrm>
        </p:spPr>
        <p:txBody>
          <a:bodyPr/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add chapter # and title</a:t>
            </a:r>
            <a:endParaRPr lang="en-US" dirty="0"/>
          </a:p>
        </p:txBody>
      </p:sp>
      <p:sp>
        <p:nvSpPr>
          <p:cNvPr id="2" name="Oval 1"/>
          <p:cNvSpPr/>
          <p:nvPr userDrawn="1"/>
        </p:nvSpPr>
        <p:spPr bwMode="auto">
          <a:xfrm>
            <a:off x="50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Oval 18"/>
          <p:cNvSpPr/>
          <p:nvPr userDrawn="1"/>
        </p:nvSpPr>
        <p:spPr bwMode="auto">
          <a:xfrm>
            <a:off x="50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Oval 19"/>
          <p:cNvSpPr/>
          <p:nvPr userDrawn="1"/>
        </p:nvSpPr>
        <p:spPr bwMode="auto">
          <a:xfrm>
            <a:off x="50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Oval 22"/>
          <p:cNvSpPr/>
          <p:nvPr userDrawn="1"/>
        </p:nvSpPr>
        <p:spPr bwMode="auto">
          <a:xfrm>
            <a:off x="221362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23"/>
          <p:cNvSpPr/>
          <p:nvPr userDrawn="1"/>
        </p:nvSpPr>
        <p:spPr bwMode="auto">
          <a:xfrm>
            <a:off x="221362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Oval 24"/>
          <p:cNvSpPr/>
          <p:nvPr userDrawn="1"/>
        </p:nvSpPr>
        <p:spPr bwMode="auto">
          <a:xfrm>
            <a:off x="221362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Oval 25"/>
          <p:cNvSpPr/>
          <p:nvPr userDrawn="1"/>
        </p:nvSpPr>
        <p:spPr bwMode="auto">
          <a:xfrm>
            <a:off x="442674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Oval 26"/>
          <p:cNvSpPr/>
          <p:nvPr userDrawn="1"/>
        </p:nvSpPr>
        <p:spPr bwMode="auto">
          <a:xfrm>
            <a:off x="442674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Oval 27"/>
          <p:cNvSpPr/>
          <p:nvPr userDrawn="1"/>
        </p:nvSpPr>
        <p:spPr bwMode="auto">
          <a:xfrm>
            <a:off x="442674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Oval 28"/>
          <p:cNvSpPr/>
          <p:nvPr userDrawn="1"/>
        </p:nvSpPr>
        <p:spPr bwMode="auto">
          <a:xfrm>
            <a:off x="663986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Oval 29"/>
          <p:cNvSpPr/>
          <p:nvPr userDrawn="1"/>
        </p:nvSpPr>
        <p:spPr bwMode="auto">
          <a:xfrm>
            <a:off x="663986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Oval 30"/>
          <p:cNvSpPr/>
          <p:nvPr userDrawn="1"/>
        </p:nvSpPr>
        <p:spPr bwMode="auto">
          <a:xfrm>
            <a:off x="663986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Oval 31"/>
          <p:cNvSpPr/>
          <p:nvPr userDrawn="1"/>
        </p:nvSpPr>
        <p:spPr bwMode="auto">
          <a:xfrm>
            <a:off x="885298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Oval 32"/>
          <p:cNvSpPr/>
          <p:nvPr userDrawn="1"/>
        </p:nvSpPr>
        <p:spPr bwMode="auto">
          <a:xfrm>
            <a:off x="885298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Oval 33"/>
          <p:cNvSpPr/>
          <p:nvPr userDrawn="1"/>
        </p:nvSpPr>
        <p:spPr bwMode="auto">
          <a:xfrm>
            <a:off x="885298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Oval 34"/>
          <p:cNvSpPr/>
          <p:nvPr userDrawn="1"/>
        </p:nvSpPr>
        <p:spPr bwMode="auto">
          <a:xfrm>
            <a:off x="1106610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Oval 35"/>
          <p:cNvSpPr/>
          <p:nvPr userDrawn="1"/>
        </p:nvSpPr>
        <p:spPr bwMode="auto">
          <a:xfrm>
            <a:off x="1106610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Oval 36"/>
          <p:cNvSpPr/>
          <p:nvPr userDrawn="1"/>
        </p:nvSpPr>
        <p:spPr bwMode="auto">
          <a:xfrm>
            <a:off x="1106610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Oval 37"/>
          <p:cNvSpPr/>
          <p:nvPr userDrawn="1"/>
        </p:nvSpPr>
        <p:spPr bwMode="auto">
          <a:xfrm>
            <a:off x="1327922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Oval 38"/>
          <p:cNvSpPr/>
          <p:nvPr userDrawn="1"/>
        </p:nvSpPr>
        <p:spPr bwMode="auto">
          <a:xfrm>
            <a:off x="1327922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Oval 39"/>
          <p:cNvSpPr/>
          <p:nvPr userDrawn="1"/>
        </p:nvSpPr>
        <p:spPr bwMode="auto">
          <a:xfrm>
            <a:off x="1327922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Oval 61"/>
          <p:cNvSpPr/>
          <p:nvPr userDrawn="1"/>
        </p:nvSpPr>
        <p:spPr bwMode="auto">
          <a:xfrm>
            <a:off x="1549234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Oval 62"/>
          <p:cNvSpPr/>
          <p:nvPr userDrawn="1"/>
        </p:nvSpPr>
        <p:spPr bwMode="auto">
          <a:xfrm>
            <a:off x="1549234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Oval 63"/>
          <p:cNvSpPr/>
          <p:nvPr userDrawn="1"/>
        </p:nvSpPr>
        <p:spPr bwMode="auto">
          <a:xfrm>
            <a:off x="1549234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Oval 64"/>
          <p:cNvSpPr/>
          <p:nvPr userDrawn="1"/>
        </p:nvSpPr>
        <p:spPr bwMode="auto">
          <a:xfrm>
            <a:off x="1770546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Oval 65"/>
          <p:cNvSpPr/>
          <p:nvPr userDrawn="1"/>
        </p:nvSpPr>
        <p:spPr bwMode="auto">
          <a:xfrm>
            <a:off x="1770546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Oval 66"/>
          <p:cNvSpPr/>
          <p:nvPr userDrawn="1"/>
        </p:nvSpPr>
        <p:spPr bwMode="auto">
          <a:xfrm>
            <a:off x="1770546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Oval 67"/>
          <p:cNvSpPr/>
          <p:nvPr userDrawn="1"/>
        </p:nvSpPr>
        <p:spPr bwMode="auto">
          <a:xfrm>
            <a:off x="1991858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Oval 68"/>
          <p:cNvSpPr/>
          <p:nvPr userDrawn="1"/>
        </p:nvSpPr>
        <p:spPr bwMode="auto">
          <a:xfrm>
            <a:off x="1991858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Oval 69"/>
          <p:cNvSpPr/>
          <p:nvPr userDrawn="1"/>
        </p:nvSpPr>
        <p:spPr bwMode="auto">
          <a:xfrm>
            <a:off x="1991858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Oval 70"/>
          <p:cNvSpPr/>
          <p:nvPr userDrawn="1"/>
        </p:nvSpPr>
        <p:spPr bwMode="auto">
          <a:xfrm>
            <a:off x="2213170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Oval 71"/>
          <p:cNvSpPr/>
          <p:nvPr userDrawn="1"/>
        </p:nvSpPr>
        <p:spPr bwMode="auto">
          <a:xfrm>
            <a:off x="2213170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Oval 72"/>
          <p:cNvSpPr/>
          <p:nvPr userDrawn="1"/>
        </p:nvSpPr>
        <p:spPr bwMode="auto">
          <a:xfrm>
            <a:off x="2213170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Oval 73"/>
          <p:cNvSpPr/>
          <p:nvPr userDrawn="1"/>
        </p:nvSpPr>
        <p:spPr bwMode="auto">
          <a:xfrm>
            <a:off x="2434482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Oval 74"/>
          <p:cNvSpPr/>
          <p:nvPr userDrawn="1"/>
        </p:nvSpPr>
        <p:spPr bwMode="auto">
          <a:xfrm>
            <a:off x="2434482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Oval 75"/>
          <p:cNvSpPr/>
          <p:nvPr userDrawn="1"/>
        </p:nvSpPr>
        <p:spPr bwMode="auto">
          <a:xfrm>
            <a:off x="2434482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Oval 76"/>
          <p:cNvSpPr/>
          <p:nvPr userDrawn="1"/>
        </p:nvSpPr>
        <p:spPr bwMode="auto">
          <a:xfrm>
            <a:off x="2655794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Oval 77"/>
          <p:cNvSpPr/>
          <p:nvPr userDrawn="1"/>
        </p:nvSpPr>
        <p:spPr bwMode="auto">
          <a:xfrm>
            <a:off x="2655794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Oval 78"/>
          <p:cNvSpPr/>
          <p:nvPr userDrawn="1"/>
        </p:nvSpPr>
        <p:spPr bwMode="auto">
          <a:xfrm>
            <a:off x="2655794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Oval 79"/>
          <p:cNvSpPr/>
          <p:nvPr userDrawn="1"/>
        </p:nvSpPr>
        <p:spPr bwMode="auto">
          <a:xfrm>
            <a:off x="2877106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Oval 80"/>
          <p:cNvSpPr/>
          <p:nvPr userDrawn="1"/>
        </p:nvSpPr>
        <p:spPr bwMode="auto">
          <a:xfrm>
            <a:off x="2877106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Oval 81"/>
          <p:cNvSpPr/>
          <p:nvPr userDrawn="1"/>
        </p:nvSpPr>
        <p:spPr bwMode="auto">
          <a:xfrm>
            <a:off x="2877106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Oval 82"/>
          <p:cNvSpPr/>
          <p:nvPr userDrawn="1"/>
        </p:nvSpPr>
        <p:spPr bwMode="auto">
          <a:xfrm>
            <a:off x="3098418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Oval 83"/>
          <p:cNvSpPr/>
          <p:nvPr userDrawn="1"/>
        </p:nvSpPr>
        <p:spPr bwMode="auto">
          <a:xfrm>
            <a:off x="3098418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Oval 84"/>
          <p:cNvSpPr/>
          <p:nvPr userDrawn="1"/>
        </p:nvSpPr>
        <p:spPr bwMode="auto">
          <a:xfrm>
            <a:off x="3098418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Oval 85"/>
          <p:cNvSpPr/>
          <p:nvPr userDrawn="1"/>
        </p:nvSpPr>
        <p:spPr bwMode="auto">
          <a:xfrm>
            <a:off x="3319730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Oval 86"/>
          <p:cNvSpPr/>
          <p:nvPr userDrawn="1"/>
        </p:nvSpPr>
        <p:spPr bwMode="auto">
          <a:xfrm>
            <a:off x="3319730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Oval 87"/>
          <p:cNvSpPr/>
          <p:nvPr userDrawn="1"/>
        </p:nvSpPr>
        <p:spPr bwMode="auto">
          <a:xfrm>
            <a:off x="3319730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Oval 88"/>
          <p:cNvSpPr/>
          <p:nvPr userDrawn="1"/>
        </p:nvSpPr>
        <p:spPr bwMode="auto">
          <a:xfrm>
            <a:off x="3541042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Oval 89"/>
          <p:cNvSpPr/>
          <p:nvPr userDrawn="1"/>
        </p:nvSpPr>
        <p:spPr bwMode="auto">
          <a:xfrm>
            <a:off x="3541042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Oval 90"/>
          <p:cNvSpPr/>
          <p:nvPr userDrawn="1"/>
        </p:nvSpPr>
        <p:spPr bwMode="auto">
          <a:xfrm>
            <a:off x="3541042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Oval 91"/>
          <p:cNvSpPr/>
          <p:nvPr userDrawn="1"/>
        </p:nvSpPr>
        <p:spPr bwMode="auto">
          <a:xfrm>
            <a:off x="3762354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Oval 92"/>
          <p:cNvSpPr/>
          <p:nvPr userDrawn="1"/>
        </p:nvSpPr>
        <p:spPr bwMode="auto">
          <a:xfrm>
            <a:off x="3762354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Oval 93"/>
          <p:cNvSpPr/>
          <p:nvPr userDrawn="1"/>
        </p:nvSpPr>
        <p:spPr bwMode="auto">
          <a:xfrm>
            <a:off x="3762354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Oval 94"/>
          <p:cNvSpPr/>
          <p:nvPr userDrawn="1"/>
        </p:nvSpPr>
        <p:spPr bwMode="auto">
          <a:xfrm>
            <a:off x="3983666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Oval 95"/>
          <p:cNvSpPr/>
          <p:nvPr userDrawn="1"/>
        </p:nvSpPr>
        <p:spPr bwMode="auto">
          <a:xfrm>
            <a:off x="3983666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Oval 96"/>
          <p:cNvSpPr/>
          <p:nvPr userDrawn="1"/>
        </p:nvSpPr>
        <p:spPr bwMode="auto">
          <a:xfrm>
            <a:off x="3983666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Oval 97"/>
          <p:cNvSpPr/>
          <p:nvPr userDrawn="1"/>
        </p:nvSpPr>
        <p:spPr bwMode="auto">
          <a:xfrm>
            <a:off x="4204978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Oval 98"/>
          <p:cNvSpPr/>
          <p:nvPr userDrawn="1"/>
        </p:nvSpPr>
        <p:spPr bwMode="auto">
          <a:xfrm>
            <a:off x="4204978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Oval 99"/>
          <p:cNvSpPr/>
          <p:nvPr userDrawn="1"/>
        </p:nvSpPr>
        <p:spPr bwMode="auto">
          <a:xfrm>
            <a:off x="4204978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Oval 100"/>
          <p:cNvSpPr/>
          <p:nvPr userDrawn="1"/>
        </p:nvSpPr>
        <p:spPr bwMode="auto">
          <a:xfrm>
            <a:off x="4426290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Oval 101"/>
          <p:cNvSpPr/>
          <p:nvPr userDrawn="1"/>
        </p:nvSpPr>
        <p:spPr bwMode="auto">
          <a:xfrm>
            <a:off x="4426290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Oval 102"/>
          <p:cNvSpPr/>
          <p:nvPr userDrawn="1"/>
        </p:nvSpPr>
        <p:spPr bwMode="auto">
          <a:xfrm>
            <a:off x="4426290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Oval 103"/>
          <p:cNvSpPr/>
          <p:nvPr userDrawn="1"/>
        </p:nvSpPr>
        <p:spPr bwMode="auto">
          <a:xfrm>
            <a:off x="4647602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Oval 104"/>
          <p:cNvSpPr/>
          <p:nvPr userDrawn="1"/>
        </p:nvSpPr>
        <p:spPr bwMode="auto">
          <a:xfrm>
            <a:off x="4647602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Oval 105"/>
          <p:cNvSpPr/>
          <p:nvPr userDrawn="1"/>
        </p:nvSpPr>
        <p:spPr bwMode="auto">
          <a:xfrm>
            <a:off x="4647602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Oval 106"/>
          <p:cNvSpPr/>
          <p:nvPr userDrawn="1"/>
        </p:nvSpPr>
        <p:spPr bwMode="auto">
          <a:xfrm>
            <a:off x="4868914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Oval 107"/>
          <p:cNvSpPr/>
          <p:nvPr userDrawn="1"/>
        </p:nvSpPr>
        <p:spPr bwMode="auto">
          <a:xfrm>
            <a:off x="4868914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Oval 108"/>
          <p:cNvSpPr/>
          <p:nvPr userDrawn="1"/>
        </p:nvSpPr>
        <p:spPr bwMode="auto">
          <a:xfrm>
            <a:off x="4868914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Oval 109"/>
          <p:cNvSpPr/>
          <p:nvPr userDrawn="1"/>
        </p:nvSpPr>
        <p:spPr bwMode="auto">
          <a:xfrm>
            <a:off x="5090226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Oval 110"/>
          <p:cNvSpPr/>
          <p:nvPr userDrawn="1"/>
        </p:nvSpPr>
        <p:spPr bwMode="auto">
          <a:xfrm>
            <a:off x="5090226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Oval 111"/>
          <p:cNvSpPr/>
          <p:nvPr userDrawn="1"/>
        </p:nvSpPr>
        <p:spPr bwMode="auto">
          <a:xfrm>
            <a:off x="5090226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" name="Oval 112"/>
          <p:cNvSpPr/>
          <p:nvPr userDrawn="1"/>
        </p:nvSpPr>
        <p:spPr bwMode="auto">
          <a:xfrm>
            <a:off x="5311538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Oval 113"/>
          <p:cNvSpPr/>
          <p:nvPr userDrawn="1"/>
        </p:nvSpPr>
        <p:spPr bwMode="auto">
          <a:xfrm>
            <a:off x="5311538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Oval 114"/>
          <p:cNvSpPr/>
          <p:nvPr userDrawn="1"/>
        </p:nvSpPr>
        <p:spPr bwMode="auto">
          <a:xfrm>
            <a:off x="5311538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Oval 115"/>
          <p:cNvSpPr/>
          <p:nvPr userDrawn="1"/>
        </p:nvSpPr>
        <p:spPr bwMode="auto">
          <a:xfrm>
            <a:off x="5532850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Oval 116"/>
          <p:cNvSpPr/>
          <p:nvPr userDrawn="1"/>
        </p:nvSpPr>
        <p:spPr bwMode="auto">
          <a:xfrm>
            <a:off x="5532850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Oval 117"/>
          <p:cNvSpPr/>
          <p:nvPr userDrawn="1"/>
        </p:nvSpPr>
        <p:spPr bwMode="auto">
          <a:xfrm>
            <a:off x="5532850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" name="Oval 118"/>
          <p:cNvSpPr/>
          <p:nvPr userDrawn="1"/>
        </p:nvSpPr>
        <p:spPr bwMode="auto">
          <a:xfrm>
            <a:off x="5754162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Oval 119"/>
          <p:cNvSpPr/>
          <p:nvPr userDrawn="1"/>
        </p:nvSpPr>
        <p:spPr bwMode="auto">
          <a:xfrm>
            <a:off x="5754162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" name="Oval 120"/>
          <p:cNvSpPr/>
          <p:nvPr userDrawn="1"/>
        </p:nvSpPr>
        <p:spPr bwMode="auto">
          <a:xfrm>
            <a:off x="5754162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Oval 121"/>
          <p:cNvSpPr/>
          <p:nvPr userDrawn="1"/>
        </p:nvSpPr>
        <p:spPr bwMode="auto">
          <a:xfrm>
            <a:off x="5975474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" name="Oval 122"/>
          <p:cNvSpPr/>
          <p:nvPr userDrawn="1"/>
        </p:nvSpPr>
        <p:spPr bwMode="auto">
          <a:xfrm>
            <a:off x="5975474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" name="Oval 123"/>
          <p:cNvSpPr/>
          <p:nvPr userDrawn="1"/>
        </p:nvSpPr>
        <p:spPr bwMode="auto">
          <a:xfrm>
            <a:off x="5975474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" name="Oval 124"/>
          <p:cNvSpPr/>
          <p:nvPr userDrawn="1"/>
        </p:nvSpPr>
        <p:spPr bwMode="auto">
          <a:xfrm>
            <a:off x="6196786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" name="Oval 125"/>
          <p:cNvSpPr/>
          <p:nvPr userDrawn="1"/>
        </p:nvSpPr>
        <p:spPr bwMode="auto">
          <a:xfrm>
            <a:off x="6196786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" name="Oval 126"/>
          <p:cNvSpPr/>
          <p:nvPr userDrawn="1"/>
        </p:nvSpPr>
        <p:spPr bwMode="auto">
          <a:xfrm>
            <a:off x="6196786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" name="Oval 127"/>
          <p:cNvSpPr/>
          <p:nvPr userDrawn="1"/>
        </p:nvSpPr>
        <p:spPr bwMode="auto">
          <a:xfrm>
            <a:off x="6418098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" name="Oval 128"/>
          <p:cNvSpPr/>
          <p:nvPr userDrawn="1"/>
        </p:nvSpPr>
        <p:spPr bwMode="auto">
          <a:xfrm>
            <a:off x="6418098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" name="Oval 129"/>
          <p:cNvSpPr/>
          <p:nvPr userDrawn="1"/>
        </p:nvSpPr>
        <p:spPr bwMode="auto">
          <a:xfrm>
            <a:off x="6418098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" name="Oval 130"/>
          <p:cNvSpPr/>
          <p:nvPr userDrawn="1"/>
        </p:nvSpPr>
        <p:spPr bwMode="auto">
          <a:xfrm>
            <a:off x="6639410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" name="Oval 131"/>
          <p:cNvSpPr/>
          <p:nvPr userDrawn="1"/>
        </p:nvSpPr>
        <p:spPr bwMode="auto">
          <a:xfrm>
            <a:off x="6639410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" name="Oval 132"/>
          <p:cNvSpPr/>
          <p:nvPr userDrawn="1"/>
        </p:nvSpPr>
        <p:spPr bwMode="auto">
          <a:xfrm>
            <a:off x="6639410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4" name="Oval 133"/>
          <p:cNvSpPr/>
          <p:nvPr userDrawn="1"/>
        </p:nvSpPr>
        <p:spPr bwMode="auto">
          <a:xfrm>
            <a:off x="6860722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5" name="Oval 134"/>
          <p:cNvSpPr/>
          <p:nvPr userDrawn="1"/>
        </p:nvSpPr>
        <p:spPr bwMode="auto">
          <a:xfrm>
            <a:off x="6860722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6" name="Oval 135"/>
          <p:cNvSpPr/>
          <p:nvPr userDrawn="1"/>
        </p:nvSpPr>
        <p:spPr bwMode="auto">
          <a:xfrm>
            <a:off x="6860722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7" name="Oval 136"/>
          <p:cNvSpPr/>
          <p:nvPr userDrawn="1"/>
        </p:nvSpPr>
        <p:spPr bwMode="auto">
          <a:xfrm>
            <a:off x="7082034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8" name="Oval 137"/>
          <p:cNvSpPr/>
          <p:nvPr userDrawn="1"/>
        </p:nvSpPr>
        <p:spPr bwMode="auto">
          <a:xfrm>
            <a:off x="7082034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9" name="Oval 138"/>
          <p:cNvSpPr/>
          <p:nvPr userDrawn="1"/>
        </p:nvSpPr>
        <p:spPr bwMode="auto">
          <a:xfrm>
            <a:off x="7082034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0" name="Oval 139"/>
          <p:cNvSpPr/>
          <p:nvPr userDrawn="1"/>
        </p:nvSpPr>
        <p:spPr bwMode="auto">
          <a:xfrm>
            <a:off x="7303346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Oval 140"/>
          <p:cNvSpPr/>
          <p:nvPr userDrawn="1"/>
        </p:nvSpPr>
        <p:spPr bwMode="auto">
          <a:xfrm>
            <a:off x="7303346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" name="Oval 141"/>
          <p:cNvSpPr/>
          <p:nvPr userDrawn="1"/>
        </p:nvSpPr>
        <p:spPr bwMode="auto">
          <a:xfrm>
            <a:off x="7303346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" name="Oval 142"/>
          <p:cNvSpPr/>
          <p:nvPr userDrawn="1"/>
        </p:nvSpPr>
        <p:spPr bwMode="auto">
          <a:xfrm>
            <a:off x="7524658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4" name="Oval 143"/>
          <p:cNvSpPr/>
          <p:nvPr userDrawn="1"/>
        </p:nvSpPr>
        <p:spPr bwMode="auto">
          <a:xfrm>
            <a:off x="7524658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5" name="Oval 144"/>
          <p:cNvSpPr/>
          <p:nvPr userDrawn="1"/>
        </p:nvSpPr>
        <p:spPr bwMode="auto">
          <a:xfrm>
            <a:off x="7524658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6" name="Oval 145"/>
          <p:cNvSpPr/>
          <p:nvPr userDrawn="1"/>
        </p:nvSpPr>
        <p:spPr bwMode="auto">
          <a:xfrm>
            <a:off x="7745970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7" name="Oval 146"/>
          <p:cNvSpPr/>
          <p:nvPr userDrawn="1"/>
        </p:nvSpPr>
        <p:spPr bwMode="auto">
          <a:xfrm>
            <a:off x="7745970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8" name="Oval 147"/>
          <p:cNvSpPr/>
          <p:nvPr userDrawn="1"/>
        </p:nvSpPr>
        <p:spPr bwMode="auto">
          <a:xfrm>
            <a:off x="7745970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9" name="Oval 148"/>
          <p:cNvSpPr/>
          <p:nvPr userDrawn="1"/>
        </p:nvSpPr>
        <p:spPr bwMode="auto">
          <a:xfrm>
            <a:off x="7967282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0" name="Oval 149"/>
          <p:cNvSpPr/>
          <p:nvPr userDrawn="1"/>
        </p:nvSpPr>
        <p:spPr bwMode="auto">
          <a:xfrm>
            <a:off x="7967282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1" name="Oval 150"/>
          <p:cNvSpPr/>
          <p:nvPr userDrawn="1"/>
        </p:nvSpPr>
        <p:spPr bwMode="auto">
          <a:xfrm>
            <a:off x="7967282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2" name="Oval 151"/>
          <p:cNvSpPr/>
          <p:nvPr userDrawn="1"/>
        </p:nvSpPr>
        <p:spPr bwMode="auto">
          <a:xfrm>
            <a:off x="8188594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" name="Oval 152"/>
          <p:cNvSpPr/>
          <p:nvPr userDrawn="1"/>
        </p:nvSpPr>
        <p:spPr bwMode="auto">
          <a:xfrm>
            <a:off x="8188594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" name="Oval 153"/>
          <p:cNvSpPr/>
          <p:nvPr userDrawn="1"/>
        </p:nvSpPr>
        <p:spPr bwMode="auto">
          <a:xfrm>
            <a:off x="8188594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5" name="Oval 154"/>
          <p:cNvSpPr/>
          <p:nvPr userDrawn="1"/>
        </p:nvSpPr>
        <p:spPr bwMode="auto">
          <a:xfrm>
            <a:off x="8409906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6" name="Oval 155"/>
          <p:cNvSpPr/>
          <p:nvPr userDrawn="1"/>
        </p:nvSpPr>
        <p:spPr bwMode="auto">
          <a:xfrm>
            <a:off x="8409906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7" name="Oval 156"/>
          <p:cNvSpPr/>
          <p:nvPr userDrawn="1"/>
        </p:nvSpPr>
        <p:spPr bwMode="auto">
          <a:xfrm>
            <a:off x="8409906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8" name="Oval 157"/>
          <p:cNvSpPr/>
          <p:nvPr userDrawn="1"/>
        </p:nvSpPr>
        <p:spPr bwMode="auto">
          <a:xfrm>
            <a:off x="8631218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9" name="Oval 158"/>
          <p:cNvSpPr/>
          <p:nvPr userDrawn="1"/>
        </p:nvSpPr>
        <p:spPr bwMode="auto">
          <a:xfrm>
            <a:off x="8631218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0" name="Oval 159"/>
          <p:cNvSpPr/>
          <p:nvPr userDrawn="1"/>
        </p:nvSpPr>
        <p:spPr bwMode="auto">
          <a:xfrm>
            <a:off x="8631218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1" name="Oval 160"/>
          <p:cNvSpPr/>
          <p:nvPr userDrawn="1"/>
        </p:nvSpPr>
        <p:spPr bwMode="auto">
          <a:xfrm>
            <a:off x="8852530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2" name="Oval 161"/>
          <p:cNvSpPr/>
          <p:nvPr userDrawn="1"/>
        </p:nvSpPr>
        <p:spPr bwMode="auto">
          <a:xfrm>
            <a:off x="8852530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3" name="Oval 162"/>
          <p:cNvSpPr/>
          <p:nvPr userDrawn="1"/>
        </p:nvSpPr>
        <p:spPr bwMode="auto">
          <a:xfrm>
            <a:off x="8852530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4" name="Oval 163"/>
          <p:cNvSpPr/>
          <p:nvPr userDrawn="1"/>
        </p:nvSpPr>
        <p:spPr bwMode="auto">
          <a:xfrm>
            <a:off x="9073848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5" name="Oval 164"/>
          <p:cNvSpPr/>
          <p:nvPr userDrawn="1"/>
        </p:nvSpPr>
        <p:spPr bwMode="auto">
          <a:xfrm>
            <a:off x="9073848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6" name="Oval 165"/>
          <p:cNvSpPr/>
          <p:nvPr userDrawn="1"/>
        </p:nvSpPr>
        <p:spPr bwMode="auto">
          <a:xfrm>
            <a:off x="9073848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41152" y="6421723"/>
            <a:ext cx="826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</a:p>
        </p:txBody>
      </p:sp>
      <p:pic>
        <p:nvPicPr>
          <p:cNvPr id="167" name="Picture 16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062" y="874094"/>
            <a:ext cx="3400304" cy="42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42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570643"/>
            <a:ext cx="8102600" cy="4510088"/>
          </a:xfrm>
        </p:spPr>
        <p:txBody>
          <a:bodyPr/>
          <a:lstStyle>
            <a:lvl1pPr marL="461963" indent="-461963">
              <a:buClr>
                <a:srgbClr val="008080"/>
              </a:buClr>
              <a:buFont typeface="+mj-lt"/>
              <a:buAutoNum type="arabicPeriod"/>
              <a:defRPr sz="2400">
                <a:solidFill>
                  <a:srgbClr val="008080"/>
                </a:solidFill>
              </a:defRPr>
            </a:lvl1pPr>
            <a:lvl2pPr>
              <a:buClr>
                <a:srgbClr val="008080"/>
              </a:buClr>
              <a:defRPr>
                <a:solidFill>
                  <a:srgbClr val="008080"/>
                </a:solidFill>
              </a:defRPr>
            </a:lvl2pPr>
            <a:lvl3pPr>
              <a:buClr>
                <a:srgbClr val="008080"/>
              </a:buClr>
              <a:defRPr>
                <a:solidFill>
                  <a:srgbClr val="008080"/>
                </a:solidFill>
              </a:defRPr>
            </a:lvl3pPr>
            <a:lvl4pPr>
              <a:buClr>
                <a:srgbClr val="008080"/>
              </a:buClr>
              <a:defRPr>
                <a:solidFill>
                  <a:srgbClr val="008080"/>
                </a:solidFill>
              </a:defRPr>
            </a:lvl4pPr>
            <a:lvl5pPr>
              <a:buClr>
                <a:srgbClr val="008080"/>
              </a:buClr>
              <a:defRPr>
                <a:solidFill>
                  <a:srgbClr val="00808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544513" y="1051586"/>
            <a:ext cx="8324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1" dirty="0"/>
              <a:t>After studying this chapter, you should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title"/>
          </p:nvPr>
        </p:nvSpPr>
        <p:spPr>
          <a:xfrm>
            <a:off x="523875" y="411163"/>
            <a:ext cx="8077200" cy="592137"/>
          </a:xfrm>
          <a:gradFill rotWithShape="1">
            <a:gsLst>
              <a:gs pos="0">
                <a:srgbClr val="B2B2B2">
                  <a:gamma/>
                  <a:shade val="46275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LEARNING  OUTCOMES</a:t>
            </a:r>
          </a:p>
        </p:txBody>
      </p:sp>
    </p:spTree>
    <p:extLst>
      <p:ext uri="{BB962C8B-B14F-4D97-AF65-F5344CB8AC3E}">
        <p14:creationId xmlns:p14="http://schemas.microsoft.com/office/powerpoint/2010/main" val="2733749426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512763"/>
            <a:ext cx="8102600" cy="3365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1.</a:t>
            </a: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A Summary of the Scientific Method</a:t>
            </a:r>
          </a:p>
        </p:txBody>
      </p:sp>
    </p:spTree>
    <p:extLst>
      <p:ext uri="{BB962C8B-B14F-4D97-AF65-F5344CB8AC3E}">
        <p14:creationId xmlns:p14="http://schemas.microsoft.com/office/powerpoint/2010/main" val="2214425329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20"/>
            <a:ext cx="8102600" cy="45719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2935951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4167730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235075"/>
            <a:ext cx="3975100" cy="4937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235075"/>
            <a:ext cx="3975100" cy="4937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7BB9D097-4C5C-417C-B097-C6B81CA1535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8072546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75537931-4260-4B6B-A3A7-1D7190C9A3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8996823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79FE24D5-8D74-4CD1-985E-26CC2917080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6664948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523875" y="457200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235075"/>
            <a:ext cx="8102600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853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446838"/>
            <a:ext cx="7421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b="1"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85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354763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b="1"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D6C49FDD-8038-4201-872D-15D00067EA40}" type="slidenum">
              <a:rPr lang="en-US" altLang="en-US">
                <a:cs typeface="+mn-cs"/>
              </a:rPr>
              <a:pPr>
                <a:defRPr/>
              </a:pPr>
              <a:t>‹#›</a:t>
            </a:fld>
            <a:endParaRPr lang="en-US" alt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40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9pPr>
    </p:titleStyle>
    <p:bodyStyle>
      <a:lvl1pPr marL="222250" indent="-2222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Char char="•"/>
        <a:defRPr sz="2800" kern="12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25475" indent="-284163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SzPct val="90000"/>
        <a:buFont typeface="Wingdings" panose="05000000000000000000" pitchFamily="2" charset="2"/>
        <a:buChar char="Ø"/>
        <a:defRPr sz="2400" kern="1200">
          <a:solidFill>
            <a:srgbClr val="9966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974725" indent="-2349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75000"/>
        <a:buFont typeface="Wingdings" panose="05000000000000000000" pitchFamily="2" charset="2"/>
        <a:buChar char="v"/>
        <a:defRPr sz="2000" kern="12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31127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165735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 kern="12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Chapter 4</a:t>
            </a:r>
          </a:p>
          <a:p>
            <a:r>
              <a:rPr lang="en-US" altLang="en-US" dirty="0" smtClean="0">
                <a:effectLst/>
              </a:rPr>
              <a:t>The Role of Marketing Research</a:t>
            </a:r>
            <a:endParaRPr lang="en-US" altLang="en-US" dirty="0">
              <a:effectLst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10</a:t>
            </a:fld>
            <a:endParaRPr lang="en-US" altLang="en-US" dirty="0"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0" y="1259228"/>
            <a:ext cx="7548321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4.2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The World’s Largest Research Firms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Size of the Marketing Research Firm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Small firms</a:t>
            </a:r>
          </a:p>
          <a:p>
            <a:pPr lvl="1"/>
            <a:r>
              <a:rPr lang="en-US" altLang="en-US" dirty="0" smtClean="0"/>
              <a:t>Less than 100 employees</a:t>
            </a:r>
          </a:p>
          <a:p>
            <a:pPr lvl="1"/>
            <a:r>
              <a:rPr lang="en-US" altLang="en-US" dirty="0" smtClean="0"/>
              <a:t>VP of marketing may be in charge of all significant marketing research</a:t>
            </a:r>
          </a:p>
          <a:p>
            <a:r>
              <a:rPr lang="en-US" altLang="en-US" dirty="0" smtClean="0"/>
              <a:t>Mid-sized firms</a:t>
            </a:r>
          </a:p>
          <a:p>
            <a:pPr lvl="1"/>
            <a:r>
              <a:rPr lang="en-US" altLang="en-US" dirty="0" smtClean="0"/>
              <a:t>100 to 500 employees</a:t>
            </a:r>
          </a:p>
          <a:p>
            <a:r>
              <a:rPr lang="en-US" altLang="en-US" dirty="0" smtClean="0"/>
              <a:t>Large firms</a:t>
            </a:r>
          </a:p>
          <a:p>
            <a:pPr lvl="1"/>
            <a:r>
              <a:rPr lang="en-US" altLang="en-US" dirty="0" smtClean="0"/>
              <a:t>More than 500 employees</a:t>
            </a:r>
          </a:p>
        </p:txBody>
      </p:sp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Mid-Sized Firms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Typically includes a director of marketing research</a:t>
            </a:r>
          </a:p>
          <a:p>
            <a:r>
              <a:rPr lang="en-US" altLang="en-US" dirty="0" smtClean="0"/>
              <a:t>A research analyst</a:t>
            </a:r>
          </a:p>
          <a:p>
            <a:pPr lvl="1"/>
            <a:r>
              <a:rPr lang="en-US" altLang="en-US" dirty="0" smtClean="0"/>
              <a:t>Responsible for client contact, project design, preparation of proposals, selection of research suppliers, and supervision of data collection, analysis, and reporting activities</a:t>
            </a:r>
          </a:p>
          <a:p>
            <a:r>
              <a:rPr lang="en-US" altLang="en-US" dirty="0" smtClean="0"/>
              <a:t>Research assistants (or associates) </a:t>
            </a:r>
          </a:p>
          <a:p>
            <a:pPr lvl="1"/>
            <a:r>
              <a:rPr lang="en-US" altLang="en-US" dirty="0" smtClean="0"/>
              <a:t>Provide technical assistance</a:t>
            </a:r>
          </a:p>
        </p:txBody>
      </p:sp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Mid-Sized Firms (cont’d.)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Manager of decision support systems</a:t>
            </a:r>
          </a:p>
          <a:p>
            <a:pPr lvl="1"/>
            <a:r>
              <a:rPr lang="en-US" altLang="en-US" dirty="0" smtClean="0"/>
              <a:t>Supervises the collection and analysis of customer relationship management (CRM) data</a:t>
            </a:r>
          </a:p>
          <a:p>
            <a:r>
              <a:rPr lang="en-US" altLang="en-US" dirty="0" smtClean="0"/>
              <a:t>A forecast analyst </a:t>
            </a:r>
          </a:p>
          <a:p>
            <a:pPr lvl="1"/>
            <a:r>
              <a:rPr lang="en-US" altLang="en-US" dirty="0" smtClean="0"/>
              <a:t>Provides technical assistance, e.g., generating a sales forecast</a:t>
            </a:r>
          </a:p>
        </p:txBody>
      </p:sp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712651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14</a:t>
            </a:fld>
            <a:endParaRPr lang="en-US" altLang="en-US" dirty="0"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119313"/>
            <a:ext cx="87820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4.3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Example of a Large Market Research Firm’s Organizational Chart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Director of Marketing Research as a Manager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Problems in directing research</a:t>
            </a:r>
          </a:p>
          <a:p>
            <a:pPr lvl="1"/>
            <a:r>
              <a:rPr lang="en-US" altLang="en-US" dirty="0" smtClean="0"/>
              <a:t>Skilled research professionals like conducting research better than managing people</a:t>
            </a:r>
          </a:p>
          <a:p>
            <a:pPr lvl="1"/>
            <a:r>
              <a:rPr lang="en-US" altLang="en-US" dirty="0" smtClean="0"/>
              <a:t>The research management role often is not formally recognized</a:t>
            </a:r>
          </a:p>
          <a:p>
            <a:pPr lvl="1"/>
            <a:r>
              <a:rPr lang="en-US" altLang="en-US" dirty="0" smtClean="0"/>
              <a:t>Outstanding research professionals often have trouble delegating responsibility</a:t>
            </a:r>
          </a:p>
        </p:txBody>
      </p:sp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Conflict Between Marketing Management and Marketing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Sources of conflict</a:t>
            </a:r>
          </a:p>
          <a:p>
            <a:pPr lvl="1"/>
            <a:r>
              <a:rPr lang="en-US" altLang="en-US" dirty="0" smtClean="0"/>
              <a:t>Research that implies criticism</a:t>
            </a:r>
          </a:p>
          <a:p>
            <a:pPr lvl="1"/>
            <a:r>
              <a:rPr lang="en-US" altLang="en-US" dirty="0" smtClean="0"/>
              <a:t>Money</a:t>
            </a:r>
          </a:p>
          <a:p>
            <a:pPr lvl="1"/>
            <a:r>
              <a:rPr lang="en-US" altLang="en-US" dirty="0" smtClean="0"/>
              <a:t>Time</a:t>
            </a:r>
          </a:p>
          <a:p>
            <a:r>
              <a:rPr lang="en-US" altLang="en-US" dirty="0" smtClean="0"/>
              <a:t>Sources of error when studies are rushed</a:t>
            </a:r>
          </a:p>
          <a:p>
            <a:pPr lvl="1"/>
            <a:r>
              <a:rPr lang="en-US" altLang="en-US" dirty="0" smtClean="0"/>
              <a:t>Conducting a study that is not needed</a:t>
            </a:r>
          </a:p>
          <a:p>
            <a:pPr lvl="1"/>
            <a:r>
              <a:rPr lang="en-US" altLang="en-US" dirty="0" smtClean="0"/>
              <a:t>Addressing the wrong issue</a:t>
            </a:r>
          </a:p>
          <a:p>
            <a:pPr lvl="1"/>
            <a:r>
              <a:rPr lang="en-US" altLang="en-US" dirty="0" smtClean="0"/>
              <a:t>Sampling difficulties</a:t>
            </a:r>
          </a:p>
          <a:p>
            <a:pPr lvl="1"/>
            <a:r>
              <a:rPr lang="en-US" altLang="en-US" dirty="0" smtClean="0"/>
              <a:t>Inadequate data analysis</a:t>
            </a:r>
          </a:p>
        </p:txBody>
      </p:sp>
      <p:sp>
        <p:nvSpPr>
          <p:cNvPr id="6963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457200"/>
            <a:ext cx="8077200" cy="1077218"/>
          </a:xfrm>
        </p:spPr>
        <p:txBody>
          <a:bodyPr/>
          <a:lstStyle/>
          <a:p>
            <a:r>
              <a:rPr lang="en-US" altLang="en-US" dirty="0" smtClean="0"/>
              <a:t>Conflict Between Marketing Management and Marketing Research (cont’d.)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Intuitive decision making</a:t>
            </a:r>
          </a:p>
          <a:p>
            <a:pPr lvl="1"/>
            <a:r>
              <a:rPr lang="en-US" altLang="en-US" dirty="0" smtClean="0"/>
              <a:t>Managers sometimes resist research because results may prove counter to managerial intuition or desires</a:t>
            </a:r>
          </a:p>
          <a:p>
            <a:pPr lvl="1"/>
            <a:r>
              <a:rPr lang="en-US" altLang="en-US" dirty="0" smtClean="0"/>
              <a:t>Intuition is not a replacement for informed market intelligence</a:t>
            </a:r>
          </a:p>
          <a:p>
            <a:r>
              <a:rPr lang="en-US" altLang="en-US" dirty="0" smtClean="0"/>
              <a:t>Future decisions based on past evidence</a:t>
            </a:r>
          </a:p>
          <a:p>
            <a:pPr lvl="1"/>
            <a:r>
              <a:rPr lang="en-US" altLang="en-US" dirty="0" smtClean="0"/>
              <a:t>Managers wish to predict the future, but researchers measure only current or past events</a:t>
            </a:r>
          </a:p>
          <a:p>
            <a:pPr lvl="1"/>
            <a:r>
              <a:rPr lang="en-US" altLang="en-US" dirty="0" smtClean="0"/>
              <a:t>Researchers use the past to predict the future</a:t>
            </a:r>
            <a:endParaRPr lang="en-US" altLang="en-US" dirty="0"/>
          </a:p>
        </p:txBody>
      </p:sp>
      <p:sp>
        <p:nvSpPr>
          <p:cNvPr id="6963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199782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Reducing Conflict between Management and Researchers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Ways to reduce conflict</a:t>
            </a:r>
          </a:p>
          <a:p>
            <a:pPr lvl="1"/>
            <a:r>
              <a:rPr lang="en-US" altLang="en-US" dirty="0" smtClean="0"/>
              <a:t>Involve researchers and decision-makers working closely together</a:t>
            </a:r>
          </a:p>
          <a:p>
            <a:pPr lvl="1"/>
            <a:r>
              <a:rPr lang="en-US" altLang="en-US" dirty="0" smtClean="0"/>
              <a:t>State clear job descriptions</a:t>
            </a:r>
          </a:p>
          <a:p>
            <a:pPr lvl="1"/>
            <a:r>
              <a:rPr lang="en-US" altLang="en-US" dirty="0" smtClean="0"/>
              <a:t>Implement better planning and an annual statement of the research program</a:t>
            </a:r>
          </a:p>
          <a:p>
            <a:pPr lvl="1"/>
            <a:r>
              <a:rPr lang="en-US" altLang="en-US" dirty="0" smtClean="0"/>
              <a:t>Communicate research findings and research designs</a:t>
            </a:r>
          </a:p>
        </p:txBody>
      </p:sp>
      <p:sp>
        <p:nvSpPr>
          <p:cNvPr id="4608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19</a:t>
            </a:fld>
            <a:endParaRPr lang="en-US" altLang="en-US" dirty="0"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41" y="1691659"/>
            <a:ext cx="8108518" cy="429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4.4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Improving Two-Way Communication to Reduce Conflict</a:t>
            </a:r>
          </a:p>
        </p:txBody>
      </p:sp>
    </p:spTree>
    <p:extLst>
      <p:ext uri="{BB962C8B-B14F-4D97-AF65-F5344CB8AC3E}">
        <p14:creationId xmlns:p14="http://schemas.microsoft.com/office/powerpoint/2010/main" val="152698502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Know when research should be conducted externally and when it should be done internally</a:t>
            </a:r>
          </a:p>
          <a:p>
            <a:r>
              <a:rPr lang="en-US" altLang="en-US" dirty="0" smtClean="0"/>
              <a:t>Understand the career opportunities and career paths available within the marketing research industry </a:t>
            </a:r>
          </a:p>
          <a:p>
            <a:r>
              <a:rPr lang="en-US" altLang="en-US" dirty="0" smtClean="0"/>
              <a:t>Become sensitive to the often conflicting relationship between marketing management and researchers</a:t>
            </a:r>
          </a:p>
          <a:p>
            <a:pPr>
              <a:tabLst>
                <a:tab pos="2114550" algn="l"/>
              </a:tabLst>
            </a:pPr>
            <a:r>
              <a:rPr lang="en-US" altLang="en-US" dirty="0" smtClean="0"/>
              <a:t>Understand marketing ethics and ways that researchers can face ethical dilemmas</a:t>
            </a:r>
          </a:p>
          <a:p>
            <a:endParaRPr lang="en-US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LEARNING OUTCOMES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20</a:t>
            </a:fld>
            <a:endParaRPr lang="en-US" altLang="en-US" dirty="0"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18" y="1142970"/>
            <a:ext cx="6904121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4.5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The Rights and Obligations of Marketing Research </a:t>
            </a:r>
          </a:p>
        </p:txBody>
      </p:sp>
    </p:spTree>
    <p:extLst>
      <p:ext uri="{BB962C8B-B14F-4D97-AF65-F5344CB8AC3E}">
        <p14:creationId xmlns:p14="http://schemas.microsoft.com/office/powerpoint/2010/main" val="217109203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Rights and Obligations of the Research Participant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Participant’s right to privacy</a:t>
            </a:r>
          </a:p>
          <a:p>
            <a:pPr lvl="1"/>
            <a:r>
              <a:rPr lang="en-US" dirty="0" smtClean="0"/>
              <a:t>Informed consent means that the individual understands what the researcher wants him or her to do and agrees to be a participant in the research study</a:t>
            </a:r>
          </a:p>
          <a:p>
            <a:pPr lvl="1"/>
            <a:r>
              <a:rPr lang="en-US" dirty="0" smtClean="0"/>
              <a:t>The ethical responsibilities vary depending on whether participation is active or passive</a:t>
            </a:r>
            <a:endParaRPr lang="en-US" dirty="0"/>
          </a:p>
        </p:txBody>
      </p:sp>
      <p:sp>
        <p:nvSpPr>
          <p:cNvPr id="6041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Obligation to Be Truthful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When someone willingly consents to participate actively, the researcher assumes he or she will provide truthful answers </a:t>
            </a:r>
          </a:p>
          <a:p>
            <a:r>
              <a:rPr lang="en-US" altLang="en-US" dirty="0" smtClean="0"/>
              <a:t>Honest cooperation is the primary obligation of the research participant</a:t>
            </a:r>
          </a:p>
          <a:p>
            <a:r>
              <a:rPr lang="en-US" altLang="en-US" dirty="0" smtClean="0"/>
              <a:t>The subject has the right to expect confidentiality </a:t>
            </a:r>
          </a:p>
          <a:p>
            <a:pPr lvl="1"/>
            <a:r>
              <a:rPr lang="en-US" altLang="en-US" dirty="0" smtClean="0"/>
              <a:t>Confidentiality means that researchers will not share any individual’s information others</a:t>
            </a:r>
          </a:p>
        </p:txBody>
      </p:sp>
      <p:sp>
        <p:nvSpPr>
          <p:cNvPr id="7270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Protection from Harm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Questions to ask to avoid harming a participant</a:t>
            </a:r>
          </a:p>
          <a:p>
            <a:pPr lvl="1"/>
            <a:r>
              <a:rPr lang="en-US" altLang="en-US" dirty="0" smtClean="0"/>
              <a:t>Has the research subject provided consent to participate in an experiment?</a:t>
            </a:r>
          </a:p>
          <a:p>
            <a:pPr lvl="1"/>
            <a:r>
              <a:rPr lang="en-US" altLang="en-US" dirty="0" smtClean="0"/>
              <a:t>Is the research subject subjected to substantial physical or psychological trauma?</a:t>
            </a:r>
          </a:p>
          <a:p>
            <a:pPr lvl="1"/>
            <a:r>
              <a:rPr lang="en-US" altLang="en-US" dirty="0" smtClean="0"/>
              <a:t>Can the research subject be easily returned to his or her initial state?</a:t>
            </a:r>
          </a:p>
          <a:p>
            <a:r>
              <a:rPr lang="en-US" altLang="en-US" dirty="0" smtClean="0"/>
              <a:t>Human subjects review committee: sometimes called the Institutional Review Board (IRB)</a:t>
            </a:r>
          </a:p>
          <a:p>
            <a:pPr lvl="1"/>
            <a:r>
              <a:rPr lang="en-US" altLang="en-US" dirty="0" smtClean="0"/>
              <a:t>Reviews proposed research designs to ensure that no harm can come to any research participant</a:t>
            </a:r>
          </a:p>
        </p:txBody>
      </p:sp>
      <p:sp>
        <p:nvSpPr>
          <p:cNvPr id="6451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Rights and Obligations of the Client Sponsor (User)</a:t>
            </a:r>
          </a:p>
        </p:txBody>
      </p:sp>
      <p:sp>
        <p:nvSpPr>
          <p:cNvPr id="533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Issues in the client-researcher relationship</a:t>
            </a:r>
          </a:p>
          <a:p>
            <a:pPr lvl="1"/>
            <a:r>
              <a:rPr lang="en-US" altLang="en-US" dirty="0" smtClean="0"/>
              <a:t>Ethical behavior between buyer and seller</a:t>
            </a:r>
          </a:p>
          <a:p>
            <a:pPr lvl="1"/>
            <a:r>
              <a:rPr lang="en-US" altLang="en-US" dirty="0" smtClean="0"/>
              <a:t>An open relationship with research suppliers</a:t>
            </a:r>
          </a:p>
          <a:p>
            <a:pPr lvl="1"/>
            <a:r>
              <a:rPr lang="en-US" altLang="en-US" dirty="0" smtClean="0"/>
              <a:t>An open relationship with interested parties</a:t>
            </a:r>
          </a:p>
          <a:p>
            <a:pPr lvl="2"/>
            <a:r>
              <a:rPr lang="en-US" altLang="en-US" dirty="0" smtClean="0"/>
              <a:t>Advocacy research—research undertaken to support a specific claim in a legal action or represent some advocacy group</a:t>
            </a:r>
          </a:p>
          <a:p>
            <a:pPr lvl="1"/>
            <a:r>
              <a:rPr lang="en-US" altLang="en-US" dirty="0" smtClean="0"/>
              <a:t>Privacy rights of research participants</a:t>
            </a:r>
          </a:p>
        </p:txBody>
      </p:sp>
      <p:sp>
        <p:nvSpPr>
          <p:cNvPr id="6656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Rights and Obligations of the Researcher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Marketing research firms and marketing research departments should practice good business ethics</a:t>
            </a:r>
          </a:p>
          <a:p>
            <a:r>
              <a:rPr lang="en-US" altLang="en-US" dirty="0" smtClean="0"/>
              <a:t>Professional organizations with codes of ethics for marketing researchers</a:t>
            </a:r>
          </a:p>
          <a:p>
            <a:pPr lvl="1"/>
            <a:r>
              <a:rPr lang="en-US" altLang="en-US" dirty="0" smtClean="0"/>
              <a:t>American Marketing Association</a:t>
            </a:r>
          </a:p>
          <a:p>
            <a:pPr lvl="1"/>
            <a:r>
              <a:rPr lang="en-US" altLang="en-US" dirty="0" smtClean="0"/>
              <a:t>The European Society for Opinion and Market Research</a:t>
            </a:r>
          </a:p>
          <a:p>
            <a:pPr lvl="1"/>
            <a:r>
              <a:rPr lang="en-US" altLang="en-US" dirty="0" smtClean="0"/>
              <a:t>The Marketing Research Society</a:t>
            </a:r>
          </a:p>
        </p:txBody>
      </p:sp>
      <p:sp>
        <p:nvSpPr>
          <p:cNvPr id="6963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25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Rights and Obligations of the Researcher (cont’d.)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researcher should </a:t>
            </a:r>
            <a:r>
              <a:rPr lang="en-US" altLang="en-US" i="1" dirty="0" smtClean="0"/>
              <a:t>not:</a:t>
            </a:r>
          </a:p>
          <a:p>
            <a:pPr lvl="1"/>
            <a:r>
              <a:rPr lang="en-US" altLang="en-US" dirty="0" smtClean="0"/>
              <a:t>Represent a sales pitch as marketing research</a:t>
            </a:r>
          </a:p>
          <a:p>
            <a:pPr lvl="1"/>
            <a:r>
              <a:rPr lang="en-US" altLang="en-US" dirty="0" smtClean="0"/>
              <a:t>Provide the name of anonymous respondents</a:t>
            </a:r>
          </a:p>
          <a:p>
            <a:pPr lvl="1"/>
            <a:r>
              <a:rPr lang="en-US" altLang="en-US" dirty="0" smtClean="0"/>
              <a:t>Breach the confidentiality of the research client or research participant</a:t>
            </a:r>
          </a:p>
          <a:p>
            <a:pPr lvl="1"/>
            <a:r>
              <a:rPr lang="en-US" altLang="en-US" dirty="0" smtClean="0"/>
              <a:t>Do research for multiple firms competing in the same market</a:t>
            </a:r>
          </a:p>
          <a:p>
            <a:pPr lvl="1"/>
            <a:r>
              <a:rPr lang="en-US" altLang="en-US" dirty="0" smtClean="0"/>
              <a:t>Disseminate false or misleading results</a:t>
            </a:r>
          </a:p>
          <a:p>
            <a:pPr lvl="1"/>
            <a:r>
              <a:rPr lang="en-US" altLang="en-US" dirty="0" smtClean="0"/>
              <a:t>Plagiarize the work of other researchers</a:t>
            </a:r>
          </a:p>
          <a:p>
            <a:pPr lvl="1"/>
            <a:r>
              <a:rPr lang="en-US" altLang="en-US" dirty="0" smtClean="0"/>
              <a:t>Violate the integrity of data gathered in the field </a:t>
            </a:r>
          </a:p>
        </p:txBody>
      </p:sp>
      <p:sp>
        <p:nvSpPr>
          <p:cNvPr id="6963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26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Research That Isn’t </a:t>
            </a:r>
            <a:r>
              <a:rPr lang="en-US" altLang="en-US" dirty="0" smtClean="0"/>
              <a:t>Research</a:t>
            </a:r>
            <a:endParaRPr lang="en-US" altLang="en-US" dirty="0" smtClean="0"/>
          </a:p>
        </p:txBody>
      </p:sp>
      <p:sp>
        <p:nvSpPr>
          <p:cNvPr id="530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Misrepresentation of research</a:t>
            </a:r>
          </a:p>
          <a:p>
            <a:pPr lvl="1"/>
            <a:r>
              <a:rPr lang="en-US" altLang="en-US" dirty="0" smtClean="0"/>
              <a:t>Honesty in presenting results</a:t>
            </a:r>
          </a:p>
          <a:p>
            <a:r>
              <a:rPr lang="en-US" altLang="en-US" dirty="0" smtClean="0"/>
              <a:t>Honesty in reporting errors and limitations</a:t>
            </a:r>
          </a:p>
          <a:p>
            <a:pPr lvl="1"/>
            <a:r>
              <a:rPr lang="en-US" altLang="en-US" dirty="0" smtClean="0"/>
              <a:t>Researchers should not keep any major error occurring during the course of the study a secret</a:t>
            </a:r>
          </a:p>
          <a:p>
            <a:pPr lvl="1"/>
            <a:r>
              <a:rPr lang="en-US" altLang="en-US" dirty="0" smtClean="0"/>
              <a:t>The researcher should point out the key limitations in the research report and presentation</a:t>
            </a:r>
          </a:p>
          <a:p>
            <a:r>
              <a:rPr lang="en-US" altLang="en-US" dirty="0" smtClean="0"/>
              <a:t>Confidentiality</a:t>
            </a:r>
          </a:p>
          <a:p>
            <a:pPr lvl="1"/>
            <a:r>
              <a:rPr lang="en-US" altLang="en-US" dirty="0" smtClean="0"/>
              <a:t>The researcher must abide by any confidentiality agreement with research participants</a:t>
            </a:r>
          </a:p>
        </p:txBody>
      </p:sp>
      <p:sp>
        <p:nvSpPr>
          <p:cNvPr id="7373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27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Role of Society at Large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Marketing research offers benefits for individual members of and for society at large  </a:t>
            </a:r>
          </a:p>
          <a:p>
            <a:r>
              <a:rPr lang="en-US" altLang="en-US" dirty="0" smtClean="0"/>
              <a:t>The potential benefits of the research should always outweigh the burdens placed on members of society  </a:t>
            </a:r>
          </a:p>
          <a:p>
            <a:r>
              <a:rPr lang="en-US" altLang="en-US" dirty="0" smtClean="0"/>
              <a:t>Business, society and individuals all have ethical responsibilities</a:t>
            </a:r>
          </a:p>
          <a:p>
            <a:r>
              <a:rPr lang="en-US" altLang="en-US" dirty="0" smtClean="0"/>
              <a:t>Marketing research value is diminished when any party breeches a responsibility</a:t>
            </a:r>
          </a:p>
        </p:txBody>
      </p:sp>
      <p:sp>
        <p:nvSpPr>
          <p:cNvPr id="7578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28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Researcher and Conflicts of Interest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Conflict of interest</a:t>
            </a:r>
          </a:p>
          <a:p>
            <a:pPr lvl="1"/>
            <a:r>
              <a:rPr lang="en-US" altLang="en-US" dirty="0" smtClean="0"/>
              <a:t>Occurs when one researcher works for two competing companies</a:t>
            </a:r>
          </a:p>
        </p:txBody>
      </p:sp>
      <p:sp>
        <p:nvSpPr>
          <p:cNvPr id="7577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29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5"/>
            </a:pPr>
            <a:r>
              <a:rPr lang="en-US" altLang="en-US" dirty="0" smtClean="0"/>
              <a:t>Appreciate the rights and obligations of (a) research respondents—particularly children, (b) research clients or sponsors, (c) marketing researchers, and (d) society</a:t>
            </a:r>
          </a:p>
          <a:p>
            <a:pPr>
              <a:buAutoNum type="arabicPeriod" startAt="5"/>
            </a:pPr>
            <a:r>
              <a:rPr lang="en-US" altLang="en-US" dirty="0" smtClean="0"/>
              <a:t>Avoid situations involving a conflict of interest in performing marketing research</a:t>
            </a:r>
            <a:endParaRPr lang="en-US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LEARNING OUTCOMES (cont’d.)</a:t>
            </a:r>
          </a:p>
        </p:txBody>
      </p:sp>
    </p:spTree>
    <p:extLst>
      <p:ext uri="{BB962C8B-B14F-4D97-AF65-F5344CB8AC3E}">
        <p14:creationId xmlns:p14="http://schemas.microsoft.com/office/powerpoint/2010/main" val="29523861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Who Should Do the Research?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Outside agency</a:t>
            </a:r>
          </a:p>
          <a:p>
            <a:pPr lvl="1"/>
            <a:r>
              <a:rPr lang="en-US" altLang="en-US" dirty="0" smtClean="0"/>
              <a:t>An independent research firm contracted by the company that actually will benefit from the research</a:t>
            </a:r>
          </a:p>
          <a:p>
            <a:r>
              <a:rPr lang="en-US" altLang="en-US" dirty="0" smtClean="0"/>
              <a:t>In-house research</a:t>
            </a:r>
          </a:p>
          <a:p>
            <a:pPr lvl="1"/>
            <a:r>
              <a:rPr lang="en-US" altLang="en-US" dirty="0" smtClean="0"/>
              <a:t>Research performed by employees of the company that will benefit from the research</a:t>
            </a:r>
          </a:p>
        </p:txBody>
      </p:sp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Do It Yourself or Let Your Fingers Do the Walking?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When to use an outside agency</a:t>
            </a:r>
          </a:p>
          <a:p>
            <a:pPr lvl="1"/>
            <a:r>
              <a:rPr lang="en-US" altLang="en-US" dirty="0" smtClean="0"/>
              <a:t>To get a fresh perspective</a:t>
            </a:r>
          </a:p>
          <a:p>
            <a:pPr lvl="1"/>
            <a:r>
              <a:rPr lang="en-US" altLang="en-US" dirty="0" smtClean="0"/>
              <a:t>To have objectivity</a:t>
            </a:r>
          </a:p>
          <a:p>
            <a:pPr lvl="1"/>
            <a:r>
              <a:rPr lang="en-US" altLang="en-US" dirty="0" smtClean="0"/>
              <a:t>When special expertise is needed</a:t>
            </a:r>
          </a:p>
          <a:p>
            <a:pPr lvl="1"/>
            <a:r>
              <a:rPr lang="en-US" altLang="en-US" dirty="0" smtClean="0"/>
              <a:t>When local expertise is needed</a:t>
            </a:r>
          </a:p>
          <a:p>
            <a:r>
              <a:rPr lang="en-US" altLang="en-US" dirty="0" smtClean="0"/>
              <a:t>When to use in-house research</a:t>
            </a:r>
          </a:p>
          <a:p>
            <a:pPr lvl="1"/>
            <a:r>
              <a:rPr lang="en-US" altLang="en-US" dirty="0" smtClean="0"/>
              <a:t>When the project needs to be done quickly</a:t>
            </a:r>
          </a:p>
          <a:p>
            <a:pPr lvl="1"/>
            <a:r>
              <a:rPr lang="en-US" altLang="en-US" dirty="0" smtClean="0"/>
              <a:t>When the project needs employee collaboration</a:t>
            </a:r>
          </a:p>
          <a:p>
            <a:pPr lvl="1"/>
            <a:r>
              <a:rPr lang="en-US" altLang="en-US" dirty="0" smtClean="0"/>
              <a:t>To save money</a:t>
            </a:r>
          </a:p>
          <a:p>
            <a:pPr lvl="1"/>
            <a:r>
              <a:rPr lang="en-US" altLang="en-US" dirty="0" smtClean="0"/>
              <a:t>If secrecy is a major concern</a:t>
            </a:r>
          </a:p>
        </p:txBody>
      </p:sp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6</a:t>
            </a:fld>
            <a:endParaRPr lang="en-US" altLang="en-US" dirty="0"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24" y="1963092"/>
            <a:ext cx="7267753" cy="384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4.</a:t>
            </a: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Advantages and Disadvantages of Outhouse Research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Working in the Marketing Research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Marketing research jobs are among the top career fields for recent college graduates</a:t>
            </a:r>
          </a:p>
          <a:p>
            <a:r>
              <a:rPr lang="en-US" altLang="en-US" dirty="0" smtClean="0"/>
              <a:t>About three-fourths of all U.S. organizations have a department or individual responsible for marketing research</a:t>
            </a:r>
          </a:p>
          <a:p>
            <a:r>
              <a:rPr lang="en-US" altLang="en-US" dirty="0" smtClean="0"/>
              <a:t>Often the term “client” is used by the research department to refer to line management—the entity for whom services are being performed</a:t>
            </a:r>
          </a:p>
        </p:txBody>
      </p:sp>
      <p:sp>
        <p:nvSpPr>
          <p:cNvPr id="6758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Research Suppliers and Contractors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Research suppliers</a:t>
            </a:r>
          </a:p>
          <a:p>
            <a:pPr lvl="1"/>
            <a:r>
              <a:rPr lang="en-US" altLang="en-US" dirty="0" smtClean="0"/>
              <a:t>Commercial providers of marketing research services</a:t>
            </a:r>
          </a:p>
          <a:p>
            <a:r>
              <a:rPr lang="en-US" altLang="en-US" dirty="0" smtClean="0"/>
              <a:t>Syndicated service</a:t>
            </a:r>
          </a:p>
          <a:p>
            <a:pPr lvl="1"/>
            <a:r>
              <a:rPr lang="en-US" altLang="en-US" dirty="0" smtClean="0"/>
              <a:t>A marketing research supplier that provides standardized information for many clients in return for a fee</a:t>
            </a:r>
          </a:p>
          <a:p>
            <a:r>
              <a:rPr lang="en-US" altLang="en-US" dirty="0" smtClean="0"/>
              <a:t>Standardized research services</a:t>
            </a:r>
          </a:p>
          <a:p>
            <a:pPr lvl="1"/>
            <a:r>
              <a:rPr lang="en-US" altLang="en-US" dirty="0" smtClean="0"/>
              <a:t>Companies that develop a unique methodology for investigating a specific business specialty area</a:t>
            </a:r>
          </a:p>
        </p:txBody>
      </p:sp>
      <p:sp>
        <p:nvSpPr>
          <p:cNvPr id="686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Limited Research Service Companies and Custom Research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Limited-service research suppliers</a:t>
            </a:r>
          </a:p>
          <a:p>
            <a:pPr lvl="1"/>
            <a:r>
              <a:rPr lang="en-US" altLang="en-US" dirty="0" smtClean="0"/>
              <a:t>Specialize in particular research activities, such as syndicated service, field interviewing, data warehousing, or data processing</a:t>
            </a:r>
          </a:p>
          <a:p>
            <a:pPr lvl="1"/>
            <a:r>
              <a:rPr lang="en-US" altLang="en-US" dirty="0" smtClean="0"/>
              <a:t>Full-service research suppliers sometimes contract limited-service research suppliers companies for ad hoc marketing research projects</a:t>
            </a:r>
          </a:p>
          <a:p>
            <a:r>
              <a:rPr lang="en-US" altLang="en-US" dirty="0" smtClean="0"/>
              <a:t>Custom research</a:t>
            </a:r>
          </a:p>
          <a:p>
            <a:pPr lvl="1"/>
            <a:r>
              <a:rPr lang="en-US" altLang="en-US" dirty="0" smtClean="0"/>
              <a:t>Projects that are tailored specifically to a client’s unique needs</a:t>
            </a:r>
          </a:p>
        </p:txBody>
      </p:sp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Exploring Marketing Research 9e.">
  <a:themeElements>
    <a:clrScheme name="1_Exploring Marketing Research 9e.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1_Exploring Marketing Research 9e.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Exploring Marketing Research 9e.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xploring Marketing Research 9e.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xploring Marketing Research 9e.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xploring Marketing Research 9e.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6089</TotalTime>
  <Words>2573</Words>
  <Application>Microsoft Office PowerPoint</Application>
  <PresentationFormat>On-screen Show (4:3)</PresentationFormat>
  <Paragraphs>221</Paragraphs>
  <Slides>29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MS PGothic</vt:lpstr>
      <vt:lpstr>MS PGothic</vt:lpstr>
      <vt:lpstr>Arial</vt:lpstr>
      <vt:lpstr>Tahoma</vt:lpstr>
      <vt:lpstr>Times New Roman</vt:lpstr>
      <vt:lpstr>Wingdings</vt:lpstr>
      <vt:lpstr>2_Exploring Marketing Research 9e.</vt:lpstr>
      <vt:lpstr>PowerPoint Presentation</vt:lpstr>
      <vt:lpstr>LEARNING OUTCOMES</vt:lpstr>
      <vt:lpstr>LEARNING OUTCOMES (cont’d.)</vt:lpstr>
      <vt:lpstr>Who Should Do the Research?</vt:lpstr>
      <vt:lpstr>Do It Yourself or Let Your Fingers Do the Walking?</vt:lpstr>
      <vt:lpstr>PowerPoint Presentation</vt:lpstr>
      <vt:lpstr>Working in the Marketing Research Field</vt:lpstr>
      <vt:lpstr>Research Suppliers and Contractors</vt:lpstr>
      <vt:lpstr>Limited Research Service Companies and Custom Research</vt:lpstr>
      <vt:lpstr>PowerPoint Presentation</vt:lpstr>
      <vt:lpstr>Size of the Marketing Research Firm</vt:lpstr>
      <vt:lpstr>Mid-Sized Firms</vt:lpstr>
      <vt:lpstr>Mid-Sized Firms (cont’d.)</vt:lpstr>
      <vt:lpstr>PowerPoint Presentation</vt:lpstr>
      <vt:lpstr>The Director of Marketing Research as a Manager</vt:lpstr>
      <vt:lpstr>Conflict Between Marketing Management and Marketing Research</vt:lpstr>
      <vt:lpstr>Conflict Between Marketing Management and Marketing Research (cont’d.)</vt:lpstr>
      <vt:lpstr>Reducing Conflict between Management and Researchers</vt:lpstr>
      <vt:lpstr>PowerPoint Presentation</vt:lpstr>
      <vt:lpstr>PowerPoint Presentation</vt:lpstr>
      <vt:lpstr>Rights and Obligations of the Research Participant</vt:lpstr>
      <vt:lpstr>The Obligation to Be Truthful</vt:lpstr>
      <vt:lpstr>Protection from Harm</vt:lpstr>
      <vt:lpstr>Rights and Obligations of the Client Sponsor (User)</vt:lpstr>
      <vt:lpstr>Rights and Obligations of the Researcher</vt:lpstr>
      <vt:lpstr>Rights and Obligations of the Researcher (cont’d.)</vt:lpstr>
      <vt:lpstr>Research That Isn’t Research</vt:lpstr>
      <vt:lpstr>The Role of Society at Large</vt:lpstr>
      <vt:lpstr>The Researcher and Conflicts of Interest</vt:lpstr>
    </vt:vector>
  </TitlesOfParts>
  <Company>University of Louisiana Monroe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Marketing Research 10e</dc:title>
  <dc:subject>Chapter 1</dc:subject>
  <dc:creator>Laurie A. Babin</dc:creator>
  <cp:lastModifiedBy>Dr. Saleh Alqahtani</cp:lastModifiedBy>
  <cp:revision>251</cp:revision>
  <dcterms:created xsi:type="dcterms:W3CDTF">2003-02-17T02:06:55Z</dcterms:created>
  <dcterms:modified xsi:type="dcterms:W3CDTF">2016-10-11T17:18:00Z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