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Default Extension="wdp" ContentType="image/vnd.ms-photo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1" r:id="rId1"/>
  </p:sldMasterIdLst>
  <p:notesMasterIdLst>
    <p:notesMasterId r:id="rId52"/>
  </p:notesMasterIdLst>
  <p:handoutMasterIdLst>
    <p:handoutMasterId r:id="rId53"/>
  </p:handoutMasterIdLst>
  <p:sldIdLst>
    <p:sldId id="256" r:id="rId2"/>
    <p:sldId id="423" r:id="rId3"/>
    <p:sldId id="425" r:id="rId4"/>
    <p:sldId id="426" r:id="rId5"/>
    <p:sldId id="427" r:id="rId6"/>
    <p:sldId id="428" r:id="rId7"/>
    <p:sldId id="429" r:id="rId8"/>
    <p:sldId id="430" r:id="rId9"/>
    <p:sldId id="431" r:id="rId10"/>
    <p:sldId id="432" r:id="rId11"/>
    <p:sldId id="433" r:id="rId12"/>
    <p:sldId id="434" r:id="rId13"/>
    <p:sldId id="435" r:id="rId14"/>
    <p:sldId id="436" r:id="rId15"/>
    <p:sldId id="437" r:id="rId16"/>
    <p:sldId id="438" r:id="rId17"/>
    <p:sldId id="439" r:id="rId18"/>
    <p:sldId id="440" r:id="rId19"/>
    <p:sldId id="441" r:id="rId20"/>
    <p:sldId id="442" r:id="rId21"/>
    <p:sldId id="443" r:id="rId22"/>
    <p:sldId id="444" r:id="rId23"/>
    <p:sldId id="445" r:id="rId24"/>
    <p:sldId id="473" r:id="rId25"/>
    <p:sldId id="446" r:id="rId26"/>
    <p:sldId id="447" r:id="rId27"/>
    <p:sldId id="448" r:id="rId28"/>
    <p:sldId id="449" r:id="rId29"/>
    <p:sldId id="450" r:id="rId30"/>
    <p:sldId id="452" r:id="rId31"/>
    <p:sldId id="451" r:id="rId32"/>
    <p:sldId id="453" r:id="rId33"/>
    <p:sldId id="454" r:id="rId34"/>
    <p:sldId id="455" r:id="rId35"/>
    <p:sldId id="456" r:id="rId36"/>
    <p:sldId id="457" r:id="rId37"/>
    <p:sldId id="458" r:id="rId38"/>
    <p:sldId id="459" r:id="rId39"/>
    <p:sldId id="460" r:id="rId40"/>
    <p:sldId id="461" r:id="rId41"/>
    <p:sldId id="471" r:id="rId42"/>
    <p:sldId id="462" r:id="rId43"/>
    <p:sldId id="463" r:id="rId44"/>
    <p:sldId id="464" r:id="rId45"/>
    <p:sldId id="465" r:id="rId46"/>
    <p:sldId id="466" r:id="rId47"/>
    <p:sldId id="467" r:id="rId48"/>
    <p:sldId id="468" r:id="rId49"/>
    <p:sldId id="469" r:id="rId50"/>
    <p:sldId id="470" r:id="rId51"/>
  </p:sldIdLst>
  <p:sldSz cx="9144000" cy="6858000" type="screen4x3"/>
  <p:notesSz cx="69342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642A"/>
    <a:srgbClr val="840C4F"/>
    <a:srgbClr val="634501"/>
    <a:srgbClr val="335D65"/>
    <a:srgbClr val="9A4D23"/>
    <a:srgbClr val="735001"/>
    <a:srgbClr val="83724F"/>
    <a:srgbClr val="367C2B"/>
    <a:srgbClr val="88923E"/>
    <a:srgbClr val="CB343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916" autoAdjust="0"/>
    <p:restoredTop sz="94712" autoAdjust="0"/>
  </p:normalViewPr>
  <p:slideViewPr>
    <p:cSldViewPr>
      <p:cViewPr varScale="1">
        <p:scale>
          <a:sx n="64" d="100"/>
          <a:sy n="64" d="100"/>
        </p:scale>
        <p:origin x="-162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3551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9063" y="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015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9063" y="882015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99A9852-0081-4000-ABE8-4B26D133B442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873666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9063" y="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617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10075"/>
            <a:ext cx="5086350" cy="417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9063" y="882015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B483893-3D30-4E7B-8B76-2B90C15202A5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3540073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E606F353-E35D-4124-98E2-6FA91A6C1C72}" type="slidenum">
              <a:rPr lang="en-US" altLang="en-US" sz="1200">
                <a:latin typeface="Times New Roman" panose="02020603050405020304" pitchFamily="18" charset="0"/>
              </a:rPr>
              <a:pPr/>
              <a:t>1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10597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602BAA69-8996-42F8-AC92-558763484E57}" type="slidenum">
              <a:rPr lang="en-US" altLang="en-US" sz="1200">
                <a:latin typeface="Times New Roman" pitchFamily="18" charset="0"/>
              </a:rPr>
              <a:pPr/>
              <a:t>19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47611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EE7F1E2-CA38-4F69-9EAC-2AEBC0FE56BF}" type="slidenum">
              <a:rPr lang="en-US" altLang="en-US" sz="1200">
                <a:latin typeface="Times New Roman" pitchFamily="18" charset="0"/>
              </a:rPr>
              <a:pPr/>
              <a:t>20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91418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55BC78BB-DC16-4BD2-B84A-2852BFBB9D00}" type="slidenum">
              <a:rPr lang="en-US" altLang="en-US" sz="1200">
                <a:latin typeface="Times New Roman" pitchFamily="18" charset="0"/>
              </a:rPr>
              <a:pPr/>
              <a:t>21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11216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479FCE04-6A83-4C40-9396-45EC34960F8E}" type="slidenum">
              <a:rPr lang="en-US" altLang="en-US" sz="1200">
                <a:latin typeface="Times New Roman" pitchFamily="18" charset="0"/>
              </a:rPr>
              <a:pPr/>
              <a:t>22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28562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CB566FEF-D4F3-4652-ABE0-BAEC50B87AA0}" type="slidenum">
              <a:rPr lang="en-US" altLang="en-US" sz="1200">
                <a:latin typeface="Times New Roman" pitchFamily="18" charset="0"/>
              </a:rPr>
              <a:pPr/>
              <a:t>25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11617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8CC1D97D-3D4F-41D4-BA80-CCF6ECD33B12}" type="slidenum">
              <a:rPr lang="en-US" altLang="en-US" sz="1200">
                <a:latin typeface="Times New Roman" pitchFamily="18" charset="0"/>
              </a:rPr>
              <a:pPr/>
              <a:t>26</a:t>
            </a:fld>
            <a:endParaRPr lang="en-US" altLang="en-US" sz="12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59171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517AF896-F526-4747-803D-26DDB2ADDFAE}" type="slidenum">
              <a:rPr lang="en-US" altLang="en-US" sz="1200">
                <a:latin typeface="Times New Roman" pitchFamily="18" charset="0"/>
              </a:rPr>
              <a:pPr/>
              <a:t>28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51289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9D656A09-FFFC-4F93-9311-1D80BCDBD73D}" type="slidenum">
              <a:rPr lang="en-US" altLang="en-US" sz="1200">
                <a:latin typeface="Times New Roman" pitchFamily="18" charset="0"/>
              </a:rPr>
              <a:pPr/>
              <a:t>30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59821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CFA06F8-A543-4442-9B86-77DFD95D03FE}" type="slidenum">
              <a:rPr lang="en-US" altLang="en-US" sz="1200">
                <a:latin typeface="Times New Roman" pitchFamily="18" charset="0"/>
              </a:rPr>
              <a:pPr/>
              <a:t>33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27277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824421EB-9175-47C7-867A-3126DEB5EA59}" type="slidenum">
              <a:rPr lang="en-US" altLang="en-US" sz="1200">
                <a:latin typeface="Times New Roman" pitchFamily="18" charset="0"/>
              </a:rPr>
              <a:pPr/>
              <a:t>34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13389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164835B1-168E-4A5A-B279-14BA21526E09}" type="slidenum">
              <a:rPr lang="en-US" altLang="en-US" sz="1200">
                <a:latin typeface="Times New Roman" pitchFamily="18" charset="0"/>
              </a:rPr>
              <a:pPr/>
              <a:t>4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55230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F4FE6381-6315-4239-B791-A41606D2883D}" type="slidenum">
              <a:rPr lang="en-US" altLang="en-US" sz="1200">
                <a:latin typeface="Times New Roman" pitchFamily="18" charset="0"/>
              </a:rPr>
              <a:pPr/>
              <a:t>35</a:t>
            </a:fld>
            <a:endParaRPr lang="en-US" altLang="en-US" sz="12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76013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83636DAA-65FF-4670-8041-C09E94F10D70}" type="slidenum">
              <a:rPr lang="en-US" altLang="en-US" sz="1200">
                <a:latin typeface="Times New Roman" pitchFamily="18" charset="0"/>
              </a:rPr>
              <a:pPr/>
              <a:t>36</a:t>
            </a:fld>
            <a:endParaRPr lang="en-US" altLang="en-US" sz="12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76154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FB8A1A29-AE88-4E17-962D-B2065603A1C4}" type="slidenum">
              <a:rPr lang="en-US" altLang="en-US" sz="1200">
                <a:latin typeface="Times New Roman" pitchFamily="18" charset="0"/>
              </a:rPr>
              <a:pPr/>
              <a:t>38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11871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894684BA-0D05-4A30-A7BE-3DE3BE4BE32A}" type="slidenum">
              <a:rPr lang="en-US" altLang="en-US" sz="1200">
                <a:latin typeface="Times New Roman" pitchFamily="18" charset="0"/>
              </a:rPr>
              <a:pPr/>
              <a:t>39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601800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EF402C3C-C694-4A2C-8A6D-94317B1DEF59}" type="slidenum">
              <a:rPr lang="en-US" altLang="en-US" sz="1200">
                <a:latin typeface="Times New Roman" pitchFamily="18" charset="0"/>
              </a:rPr>
              <a:pPr/>
              <a:t>40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093735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EF402C3C-C694-4A2C-8A6D-94317B1DEF59}" type="slidenum">
              <a:rPr lang="en-US" altLang="en-US" sz="1200">
                <a:latin typeface="Times New Roman" pitchFamily="18" charset="0"/>
              </a:rPr>
              <a:pPr/>
              <a:t>41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890805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2264102A-170B-44C4-A7CF-87401453AF60}" type="slidenum">
              <a:rPr lang="en-US" altLang="en-US" sz="1200">
                <a:latin typeface="Times New Roman" pitchFamily="18" charset="0"/>
              </a:rPr>
              <a:pPr/>
              <a:t>42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422106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AE89B984-D3FF-48D8-8192-A04FBF858778}" type="slidenum">
              <a:rPr lang="en-US" altLang="en-US" sz="1200">
                <a:latin typeface="Times New Roman" pitchFamily="18" charset="0"/>
              </a:rPr>
              <a:pPr/>
              <a:t>43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042881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8990AF33-9AC9-4A50-97EC-1377741E7F4C}" type="slidenum">
              <a:rPr lang="en-US" altLang="en-US" sz="1200">
                <a:latin typeface="Times New Roman" pitchFamily="18" charset="0"/>
              </a:rPr>
              <a:pPr/>
              <a:t>44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032825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491E6A0E-2021-4DC3-A7BC-3BEA3FE4F3C3}" type="slidenum">
              <a:rPr lang="en-US" altLang="en-US" sz="1200">
                <a:latin typeface="Times New Roman" pitchFamily="18" charset="0"/>
              </a:rPr>
              <a:pPr/>
              <a:t>45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87680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4456A813-AB18-446B-BA87-1249D2BAA3DC}" type="slidenum">
              <a:rPr lang="en-US" altLang="en-US" sz="1200">
                <a:latin typeface="Times New Roman" pitchFamily="18" charset="0"/>
              </a:rPr>
              <a:pPr/>
              <a:t>5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985200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54848CDC-6BDC-4804-BEC0-7766A176AD34}" type="slidenum">
              <a:rPr lang="en-US" altLang="en-US" sz="1200">
                <a:latin typeface="Times New Roman" pitchFamily="18" charset="0"/>
              </a:rPr>
              <a:pPr/>
              <a:t>48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08228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65E7B97D-B55F-4575-8E59-CD416B7203DB}" type="slidenum">
              <a:rPr lang="en-US" altLang="en-US" sz="1200">
                <a:latin typeface="Times New Roman" pitchFamily="18" charset="0"/>
              </a:rPr>
              <a:pPr/>
              <a:t>6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41375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5E425497-0B89-416E-BD0E-AE2A3194FAE8}" type="slidenum">
              <a:rPr lang="en-US" altLang="en-US" sz="1200">
                <a:latin typeface="Times New Roman" pitchFamily="18" charset="0"/>
              </a:rPr>
              <a:pPr/>
              <a:t>7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0369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4808D80B-28F4-43B0-9273-6400CC2C14C4}" type="slidenum">
              <a:rPr lang="en-US" altLang="en-US" sz="1200">
                <a:latin typeface="Times New Roman" pitchFamily="18" charset="0"/>
              </a:rPr>
              <a:pPr/>
              <a:t>9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73750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A672B5B1-C122-4D50-B056-315B5EACC9B7}" type="slidenum">
              <a:rPr lang="en-US" altLang="en-US" sz="1200">
                <a:latin typeface="Times New Roman" pitchFamily="18" charset="0"/>
              </a:rPr>
              <a:pPr/>
              <a:t>14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08736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59815AD0-F947-455C-8DD5-B71A592427EF}" type="slidenum">
              <a:rPr lang="en-US" altLang="en-US" sz="1200">
                <a:latin typeface="Times New Roman" pitchFamily="18" charset="0"/>
              </a:rPr>
              <a:pPr/>
              <a:t>15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6803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5EEB5018-7BE5-4384-903B-41B8CA60F3D9}" type="slidenum">
              <a:rPr lang="en-US" altLang="en-US" sz="1200">
                <a:latin typeface="Times New Roman" pitchFamily="18" charset="0"/>
              </a:rPr>
              <a:pPr/>
              <a:t>16</a:t>
            </a:fld>
            <a:endParaRPr lang="en-US" altLang="en-US" sz="1200" dirty="0">
              <a:latin typeface="Times New Roman" pitchFamily="18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5207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0" y="5852160"/>
            <a:ext cx="914400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3"/>
          <p:cNvSpPr txBox="1">
            <a:spLocks noChangeArrowheads="1"/>
          </p:cNvSpPr>
          <p:nvPr userDrawn="1"/>
        </p:nvSpPr>
        <p:spPr bwMode="auto">
          <a:xfrm>
            <a:off x="6035675" y="1782763"/>
            <a:ext cx="1187450" cy="2444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98423"/>
          <a:stretch/>
        </p:blipFill>
        <p:spPr>
          <a:xfrm>
            <a:off x="-1" y="0"/>
            <a:ext cx="9144000" cy="32004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456894" y="1905929"/>
            <a:ext cx="4138422" cy="2304288"/>
          </a:xfrm>
        </p:spPr>
        <p:txBody>
          <a:bodyPr/>
          <a:lstStyle>
            <a:lvl1pPr marL="0" indent="0" algn="ctr" rtl="0" eaLnBrk="1" fontAlgn="base" hangingPunct="1">
              <a:spcBef>
                <a:spcPct val="0"/>
              </a:spcBef>
              <a:spcAft>
                <a:spcPct val="0"/>
              </a:spcAft>
              <a:buNone/>
              <a:defRPr lang="en-US" sz="36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</a:lstStyle>
          <a:p>
            <a:pPr lvl="0"/>
            <a:r>
              <a:rPr lang="en-US" dirty="0" smtClean="0"/>
              <a:t>Click to add chapter # and title</a:t>
            </a:r>
            <a:endParaRPr lang="en-US" dirty="0"/>
          </a:p>
        </p:txBody>
      </p:sp>
      <p:sp>
        <p:nvSpPr>
          <p:cNvPr id="2" name="Oval 1"/>
          <p:cNvSpPr/>
          <p:nvPr userDrawn="1"/>
        </p:nvSpPr>
        <p:spPr bwMode="auto">
          <a:xfrm>
            <a:off x="50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Oval 18"/>
          <p:cNvSpPr/>
          <p:nvPr userDrawn="1"/>
        </p:nvSpPr>
        <p:spPr bwMode="auto">
          <a:xfrm>
            <a:off x="50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Oval 19"/>
          <p:cNvSpPr/>
          <p:nvPr userDrawn="1"/>
        </p:nvSpPr>
        <p:spPr bwMode="auto">
          <a:xfrm>
            <a:off x="50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Oval 22"/>
          <p:cNvSpPr/>
          <p:nvPr userDrawn="1"/>
        </p:nvSpPr>
        <p:spPr bwMode="auto">
          <a:xfrm>
            <a:off x="221362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Oval 23"/>
          <p:cNvSpPr/>
          <p:nvPr userDrawn="1"/>
        </p:nvSpPr>
        <p:spPr bwMode="auto">
          <a:xfrm>
            <a:off x="221362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Oval 24"/>
          <p:cNvSpPr/>
          <p:nvPr userDrawn="1"/>
        </p:nvSpPr>
        <p:spPr bwMode="auto">
          <a:xfrm>
            <a:off x="221362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Oval 25"/>
          <p:cNvSpPr/>
          <p:nvPr userDrawn="1"/>
        </p:nvSpPr>
        <p:spPr bwMode="auto">
          <a:xfrm>
            <a:off x="442674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Oval 26"/>
          <p:cNvSpPr/>
          <p:nvPr userDrawn="1"/>
        </p:nvSpPr>
        <p:spPr bwMode="auto">
          <a:xfrm>
            <a:off x="442674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Oval 27"/>
          <p:cNvSpPr/>
          <p:nvPr userDrawn="1"/>
        </p:nvSpPr>
        <p:spPr bwMode="auto">
          <a:xfrm>
            <a:off x="442674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Oval 28"/>
          <p:cNvSpPr/>
          <p:nvPr userDrawn="1"/>
        </p:nvSpPr>
        <p:spPr bwMode="auto">
          <a:xfrm>
            <a:off x="663986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Oval 29"/>
          <p:cNvSpPr/>
          <p:nvPr userDrawn="1"/>
        </p:nvSpPr>
        <p:spPr bwMode="auto">
          <a:xfrm>
            <a:off x="663986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Oval 30"/>
          <p:cNvSpPr/>
          <p:nvPr userDrawn="1"/>
        </p:nvSpPr>
        <p:spPr bwMode="auto">
          <a:xfrm>
            <a:off x="663986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Oval 31"/>
          <p:cNvSpPr/>
          <p:nvPr userDrawn="1"/>
        </p:nvSpPr>
        <p:spPr bwMode="auto">
          <a:xfrm>
            <a:off x="885298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Oval 32"/>
          <p:cNvSpPr/>
          <p:nvPr userDrawn="1"/>
        </p:nvSpPr>
        <p:spPr bwMode="auto">
          <a:xfrm>
            <a:off x="885298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Oval 33"/>
          <p:cNvSpPr/>
          <p:nvPr userDrawn="1"/>
        </p:nvSpPr>
        <p:spPr bwMode="auto">
          <a:xfrm>
            <a:off x="885298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Oval 34"/>
          <p:cNvSpPr/>
          <p:nvPr userDrawn="1"/>
        </p:nvSpPr>
        <p:spPr bwMode="auto">
          <a:xfrm>
            <a:off x="1106610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Oval 35"/>
          <p:cNvSpPr/>
          <p:nvPr userDrawn="1"/>
        </p:nvSpPr>
        <p:spPr bwMode="auto">
          <a:xfrm>
            <a:off x="1106610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Oval 36"/>
          <p:cNvSpPr/>
          <p:nvPr userDrawn="1"/>
        </p:nvSpPr>
        <p:spPr bwMode="auto">
          <a:xfrm>
            <a:off x="1106610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Oval 37"/>
          <p:cNvSpPr/>
          <p:nvPr userDrawn="1"/>
        </p:nvSpPr>
        <p:spPr bwMode="auto">
          <a:xfrm>
            <a:off x="1327922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Oval 38"/>
          <p:cNvSpPr/>
          <p:nvPr userDrawn="1"/>
        </p:nvSpPr>
        <p:spPr bwMode="auto">
          <a:xfrm>
            <a:off x="1327922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Oval 39"/>
          <p:cNvSpPr/>
          <p:nvPr userDrawn="1"/>
        </p:nvSpPr>
        <p:spPr bwMode="auto">
          <a:xfrm>
            <a:off x="1327922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Oval 61"/>
          <p:cNvSpPr/>
          <p:nvPr userDrawn="1"/>
        </p:nvSpPr>
        <p:spPr bwMode="auto">
          <a:xfrm>
            <a:off x="1549234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Oval 62"/>
          <p:cNvSpPr/>
          <p:nvPr userDrawn="1"/>
        </p:nvSpPr>
        <p:spPr bwMode="auto">
          <a:xfrm>
            <a:off x="1549234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Oval 63"/>
          <p:cNvSpPr/>
          <p:nvPr userDrawn="1"/>
        </p:nvSpPr>
        <p:spPr bwMode="auto">
          <a:xfrm>
            <a:off x="1549234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Oval 64"/>
          <p:cNvSpPr/>
          <p:nvPr userDrawn="1"/>
        </p:nvSpPr>
        <p:spPr bwMode="auto">
          <a:xfrm>
            <a:off x="1770546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Oval 65"/>
          <p:cNvSpPr/>
          <p:nvPr userDrawn="1"/>
        </p:nvSpPr>
        <p:spPr bwMode="auto">
          <a:xfrm>
            <a:off x="1770546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Oval 66"/>
          <p:cNvSpPr/>
          <p:nvPr userDrawn="1"/>
        </p:nvSpPr>
        <p:spPr bwMode="auto">
          <a:xfrm>
            <a:off x="1770546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Oval 67"/>
          <p:cNvSpPr/>
          <p:nvPr userDrawn="1"/>
        </p:nvSpPr>
        <p:spPr bwMode="auto">
          <a:xfrm>
            <a:off x="1991858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Oval 68"/>
          <p:cNvSpPr/>
          <p:nvPr userDrawn="1"/>
        </p:nvSpPr>
        <p:spPr bwMode="auto">
          <a:xfrm>
            <a:off x="1991858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Oval 69"/>
          <p:cNvSpPr/>
          <p:nvPr userDrawn="1"/>
        </p:nvSpPr>
        <p:spPr bwMode="auto">
          <a:xfrm>
            <a:off x="1991858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Oval 70"/>
          <p:cNvSpPr/>
          <p:nvPr userDrawn="1"/>
        </p:nvSpPr>
        <p:spPr bwMode="auto">
          <a:xfrm>
            <a:off x="2213170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Oval 71"/>
          <p:cNvSpPr/>
          <p:nvPr userDrawn="1"/>
        </p:nvSpPr>
        <p:spPr bwMode="auto">
          <a:xfrm>
            <a:off x="2213170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Oval 72"/>
          <p:cNvSpPr/>
          <p:nvPr userDrawn="1"/>
        </p:nvSpPr>
        <p:spPr bwMode="auto">
          <a:xfrm>
            <a:off x="2213170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Oval 73"/>
          <p:cNvSpPr/>
          <p:nvPr userDrawn="1"/>
        </p:nvSpPr>
        <p:spPr bwMode="auto">
          <a:xfrm>
            <a:off x="2434482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Oval 74"/>
          <p:cNvSpPr/>
          <p:nvPr userDrawn="1"/>
        </p:nvSpPr>
        <p:spPr bwMode="auto">
          <a:xfrm>
            <a:off x="2434482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Oval 75"/>
          <p:cNvSpPr/>
          <p:nvPr userDrawn="1"/>
        </p:nvSpPr>
        <p:spPr bwMode="auto">
          <a:xfrm>
            <a:off x="2434482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Oval 76"/>
          <p:cNvSpPr/>
          <p:nvPr userDrawn="1"/>
        </p:nvSpPr>
        <p:spPr bwMode="auto">
          <a:xfrm>
            <a:off x="2655794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Oval 77"/>
          <p:cNvSpPr/>
          <p:nvPr userDrawn="1"/>
        </p:nvSpPr>
        <p:spPr bwMode="auto">
          <a:xfrm>
            <a:off x="2655794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Oval 78"/>
          <p:cNvSpPr/>
          <p:nvPr userDrawn="1"/>
        </p:nvSpPr>
        <p:spPr bwMode="auto">
          <a:xfrm>
            <a:off x="2655794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Oval 79"/>
          <p:cNvSpPr/>
          <p:nvPr userDrawn="1"/>
        </p:nvSpPr>
        <p:spPr bwMode="auto">
          <a:xfrm>
            <a:off x="2877106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Oval 80"/>
          <p:cNvSpPr/>
          <p:nvPr userDrawn="1"/>
        </p:nvSpPr>
        <p:spPr bwMode="auto">
          <a:xfrm>
            <a:off x="2877106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Oval 81"/>
          <p:cNvSpPr/>
          <p:nvPr userDrawn="1"/>
        </p:nvSpPr>
        <p:spPr bwMode="auto">
          <a:xfrm>
            <a:off x="2877106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Oval 82"/>
          <p:cNvSpPr/>
          <p:nvPr userDrawn="1"/>
        </p:nvSpPr>
        <p:spPr bwMode="auto">
          <a:xfrm>
            <a:off x="3098418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Oval 83"/>
          <p:cNvSpPr/>
          <p:nvPr userDrawn="1"/>
        </p:nvSpPr>
        <p:spPr bwMode="auto">
          <a:xfrm>
            <a:off x="3098418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Oval 84"/>
          <p:cNvSpPr/>
          <p:nvPr userDrawn="1"/>
        </p:nvSpPr>
        <p:spPr bwMode="auto">
          <a:xfrm>
            <a:off x="3098418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Oval 85"/>
          <p:cNvSpPr/>
          <p:nvPr userDrawn="1"/>
        </p:nvSpPr>
        <p:spPr bwMode="auto">
          <a:xfrm>
            <a:off x="3319730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Oval 86"/>
          <p:cNvSpPr/>
          <p:nvPr userDrawn="1"/>
        </p:nvSpPr>
        <p:spPr bwMode="auto">
          <a:xfrm>
            <a:off x="3319730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Oval 87"/>
          <p:cNvSpPr/>
          <p:nvPr userDrawn="1"/>
        </p:nvSpPr>
        <p:spPr bwMode="auto">
          <a:xfrm>
            <a:off x="3319730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Oval 88"/>
          <p:cNvSpPr/>
          <p:nvPr userDrawn="1"/>
        </p:nvSpPr>
        <p:spPr bwMode="auto">
          <a:xfrm>
            <a:off x="3541042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Oval 89"/>
          <p:cNvSpPr/>
          <p:nvPr userDrawn="1"/>
        </p:nvSpPr>
        <p:spPr bwMode="auto">
          <a:xfrm>
            <a:off x="3541042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Oval 90"/>
          <p:cNvSpPr/>
          <p:nvPr userDrawn="1"/>
        </p:nvSpPr>
        <p:spPr bwMode="auto">
          <a:xfrm>
            <a:off x="3541042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Oval 91"/>
          <p:cNvSpPr/>
          <p:nvPr userDrawn="1"/>
        </p:nvSpPr>
        <p:spPr bwMode="auto">
          <a:xfrm>
            <a:off x="3762354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Oval 92"/>
          <p:cNvSpPr/>
          <p:nvPr userDrawn="1"/>
        </p:nvSpPr>
        <p:spPr bwMode="auto">
          <a:xfrm>
            <a:off x="3762354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Oval 93"/>
          <p:cNvSpPr/>
          <p:nvPr userDrawn="1"/>
        </p:nvSpPr>
        <p:spPr bwMode="auto">
          <a:xfrm>
            <a:off x="3762354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Oval 94"/>
          <p:cNvSpPr/>
          <p:nvPr userDrawn="1"/>
        </p:nvSpPr>
        <p:spPr bwMode="auto">
          <a:xfrm>
            <a:off x="3983666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Oval 95"/>
          <p:cNvSpPr/>
          <p:nvPr userDrawn="1"/>
        </p:nvSpPr>
        <p:spPr bwMode="auto">
          <a:xfrm>
            <a:off x="3983666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Oval 96"/>
          <p:cNvSpPr/>
          <p:nvPr userDrawn="1"/>
        </p:nvSpPr>
        <p:spPr bwMode="auto">
          <a:xfrm>
            <a:off x="3983666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Oval 97"/>
          <p:cNvSpPr/>
          <p:nvPr userDrawn="1"/>
        </p:nvSpPr>
        <p:spPr bwMode="auto">
          <a:xfrm>
            <a:off x="4204978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Oval 98"/>
          <p:cNvSpPr/>
          <p:nvPr userDrawn="1"/>
        </p:nvSpPr>
        <p:spPr bwMode="auto">
          <a:xfrm>
            <a:off x="4204978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Oval 99"/>
          <p:cNvSpPr/>
          <p:nvPr userDrawn="1"/>
        </p:nvSpPr>
        <p:spPr bwMode="auto">
          <a:xfrm>
            <a:off x="4204978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Oval 100"/>
          <p:cNvSpPr/>
          <p:nvPr userDrawn="1"/>
        </p:nvSpPr>
        <p:spPr bwMode="auto">
          <a:xfrm>
            <a:off x="4426290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Oval 101"/>
          <p:cNvSpPr/>
          <p:nvPr userDrawn="1"/>
        </p:nvSpPr>
        <p:spPr bwMode="auto">
          <a:xfrm>
            <a:off x="4426290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Oval 102"/>
          <p:cNvSpPr/>
          <p:nvPr userDrawn="1"/>
        </p:nvSpPr>
        <p:spPr bwMode="auto">
          <a:xfrm>
            <a:off x="4426290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" name="Oval 103"/>
          <p:cNvSpPr/>
          <p:nvPr userDrawn="1"/>
        </p:nvSpPr>
        <p:spPr bwMode="auto">
          <a:xfrm>
            <a:off x="4647602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Oval 104"/>
          <p:cNvSpPr/>
          <p:nvPr userDrawn="1"/>
        </p:nvSpPr>
        <p:spPr bwMode="auto">
          <a:xfrm>
            <a:off x="4647602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" name="Oval 105"/>
          <p:cNvSpPr/>
          <p:nvPr userDrawn="1"/>
        </p:nvSpPr>
        <p:spPr bwMode="auto">
          <a:xfrm>
            <a:off x="4647602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Oval 106"/>
          <p:cNvSpPr/>
          <p:nvPr userDrawn="1"/>
        </p:nvSpPr>
        <p:spPr bwMode="auto">
          <a:xfrm>
            <a:off x="4868914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" name="Oval 107"/>
          <p:cNvSpPr/>
          <p:nvPr userDrawn="1"/>
        </p:nvSpPr>
        <p:spPr bwMode="auto">
          <a:xfrm>
            <a:off x="4868914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" name="Oval 108"/>
          <p:cNvSpPr/>
          <p:nvPr userDrawn="1"/>
        </p:nvSpPr>
        <p:spPr bwMode="auto">
          <a:xfrm>
            <a:off x="4868914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" name="Oval 109"/>
          <p:cNvSpPr/>
          <p:nvPr userDrawn="1"/>
        </p:nvSpPr>
        <p:spPr bwMode="auto">
          <a:xfrm>
            <a:off x="5090226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" name="Oval 110"/>
          <p:cNvSpPr/>
          <p:nvPr userDrawn="1"/>
        </p:nvSpPr>
        <p:spPr bwMode="auto">
          <a:xfrm>
            <a:off x="5090226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" name="Oval 111"/>
          <p:cNvSpPr/>
          <p:nvPr userDrawn="1"/>
        </p:nvSpPr>
        <p:spPr bwMode="auto">
          <a:xfrm>
            <a:off x="5090226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" name="Oval 112"/>
          <p:cNvSpPr/>
          <p:nvPr userDrawn="1"/>
        </p:nvSpPr>
        <p:spPr bwMode="auto">
          <a:xfrm>
            <a:off x="5311538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" name="Oval 113"/>
          <p:cNvSpPr/>
          <p:nvPr userDrawn="1"/>
        </p:nvSpPr>
        <p:spPr bwMode="auto">
          <a:xfrm>
            <a:off x="5311538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" name="Oval 114"/>
          <p:cNvSpPr/>
          <p:nvPr userDrawn="1"/>
        </p:nvSpPr>
        <p:spPr bwMode="auto">
          <a:xfrm>
            <a:off x="5311538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6" name="Oval 115"/>
          <p:cNvSpPr/>
          <p:nvPr userDrawn="1"/>
        </p:nvSpPr>
        <p:spPr bwMode="auto">
          <a:xfrm>
            <a:off x="5532850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7" name="Oval 116"/>
          <p:cNvSpPr/>
          <p:nvPr userDrawn="1"/>
        </p:nvSpPr>
        <p:spPr bwMode="auto">
          <a:xfrm>
            <a:off x="5532850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8" name="Oval 117"/>
          <p:cNvSpPr/>
          <p:nvPr userDrawn="1"/>
        </p:nvSpPr>
        <p:spPr bwMode="auto">
          <a:xfrm>
            <a:off x="5532850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9" name="Oval 118"/>
          <p:cNvSpPr/>
          <p:nvPr userDrawn="1"/>
        </p:nvSpPr>
        <p:spPr bwMode="auto">
          <a:xfrm>
            <a:off x="5754162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0" name="Oval 119"/>
          <p:cNvSpPr/>
          <p:nvPr userDrawn="1"/>
        </p:nvSpPr>
        <p:spPr bwMode="auto">
          <a:xfrm>
            <a:off x="5754162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" name="Oval 120"/>
          <p:cNvSpPr/>
          <p:nvPr userDrawn="1"/>
        </p:nvSpPr>
        <p:spPr bwMode="auto">
          <a:xfrm>
            <a:off x="5754162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" name="Oval 121"/>
          <p:cNvSpPr/>
          <p:nvPr userDrawn="1"/>
        </p:nvSpPr>
        <p:spPr bwMode="auto">
          <a:xfrm>
            <a:off x="5975474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" name="Oval 122"/>
          <p:cNvSpPr/>
          <p:nvPr userDrawn="1"/>
        </p:nvSpPr>
        <p:spPr bwMode="auto">
          <a:xfrm>
            <a:off x="5975474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" name="Oval 123"/>
          <p:cNvSpPr/>
          <p:nvPr userDrawn="1"/>
        </p:nvSpPr>
        <p:spPr bwMode="auto">
          <a:xfrm>
            <a:off x="5975474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5" name="Oval 124"/>
          <p:cNvSpPr/>
          <p:nvPr userDrawn="1"/>
        </p:nvSpPr>
        <p:spPr bwMode="auto">
          <a:xfrm>
            <a:off x="6196786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6" name="Oval 125"/>
          <p:cNvSpPr/>
          <p:nvPr userDrawn="1"/>
        </p:nvSpPr>
        <p:spPr bwMode="auto">
          <a:xfrm>
            <a:off x="6196786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" name="Oval 126"/>
          <p:cNvSpPr/>
          <p:nvPr userDrawn="1"/>
        </p:nvSpPr>
        <p:spPr bwMode="auto">
          <a:xfrm>
            <a:off x="6196786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" name="Oval 127"/>
          <p:cNvSpPr/>
          <p:nvPr userDrawn="1"/>
        </p:nvSpPr>
        <p:spPr bwMode="auto">
          <a:xfrm>
            <a:off x="6418098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" name="Oval 128"/>
          <p:cNvSpPr/>
          <p:nvPr userDrawn="1"/>
        </p:nvSpPr>
        <p:spPr bwMode="auto">
          <a:xfrm>
            <a:off x="6418098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" name="Oval 129"/>
          <p:cNvSpPr/>
          <p:nvPr userDrawn="1"/>
        </p:nvSpPr>
        <p:spPr bwMode="auto">
          <a:xfrm>
            <a:off x="6418098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" name="Oval 130"/>
          <p:cNvSpPr/>
          <p:nvPr userDrawn="1"/>
        </p:nvSpPr>
        <p:spPr bwMode="auto">
          <a:xfrm>
            <a:off x="6639410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2" name="Oval 131"/>
          <p:cNvSpPr/>
          <p:nvPr userDrawn="1"/>
        </p:nvSpPr>
        <p:spPr bwMode="auto">
          <a:xfrm>
            <a:off x="6639410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3" name="Oval 132"/>
          <p:cNvSpPr/>
          <p:nvPr userDrawn="1"/>
        </p:nvSpPr>
        <p:spPr bwMode="auto">
          <a:xfrm>
            <a:off x="6639410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4" name="Oval 133"/>
          <p:cNvSpPr/>
          <p:nvPr userDrawn="1"/>
        </p:nvSpPr>
        <p:spPr bwMode="auto">
          <a:xfrm>
            <a:off x="6860722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5" name="Oval 134"/>
          <p:cNvSpPr/>
          <p:nvPr userDrawn="1"/>
        </p:nvSpPr>
        <p:spPr bwMode="auto">
          <a:xfrm>
            <a:off x="6860722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6" name="Oval 135"/>
          <p:cNvSpPr/>
          <p:nvPr userDrawn="1"/>
        </p:nvSpPr>
        <p:spPr bwMode="auto">
          <a:xfrm>
            <a:off x="6860722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7" name="Oval 136"/>
          <p:cNvSpPr/>
          <p:nvPr userDrawn="1"/>
        </p:nvSpPr>
        <p:spPr bwMode="auto">
          <a:xfrm>
            <a:off x="7082034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8" name="Oval 137"/>
          <p:cNvSpPr/>
          <p:nvPr userDrawn="1"/>
        </p:nvSpPr>
        <p:spPr bwMode="auto">
          <a:xfrm>
            <a:off x="7082034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9" name="Oval 138"/>
          <p:cNvSpPr/>
          <p:nvPr userDrawn="1"/>
        </p:nvSpPr>
        <p:spPr bwMode="auto">
          <a:xfrm>
            <a:off x="7082034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0" name="Oval 139"/>
          <p:cNvSpPr/>
          <p:nvPr userDrawn="1"/>
        </p:nvSpPr>
        <p:spPr bwMode="auto">
          <a:xfrm>
            <a:off x="7303346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1" name="Oval 140"/>
          <p:cNvSpPr/>
          <p:nvPr userDrawn="1"/>
        </p:nvSpPr>
        <p:spPr bwMode="auto">
          <a:xfrm>
            <a:off x="7303346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2" name="Oval 141"/>
          <p:cNvSpPr/>
          <p:nvPr userDrawn="1"/>
        </p:nvSpPr>
        <p:spPr bwMode="auto">
          <a:xfrm>
            <a:off x="7303346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3" name="Oval 142"/>
          <p:cNvSpPr/>
          <p:nvPr userDrawn="1"/>
        </p:nvSpPr>
        <p:spPr bwMode="auto">
          <a:xfrm>
            <a:off x="7524658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4" name="Oval 143"/>
          <p:cNvSpPr/>
          <p:nvPr userDrawn="1"/>
        </p:nvSpPr>
        <p:spPr bwMode="auto">
          <a:xfrm>
            <a:off x="7524658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5" name="Oval 144"/>
          <p:cNvSpPr/>
          <p:nvPr userDrawn="1"/>
        </p:nvSpPr>
        <p:spPr bwMode="auto">
          <a:xfrm>
            <a:off x="7524658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6" name="Oval 145"/>
          <p:cNvSpPr/>
          <p:nvPr userDrawn="1"/>
        </p:nvSpPr>
        <p:spPr bwMode="auto">
          <a:xfrm>
            <a:off x="7745970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7" name="Oval 146"/>
          <p:cNvSpPr/>
          <p:nvPr userDrawn="1"/>
        </p:nvSpPr>
        <p:spPr bwMode="auto">
          <a:xfrm>
            <a:off x="7745970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8" name="Oval 147"/>
          <p:cNvSpPr/>
          <p:nvPr userDrawn="1"/>
        </p:nvSpPr>
        <p:spPr bwMode="auto">
          <a:xfrm>
            <a:off x="7745970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9" name="Oval 148"/>
          <p:cNvSpPr/>
          <p:nvPr userDrawn="1"/>
        </p:nvSpPr>
        <p:spPr bwMode="auto">
          <a:xfrm>
            <a:off x="7967282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0" name="Oval 149"/>
          <p:cNvSpPr/>
          <p:nvPr userDrawn="1"/>
        </p:nvSpPr>
        <p:spPr bwMode="auto">
          <a:xfrm>
            <a:off x="7967282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1" name="Oval 150"/>
          <p:cNvSpPr/>
          <p:nvPr userDrawn="1"/>
        </p:nvSpPr>
        <p:spPr bwMode="auto">
          <a:xfrm>
            <a:off x="7967282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2" name="Oval 151"/>
          <p:cNvSpPr/>
          <p:nvPr userDrawn="1"/>
        </p:nvSpPr>
        <p:spPr bwMode="auto">
          <a:xfrm>
            <a:off x="8188594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3" name="Oval 152"/>
          <p:cNvSpPr/>
          <p:nvPr userDrawn="1"/>
        </p:nvSpPr>
        <p:spPr bwMode="auto">
          <a:xfrm>
            <a:off x="8188594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4" name="Oval 153"/>
          <p:cNvSpPr/>
          <p:nvPr userDrawn="1"/>
        </p:nvSpPr>
        <p:spPr bwMode="auto">
          <a:xfrm>
            <a:off x="8188594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5" name="Oval 154"/>
          <p:cNvSpPr/>
          <p:nvPr userDrawn="1"/>
        </p:nvSpPr>
        <p:spPr bwMode="auto">
          <a:xfrm>
            <a:off x="8409906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6" name="Oval 155"/>
          <p:cNvSpPr/>
          <p:nvPr userDrawn="1"/>
        </p:nvSpPr>
        <p:spPr bwMode="auto">
          <a:xfrm>
            <a:off x="8409906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7" name="Oval 156"/>
          <p:cNvSpPr/>
          <p:nvPr userDrawn="1"/>
        </p:nvSpPr>
        <p:spPr bwMode="auto">
          <a:xfrm>
            <a:off x="8409906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8" name="Oval 157"/>
          <p:cNvSpPr/>
          <p:nvPr userDrawn="1"/>
        </p:nvSpPr>
        <p:spPr bwMode="auto">
          <a:xfrm>
            <a:off x="8631218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9" name="Oval 158"/>
          <p:cNvSpPr/>
          <p:nvPr userDrawn="1"/>
        </p:nvSpPr>
        <p:spPr bwMode="auto">
          <a:xfrm>
            <a:off x="8631218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0" name="Oval 159"/>
          <p:cNvSpPr/>
          <p:nvPr userDrawn="1"/>
        </p:nvSpPr>
        <p:spPr bwMode="auto">
          <a:xfrm>
            <a:off x="8631218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1" name="Oval 160"/>
          <p:cNvSpPr/>
          <p:nvPr userDrawn="1"/>
        </p:nvSpPr>
        <p:spPr bwMode="auto">
          <a:xfrm>
            <a:off x="8852530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2" name="Oval 161"/>
          <p:cNvSpPr/>
          <p:nvPr userDrawn="1"/>
        </p:nvSpPr>
        <p:spPr bwMode="auto">
          <a:xfrm>
            <a:off x="8852530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3" name="Oval 162"/>
          <p:cNvSpPr/>
          <p:nvPr userDrawn="1"/>
        </p:nvSpPr>
        <p:spPr bwMode="auto">
          <a:xfrm>
            <a:off x="8852530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4" name="Oval 163"/>
          <p:cNvSpPr/>
          <p:nvPr userDrawn="1"/>
        </p:nvSpPr>
        <p:spPr bwMode="auto">
          <a:xfrm>
            <a:off x="9073848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5" name="Oval 164"/>
          <p:cNvSpPr/>
          <p:nvPr userDrawn="1"/>
        </p:nvSpPr>
        <p:spPr bwMode="auto">
          <a:xfrm>
            <a:off x="9073848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6" name="Oval 165"/>
          <p:cNvSpPr/>
          <p:nvPr userDrawn="1"/>
        </p:nvSpPr>
        <p:spPr bwMode="auto">
          <a:xfrm>
            <a:off x="9073848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441152" y="6421723"/>
            <a:ext cx="8261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</a:p>
        </p:txBody>
      </p:sp>
      <p:pic>
        <p:nvPicPr>
          <p:cNvPr id="167" name="Picture 16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23062" y="874094"/>
            <a:ext cx="3400304" cy="420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451568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570643"/>
            <a:ext cx="8102600" cy="4510088"/>
          </a:xfrm>
        </p:spPr>
        <p:txBody>
          <a:bodyPr/>
          <a:lstStyle>
            <a:lvl1pPr marL="461963" indent="-461963">
              <a:buClr>
                <a:srgbClr val="008080"/>
              </a:buClr>
              <a:buFont typeface="+mj-lt"/>
              <a:buAutoNum type="arabicPeriod"/>
              <a:defRPr sz="2400">
                <a:solidFill>
                  <a:srgbClr val="008080"/>
                </a:solidFill>
              </a:defRPr>
            </a:lvl1pPr>
            <a:lvl2pPr>
              <a:buClr>
                <a:srgbClr val="008080"/>
              </a:buClr>
              <a:defRPr>
                <a:solidFill>
                  <a:srgbClr val="008080"/>
                </a:solidFill>
              </a:defRPr>
            </a:lvl2pPr>
            <a:lvl3pPr>
              <a:buClr>
                <a:srgbClr val="008080"/>
              </a:buClr>
              <a:defRPr>
                <a:solidFill>
                  <a:srgbClr val="008080"/>
                </a:solidFill>
              </a:defRPr>
            </a:lvl3pPr>
            <a:lvl4pPr>
              <a:buClr>
                <a:srgbClr val="008080"/>
              </a:buClr>
              <a:defRPr>
                <a:solidFill>
                  <a:srgbClr val="008080"/>
                </a:solidFill>
              </a:defRPr>
            </a:lvl4pPr>
            <a:lvl5pPr>
              <a:buClr>
                <a:srgbClr val="008080"/>
              </a:buClr>
              <a:defRPr>
                <a:solidFill>
                  <a:srgbClr val="00808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544513" y="1051586"/>
            <a:ext cx="8324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i="1" dirty="0"/>
              <a:t>After studying this chapter, you should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>
          <a:xfrm>
            <a:off x="523875" y="411163"/>
            <a:ext cx="8077200" cy="592137"/>
          </a:xfrm>
          <a:gradFill rotWithShape="1">
            <a:gsLst>
              <a:gs pos="0">
                <a:srgbClr val="B2B2B2">
                  <a:gamma/>
                  <a:shade val="46275"/>
                  <a:invGamma/>
                </a:srgbClr>
              </a:gs>
              <a:gs pos="50000">
                <a:srgbClr val="B2B2B2"/>
              </a:gs>
              <a:gs pos="100000">
                <a:srgbClr val="B2B2B2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969696"/>
            </a:solidFill>
            <a:miter lim="800000"/>
            <a:headEnd/>
            <a:tailEnd/>
          </a:ln>
          <a:effectLst>
            <a:outerShdw dist="107763" dir="2700000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LEARNING  OUTCOMES</a:t>
            </a:r>
          </a:p>
        </p:txBody>
      </p:sp>
    </p:spTree>
    <p:extLst>
      <p:ext uri="{BB962C8B-B14F-4D97-AF65-F5344CB8AC3E}">
        <p14:creationId xmlns:p14="http://schemas.microsoft.com/office/powerpoint/2010/main" xmlns="" val="2467542880"/>
      </p:ext>
    </p:extLst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514350" y="512763"/>
            <a:ext cx="8102600" cy="33655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1.</a:t>
            </a: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A Summary of the Scientific Method</a:t>
            </a:r>
          </a:p>
        </p:txBody>
      </p:sp>
    </p:spTree>
    <p:extLst>
      <p:ext uri="{BB962C8B-B14F-4D97-AF65-F5344CB8AC3E}">
        <p14:creationId xmlns:p14="http://schemas.microsoft.com/office/powerpoint/2010/main" xmlns="" val="1369336060"/>
      </p:ext>
    </p:extLst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600220"/>
            <a:ext cx="8102600" cy="457198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4275792999"/>
      </p:ext>
    </p:extLst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82848055"/>
      </p:ext>
    </p:extLst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1235075"/>
            <a:ext cx="3975100" cy="4937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235075"/>
            <a:ext cx="3975100" cy="4937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use..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BB9D097-4C5C-417C-B097-C6B81CA15357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692100556"/>
      </p:ext>
    </p:extLst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5537931-4260-4B6B-A3A7-1D7190C9A38E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124114044"/>
      </p:ext>
    </p:extLst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9FE24D5-8D74-4CD1-985E-26CC2917080D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396287824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blackWhite">
          <a:xfrm>
            <a:off x="523875" y="457200"/>
            <a:ext cx="8077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CC6600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1235075"/>
            <a:ext cx="8102600" cy="493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8538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" y="6446838"/>
            <a:ext cx="74215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900" b="1"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8538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54763"/>
            <a:ext cx="2209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900" b="1"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D6C49FDD-8038-4201-872D-15D00067EA40}" type="slidenum">
              <a:rPr lang="en-US" altLang="en-US">
                <a:cs typeface="+mn-cs"/>
              </a:rPr>
              <a:pPr>
                <a:defRPr/>
              </a:pPr>
              <a:t>‹N°›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9996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</p:sldLayoutIdLst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5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5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85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5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537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9pPr>
    </p:titleStyle>
    <p:bodyStyle>
      <a:lvl1pPr marL="222250" indent="-222250" algn="l" rtl="0" eaLnBrk="0" fontAlgn="base" hangingPunct="0">
        <a:spcBef>
          <a:spcPct val="20000"/>
        </a:spcBef>
        <a:spcAft>
          <a:spcPct val="0"/>
        </a:spcAft>
        <a:buClr>
          <a:srgbClr val="993300"/>
        </a:buClr>
        <a:buChar char="•"/>
        <a:defRPr sz="2800" kern="1200">
          <a:solidFill>
            <a:srgbClr val="99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625475" indent="-284163" algn="l" rtl="0" eaLnBrk="0" fontAlgn="base" hangingPunct="0">
        <a:spcBef>
          <a:spcPct val="20000"/>
        </a:spcBef>
        <a:spcAft>
          <a:spcPct val="0"/>
        </a:spcAft>
        <a:buClr>
          <a:srgbClr val="CC9900"/>
        </a:buClr>
        <a:buSzPct val="90000"/>
        <a:buFont typeface="Wingdings" panose="05000000000000000000" pitchFamily="2" charset="2"/>
        <a:buChar char="Ø"/>
        <a:defRPr sz="2400" kern="1200">
          <a:solidFill>
            <a:srgbClr val="9966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2pPr>
      <a:lvl3pPr marL="974725" indent="-234950" algn="l" rtl="0" eaLnBrk="0" fontAlgn="base" hangingPunct="0">
        <a:spcBef>
          <a:spcPct val="20000"/>
        </a:spcBef>
        <a:spcAft>
          <a:spcPct val="0"/>
        </a:spcAft>
        <a:buClr>
          <a:srgbClr val="0099CC"/>
        </a:buClr>
        <a:buSzPct val="75000"/>
        <a:buFont typeface="Wingdings" panose="05000000000000000000" pitchFamily="2" charset="2"/>
        <a:buChar char="v"/>
        <a:defRPr sz="2000" kern="1200">
          <a:solidFill>
            <a:srgbClr val="00808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3pPr>
      <a:lvl4pPr marL="1311275" indent="-2222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4pPr>
      <a:lvl5pPr marL="1657350" indent="-173038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sz="1600" kern="1200">
          <a:solidFill>
            <a:srgbClr val="99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en-US" dirty="0" smtClean="0"/>
              <a:t>Chapter 5</a:t>
            </a:r>
          </a:p>
          <a:p>
            <a:r>
              <a:rPr lang="en-US" altLang="en-US" dirty="0" smtClean="0"/>
              <a:t>Qualitative Research Tools</a:t>
            </a:r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Idea Generation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Qualitative research can generate ideas for new products, advertising copy, promotional ideas, and product improvements in numerous ways </a:t>
            </a:r>
          </a:p>
          <a:p>
            <a:r>
              <a:rPr lang="en-US" altLang="en-US" dirty="0" smtClean="0"/>
              <a:t>Checklist for a creative mindset</a:t>
            </a:r>
          </a:p>
          <a:p>
            <a:pPr lvl="1"/>
            <a:r>
              <a:rPr lang="en-US" altLang="en-US" dirty="0" smtClean="0"/>
              <a:t>Quantity leads to quality</a:t>
            </a:r>
          </a:p>
          <a:p>
            <a:pPr lvl="1"/>
            <a:r>
              <a:rPr lang="en-US" altLang="en-US" dirty="0" smtClean="0"/>
              <a:t>Wilder is better</a:t>
            </a:r>
          </a:p>
          <a:p>
            <a:pPr lvl="1"/>
            <a:r>
              <a:rPr lang="en-US" altLang="en-US" dirty="0" smtClean="0"/>
              <a:t>Do not judge</a:t>
            </a:r>
          </a:p>
          <a:p>
            <a:pPr lvl="1"/>
            <a:r>
              <a:rPr lang="en-US" altLang="en-US" dirty="0" smtClean="0"/>
              <a:t>Question assumptions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10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Probing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An interview technique that tries to draw deeper and more elaborate explanations from a respondent</a:t>
            </a:r>
          </a:p>
          <a:p>
            <a:r>
              <a:rPr lang="en-US" altLang="en-US" dirty="0" smtClean="0"/>
              <a:t>Useful for the following reasons:</a:t>
            </a:r>
          </a:p>
          <a:p>
            <a:pPr lvl="1"/>
            <a:r>
              <a:rPr lang="en-US" altLang="en-US" dirty="0" smtClean="0"/>
              <a:t>Clarification</a:t>
            </a:r>
          </a:p>
          <a:p>
            <a:pPr lvl="1"/>
            <a:r>
              <a:rPr lang="en-US" altLang="en-US" dirty="0" smtClean="0"/>
              <a:t>Free-form thinking</a:t>
            </a:r>
          </a:p>
          <a:p>
            <a:pPr lvl="1"/>
            <a:r>
              <a:rPr lang="en-US" altLang="en-US" dirty="0" smtClean="0"/>
              <a:t>Pause</a:t>
            </a:r>
          </a:p>
          <a:p>
            <a:pPr lvl="1"/>
            <a:r>
              <a:rPr lang="en-US" altLang="en-US" dirty="0" smtClean="0"/>
              <a:t>Contrast</a:t>
            </a:r>
          </a:p>
          <a:p>
            <a:pPr lvl="1"/>
            <a:r>
              <a:rPr lang="en-US" altLang="en-US" dirty="0" smtClean="0"/>
              <a:t>Meaning</a:t>
            </a:r>
          </a:p>
          <a:p>
            <a:pPr lvl="1"/>
            <a:r>
              <a:rPr lang="en-US" altLang="en-US" dirty="0" smtClean="0"/>
              <a:t>Change 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11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Concept Testing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A frequently performed type of exploratory research representing many similar research procedures all having the same purpose</a:t>
            </a:r>
          </a:p>
          <a:p>
            <a:pPr lvl="1"/>
            <a:r>
              <a:rPr lang="en-US" altLang="en-US" dirty="0" smtClean="0"/>
              <a:t>To screen new, revised, or repositioned ideas</a:t>
            </a:r>
          </a:p>
          <a:p>
            <a:r>
              <a:rPr lang="en-US" altLang="en-US" dirty="0" smtClean="0"/>
              <a:t>Concept testing processes work best when they not only identify ideas with the most potential, but also lead to important refinements  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12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13</a:t>
            </a:fld>
            <a:endParaRPr lang="en-US" altLang="en-US" dirty="0">
              <a:cs typeface="+mn-cs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4875" y="1287747"/>
            <a:ext cx="7014251" cy="512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5.2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Testing New Product Concepts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Qualitative Research Orientations</a:t>
            </a:r>
          </a:p>
        </p:txBody>
      </p:sp>
      <p:sp>
        <p:nvSpPr>
          <p:cNvPr id="546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Major categories of qualitative research</a:t>
            </a:r>
          </a:p>
          <a:p>
            <a:pPr lvl="1"/>
            <a:r>
              <a:rPr lang="en-US" altLang="en-US" dirty="0" smtClean="0"/>
              <a:t>Phenomenology—originating in philosophy and psychology</a:t>
            </a:r>
          </a:p>
          <a:p>
            <a:pPr lvl="1"/>
            <a:r>
              <a:rPr lang="en-US" altLang="en-US" dirty="0" smtClean="0"/>
              <a:t>Ethnography—originating in anthropology</a:t>
            </a:r>
          </a:p>
          <a:p>
            <a:pPr lvl="1"/>
            <a:r>
              <a:rPr lang="en-US" altLang="en-US" dirty="0" smtClean="0"/>
              <a:t>Grounded theory—originating in sociology</a:t>
            </a:r>
          </a:p>
          <a:p>
            <a:pPr lvl="1"/>
            <a:r>
              <a:rPr lang="en-US" altLang="en-US" dirty="0" smtClean="0"/>
              <a:t>Case studies—originating in psychology and in business research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14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Phenomenology</a:t>
            </a:r>
          </a:p>
        </p:txBody>
      </p:sp>
      <p:sp>
        <p:nvSpPr>
          <p:cNvPr id="547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What is a phenomenological approach to research?</a:t>
            </a:r>
          </a:p>
          <a:p>
            <a:pPr lvl="1"/>
            <a:r>
              <a:rPr lang="en-US" altLang="en-US" dirty="0" smtClean="0"/>
              <a:t>A philosophical approach to studying human experiences based on the idea that human experience itself is inherently subjective and determined by the context in which people live</a:t>
            </a:r>
          </a:p>
          <a:p>
            <a:pPr lvl="1"/>
            <a:r>
              <a:rPr lang="en-US" altLang="en-US" dirty="0" smtClean="0"/>
              <a:t>Seeks to describe, reflect upon, and interpret experiences</a:t>
            </a:r>
          </a:p>
          <a:p>
            <a:pPr lvl="1"/>
            <a:r>
              <a:rPr lang="en-US" altLang="en-US" dirty="0" smtClean="0"/>
              <a:t>Relies on conversational interview tools</a:t>
            </a:r>
          </a:p>
          <a:p>
            <a:pPr lvl="2"/>
            <a:r>
              <a:rPr lang="en-US" altLang="en-US" dirty="0" smtClean="0"/>
              <a:t>Respondents are asked to tell a story about some experience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15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What Is Hermeneutics?</a:t>
            </a:r>
          </a:p>
        </p:txBody>
      </p:sp>
      <p:sp>
        <p:nvSpPr>
          <p:cNvPr id="548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Hermeneutics</a:t>
            </a:r>
          </a:p>
          <a:p>
            <a:pPr lvl="1"/>
            <a:r>
              <a:rPr lang="en-US" altLang="en-US" dirty="0" smtClean="0"/>
              <a:t>An approach to understanding phenomenology that relies on analysis of texts through which a person tells a story about him- or herself</a:t>
            </a:r>
          </a:p>
          <a:p>
            <a:r>
              <a:rPr lang="en-US" altLang="en-US" dirty="0" smtClean="0"/>
              <a:t>Hermeneutic unit</a:t>
            </a:r>
          </a:p>
          <a:p>
            <a:pPr lvl="1"/>
            <a:r>
              <a:rPr lang="en-US" altLang="en-US" dirty="0" smtClean="0"/>
              <a:t>A text passage from a respondent’s story that is linked with a key theme from within the respondent’s story or provided by the researcher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16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Word Clouds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A graphical depiction of the frequency with which words occur</a:t>
            </a:r>
          </a:p>
          <a:p>
            <a:pPr lvl="1"/>
            <a:r>
              <a:rPr lang="en-US" altLang="en-US" dirty="0" smtClean="0"/>
              <a:t>Words occurring more frequently are shown in correspondingly large type face</a:t>
            </a:r>
          </a:p>
          <a:p>
            <a:r>
              <a:rPr lang="en-US" altLang="en-US" dirty="0" smtClean="0"/>
              <a:t>Also called a tag cloud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17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18</a:t>
            </a:fld>
            <a:endParaRPr lang="en-US" altLang="en-US" dirty="0"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900" y="1728423"/>
            <a:ext cx="8458200" cy="416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5.3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An Example of a Word Cloud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Ethnography</a:t>
            </a:r>
          </a:p>
        </p:txBody>
      </p:sp>
      <p:sp>
        <p:nvSpPr>
          <p:cNvPr id="549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What is ethnography?</a:t>
            </a:r>
          </a:p>
          <a:p>
            <a:pPr lvl="1"/>
            <a:r>
              <a:rPr lang="en-US" altLang="en-US" dirty="0" smtClean="0"/>
              <a:t>Represents ways of studying cultures through methods that involve becoming highly active within that culture</a:t>
            </a:r>
          </a:p>
          <a:p>
            <a:r>
              <a:rPr lang="en-US" altLang="en-US" dirty="0" smtClean="0"/>
              <a:t>Participant-observation</a:t>
            </a:r>
          </a:p>
          <a:p>
            <a:pPr lvl="1"/>
            <a:r>
              <a:rPr lang="en-US" altLang="en-US" dirty="0" smtClean="0"/>
              <a:t>An ethnographic research approach where the researcher becomes immersed within the culture that he or she is studying and draws data from his or her observations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19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Contrast qualitative research with quantitative research</a:t>
            </a:r>
          </a:p>
          <a:p>
            <a:r>
              <a:rPr lang="en-US" altLang="en-US" dirty="0" smtClean="0"/>
              <a:t>Know the role of qualitative research in exploratory research designs</a:t>
            </a:r>
          </a:p>
          <a:p>
            <a:r>
              <a:rPr lang="en-US" altLang="en-US" dirty="0" smtClean="0"/>
              <a:t>Describe the basic orientations of qualitative research</a:t>
            </a:r>
          </a:p>
          <a:p>
            <a:r>
              <a:rPr lang="en-US" altLang="en-US" dirty="0" smtClean="0"/>
              <a:t>Recognize common qualitative research tools and know the advantages and limitations of their use</a:t>
            </a:r>
          </a:p>
          <a:p>
            <a:r>
              <a:rPr lang="en-US" altLang="en-US" dirty="0" smtClean="0"/>
              <a:t>Prepare a focus group interview outline</a:t>
            </a:r>
          </a:p>
          <a:p>
            <a:r>
              <a:rPr lang="en-US" altLang="en-US" dirty="0" smtClean="0"/>
              <a:t>Recognize ways social networking and the blogosphere provide opportunities for qualitative research</a:t>
            </a:r>
          </a:p>
          <a:p>
            <a:r>
              <a:rPr lang="en-US" altLang="en-US" dirty="0" smtClean="0"/>
              <a:t>Appreciate the role of exploratory qualitative research in scientific decision-making</a:t>
            </a:r>
          </a:p>
          <a:p>
            <a:endParaRPr lang="en-US" altLang="en-US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bg1"/>
                </a:solidFill>
              </a:rPr>
              <a:t>LEARNING OUTCOMES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Ethnography (cont’d.)</a:t>
            </a:r>
          </a:p>
        </p:txBody>
      </p:sp>
      <p:sp>
        <p:nvSpPr>
          <p:cNvPr id="549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Netnography</a:t>
            </a:r>
          </a:p>
          <a:p>
            <a:pPr lvl="1"/>
            <a:r>
              <a:rPr lang="en-US" altLang="en-US" dirty="0" smtClean="0"/>
              <a:t>The application of ethnographic procedures to online phenomena</a:t>
            </a:r>
          </a:p>
          <a:p>
            <a:r>
              <a:rPr lang="en-US" altLang="en-US" dirty="0" smtClean="0"/>
              <a:t>Observation plays a key role in ethnography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20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Grounded Theory</a:t>
            </a:r>
          </a:p>
        </p:txBody>
      </p:sp>
      <p:sp>
        <p:nvSpPr>
          <p:cNvPr id="550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What is grounded theory?</a:t>
            </a:r>
          </a:p>
          <a:p>
            <a:pPr lvl="1"/>
            <a:r>
              <a:rPr lang="en-US" altLang="en-US" dirty="0" smtClean="0"/>
              <a:t>Represents an inductive investigation in which the researcher poses questions about information provided by respondents or taken from historical records</a:t>
            </a:r>
          </a:p>
          <a:p>
            <a:r>
              <a:rPr lang="en-US" altLang="en-US" dirty="0" smtClean="0"/>
              <a:t>Key questions:</a:t>
            </a:r>
          </a:p>
          <a:p>
            <a:pPr lvl="1"/>
            <a:r>
              <a:rPr lang="en-US" altLang="en-US" dirty="0" smtClean="0"/>
              <a:t>What is happening here?</a:t>
            </a:r>
          </a:p>
          <a:p>
            <a:pPr lvl="1"/>
            <a:r>
              <a:rPr lang="en-US" altLang="en-US" dirty="0" smtClean="0"/>
              <a:t>How is it different?</a:t>
            </a:r>
          </a:p>
          <a:p>
            <a:r>
              <a:rPr lang="en-US" altLang="en-US" dirty="0" smtClean="0"/>
              <a:t>How is grounded theory used?</a:t>
            </a:r>
          </a:p>
          <a:p>
            <a:pPr lvl="1"/>
            <a:r>
              <a:rPr lang="en-US" altLang="en-US" dirty="0" smtClean="0"/>
              <a:t>Text analysis</a:t>
            </a:r>
          </a:p>
          <a:p>
            <a:pPr lvl="1"/>
            <a:r>
              <a:rPr lang="en-US" altLang="en-US" dirty="0" smtClean="0"/>
              <a:t>Computerized software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21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Case Studies</a:t>
            </a:r>
          </a:p>
        </p:txBody>
      </p:sp>
      <p:sp>
        <p:nvSpPr>
          <p:cNvPr id="551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What are case studies?</a:t>
            </a:r>
          </a:p>
          <a:p>
            <a:pPr lvl="1"/>
            <a:r>
              <a:rPr lang="en-US" altLang="en-US" dirty="0" smtClean="0"/>
              <a:t>The documented history of a particular person, group, organization, or event</a:t>
            </a:r>
          </a:p>
          <a:p>
            <a:pPr lvl="1"/>
            <a:r>
              <a:rPr lang="en-US" altLang="en-US" dirty="0" smtClean="0"/>
              <a:t>Themes are identified by the frequency with which the same term (or a synonym) arises in the narrative description</a:t>
            </a:r>
          </a:p>
          <a:p>
            <a:r>
              <a:rPr lang="en-US" altLang="en-US" dirty="0" smtClean="0"/>
              <a:t>How are case studies used?</a:t>
            </a:r>
          </a:p>
          <a:p>
            <a:pPr lvl="1"/>
            <a:r>
              <a:rPr lang="en-US" altLang="en-US" dirty="0" smtClean="0"/>
              <a:t>Commonly applied to business</a:t>
            </a:r>
          </a:p>
          <a:p>
            <a:pPr lvl="1"/>
            <a:r>
              <a:rPr lang="en-US" altLang="en-US" dirty="0" smtClean="0"/>
              <a:t>Primary advantage is the ability to study an entire organization in depth with meticulous attention to detail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22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23</a:t>
            </a:fld>
            <a:endParaRPr lang="en-US" altLang="en-US" dirty="0">
              <a:cs typeface="+mn-cs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7156"/>
          <a:stretch/>
        </p:blipFill>
        <p:spPr bwMode="auto">
          <a:xfrm>
            <a:off x="571500" y="1264887"/>
            <a:ext cx="8001000" cy="5128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5.4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Common Qualitative Research Tools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24</a:t>
            </a:fld>
            <a:endParaRPr lang="en-US" altLang="en-US" dirty="0">
              <a:cs typeface="+mn-cs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71500" y="1783098"/>
            <a:ext cx="8001000" cy="3582335"/>
            <a:chOff x="1005879" y="4008142"/>
            <a:chExt cx="8001000" cy="3582335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b="93697"/>
            <a:stretch/>
          </p:blipFill>
          <p:spPr bwMode="auto">
            <a:xfrm>
              <a:off x="1005879" y="4008142"/>
              <a:ext cx="8001000" cy="514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62449"/>
            <a:stretch/>
          </p:blipFill>
          <p:spPr bwMode="auto">
            <a:xfrm>
              <a:off x="1005879" y="4526268"/>
              <a:ext cx="8001000" cy="3064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1.</a:t>
            </a: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Common Qualitative Research Methods (cont’d.)</a:t>
            </a:r>
          </a:p>
        </p:txBody>
      </p:sp>
    </p:spTree>
    <p:extLst>
      <p:ext uri="{BB962C8B-B14F-4D97-AF65-F5344CB8AC3E}">
        <p14:creationId xmlns:p14="http://schemas.microsoft.com/office/powerpoint/2010/main" xmlns="" val="1746014294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Focus Group Interview</a:t>
            </a:r>
          </a:p>
        </p:txBody>
      </p:sp>
      <p:sp>
        <p:nvSpPr>
          <p:cNvPr id="552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An unstructured, free-flowing interview with a small group (6-10 people) led by a moderator who encourages dialogue among respondents</a:t>
            </a:r>
          </a:p>
          <a:p>
            <a:r>
              <a:rPr lang="en-US" altLang="en-US" dirty="0" smtClean="0"/>
              <a:t>Advantages</a:t>
            </a:r>
          </a:p>
          <a:p>
            <a:pPr lvl="1"/>
            <a:r>
              <a:rPr lang="en-US" altLang="en-US" dirty="0" smtClean="0"/>
              <a:t>Relatively fast</a:t>
            </a:r>
          </a:p>
          <a:p>
            <a:pPr lvl="1"/>
            <a:r>
              <a:rPr lang="en-US" altLang="en-US" dirty="0" smtClean="0"/>
              <a:t>Easy to execute</a:t>
            </a:r>
          </a:p>
          <a:p>
            <a:pPr lvl="1"/>
            <a:r>
              <a:rPr lang="en-US" altLang="en-US" dirty="0" smtClean="0"/>
              <a:t>Allow respondents to piggyback off each other’s ideas</a:t>
            </a:r>
          </a:p>
          <a:p>
            <a:pPr lvl="1"/>
            <a:r>
              <a:rPr lang="en-US" altLang="en-US" dirty="0" smtClean="0"/>
              <a:t>Provide multiple perspectives</a:t>
            </a:r>
          </a:p>
          <a:p>
            <a:pPr lvl="1"/>
            <a:r>
              <a:rPr lang="en-US" altLang="en-US" dirty="0" smtClean="0"/>
              <a:t>Flexibility to allow more detailed descriptions</a:t>
            </a:r>
          </a:p>
          <a:p>
            <a:pPr lvl="1"/>
            <a:r>
              <a:rPr lang="en-US" altLang="en-US" dirty="0" smtClean="0"/>
              <a:t>High degree of scrutiny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25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66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Focus Group Respondents</a:t>
            </a:r>
          </a:p>
        </p:txBody>
      </p:sp>
      <p:sp>
        <p:nvSpPr>
          <p:cNvPr id="497670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Group composition</a:t>
            </a:r>
          </a:p>
          <a:p>
            <a:pPr lvl="1"/>
            <a:r>
              <a:rPr lang="en-US" altLang="en-US" dirty="0" smtClean="0"/>
              <a:t>Six to ten people</a:t>
            </a:r>
          </a:p>
          <a:p>
            <a:pPr lvl="1"/>
            <a:r>
              <a:rPr lang="en-US" altLang="en-US" dirty="0" smtClean="0"/>
              <a:t>Relatively homogeneous</a:t>
            </a:r>
          </a:p>
          <a:p>
            <a:pPr lvl="1"/>
            <a:r>
              <a:rPr lang="en-US" altLang="en-US" dirty="0" smtClean="0"/>
              <a:t>Similar lifestyles and experiences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26</a:t>
            </a:fld>
            <a:endParaRPr lang="en-US" altLang="en-US" dirty="0"/>
          </a:p>
        </p:txBody>
      </p:sp>
      <p:pic>
        <p:nvPicPr>
          <p:cNvPr id="39940" name="Picture 9" descr="MCj0230410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2863" y="3413125"/>
            <a:ext cx="3381375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7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97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976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976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7670" grpId="0" build="p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Environmental Conditions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A focus group session may typically take place at the research agency in a room specifically designed for this purpose </a:t>
            </a:r>
          </a:p>
          <a:p>
            <a:pPr lvl="1"/>
            <a:r>
              <a:rPr lang="en-US" altLang="en-US" dirty="0" smtClean="0"/>
              <a:t>Agency facilities include studio-like rooms where the focus groups are conducted, viewed and recorded </a:t>
            </a:r>
          </a:p>
          <a:p>
            <a:r>
              <a:rPr lang="en-US" altLang="en-US" dirty="0" smtClean="0"/>
              <a:t>Participants receive refreshments prior to the interview to help create a more relaxed atmosphere conducive to a free exchange of ideas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27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The Focus Group Moderator</a:t>
            </a:r>
          </a:p>
        </p:txBody>
      </p:sp>
      <p:sp>
        <p:nvSpPr>
          <p:cNvPr id="553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Moderator</a:t>
            </a:r>
          </a:p>
          <a:p>
            <a:pPr lvl="1"/>
            <a:r>
              <a:rPr lang="en-US" altLang="en-US" dirty="0" smtClean="0"/>
              <a:t>A person who leads a focus group interview and ensures that everyone gets a chance to speak and contribute to the discussion</a:t>
            </a:r>
          </a:p>
          <a:p>
            <a:r>
              <a:rPr lang="en-US" altLang="en-US" dirty="0" smtClean="0"/>
              <a:t>Qualities of a good moderator:</a:t>
            </a:r>
          </a:p>
          <a:p>
            <a:pPr lvl="1"/>
            <a:r>
              <a:rPr lang="en-US" altLang="en-US" dirty="0" smtClean="0"/>
              <a:t>Develops rapport with the group</a:t>
            </a:r>
          </a:p>
          <a:p>
            <a:pPr lvl="1"/>
            <a:r>
              <a:rPr lang="en-US" altLang="en-US" dirty="0" smtClean="0"/>
              <a:t>Good listener</a:t>
            </a:r>
          </a:p>
          <a:p>
            <a:pPr lvl="1"/>
            <a:r>
              <a:rPr lang="en-US" altLang="en-US" dirty="0" smtClean="0"/>
              <a:t>Tries not to interject his/her own opinions</a:t>
            </a:r>
          </a:p>
          <a:p>
            <a:pPr lvl="1"/>
            <a:r>
              <a:rPr lang="en-US" altLang="en-US" dirty="0" smtClean="0"/>
              <a:t>Controls the discussion without being overbearing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28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Focus Groups as Diagnostic Tools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Can supply diagnostic help to other research studies</a:t>
            </a:r>
          </a:p>
          <a:p>
            <a:r>
              <a:rPr lang="en-US" altLang="en-US" dirty="0" smtClean="0"/>
              <a:t>Excellent tools for spotting problems with ideas as an idea screening technique</a:t>
            </a:r>
          </a:p>
          <a:p>
            <a:r>
              <a:rPr lang="en-US" altLang="en-US" dirty="0" smtClean="0"/>
              <a:t>Mature products can also be “focused-grouped” for improvements 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29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Introduction: What is Qualitative Research?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Chemists sometimes use the term qualitative analysis referring to research that determines the makeup of some compound </a:t>
            </a:r>
          </a:p>
          <a:p>
            <a:pPr lvl="1"/>
            <a:r>
              <a:rPr lang="en-US" altLang="en-US" dirty="0" smtClean="0"/>
              <a:t>The focus is on the inner meaning of specific chemicals—their qualities </a:t>
            </a:r>
          </a:p>
          <a:p>
            <a:r>
              <a:rPr lang="en-US" altLang="en-US" dirty="0" smtClean="0"/>
              <a:t>Qualitative research is interested more in qualities than quantities 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3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Depth Interviews</a:t>
            </a:r>
          </a:p>
        </p:txBody>
      </p:sp>
      <p:sp>
        <p:nvSpPr>
          <p:cNvPr id="5959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Depth interview</a:t>
            </a:r>
          </a:p>
          <a:p>
            <a:pPr lvl="1"/>
            <a:r>
              <a:rPr lang="en-US" altLang="en-US" dirty="0" smtClean="0"/>
              <a:t>A one-on-one interview between a professional researcher and a research respondent conducted about some relevant business or social topic</a:t>
            </a:r>
          </a:p>
          <a:p>
            <a:r>
              <a:rPr lang="en-US" altLang="en-US" dirty="0" smtClean="0"/>
              <a:t>Laddering</a:t>
            </a:r>
          </a:p>
          <a:p>
            <a:pPr lvl="1"/>
            <a:r>
              <a:rPr lang="en-US" altLang="en-US" dirty="0" smtClean="0"/>
              <a:t>A particular approach to probing that asks respondents to compare differences between brands at different levels</a:t>
            </a:r>
          </a:p>
          <a:p>
            <a:pPr lvl="1"/>
            <a:r>
              <a:rPr lang="en-US" altLang="en-US" dirty="0" smtClean="0"/>
              <a:t>Produces distinctions at the attribute level, benefit level, and the value or motivation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30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31</a:t>
            </a:fld>
            <a:endParaRPr lang="en-US" altLang="en-US" dirty="0">
              <a:cs typeface="+mn-cs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0861" y="1304925"/>
            <a:ext cx="7602279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5.5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An Example of Results from a Depth Interview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Depth Interview Procedure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May last more than an hour</a:t>
            </a:r>
          </a:p>
          <a:p>
            <a:r>
              <a:rPr lang="en-US" altLang="en-US" dirty="0" smtClean="0"/>
              <a:t>Produces the same amount of text as a focus group</a:t>
            </a:r>
          </a:p>
          <a:p>
            <a:r>
              <a:rPr lang="en-US" altLang="en-US" dirty="0" smtClean="0"/>
              <a:t>Interviewer must be aware of what is happening</a:t>
            </a:r>
          </a:p>
          <a:p>
            <a:pPr lvl="1"/>
            <a:r>
              <a:rPr lang="en-US" altLang="en-US" dirty="0" smtClean="0"/>
              <a:t>Records both surface reactions and subconscious motivations of the respondent</a:t>
            </a:r>
          </a:p>
          <a:p>
            <a:r>
              <a:rPr lang="en-US" altLang="en-US" dirty="0" smtClean="0"/>
              <a:t>Analysis and interpretation is highly subjective</a:t>
            </a:r>
          </a:p>
          <a:p>
            <a:r>
              <a:rPr lang="en-US" altLang="en-US" dirty="0" smtClean="0"/>
              <a:t>Particularly advantageous when the focus is on some unique or unusual behavior 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32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Conversations and Semi-Structured Interviews</a:t>
            </a:r>
          </a:p>
        </p:txBody>
      </p:sp>
      <p:sp>
        <p:nvSpPr>
          <p:cNvPr id="6000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Conversations</a:t>
            </a:r>
          </a:p>
          <a:p>
            <a:pPr lvl="1"/>
            <a:r>
              <a:rPr lang="en-US" altLang="en-US" dirty="0" smtClean="0"/>
              <a:t>An informal qualitative data-gathering approach in which the researcher engages a respondent in a discussion of the relevant subject matter</a:t>
            </a:r>
          </a:p>
          <a:p>
            <a:r>
              <a:rPr lang="en-US" altLang="en-US" dirty="0" smtClean="0"/>
              <a:t>Semi-structured interviews</a:t>
            </a:r>
          </a:p>
          <a:p>
            <a:pPr lvl="1"/>
            <a:r>
              <a:rPr lang="en-US" altLang="en-US" dirty="0" smtClean="0"/>
              <a:t>Written form that asks respondents for short essay responses to specific open-ended questions</a:t>
            </a:r>
          </a:p>
          <a:p>
            <a:pPr lvl="1"/>
            <a:r>
              <a:rPr lang="en-US" altLang="en-US" dirty="0" smtClean="0"/>
              <a:t>Advantages</a:t>
            </a:r>
          </a:p>
          <a:p>
            <a:pPr lvl="2"/>
            <a:r>
              <a:rPr lang="en-US" altLang="en-US" dirty="0" smtClean="0"/>
              <a:t>Can address more specific issues</a:t>
            </a:r>
          </a:p>
          <a:p>
            <a:pPr lvl="2"/>
            <a:r>
              <a:rPr lang="en-US" altLang="en-US" dirty="0" smtClean="0"/>
              <a:t>Responses are easier to interpret</a:t>
            </a:r>
          </a:p>
          <a:p>
            <a:pPr lvl="2"/>
            <a:r>
              <a:rPr lang="en-US" altLang="en-US" dirty="0" smtClean="0"/>
              <a:t>Can be relatively cost effective without the presence of an interviewer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33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Free-Association and Sentence-Completion Methods</a:t>
            </a:r>
          </a:p>
        </p:txBody>
      </p:sp>
      <p:sp>
        <p:nvSpPr>
          <p:cNvPr id="6021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Free-association techniques</a:t>
            </a:r>
          </a:p>
          <a:p>
            <a:pPr lvl="1"/>
            <a:r>
              <a:rPr lang="en-US" altLang="en-US" dirty="0" smtClean="0"/>
              <a:t>Record a respondent’s first cognitive reactions (top-of-mind) to some stimulus</a:t>
            </a:r>
          </a:p>
          <a:p>
            <a:pPr lvl="1"/>
            <a:r>
              <a:rPr lang="en-US" altLang="en-US" dirty="0" smtClean="0"/>
              <a:t>Allow researchers to map a respondent’s thoughts or memory</a:t>
            </a:r>
          </a:p>
          <a:p>
            <a:r>
              <a:rPr lang="en-US" altLang="en-US" dirty="0" smtClean="0"/>
              <a:t>Examples of sentence completion</a:t>
            </a:r>
          </a:p>
          <a:p>
            <a:pPr lvl="1"/>
            <a:r>
              <a:rPr lang="en-US" altLang="en-US" dirty="0" smtClean="0"/>
              <a:t>People who drink beer are __________. 	</a:t>
            </a:r>
          </a:p>
          <a:p>
            <a:pPr lvl="1"/>
            <a:r>
              <a:rPr lang="en-US" altLang="en-US" dirty="0" smtClean="0"/>
              <a:t>A man who drinks a dark beer is __________. 	</a:t>
            </a:r>
          </a:p>
          <a:p>
            <a:pPr lvl="1"/>
            <a:r>
              <a:rPr lang="en-US" altLang="en-US" dirty="0" smtClean="0"/>
              <a:t>Light beer is most liked by __________.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34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Observation and Collages</a:t>
            </a:r>
          </a:p>
        </p:txBody>
      </p:sp>
      <p:sp>
        <p:nvSpPr>
          <p:cNvPr id="6041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Observation</a:t>
            </a:r>
          </a:p>
          <a:p>
            <a:pPr lvl="1"/>
            <a:r>
              <a:rPr lang="en-US" altLang="en-US" dirty="0" smtClean="0"/>
              <a:t>Field notes: the researcher’s descriptions of what actually happens in the field</a:t>
            </a:r>
          </a:p>
          <a:p>
            <a:pPr lvl="1"/>
            <a:r>
              <a:rPr lang="en-US" altLang="en-US" dirty="0" smtClean="0"/>
              <a:t>Become the text from which meaning is extracted</a:t>
            </a:r>
          </a:p>
          <a:p>
            <a:pPr lvl="1"/>
            <a:r>
              <a:rPr lang="en-US" altLang="en-US" dirty="0" smtClean="0"/>
              <a:t>Advantageous for gaining insight into things that respondents cannot or will not verbalize</a:t>
            </a:r>
          </a:p>
          <a:p>
            <a:r>
              <a:rPr lang="en-US" altLang="en-US" dirty="0" smtClean="0"/>
              <a:t>Collages</a:t>
            </a:r>
          </a:p>
          <a:p>
            <a:pPr lvl="1"/>
            <a:r>
              <a:rPr lang="en-US" altLang="en-US" dirty="0" smtClean="0"/>
              <a:t>Respondents prepare a collage to represent their experience with some good, service, or brand</a:t>
            </a:r>
          </a:p>
          <a:p>
            <a:pPr lvl="1"/>
            <a:r>
              <a:rPr lang="en-US" altLang="en-US" dirty="0" smtClean="0"/>
              <a:t>Analyzed for meaning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35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Thematic Apperception Test (TAT)</a:t>
            </a:r>
          </a:p>
        </p:txBody>
      </p:sp>
      <p:sp>
        <p:nvSpPr>
          <p:cNvPr id="6051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Presents subjects with an ambiguous picture(s) in which consumers and products are the center of attention</a:t>
            </a:r>
          </a:p>
          <a:p>
            <a:r>
              <a:rPr lang="en-US" altLang="en-US" dirty="0" smtClean="0"/>
              <a:t>The investigator asks the subject to tell what is happening in the picture(s) now and what might happen next</a:t>
            </a:r>
          </a:p>
          <a:p>
            <a:r>
              <a:rPr lang="en-US" altLang="en-US" dirty="0" smtClean="0"/>
              <a:t>Picture frustration</a:t>
            </a:r>
          </a:p>
          <a:p>
            <a:pPr lvl="1"/>
            <a:r>
              <a:rPr lang="en-US" altLang="en-US" dirty="0" smtClean="0"/>
              <a:t>A version of the TAT using a cartoon drawing in which the respondent suggests a dialogue in which the characters might engage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36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37</a:t>
            </a:fld>
            <a:endParaRPr lang="en-US" altLang="en-US" dirty="0">
              <a:cs typeface="+mn-cs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74739" y="1143025"/>
            <a:ext cx="6794522" cy="512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5.6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Picture Frustration Version of TAT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Projective Research Techniques</a:t>
            </a:r>
          </a:p>
        </p:txBody>
      </p:sp>
      <p:sp>
        <p:nvSpPr>
          <p:cNvPr id="6082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An indirect means of questioning that enables respondents to project beliefs and feelings onto a third party, an inanimate object, or a task situation</a:t>
            </a:r>
          </a:p>
          <a:p>
            <a:r>
              <a:rPr lang="en-US" altLang="en-US" dirty="0" smtClean="0"/>
              <a:t>Particularly useful in studying sensitive issues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38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Preparing a Focus Group Outline</a:t>
            </a:r>
          </a:p>
        </p:txBody>
      </p:sp>
      <p:sp>
        <p:nvSpPr>
          <p:cNvPr id="555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Discussion guide</a:t>
            </a:r>
          </a:p>
          <a:p>
            <a:pPr lvl="1"/>
            <a:r>
              <a:rPr lang="en-US" altLang="en-US" dirty="0" smtClean="0"/>
              <a:t>Includes written introductory comments informing the group about the focus group purpose and rules</a:t>
            </a:r>
          </a:p>
          <a:p>
            <a:pPr lvl="1"/>
            <a:r>
              <a:rPr lang="en-US" altLang="en-US" dirty="0" smtClean="0"/>
              <a:t>Outlines topics or questions to be addressed in the group session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39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Describing Qualitative Research</a:t>
            </a:r>
          </a:p>
        </p:txBody>
      </p:sp>
      <p:sp>
        <p:nvSpPr>
          <p:cNvPr id="542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Qualitative marketing research</a:t>
            </a:r>
          </a:p>
          <a:p>
            <a:pPr lvl="1"/>
            <a:r>
              <a:rPr lang="en-US" altLang="en-US" dirty="0" smtClean="0"/>
              <a:t>Addresses marketing objectives through techniques allowing the researcher to provide elaborate interpretations of market phenomena without depending on numerical measurement</a:t>
            </a:r>
          </a:p>
          <a:p>
            <a:pPr lvl="1"/>
            <a:r>
              <a:rPr lang="en-US" altLang="en-US" dirty="0" smtClean="0"/>
              <a:t>Focuses on discovering true inner meanings and new insights</a:t>
            </a:r>
          </a:p>
          <a:p>
            <a:r>
              <a:rPr lang="en-US" altLang="en-US" dirty="0" smtClean="0"/>
              <a:t>Researcher-dependent</a:t>
            </a:r>
          </a:p>
          <a:p>
            <a:pPr lvl="1"/>
            <a:r>
              <a:rPr lang="en-US" altLang="en-US" dirty="0" smtClean="0"/>
              <a:t>Researcher must extract meaning from unstructured responses, e.g., text from a recorded interview or a collage representing the meaning of some experience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4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Steps for an Effective Focus Group Discussion Guide</a:t>
            </a:r>
          </a:p>
        </p:txBody>
      </p:sp>
      <p:sp>
        <p:nvSpPr>
          <p:cNvPr id="556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Conduct welcome and introductions first</a:t>
            </a:r>
          </a:p>
          <a:p>
            <a:r>
              <a:rPr lang="en-US" altLang="en-US" dirty="0" smtClean="0"/>
              <a:t>Begin the interview with a broad icebreaker that does not reveal too many specifics about the interview</a:t>
            </a:r>
          </a:p>
          <a:p>
            <a:r>
              <a:rPr lang="en-US" altLang="en-US" dirty="0" smtClean="0"/>
              <a:t>Make questions increasingly more specific as the interview proceeds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40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Steps for an Effective Focus Group Discussion Guide (cont’d.)</a:t>
            </a:r>
          </a:p>
        </p:txBody>
      </p:sp>
      <p:sp>
        <p:nvSpPr>
          <p:cNvPr id="556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If there is a very specific objective to be accomplished, that question should probably be saved for last</a:t>
            </a:r>
          </a:p>
          <a:p>
            <a:r>
              <a:rPr lang="en-US" altLang="en-US" dirty="0" smtClean="0"/>
              <a:t>A debriefing statement should provide respondents with the actual focus group objectives and answering any questions they may have</a:t>
            </a:r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41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669470073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Disadvantages of Focus Groups</a:t>
            </a:r>
          </a:p>
        </p:txBody>
      </p:sp>
      <p:sp>
        <p:nvSpPr>
          <p:cNvPr id="5591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Focus groups:</a:t>
            </a:r>
          </a:p>
          <a:p>
            <a:pPr lvl="1"/>
            <a:r>
              <a:rPr lang="en-US" altLang="en-US" dirty="0" smtClean="0"/>
              <a:t>Require objective, sensitive, and effective moderators</a:t>
            </a:r>
          </a:p>
          <a:p>
            <a:pPr lvl="1"/>
            <a:r>
              <a:rPr lang="en-US" altLang="en-US" dirty="0" smtClean="0"/>
              <a:t>May have unique sampling problems</a:t>
            </a:r>
          </a:p>
          <a:p>
            <a:pPr lvl="1"/>
            <a:r>
              <a:rPr lang="en-US" altLang="en-US" dirty="0" smtClean="0"/>
              <a:t>May not be useful for discussing sensitive topics in face-to-face situations</a:t>
            </a:r>
          </a:p>
          <a:p>
            <a:pPr lvl="1"/>
            <a:r>
              <a:rPr lang="en-US" altLang="en-US" dirty="0" smtClean="0"/>
              <a:t>Cost a considerable amount of money</a:t>
            </a:r>
          </a:p>
          <a:p>
            <a:pPr lvl="2"/>
            <a:r>
              <a:rPr lang="en-US" altLang="en-US" dirty="0" smtClean="0"/>
              <a:t>Particularly when they are not conducted by someone employed by the company requesting the focus group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42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Modern Technology and Qualitative Research</a:t>
            </a:r>
          </a:p>
        </p:txBody>
      </p:sp>
      <p:sp>
        <p:nvSpPr>
          <p:cNvPr id="6184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Facilitating interviewing</a:t>
            </a:r>
          </a:p>
          <a:p>
            <a:pPr lvl="1"/>
            <a:r>
              <a:rPr lang="en-US" altLang="en-US" dirty="0" smtClean="0"/>
              <a:t>Videoconferencing technologies</a:t>
            </a:r>
          </a:p>
          <a:p>
            <a:pPr lvl="1"/>
            <a:r>
              <a:rPr lang="en-US" altLang="en-US" dirty="0" smtClean="0"/>
              <a:t>Interactive media and online focus groups</a:t>
            </a:r>
          </a:p>
          <a:p>
            <a:pPr lvl="1"/>
            <a:r>
              <a:rPr lang="en-US" altLang="en-US" dirty="0" smtClean="0"/>
              <a:t>Focus blogs</a:t>
            </a:r>
          </a:p>
          <a:p>
            <a:r>
              <a:rPr lang="en-US" altLang="en-US" dirty="0" smtClean="0"/>
              <a:t>Social networking</a:t>
            </a:r>
          </a:p>
          <a:p>
            <a:r>
              <a:rPr lang="en-US" altLang="en-US" dirty="0" smtClean="0"/>
              <a:t>Software development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43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842" name="Rectangle 10"/>
          <p:cNvSpPr>
            <a:spLocks noGrp="1" noChangeArrowheads="1"/>
          </p:cNvSpPr>
          <p:nvPr>
            <p:ph type="title"/>
          </p:nvPr>
        </p:nvSpPr>
        <p:spPr>
          <a:xfrm>
            <a:off x="523875" y="457200"/>
            <a:ext cx="8077200" cy="1077218"/>
          </a:xfrm>
        </p:spPr>
        <p:txBody>
          <a:bodyPr/>
          <a:lstStyle/>
          <a:p>
            <a:r>
              <a:rPr lang="en-US" altLang="en-US" dirty="0" smtClean="0"/>
              <a:t>Online Versus Face-to-Face Focus Group Techniques</a:t>
            </a:r>
          </a:p>
        </p:txBody>
      </p:sp>
      <p:sp>
        <p:nvSpPr>
          <p:cNvPr id="504843" name="Rectangle 11"/>
          <p:cNvSpPr>
            <a:spLocks noGrp="1" noChangeArrowheads="1"/>
          </p:cNvSpPr>
          <p:nvPr>
            <p:ph sz="half" idx="1"/>
          </p:nvPr>
        </p:nvSpPr>
        <p:spPr>
          <a:xfrm>
            <a:off x="514350" y="1600801"/>
            <a:ext cx="3975100" cy="4937125"/>
          </a:xfrm>
        </p:spPr>
        <p:txBody>
          <a:bodyPr/>
          <a:lstStyle/>
          <a:p>
            <a:r>
              <a:rPr lang="en-US" altLang="en-US" dirty="0" smtClean="0"/>
              <a:t>Advantages</a:t>
            </a:r>
          </a:p>
          <a:p>
            <a:pPr lvl="1"/>
            <a:r>
              <a:rPr lang="en-US" altLang="en-US" dirty="0" smtClean="0"/>
              <a:t>Fast</a:t>
            </a:r>
          </a:p>
          <a:p>
            <a:pPr lvl="1"/>
            <a:r>
              <a:rPr lang="en-US" altLang="en-US" dirty="0" smtClean="0"/>
              <a:t>Inexpensive</a:t>
            </a:r>
          </a:p>
          <a:p>
            <a:pPr lvl="1"/>
            <a:r>
              <a:rPr lang="en-US" altLang="en-US" dirty="0" smtClean="0"/>
              <a:t>Bring together many participants from wide-spread geographical areas</a:t>
            </a:r>
          </a:p>
          <a:p>
            <a:pPr lvl="1"/>
            <a:r>
              <a:rPr lang="en-US" altLang="en-US" dirty="0" smtClean="0"/>
              <a:t>Respondent anonymity</a:t>
            </a:r>
          </a:p>
          <a:p>
            <a:pPr lvl="1"/>
            <a:r>
              <a:rPr lang="en-US" altLang="en-US" dirty="0" smtClean="0"/>
              <a:t>Transcript automatically recorded</a:t>
            </a:r>
          </a:p>
        </p:txBody>
      </p:sp>
      <p:sp>
        <p:nvSpPr>
          <p:cNvPr id="504844" name="Rectangle 12"/>
          <p:cNvSpPr>
            <a:spLocks noGrp="1" noChangeArrowheads="1"/>
          </p:cNvSpPr>
          <p:nvPr>
            <p:ph sz="half" idx="2"/>
          </p:nvPr>
        </p:nvSpPr>
        <p:spPr>
          <a:xfrm>
            <a:off x="4489450" y="1600801"/>
            <a:ext cx="4127499" cy="4937125"/>
          </a:xfrm>
        </p:spPr>
        <p:txBody>
          <a:bodyPr/>
          <a:lstStyle/>
          <a:p>
            <a:r>
              <a:rPr lang="en-US" altLang="en-US" dirty="0" smtClean="0"/>
              <a:t>Disadvantages </a:t>
            </a:r>
          </a:p>
          <a:p>
            <a:pPr lvl="1"/>
            <a:r>
              <a:rPr lang="en-US" altLang="en-US" dirty="0" smtClean="0"/>
              <a:t>Less control over who participates</a:t>
            </a:r>
          </a:p>
          <a:p>
            <a:pPr lvl="1"/>
            <a:r>
              <a:rPr lang="en-US" altLang="en-US" dirty="0" smtClean="0"/>
              <a:t>Participants cannot touch or taste something</a:t>
            </a:r>
          </a:p>
          <a:p>
            <a:pPr lvl="1"/>
            <a:r>
              <a:rPr lang="en-US" altLang="en-US" dirty="0" smtClean="0"/>
              <a:t>Facial expression and body language cannot be seen</a:t>
            </a:r>
          </a:p>
          <a:p>
            <a:pPr lvl="1"/>
            <a:r>
              <a:rPr lang="en-US" altLang="en-US" dirty="0" smtClean="0"/>
              <a:t>Reduced ability of moderator to probe and ask questions 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44</a:t>
            </a:fld>
            <a:endParaRPr lang="en-US" altLang="en-US" dirty="0">
              <a:cs typeface="+mn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Social Networking</a:t>
            </a:r>
          </a:p>
        </p:txBody>
      </p:sp>
      <p:sp>
        <p:nvSpPr>
          <p:cNvPr id="6225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One of the most impactful trends in recent times</a:t>
            </a:r>
          </a:p>
          <a:p>
            <a:pPr lvl="1"/>
            <a:r>
              <a:rPr lang="en-US" altLang="en-US" dirty="0" smtClean="0"/>
              <a:t>For many, social networking sites have become the primary tool for communicating with friends both far and near and known and unknown</a:t>
            </a:r>
          </a:p>
          <a:p>
            <a:pPr lvl="1"/>
            <a:r>
              <a:rPr lang="en-US" altLang="en-US" dirty="0" smtClean="0"/>
              <a:t>Well-known sites: Facebook, tmblr, and Twitter</a:t>
            </a:r>
          </a:p>
          <a:p>
            <a:r>
              <a:rPr lang="en-US" altLang="en-US" dirty="0" smtClean="0"/>
              <a:t>A large portion of social networking information discusses marketing and consumer-related information</a:t>
            </a:r>
          </a:p>
          <a:p>
            <a:pPr lvl="1"/>
            <a:r>
              <a:rPr lang="en-US" altLang="en-US" dirty="0" smtClean="0"/>
              <a:t>Companies monitor these sites for information related to their brands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45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Field Approaches for Interpreting Online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Interpretative researchers apply specialized approaches to making sense of consumers’ online postings </a:t>
            </a:r>
          </a:p>
          <a:p>
            <a:r>
              <a:rPr lang="en-US" altLang="en-US" dirty="0" smtClean="0"/>
              <a:t>Some researchers look at the posting as a drama consisting of an act, agency, scene and purpose</a:t>
            </a:r>
          </a:p>
          <a:p>
            <a:r>
              <a:rPr lang="en-US" altLang="en-US" dirty="0" smtClean="0"/>
              <a:t>Other interpretative researchers use the term netnography to describe the application of ethnography to comments made in online communities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46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Software Development</a:t>
            </a:r>
          </a:p>
        </p:txBody>
      </p:sp>
      <p:sp>
        <p:nvSpPr>
          <p:cNvPr id="6246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Interpretive software</a:t>
            </a:r>
          </a:p>
          <a:p>
            <a:pPr lvl="1"/>
            <a:r>
              <a:rPr lang="en-US" altLang="en-US" dirty="0" smtClean="0"/>
              <a:t>Help identify themes and connections within text</a:t>
            </a:r>
          </a:p>
          <a:p>
            <a:pPr lvl="1"/>
            <a:r>
              <a:rPr lang="en-US" altLang="en-US" dirty="0" smtClean="0"/>
              <a:t>Examples: ATLAS.ti and NVivo</a:t>
            </a:r>
          </a:p>
          <a:p>
            <a:r>
              <a:rPr lang="en-US" altLang="en-US" dirty="0" smtClean="0"/>
              <a:t>Text mining</a:t>
            </a:r>
          </a:p>
          <a:p>
            <a:pPr lvl="1"/>
            <a:r>
              <a:rPr lang="en-US" altLang="en-US" dirty="0" smtClean="0"/>
              <a:t>Modern predictive analytic software enables text data to be mined from various sources, e.g., social networking sites, recorded conversations from call centers, and e-mail contacts</a:t>
            </a:r>
          </a:p>
          <a:p>
            <a:pPr lvl="1"/>
            <a:endParaRPr lang="en-US" alt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47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Exploratory Research in Science and in Practice</a:t>
            </a:r>
          </a:p>
        </p:txBody>
      </p:sp>
      <p:sp>
        <p:nvSpPr>
          <p:cNvPr id="5662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Misuses of exploratory and qualitative research</a:t>
            </a:r>
          </a:p>
          <a:p>
            <a:pPr lvl="1"/>
            <a:r>
              <a:rPr lang="en-US" altLang="en-US" dirty="0" smtClean="0"/>
              <a:t>Interpretation</a:t>
            </a:r>
          </a:p>
          <a:p>
            <a:pPr lvl="2"/>
            <a:r>
              <a:rPr lang="en-US" altLang="en-US" dirty="0" smtClean="0"/>
              <a:t>Qualitative research cannot draw conclusive references</a:t>
            </a:r>
          </a:p>
          <a:p>
            <a:pPr lvl="1"/>
            <a:r>
              <a:rPr lang="en-US" altLang="en-US" dirty="0" smtClean="0"/>
              <a:t>Replicability</a:t>
            </a:r>
          </a:p>
          <a:p>
            <a:pPr lvl="2"/>
            <a:r>
              <a:rPr lang="en-US" altLang="en-US" dirty="0" smtClean="0"/>
              <a:t>When the same conclusion is reached based on another researcher’s interpretation</a:t>
            </a:r>
          </a:p>
          <a:p>
            <a:pPr lvl="1"/>
            <a:r>
              <a:rPr lang="en-US" altLang="en-US" dirty="0" smtClean="0"/>
              <a:t>Motivational research era</a:t>
            </a:r>
          </a:p>
          <a:p>
            <a:pPr lvl="2"/>
            <a:r>
              <a:rPr lang="en-US" altLang="en-US" dirty="0" smtClean="0"/>
              <a:t>Too few researchers engaged in too much interpretation of too few respondents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48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Scientific Decision Processes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Objectivity and replicability are two characteristics of scientific inquiry</a:t>
            </a:r>
          </a:p>
          <a:p>
            <a:r>
              <a:rPr lang="en-US" altLang="en-US" dirty="0" smtClean="0"/>
              <a:t>A focus group, or a depth interview, or TAT alone cannot best represent a complete scientific inquiry </a:t>
            </a:r>
          </a:p>
          <a:p>
            <a:r>
              <a:rPr lang="en-US" altLang="en-US" dirty="0" smtClean="0"/>
              <a:t>Before making a scientific decision, a research project should include a confirmatory study using objective tools  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49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7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Uses of Qualitative Research</a:t>
            </a:r>
          </a:p>
        </p:txBody>
      </p:sp>
      <p:sp>
        <p:nvSpPr>
          <p:cNvPr id="54374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Qualitative research is useful when:</a:t>
            </a:r>
          </a:p>
          <a:p>
            <a:pPr lvl="1"/>
            <a:r>
              <a:rPr lang="en-US" altLang="en-US" dirty="0" smtClean="0"/>
              <a:t>It is difficult to develop specific and actionable decision statements or research objectives</a:t>
            </a:r>
          </a:p>
          <a:p>
            <a:pPr lvl="1"/>
            <a:r>
              <a:rPr lang="en-US" altLang="en-US" dirty="0" smtClean="0"/>
              <a:t>The research objective is to develop a detailed and in-depth understanding of some phenomena</a:t>
            </a:r>
          </a:p>
          <a:p>
            <a:pPr lvl="1"/>
            <a:r>
              <a:rPr lang="en-US" altLang="en-US" dirty="0" smtClean="0"/>
              <a:t>The research objective is to learn how consumers use a product in its natural setting or to learn how to express some concept in colloquial terms</a:t>
            </a:r>
          </a:p>
          <a:p>
            <a:pPr lvl="1"/>
            <a:r>
              <a:rPr lang="en-US" altLang="en-US" dirty="0" smtClean="0"/>
              <a:t>The behavior the researcher is studying is particularly context-dependent</a:t>
            </a:r>
          </a:p>
          <a:p>
            <a:pPr lvl="1"/>
            <a:r>
              <a:rPr lang="en-US" altLang="en-US" dirty="0" smtClean="0"/>
              <a:t>A fresh approach to studying the problem is needed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5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Scientific Decision Processes (cont’d.)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The primary barriers to scientific decisions</a:t>
            </a:r>
          </a:p>
          <a:p>
            <a:pPr lvl="1"/>
            <a:r>
              <a:rPr lang="en-US" altLang="en-US" dirty="0" smtClean="0"/>
              <a:t>Time</a:t>
            </a:r>
          </a:p>
          <a:p>
            <a:pPr lvl="1"/>
            <a:r>
              <a:rPr lang="en-US" altLang="en-US" dirty="0" smtClean="0"/>
              <a:t>Money</a:t>
            </a:r>
          </a:p>
          <a:p>
            <a:pPr lvl="1"/>
            <a:r>
              <a:rPr lang="en-US" altLang="en-US" dirty="0" smtClean="0"/>
              <a:t>Emotion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50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Qualitative “Versus” Quantitative Research</a:t>
            </a:r>
          </a:p>
        </p:txBody>
      </p:sp>
      <p:sp>
        <p:nvSpPr>
          <p:cNvPr id="47206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Qualitative research can accomplish research objectives that quantitative research cannot and vice versa</a:t>
            </a:r>
          </a:p>
          <a:p>
            <a:pPr lvl="1"/>
            <a:r>
              <a:rPr lang="en-US" altLang="en-US" dirty="0" smtClean="0"/>
              <a:t>The key to successfully using either is to match the right approach to the right research context</a:t>
            </a:r>
          </a:p>
          <a:p>
            <a:r>
              <a:rPr lang="en-US" altLang="en-US" dirty="0" smtClean="0"/>
              <a:t>Quantitative marketing research</a:t>
            </a:r>
          </a:p>
          <a:p>
            <a:pPr lvl="1"/>
            <a:r>
              <a:rPr lang="en-US" altLang="en-US" dirty="0" smtClean="0"/>
              <a:t>Addresses research objectives through empirical assessments that involve numerical measurement and statistical analysis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6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7</a:t>
            </a:fld>
            <a:endParaRPr lang="en-US" altLang="en-US" dirty="0"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866" y="1453985"/>
            <a:ext cx="7854269" cy="4819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5.</a:t>
            </a: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Comparing Qualitative and Quantitative Research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Contrasting Qualitative with Quantitative Methods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Qualitative research results are researcher-dependent, or subjective</a:t>
            </a:r>
          </a:p>
          <a:p>
            <a:pPr lvl="1"/>
            <a:r>
              <a:rPr lang="en-US" altLang="en-US" dirty="0" smtClean="0"/>
              <a:t>Different researchers may reach different conclusions based on the same data</a:t>
            </a:r>
          </a:p>
          <a:p>
            <a:r>
              <a:rPr lang="en-US" altLang="en-US" dirty="0" smtClean="0"/>
              <a:t>Qualitative research usually involves smaller samples than the typical quantitative study</a:t>
            </a:r>
          </a:p>
          <a:p>
            <a:pPr lvl="1"/>
            <a:r>
              <a:rPr lang="en-US" altLang="en-US" dirty="0" smtClean="0"/>
              <a:t>Acceptable in discovery-oriented research</a:t>
            </a:r>
          </a:p>
          <a:p>
            <a:pPr lvl="1"/>
            <a:r>
              <a:rPr lang="en-US" altLang="en-US" dirty="0" smtClean="0"/>
              <a:t>Smaller sample sizes do not necessarily equate to cost savings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8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Qualitative Research and Exploratory Research Designs</a:t>
            </a:r>
          </a:p>
        </p:txBody>
      </p:sp>
      <p:sp>
        <p:nvSpPr>
          <p:cNvPr id="544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Qualitative data</a:t>
            </a:r>
          </a:p>
          <a:p>
            <a:pPr lvl="1"/>
            <a:r>
              <a:rPr lang="en-US" altLang="en-US" dirty="0" smtClean="0"/>
              <a:t>Data that are not characterized by numbers but rather, are textual, visual, or oral</a:t>
            </a:r>
          </a:p>
          <a:p>
            <a:pPr lvl="1"/>
            <a:r>
              <a:rPr lang="en-US" altLang="en-US" dirty="0" smtClean="0"/>
              <a:t>Focus on stories, visual portrayals, meaningful characterizations, interpretations, and other expressive descriptions</a:t>
            </a:r>
          </a:p>
          <a:p>
            <a:r>
              <a:rPr lang="en-US" altLang="en-US" dirty="0" smtClean="0"/>
              <a:t>Quantitative data</a:t>
            </a:r>
          </a:p>
          <a:p>
            <a:pPr lvl="1"/>
            <a:r>
              <a:rPr lang="en-US" altLang="en-US" dirty="0" smtClean="0"/>
              <a:t>Represent phenomena by assigning numbers in an ordered and meaningful way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5–</a:t>
            </a:r>
            <a:fld id="{A2BDE49B-1BA1-42A5-AFA7-B5BE3368DFA9}" type="slidenum">
              <a:rPr lang="en-US" altLang="en-US" smtClean="0"/>
              <a:pPr/>
              <a:t>9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Exploring Marketing Research 9e.">
  <a:themeElements>
    <a:clrScheme name="1_Exploring Marketing Research 9e.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1_Exploring Marketing Research 9e.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_Exploring Marketing Research 9e.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xploring Marketing Research 9e.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ploring Marketing Research 9e.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ploring Marketing Research 9e.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4683</TotalTime>
  <Words>4488</Words>
  <Application>Microsoft Office PowerPoint</Application>
  <PresentationFormat>Affichage à l'écran (4:3)</PresentationFormat>
  <Paragraphs>391</Paragraphs>
  <Slides>50</Slides>
  <Notes>30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50</vt:i4>
      </vt:variant>
    </vt:vector>
  </HeadingPairs>
  <TitlesOfParts>
    <vt:vector size="51" baseType="lpstr">
      <vt:lpstr>2_Exploring Marketing Research 9e.</vt:lpstr>
      <vt:lpstr>Diapositive 1</vt:lpstr>
      <vt:lpstr>LEARNING OUTCOMES</vt:lpstr>
      <vt:lpstr>Introduction: What is Qualitative Research?</vt:lpstr>
      <vt:lpstr>Describing Qualitative Research</vt:lpstr>
      <vt:lpstr>Uses of Qualitative Research</vt:lpstr>
      <vt:lpstr>Qualitative “Versus” Quantitative Research</vt:lpstr>
      <vt:lpstr>Diapositive 7</vt:lpstr>
      <vt:lpstr>Contrasting Qualitative with Quantitative Methods</vt:lpstr>
      <vt:lpstr>Qualitative Research and Exploratory Research Designs</vt:lpstr>
      <vt:lpstr>Idea Generation</vt:lpstr>
      <vt:lpstr>Probing</vt:lpstr>
      <vt:lpstr>Concept Testing</vt:lpstr>
      <vt:lpstr>Diapositive 13</vt:lpstr>
      <vt:lpstr>Qualitative Research Orientations</vt:lpstr>
      <vt:lpstr>Phenomenology</vt:lpstr>
      <vt:lpstr>What Is Hermeneutics?</vt:lpstr>
      <vt:lpstr>Word Clouds</vt:lpstr>
      <vt:lpstr>Diapositive 18</vt:lpstr>
      <vt:lpstr>Ethnography</vt:lpstr>
      <vt:lpstr>Ethnography (cont’d.)</vt:lpstr>
      <vt:lpstr>Grounded Theory</vt:lpstr>
      <vt:lpstr>Case Studies</vt:lpstr>
      <vt:lpstr>Diapositive 23</vt:lpstr>
      <vt:lpstr>Diapositive 24</vt:lpstr>
      <vt:lpstr>Focus Group Interview</vt:lpstr>
      <vt:lpstr>Focus Group Respondents</vt:lpstr>
      <vt:lpstr>Environmental Conditions</vt:lpstr>
      <vt:lpstr>The Focus Group Moderator</vt:lpstr>
      <vt:lpstr>Focus Groups as Diagnostic Tools</vt:lpstr>
      <vt:lpstr>Depth Interviews</vt:lpstr>
      <vt:lpstr>Diapositive 31</vt:lpstr>
      <vt:lpstr>Depth Interview Procedure</vt:lpstr>
      <vt:lpstr>Conversations and Semi-Structured Interviews</vt:lpstr>
      <vt:lpstr>Free-Association and Sentence-Completion Methods</vt:lpstr>
      <vt:lpstr>Observation and Collages</vt:lpstr>
      <vt:lpstr>Thematic Apperception Test (TAT)</vt:lpstr>
      <vt:lpstr>Diapositive 37</vt:lpstr>
      <vt:lpstr>Projective Research Techniques</vt:lpstr>
      <vt:lpstr>Preparing a Focus Group Outline</vt:lpstr>
      <vt:lpstr>Steps for an Effective Focus Group Discussion Guide</vt:lpstr>
      <vt:lpstr>Steps for an Effective Focus Group Discussion Guide (cont’d.)</vt:lpstr>
      <vt:lpstr>Disadvantages of Focus Groups</vt:lpstr>
      <vt:lpstr>Modern Technology and Qualitative Research</vt:lpstr>
      <vt:lpstr>Online Versus Face-to-Face Focus Group Techniques</vt:lpstr>
      <vt:lpstr>Social Networking</vt:lpstr>
      <vt:lpstr>Field Approaches for Interpreting Online Text</vt:lpstr>
      <vt:lpstr>Software Development</vt:lpstr>
      <vt:lpstr>Exploratory Research in Science and in Practice</vt:lpstr>
      <vt:lpstr>Scientific Decision Processes</vt:lpstr>
      <vt:lpstr>Scientific Decision Processes (cont’d.)</vt:lpstr>
    </vt:vector>
  </TitlesOfParts>
  <Company>University of Louisiana Monroe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Marketing Research 10e</dc:title>
  <dc:subject>Chapter 1</dc:subject>
  <dc:creator>Laurie A. Babin</dc:creator>
  <cp:lastModifiedBy>Asus</cp:lastModifiedBy>
  <cp:revision>255</cp:revision>
  <dcterms:created xsi:type="dcterms:W3CDTF">2003-02-17T02:06:55Z</dcterms:created>
  <dcterms:modified xsi:type="dcterms:W3CDTF">2017-03-20T05:32:49Z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488310865</vt:i4>
  </property>
  <property fmtid="{D5CDD505-2E9C-101B-9397-08002B2CF9AE}" pid="3" name="_NewReviewCycle">
    <vt:lpwstr/>
  </property>
  <property fmtid="{D5CDD505-2E9C-101B-9397-08002B2CF9AE}" pid="4" name="_EmailSubject">
    <vt:lpwstr>Zikmund Marketing Research 6th ed online resources</vt:lpwstr>
  </property>
  <property fmtid="{D5CDD505-2E9C-101B-9397-08002B2CF9AE}" pid="5" name="_AuthorEmail">
    <vt:lpwstr>Mike.Roche@cengage.com</vt:lpwstr>
  </property>
  <property fmtid="{D5CDD505-2E9C-101B-9397-08002B2CF9AE}" pid="6" name="_AuthorEmailDisplayName">
    <vt:lpwstr>Roche, Michael</vt:lpwstr>
  </property>
</Properties>
</file>