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3"/>
  </p:notesMasterIdLst>
  <p:handoutMasterIdLst>
    <p:handoutMasterId r:id="rId44"/>
  </p:handoutMasterIdLst>
  <p:sldIdLst>
    <p:sldId id="256" r:id="rId2"/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34" r:id="rId14"/>
    <p:sldId id="435" r:id="rId15"/>
    <p:sldId id="463" r:id="rId16"/>
    <p:sldId id="437" r:id="rId17"/>
    <p:sldId id="438" r:id="rId18"/>
    <p:sldId id="464" r:id="rId19"/>
    <p:sldId id="439" r:id="rId20"/>
    <p:sldId id="440" r:id="rId21"/>
    <p:sldId id="441" r:id="rId22"/>
    <p:sldId id="442" r:id="rId23"/>
    <p:sldId id="461" r:id="rId24"/>
    <p:sldId id="443" r:id="rId25"/>
    <p:sldId id="444" r:id="rId26"/>
    <p:sldId id="445" r:id="rId27"/>
    <p:sldId id="446" r:id="rId28"/>
    <p:sldId id="447" r:id="rId29"/>
    <p:sldId id="448" r:id="rId30"/>
    <p:sldId id="449" r:id="rId31"/>
    <p:sldId id="450" r:id="rId32"/>
    <p:sldId id="451" r:id="rId33"/>
    <p:sldId id="452" r:id="rId34"/>
    <p:sldId id="453" r:id="rId35"/>
    <p:sldId id="454" r:id="rId36"/>
    <p:sldId id="455" r:id="rId37"/>
    <p:sldId id="456" r:id="rId38"/>
    <p:sldId id="457" r:id="rId39"/>
    <p:sldId id="462" r:id="rId40"/>
    <p:sldId id="458" r:id="rId41"/>
    <p:sldId id="459" r:id="rId42"/>
  </p:sldIdLst>
  <p:sldSz cx="9144000" cy="6858000" type="screen4x3"/>
  <p:notesSz cx="69342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42A"/>
    <a:srgbClr val="840C4F"/>
    <a:srgbClr val="634501"/>
    <a:srgbClr val="335D65"/>
    <a:srgbClr val="9A4D23"/>
    <a:srgbClr val="735001"/>
    <a:srgbClr val="83724F"/>
    <a:srgbClr val="367C2B"/>
    <a:srgbClr val="88923E"/>
    <a:srgbClr val="CB34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50" autoAdjust="0"/>
    <p:restoredTop sz="94705" autoAdjust="0"/>
  </p:normalViewPr>
  <p:slideViewPr>
    <p:cSldViewPr>
      <p:cViewPr varScale="1">
        <p:scale>
          <a:sx n="58" d="100"/>
          <a:sy n="58" d="100"/>
        </p:scale>
        <p:origin x="-17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50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9A9852-0081-4000-ABE8-4B26D133B442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366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10075"/>
            <a:ext cx="50863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51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 dirty="0"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820150"/>
            <a:ext cx="30051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65" tIns="46333" rIns="92665" bIns="46333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483893-3D30-4E7B-8B76-2B90C15202A5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400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606F353-E35D-4124-98E2-6FA91A6C1C72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 dirty="0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05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483893-3D30-4E7B-8B76-2B90C15202A5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19711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3985534-3188-40FD-9A24-AC57EAA207FF}" type="slidenum">
              <a:rPr lang="en-US" altLang="en-US" sz="1200">
                <a:latin typeface="Times New Roman" pitchFamily="18" charset="0"/>
              </a:rPr>
              <a:pPr/>
              <a:t>34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286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271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90855DB-43DC-468E-BEFA-2327BA656CA5}" type="slidenum">
              <a:rPr lang="en-US" altLang="en-US" sz="1200">
                <a:latin typeface="Times New Roman" pitchFamily="18" charset="0"/>
              </a:rPr>
              <a:pPr/>
              <a:t>41</a:t>
            </a:fld>
            <a:endParaRPr lang="en-US" altLang="en-US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84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" y="5852160"/>
            <a:ext cx="914400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 userDrawn="1"/>
        </p:nvSpPr>
        <p:spPr bwMode="auto">
          <a:xfrm>
            <a:off x="6035675" y="1782763"/>
            <a:ext cx="118745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8423"/>
          <a:stretch/>
        </p:blipFill>
        <p:spPr>
          <a:xfrm>
            <a:off x="-1" y="0"/>
            <a:ext cx="9144000" cy="32004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4456894" y="1905929"/>
            <a:ext cx="4138422" cy="2304288"/>
          </a:xfrm>
        </p:spPr>
        <p:txBody>
          <a:bodyPr/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36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 lvl="0"/>
            <a:r>
              <a:rPr lang="en-US" dirty="0" smtClean="0"/>
              <a:t>Click to add chapter # and title</a:t>
            </a:r>
            <a:endParaRPr lang="en-US" dirty="0"/>
          </a:p>
        </p:txBody>
      </p:sp>
      <p:sp>
        <p:nvSpPr>
          <p:cNvPr id="2" name="Oval 1"/>
          <p:cNvSpPr/>
          <p:nvPr userDrawn="1"/>
        </p:nvSpPr>
        <p:spPr bwMode="auto">
          <a:xfrm>
            <a:off x="5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5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9"/>
          <p:cNvSpPr/>
          <p:nvPr userDrawn="1"/>
        </p:nvSpPr>
        <p:spPr bwMode="auto">
          <a:xfrm>
            <a:off x="5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22"/>
          <p:cNvSpPr/>
          <p:nvPr userDrawn="1"/>
        </p:nvSpPr>
        <p:spPr bwMode="auto">
          <a:xfrm>
            <a:off x="22136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 bwMode="auto">
          <a:xfrm>
            <a:off x="22136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Oval 24"/>
          <p:cNvSpPr/>
          <p:nvPr userDrawn="1"/>
        </p:nvSpPr>
        <p:spPr bwMode="auto">
          <a:xfrm>
            <a:off x="22136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Oval 25"/>
          <p:cNvSpPr/>
          <p:nvPr userDrawn="1"/>
        </p:nvSpPr>
        <p:spPr bwMode="auto">
          <a:xfrm>
            <a:off x="44267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Oval 26"/>
          <p:cNvSpPr/>
          <p:nvPr userDrawn="1"/>
        </p:nvSpPr>
        <p:spPr bwMode="auto">
          <a:xfrm>
            <a:off x="44267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Oval 27"/>
          <p:cNvSpPr/>
          <p:nvPr userDrawn="1"/>
        </p:nvSpPr>
        <p:spPr bwMode="auto">
          <a:xfrm>
            <a:off x="44267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Oval 28"/>
          <p:cNvSpPr/>
          <p:nvPr userDrawn="1"/>
        </p:nvSpPr>
        <p:spPr bwMode="auto">
          <a:xfrm>
            <a:off x="66398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Oval 29"/>
          <p:cNvSpPr/>
          <p:nvPr userDrawn="1"/>
        </p:nvSpPr>
        <p:spPr bwMode="auto">
          <a:xfrm>
            <a:off x="66398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Oval 30"/>
          <p:cNvSpPr/>
          <p:nvPr userDrawn="1"/>
        </p:nvSpPr>
        <p:spPr bwMode="auto">
          <a:xfrm>
            <a:off x="66398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88529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88529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88529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10661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10661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Oval 36"/>
          <p:cNvSpPr/>
          <p:nvPr userDrawn="1"/>
        </p:nvSpPr>
        <p:spPr bwMode="auto">
          <a:xfrm>
            <a:off x="110661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Oval 37"/>
          <p:cNvSpPr/>
          <p:nvPr userDrawn="1"/>
        </p:nvSpPr>
        <p:spPr bwMode="auto">
          <a:xfrm>
            <a:off x="1327922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Oval 38"/>
          <p:cNvSpPr/>
          <p:nvPr userDrawn="1"/>
        </p:nvSpPr>
        <p:spPr bwMode="auto">
          <a:xfrm>
            <a:off x="1327922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Oval 39"/>
          <p:cNvSpPr/>
          <p:nvPr userDrawn="1"/>
        </p:nvSpPr>
        <p:spPr bwMode="auto">
          <a:xfrm>
            <a:off x="1327922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Oval 61"/>
          <p:cNvSpPr/>
          <p:nvPr userDrawn="1"/>
        </p:nvSpPr>
        <p:spPr bwMode="auto">
          <a:xfrm>
            <a:off x="1549234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Oval 62"/>
          <p:cNvSpPr/>
          <p:nvPr userDrawn="1"/>
        </p:nvSpPr>
        <p:spPr bwMode="auto">
          <a:xfrm>
            <a:off x="1549234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Oval 63"/>
          <p:cNvSpPr/>
          <p:nvPr userDrawn="1"/>
        </p:nvSpPr>
        <p:spPr bwMode="auto">
          <a:xfrm>
            <a:off x="1549234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Oval 64"/>
          <p:cNvSpPr/>
          <p:nvPr userDrawn="1"/>
        </p:nvSpPr>
        <p:spPr bwMode="auto">
          <a:xfrm>
            <a:off x="1770546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Oval 65"/>
          <p:cNvSpPr/>
          <p:nvPr userDrawn="1"/>
        </p:nvSpPr>
        <p:spPr bwMode="auto">
          <a:xfrm>
            <a:off x="1770546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Oval 66"/>
          <p:cNvSpPr/>
          <p:nvPr userDrawn="1"/>
        </p:nvSpPr>
        <p:spPr bwMode="auto">
          <a:xfrm>
            <a:off x="1770546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Oval 67"/>
          <p:cNvSpPr/>
          <p:nvPr userDrawn="1"/>
        </p:nvSpPr>
        <p:spPr bwMode="auto">
          <a:xfrm>
            <a:off x="1991858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Oval 68"/>
          <p:cNvSpPr/>
          <p:nvPr userDrawn="1"/>
        </p:nvSpPr>
        <p:spPr bwMode="auto">
          <a:xfrm>
            <a:off x="1991858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Oval 69"/>
          <p:cNvSpPr/>
          <p:nvPr userDrawn="1"/>
        </p:nvSpPr>
        <p:spPr bwMode="auto">
          <a:xfrm>
            <a:off x="1991858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Oval 70"/>
          <p:cNvSpPr/>
          <p:nvPr userDrawn="1"/>
        </p:nvSpPr>
        <p:spPr bwMode="auto">
          <a:xfrm>
            <a:off x="2213170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Oval 71"/>
          <p:cNvSpPr/>
          <p:nvPr userDrawn="1"/>
        </p:nvSpPr>
        <p:spPr bwMode="auto">
          <a:xfrm>
            <a:off x="2213170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Oval 72"/>
          <p:cNvSpPr/>
          <p:nvPr userDrawn="1"/>
        </p:nvSpPr>
        <p:spPr bwMode="auto">
          <a:xfrm>
            <a:off x="2213170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Oval 73"/>
          <p:cNvSpPr/>
          <p:nvPr userDrawn="1"/>
        </p:nvSpPr>
        <p:spPr bwMode="auto">
          <a:xfrm>
            <a:off x="2434482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Oval 74"/>
          <p:cNvSpPr/>
          <p:nvPr userDrawn="1"/>
        </p:nvSpPr>
        <p:spPr bwMode="auto">
          <a:xfrm>
            <a:off x="2434482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Oval 75"/>
          <p:cNvSpPr/>
          <p:nvPr userDrawn="1"/>
        </p:nvSpPr>
        <p:spPr bwMode="auto">
          <a:xfrm>
            <a:off x="2434482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Oval 76"/>
          <p:cNvSpPr/>
          <p:nvPr userDrawn="1"/>
        </p:nvSpPr>
        <p:spPr bwMode="auto">
          <a:xfrm>
            <a:off x="2655794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Oval 77"/>
          <p:cNvSpPr/>
          <p:nvPr userDrawn="1"/>
        </p:nvSpPr>
        <p:spPr bwMode="auto">
          <a:xfrm>
            <a:off x="2655794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Oval 78"/>
          <p:cNvSpPr/>
          <p:nvPr userDrawn="1"/>
        </p:nvSpPr>
        <p:spPr bwMode="auto">
          <a:xfrm>
            <a:off x="2655794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Oval 79"/>
          <p:cNvSpPr/>
          <p:nvPr userDrawn="1"/>
        </p:nvSpPr>
        <p:spPr bwMode="auto">
          <a:xfrm>
            <a:off x="2877106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80"/>
          <p:cNvSpPr/>
          <p:nvPr userDrawn="1"/>
        </p:nvSpPr>
        <p:spPr bwMode="auto">
          <a:xfrm>
            <a:off x="2877106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Oval 81"/>
          <p:cNvSpPr/>
          <p:nvPr userDrawn="1"/>
        </p:nvSpPr>
        <p:spPr bwMode="auto">
          <a:xfrm>
            <a:off x="2877106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Oval 82"/>
          <p:cNvSpPr/>
          <p:nvPr userDrawn="1"/>
        </p:nvSpPr>
        <p:spPr bwMode="auto">
          <a:xfrm>
            <a:off x="3098418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Oval 83"/>
          <p:cNvSpPr/>
          <p:nvPr userDrawn="1"/>
        </p:nvSpPr>
        <p:spPr bwMode="auto">
          <a:xfrm>
            <a:off x="3098418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Oval 84"/>
          <p:cNvSpPr/>
          <p:nvPr userDrawn="1"/>
        </p:nvSpPr>
        <p:spPr bwMode="auto">
          <a:xfrm>
            <a:off x="3098418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Oval 85"/>
          <p:cNvSpPr/>
          <p:nvPr userDrawn="1"/>
        </p:nvSpPr>
        <p:spPr bwMode="auto">
          <a:xfrm>
            <a:off x="3319730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Oval 86"/>
          <p:cNvSpPr/>
          <p:nvPr userDrawn="1"/>
        </p:nvSpPr>
        <p:spPr bwMode="auto">
          <a:xfrm>
            <a:off x="3319730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Oval 87"/>
          <p:cNvSpPr/>
          <p:nvPr userDrawn="1"/>
        </p:nvSpPr>
        <p:spPr bwMode="auto">
          <a:xfrm>
            <a:off x="3319730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Oval 88"/>
          <p:cNvSpPr/>
          <p:nvPr userDrawn="1"/>
        </p:nvSpPr>
        <p:spPr bwMode="auto">
          <a:xfrm>
            <a:off x="3541042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Oval 89"/>
          <p:cNvSpPr/>
          <p:nvPr userDrawn="1"/>
        </p:nvSpPr>
        <p:spPr bwMode="auto">
          <a:xfrm>
            <a:off x="3541042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Oval 90"/>
          <p:cNvSpPr/>
          <p:nvPr userDrawn="1"/>
        </p:nvSpPr>
        <p:spPr bwMode="auto">
          <a:xfrm>
            <a:off x="3541042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Oval 91"/>
          <p:cNvSpPr/>
          <p:nvPr userDrawn="1"/>
        </p:nvSpPr>
        <p:spPr bwMode="auto">
          <a:xfrm>
            <a:off x="3762354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Oval 92"/>
          <p:cNvSpPr/>
          <p:nvPr userDrawn="1"/>
        </p:nvSpPr>
        <p:spPr bwMode="auto">
          <a:xfrm>
            <a:off x="3762354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Oval 93"/>
          <p:cNvSpPr/>
          <p:nvPr userDrawn="1"/>
        </p:nvSpPr>
        <p:spPr bwMode="auto">
          <a:xfrm>
            <a:off x="3762354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Oval 94"/>
          <p:cNvSpPr/>
          <p:nvPr userDrawn="1"/>
        </p:nvSpPr>
        <p:spPr bwMode="auto">
          <a:xfrm>
            <a:off x="3983666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Oval 95"/>
          <p:cNvSpPr/>
          <p:nvPr userDrawn="1"/>
        </p:nvSpPr>
        <p:spPr bwMode="auto">
          <a:xfrm>
            <a:off x="3983666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96"/>
          <p:cNvSpPr/>
          <p:nvPr userDrawn="1"/>
        </p:nvSpPr>
        <p:spPr bwMode="auto">
          <a:xfrm>
            <a:off x="3983666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Oval 97"/>
          <p:cNvSpPr/>
          <p:nvPr userDrawn="1"/>
        </p:nvSpPr>
        <p:spPr bwMode="auto">
          <a:xfrm>
            <a:off x="4204978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98"/>
          <p:cNvSpPr/>
          <p:nvPr userDrawn="1"/>
        </p:nvSpPr>
        <p:spPr bwMode="auto">
          <a:xfrm>
            <a:off x="4204978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Oval 99"/>
          <p:cNvSpPr/>
          <p:nvPr userDrawn="1"/>
        </p:nvSpPr>
        <p:spPr bwMode="auto">
          <a:xfrm>
            <a:off x="4204978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Oval 100"/>
          <p:cNvSpPr/>
          <p:nvPr userDrawn="1"/>
        </p:nvSpPr>
        <p:spPr bwMode="auto">
          <a:xfrm>
            <a:off x="4426290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Oval 101"/>
          <p:cNvSpPr/>
          <p:nvPr userDrawn="1"/>
        </p:nvSpPr>
        <p:spPr bwMode="auto">
          <a:xfrm>
            <a:off x="4426290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Oval 102"/>
          <p:cNvSpPr/>
          <p:nvPr userDrawn="1"/>
        </p:nvSpPr>
        <p:spPr bwMode="auto">
          <a:xfrm>
            <a:off x="4426290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Oval 103"/>
          <p:cNvSpPr/>
          <p:nvPr userDrawn="1"/>
        </p:nvSpPr>
        <p:spPr bwMode="auto">
          <a:xfrm>
            <a:off x="4647602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Oval 104"/>
          <p:cNvSpPr/>
          <p:nvPr userDrawn="1"/>
        </p:nvSpPr>
        <p:spPr bwMode="auto">
          <a:xfrm>
            <a:off x="4647602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Oval 105"/>
          <p:cNvSpPr/>
          <p:nvPr userDrawn="1"/>
        </p:nvSpPr>
        <p:spPr bwMode="auto">
          <a:xfrm>
            <a:off x="4647602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Oval 106"/>
          <p:cNvSpPr/>
          <p:nvPr userDrawn="1"/>
        </p:nvSpPr>
        <p:spPr bwMode="auto">
          <a:xfrm>
            <a:off x="4868914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Oval 107"/>
          <p:cNvSpPr/>
          <p:nvPr userDrawn="1"/>
        </p:nvSpPr>
        <p:spPr bwMode="auto">
          <a:xfrm>
            <a:off x="4868914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Oval 108"/>
          <p:cNvSpPr/>
          <p:nvPr userDrawn="1"/>
        </p:nvSpPr>
        <p:spPr bwMode="auto">
          <a:xfrm>
            <a:off x="4868914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Oval 109"/>
          <p:cNvSpPr/>
          <p:nvPr userDrawn="1"/>
        </p:nvSpPr>
        <p:spPr bwMode="auto">
          <a:xfrm>
            <a:off x="5090226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Oval 110"/>
          <p:cNvSpPr/>
          <p:nvPr userDrawn="1"/>
        </p:nvSpPr>
        <p:spPr bwMode="auto">
          <a:xfrm>
            <a:off x="5090226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Oval 111"/>
          <p:cNvSpPr/>
          <p:nvPr userDrawn="1"/>
        </p:nvSpPr>
        <p:spPr bwMode="auto">
          <a:xfrm>
            <a:off x="5090226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Oval 112"/>
          <p:cNvSpPr/>
          <p:nvPr userDrawn="1"/>
        </p:nvSpPr>
        <p:spPr bwMode="auto">
          <a:xfrm>
            <a:off x="5311538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Oval 113"/>
          <p:cNvSpPr/>
          <p:nvPr userDrawn="1"/>
        </p:nvSpPr>
        <p:spPr bwMode="auto">
          <a:xfrm>
            <a:off x="5311538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Oval 114"/>
          <p:cNvSpPr/>
          <p:nvPr userDrawn="1"/>
        </p:nvSpPr>
        <p:spPr bwMode="auto">
          <a:xfrm>
            <a:off x="5311538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Oval 115"/>
          <p:cNvSpPr/>
          <p:nvPr userDrawn="1"/>
        </p:nvSpPr>
        <p:spPr bwMode="auto">
          <a:xfrm>
            <a:off x="5532850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Oval 116"/>
          <p:cNvSpPr/>
          <p:nvPr userDrawn="1"/>
        </p:nvSpPr>
        <p:spPr bwMode="auto">
          <a:xfrm>
            <a:off x="5532850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Oval 117"/>
          <p:cNvSpPr/>
          <p:nvPr userDrawn="1"/>
        </p:nvSpPr>
        <p:spPr bwMode="auto">
          <a:xfrm>
            <a:off x="5532850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Oval 118"/>
          <p:cNvSpPr/>
          <p:nvPr userDrawn="1"/>
        </p:nvSpPr>
        <p:spPr bwMode="auto">
          <a:xfrm>
            <a:off x="5754162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Oval 119"/>
          <p:cNvSpPr/>
          <p:nvPr userDrawn="1"/>
        </p:nvSpPr>
        <p:spPr bwMode="auto">
          <a:xfrm>
            <a:off x="5754162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Oval 120"/>
          <p:cNvSpPr/>
          <p:nvPr userDrawn="1"/>
        </p:nvSpPr>
        <p:spPr bwMode="auto">
          <a:xfrm>
            <a:off x="5754162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Oval 121"/>
          <p:cNvSpPr/>
          <p:nvPr userDrawn="1"/>
        </p:nvSpPr>
        <p:spPr bwMode="auto">
          <a:xfrm>
            <a:off x="5975474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Oval 122"/>
          <p:cNvSpPr/>
          <p:nvPr userDrawn="1"/>
        </p:nvSpPr>
        <p:spPr bwMode="auto">
          <a:xfrm>
            <a:off x="5975474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Oval 123"/>
          <p:cNvSpPr/>
          <p:nvPr userDrawn="1"/>
        </p:nvSpPr>
        <p:spPr bwMode="auto">
          <a:xfrm>
            <a:off x="5975474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Oval 124"/>
          <p:cNvSpPr/>
          <p:nvPr userDrawn="1"/>
        </p:nvSpPr>
        <p:spPr bwMode="auto">
          <a:xfrm>
            <a:off x="6196786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Oval 125"/>
          <p:cNvSpPr/>
          <p:nvPr userDrawn="1"/>
        </p:nvSpPr>
        <p:spPr bwMode="auto">
          <a:xfrm>
            <a:off x="6196786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Oval 126"/>
          <p:cNvSpPr/>
          <p:nvPr userDrawn="1"/>
        </p:nvSpPr>
        <p:spPr bwMode="auto">
          <a:xfrm>
            <a:off x="6196786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Oval 127"/>
          <p:cNvSpPr/>
          <p:nvPr userDrawn="1"/>
        </p:nvSpPr>
        <p:spPr bwMode="auto">
          <a:xfrm>
            <a:off x="6418098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Oval 128"/>
          <p:cNvSpPr/>
          <p:nvPr userDrawn="1"/>
        </p:nvSpPr>
        <p:spPr bwMode="auto">
          <a:xfrm>
            <a:off x="6418098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Oval 129"/>
          <p:cNvSpPr/>
          <p:nvPr userDrawn="1"/>
        </p:nvSpPr>
        <p:spPr bwMode="auto">
          <a:xfrm>
            <a:off x="6418098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Oval 130"/>
          <p:cNvSpPr/>
          <p:nvPr userDrawn="1"/>
        </p:nvSpPr>
        <p:spPr bwMode="auto">
          <a:xfrm>
            <a:off x="6639410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Oval 131"/>
          <p:cNvSpPr/>
          <p:nvPr userDrawn="1"/>
        </p:nvSpPr>
        <p:spPr bwMode="auto">
          <a:xfrm>
            <a:off x="6639410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Oval 132"/>
          <p:cNvSpPr/>
          <p:nvPr userDrawn="1"/>
        </p:nvSpPr>
        <p:spPr bwMode="auto">
          <a:xfrm>
            <a:off x="6639410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Oval 133"/>
          <p:cNvSpPr/>
          <p:nvPr userDrawn="1"/>
        </p:nvSpPr>
        <p:spPr bwMode="auto">
          <a:xfrm>
            <a:off x="6860722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Oval 134"/>
          <p:cNvSpPr/>
          <p:nvPr userDrawn="1"/>
        </p:nvSpPr>
        <p:spPr bwMode="auto">
          <a:xfrm>
            <a:off x="6860722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Oval 135"/>
          <p:cNvSpPr/>
          <p:nvPr userDrawn="1"/>
        </p:nvSpPr>
        <p:spPr bwMode="auto">
          <a:xfrm>
            <a:off x="6860722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Oval 136"/>
          <p:cNvSpPr/>
          <p:nvPr userDrawn="1"/>
        </p:nvSpPr>
        <p:spPr bwMode="auto">
          <a:xfrm>
            <a:off x="7082034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Oval 137"/>
          <p:cNvSpPr/>
          <p:nvPr userDrawn="1"/>
        </p:nvSpPr>
        <p:spPr bwMode="auto">
          <a:xfrm>
            <a:off x="7082034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Oval 138"/>
          <p:cNvSpPr/>
          <p:nvPr userDrawn="1"/>
        </p:nvSpPr>
        <p:spPr bwMode="auto">
          <a:xfrm>
            <a:off x="7082034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Oval 139"/>
          <p:cNvSpPr/>
          <p:nvPr userDrawn="1"/>
        </p:nvSpPr>
        <p:spPr bwMode="auto">
          <a:xfrm>
            <a:off x="7303346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Oval 140"/>
          <p:cNvSpPr/>
          <p:nvPr userDrawn="1"/>
        </p:nvSpPr>
        <p:spPr bwMode="auto">
          <a:xfrm>
            <a:off x="7303346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Oval 141"/>
          <p:cNvSpPr/>
          <p:nvPr userDrawn="1"/>
        </p:nvSpPr>
        <p:spPr bwMode="auto">
          <a:xfrm>
            <a:off x="7303346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Oval 142"/>
          <p:cNvSpPr/>
          <p:nvPr userDrawn="1"/>
        </p:nvSpPr>
        <p:spPr bwMode="auto">
          <a:xfrm>
            <a:off x="752465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Oval 143"/>
          <p:cNvSpPr/>
          <p:nvPr userDrawn="1"/>
        </p:nvSpPr>
        <p:spPr bwMode="auto">
          <a:xfrm>
            <a:off x="752465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Oval 144"/>
          <p:cNvSpPr/>
          <p:nvPr userDrawn="1"/>
        </p:nvSpPr>
        <p:spPr bwMode="auto">
          <a:xfrm>
            <a:off x="752465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Oval 145"/>
          <p:cNvSpPr/>
          <p:nvPr userDrawn="1"/>
        </p:nvSpPr>
        <p:spPr bwMode="auto">
          <a:xfrm>
            <a:off x="7745970" y="5939764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Oval 146"/>
          <p:cNvSpPr/>
          <p:nvPr userDrawn="1"/>
        </p:nvSpPr>
        <p:spPr bwMode="auto">
          <a:xfrm>
            <a:off x="7745970" y="6115022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Oval 147"/>
          <p:cNvSpPr/>
          <p:nvPr userDrawn="1"/>
        </p:nvSpPr>
        <p:spPr bwMode="auto">
          <a:xfrm>
            <a:off x="7745970" y="6290280"/>
            <a:ext cx="73152" cy="73152"/>
          </a:xfrm>
          <a:prstGeom prst="ellipse">
            <a:avLst/>
          </a:prstGeom>
          <a:solidFill>
            <a:srgbClr val="335D6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Oval 148"/>
          <p:cNvSpPr/>
          <p:nvPr userDrawn="1"/>
        </p:nvSpPr>
        <p:spPr bwMode="auto">
          <a:xfrm>
            <a:off x="7967282" y="5939764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Oval 149"/>
          <p:cNvSpPr/>
          <p:nvPr userDrawn="1"/>
        </p:nvSpPr>
        <p:spPr bwMode="auto">
          <a:xfrm>
            <a:off x="7967282" y="6115022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Oval 150"/>
          <p:cNvSpPr/>
          <p:nvPr userDrawn="1"/>
        </p:nvSpPr>
        <p:spPr bwMode="auto">
          <a:xfrm>
            <a:off x="7967282" y="6290280"/>
            <a:ext cx="73152" cy="73152"/>
          </a:xfrm>
          <a:prstGeom prst="ellipse">
            <a:avLst/>
          </a:prstGeom>
          <a:solidFill>
            <a:srgbClr val="C2B59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Oval 151"/>
          <p:cNvSpPr/>
          <p:nvPr userDrawn="1"/>
        </p:nvSpPr>
        <p:spPr bwMode="auto">
          <a:xfrm>
            <a:off x="8188594" y="5939764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Oval 152"/>
          <p:cNvSpPr/>
          <p:nvPr userDrawn="1"/>
        </p:nvSpPr>
        <p:spPr bwMode="auto">
          <a:xfrm>
            <a:off x="8188594" y="6115022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Oval 153"/>
          <p:cNvSpPr/>
          <p:nvPr userDrawn="1"/>
        </p:nvSpPr>
        <p:spPr bwMode="auto">
          <a:xfrm>
            <a:off x="8188594" y="6290280"/>
            <a:ext cx="73152" cy="73152"/>
          </a:xfrm>
          <a:prstGeom prst="ellipse">
            <a:avLst/>
          </a:prstGeom>
          <a:solidFill>
            <a:srgbClr val="367C2B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Oval 154"/>
          <p:cNvSpPr/>
          <p:nvPr userDrawn="1"/>
        </p:nvSpPr>
        <p:spPr bwMode="auto">
          <a:xfrm>
            <a:off x="8409906" y="5939764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Oval 155"/>
          <p:cNvSpPr/>
          <p:nvPr userDrawn="1"/>
        </p:nvSpPr>
        <p:spPr bwMode="auto">
          <a:xfrm>
            <a:off x="8409906" y="6115022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Oval 156"/>
          <p:cNvSpPr/>
          <p:nvPr userDrawn="1"/>
        </p:nvSpPr>
        <p:spPr bwMode="auto">
          <a:xfrm>
            <a:off x="8409906" y="6290280"/>
            <a:ext cx="73152" cy="73152"/>
          </a:xfrm>
          <a:prstGeom prst="ellipse">
            <a:avLst/>
          </a:prstGeom>
          <a:solidFill>
            <a:srgbClr val="FBAB18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Oval 157"/>
          <p:cNvSpPr/>
          <p:nvPr userDrawn="1"/>
        </p:nvSpPr>
        <p:spPr bwMode="auto">
          <a:xfrm>
            <a:off x="8631218" y="5939764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Oval 158"/>
          <p:cNvSpPr/>
          <p:nvPr userDrawn="1"/>
        </p:nvSpPr>
        <p:spPr bwMode="auto">
          <a:xfrm>
            <a:off x="8631218" y="6115022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Oval 159"/>
          <p:cNvSpPr/>
          <p:nvPr userDrawn="1"/>
        </p:nvSpPr>
        <p:spPr bwMode="auto">
          <a:xfrm>
            <a:off x="8631218" y="6290280"/>
            <a:ext cx="73152" cy="73152"/>
          </a:xfrm>
          <a:prstGeom prst="ellipse">
            <a:avLst/>
          </a:prstGeom>
          <a:solidFill>
            <a:srgbClr val="CB3435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Oval 160"/>
          <p:cNvSpPr/>
          <p:nvPr userDrawn="1"/>
        </p:nvSpPr>
        <p:spPr bwMode="auto">
          <a:xfrm>
            <a:off x="8852530" y="5939764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Oval 161"/>
          <p:cNvSpPr/>
          <p:nvPr userDrawn="1"/>
        </p:nvSpPr>
        <p:spPr bwMode="auto">
          <a:xfrm>
            <a:off x="8852530" y="6115022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Oval 162"/>
          <p:cNvSpPr/>
          <p:nvPr userDrawn="1"/>
        </p:nvSpPr>
        <p:spPr bwMode="auto">
          <a:xfrm>
            <a:off x="8852530" y="6290280"/>
            <a:ext cx="73152" cy="73152"/>
          </a:xfrm>
          <a:prstGeom prst="ellipse">
            <a:avLst/>
          </a:prstGeom>
          <a:solidFill>
            <a:srgbClr val="840C4F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Oval 163"/>
          <p:cNvSpPr/>
          <p:nvPr userDrawn="1"/>
        </p:nvSpPr>
        <p:spPr bwMode="auto">
          <a:xfrm>
            <a:off x="9073848" y="5939764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Oval 164"/>
          <p:cNvSpPr/>
          <p:nvPr userDrawn="1"/>
        </p:nvSpPr>
        <p:spPr bwMode="auto">
          <a:xfrm>
            <a:off x="9073848" y="6115022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Oval 165"/>
          <p:cNvSpPr/>
          <p:nvPr userDrawn="1"/>
        </p:nvSpPr>
        <p:spPr bwMode="auto">
          <a:xfrm>
            <a:off x="9073848" y="6290280"/>
            <a:ext cx="73152" cy="73152"/>
          </a:xfrm>
          <a:prstGeom prst="ellipse">
            <a:avLst/>
          </a:prstGeom>
          <a:solidFill>
            <a:srgbClr val="88923E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41152" y="6421723"/>
            <a:ext cx="826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</a:p>
        </p:txBody>
      </p:sp>
      <p:pic>
        <p:nvPicPr>
          <p:cNvPr id="167" name="Picture 16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062" y="874094"/>
            <a:ext cx="3400304" cy="42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67406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570643"/>
            <a:ext cx="8102600" cy="4510088"/>
          </a:xfrm>
        </p:spPr>
        <p:txBody>
          <a:bodyPr/>
          <a:lstStyle>
            <a:lvl1pPr marL="461963" indent="-461963">
              <a:buClr>
                <a:srgbClr val="008080"/>
              </a:buClr>
              <a:buFont typeface="+mj-lt"/>
              <a:buAutoNum type="arabicPeriod"/>
              <a:defRPr sz="2400">
                <a:solidFill>
                  <a:srgbClr val="008080"/>
                </a:solidFill>
              </a:defRPr>
            </a:lvl1pPr>
            <a:lvl2pPr>
              <a:buClr>
                <a:srgbClr val="008080"/>
              </a:buClr>
              <a:defRPr>
                <a:solidFill>
                  <a:srgbClr val="008080"/>
                </a:solidFill>
              </a:defRPr>
            </a:lvl2pPr>
            <a:lvl3pPr>
              <a:buClr>
                <a:srgbClr val="008080"/>
              </a:buClr>
              <a:defRPr>
                <a:solidFill>
                  <a:srgbClr val="008080"/>
                </a:solidFill>
              </a:defRPr>
            </a:lvl3pPr>
            <a:lvl4pPr>
              <a:buClr>
                <a:srgbClr val="008080"/>
              </a:buClr>
              <a:defRPr>
                <a:solidFill>
                  <a:srgbClr val="008080"/>
                </a:solidFill>
              </a:defRPr>
            </a:lvl4pPr>
            <a:lvl5pPr>
              <a:buClr>
                <a:srgbClr val="008080"/>
              </a:buClr>
              <a:defRPr>
                <a:solidFill>
                  <a:srgbClr val="00808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544513" y="1051586"/>
            <a:ext cx="8324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i="1" dirty="0"/>
              <a:t>After studying this chapter, you should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>
          <a:xfrm>
            <a:off x="523875" y="411163"/>
            <a:ext cx="8077200" cy="592137"/>
          </a:xfr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50000">
                <a:srgbClr val="B2B2B2"/>
              </a:gs>
              <a:gs pos="100000">
                <a:srgbClr val="B2B2B2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LEARNING  OUTCOMES</a:t>
            </a:r>
          </a:p>
        </p:txBody>
      </p:sp>
    </p:spTree>
    <p:extLst>
      <p:ext uri="{BB962C8B-B14F-4D97-AF65-F5344CB8AC3E}">
        <p14:creationId xmlns:p14="http://schemas.microsoft.com/office/powerpoint/2010/main" xmlns="" val="193531896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512763"/>
            <a:ext cx="8102600" cy="3365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1.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 Summary of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xmlns="" val="1233349392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600220"/>
            <a:ext cx="8102600" cy="45719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81760124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33DEBC54-C9EE-4907-918D-6A6C224373A9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38698297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235075"/>
            <a:ext cx="3975100" cy="4937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use..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BB9D097-4C5C-417C-B097-C6B81CA15357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463433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5537931-4260-4B6B-A3A7-1D7190C9A38E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3746187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79FE24D5-8D74-4CD1-985E-26CC2917080D}" type="slidenum">
              <a:rPr lang="en-US" altLang="en-US"/>
              <a:pPr>
                <a:defRPr/>
              </a:pPr>
              <a:t>‹N°›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9520766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blackWhite">
          <a:xfrm>
            <a:off x="523875" y="4572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235075"/>
            <a:ext cx="8102600" cy="493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46838"/>
            <a:ext cx="742156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b="1"/>
            </a:lvl1pPr>
          </a:lstStyle>
          <a:p>
            <a:pPr>
              <a:defRPr/>
            </a:pPr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54763"/>
            <a:ext cx="220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 dirty="0"/>
              <a:t>1–</a:t>
            </a:r>
            <a:fld id="{D6C49FDD-8038-4201-872D-15D00067EA40}" type="slidenum">
              <a:rPr lang="en-US" altLang="en-US">
                <a:cs typeface="+mn-cs"/>
              </a:rPr>
              <a:pPr>
                <a:defRPr/>
              </a:pPr>
              <a:t>‹N°›</a:t>
            </a:fld>
            <a:endParaRPr lang="en-US" alt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59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5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5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53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53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lr>
          <a:srgbClr val="993300"/>
        </a:buClr>
        <a:buChar char="•"/>
        <a:defRPr sz="28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25475" indent="-284163" algn="l" rtl="0" eaLnBrk="0" fontAlgn="base" hangingPunct="0">
        <a:spcBef>
          <a:spcPct val="20000"/>
        </a:spcBef>
        <a:spcAft>
          <a:spcPct val="0"/>
        </a:spcAft>
        <a:buClr>
          <a:srgbClr val="CC9900"/>
        </a:buClr>
        <a:buSzPct val="90000"/>
        <a:buFont typeface="Wingdings" panose="05000000000000000000" pitchFamily="2" charset="2"/>
        <a:buChar char="Ø"/>
        <a:defRPr sz="2400" kern="1200">
          <a:solidFill>
            <a:srgbClr val="9966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974725" indent="-2349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75000"/>
        <a:buFont typeface="Wingdings" panose="05000000000000000000" pitchFamily="2" charset="2"/>
        <a:buChar char="v"/>
        <a:defRPr sz="2000" kern="1200">
          <a:solidFill>
            <a:srgbClr val="00808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311275" indent="-2222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1657350" indent="-173038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600" kern="1200">
          <a:solidFill>
            <a:srgbClr val="99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Chapter 7</a:t>
            </a:r>
          </a:p>
          <a:p>
            <a:r>
              <a:rPr lang="en-US" altLang="en-US" dirty="0" smtClean="0">
                <a:effectLst/>
              </a:rPr>
              <a:t>Survey Research</a:t>
            </a:r>
            <a:endParaRPr lang="en-US" altLang="en-US" dirty="0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bias that occurs when respondents either consciously or unconsciously answer questions with a certain slant that misrepresents the truth </a:t>
            </a:r>
          </a:p>
          <a:p>
            <a:r>
              <a:rPr lang="en-US" altLang="en-US" dirty="0" smtClean="0"/>
              <a:t>Can include two broad categories:</a:t>
            </a:r>
          </a:p>
          <a:p>
            <a:pPr lvl="1"/>
            <a:r>
              <a:rPr lang="en-US" altLang="en-US" dirty="0" smtClean="0"/>
              <a:t>Deliberate falsification </a:t>
            </a:r>
          </a:p>
          <a:p>
            <a:pPr lvl="1"/>
            <a:r>
              <a:rPr lang="en-US" altLang="en-US" dirty="0" smtClean="0"/>
              <a:t>Unconscious misrepresentation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Types of Response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Acquiescence bias—tendency for a respondent to try to agree with the viewpoint of a survey</a:t>
            </a:r>
          </a:p>
          <a:p>
            <a:r>
              <a:rPr lang="en-US" altLang="en-US" dirty="0" smtClean="0"/>
              <a:t>Extremity bias—some individuals tend to use extremes when responding to questions</a:t>
            </a:r>
          </a:p>
          <a:p>
            <a:r>
              <a:rPr lang="en-US" altLang="en-US" dirty="0" smtClean="0"/>
              <a:t>Interviewer bias—the presence of the interviewer influences respondents’ answers</a:t>
            </a:r>
          </a:p>
          <a:p>
            <a:r>
              <a:rPr lang="en-US" altLang="en-US" dirty="0" smtClean="0"/>
              <a:t>Social desirability bias—bias in responses caused by respondents’ desire, either conscious or unconscious, to gain prestige or appear in a different social role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Administrative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An error caused by the improper administration or execution of the research task </a:t>
            </a:r>
          </a:p>
          <a:p>
            <a:r>
              <a:rPr lang="en-US" altLang="en-US" dirty="0" smtClean="0"/>
              <a:t>Types:</a:t>
            </a:r>
          </a:p>
          <a:p>
            <a:pPr lvl="1"/>
            <a:r>
              <a:rPr lang="en-US" altLang="en-US" dirty="0" smtClean="0"/>
              <a:t>Data processing error—incorrect data entry, incorrect computer programming, or other procedural errors during data analysis</a:t>
            </a:r>
          </a:p>
          <a:p>
            <a:pPr lvl="1"/>
            <a:r>
              <a:rPr lang="en-US" altLang="en-US" dirty="0" smtClean="0"/>
              <a:t>Sample selection error—improper sample design or sampling procedure execution</a:t>
            </a:r>
          </a:p>
          <a:p>
            <a:pPr lvl="1"/>
            <a:r>
              <a:rPr lang="en-US" altLang="en-US" dirty="0" smtClean="0"/>
              <a:t>Interviewer error—mistakes made by interviewers</a:t>
            </a:r>
          </a:p>
          <a:p>
            <a:pPr lvl="1"/>
            <a:r>
              <a:rPr lang="en-US" altLang="en-US" dirty="0" smtClean="0"/>
              <a:t>Interviewer cheating—filling in fake answers or falsifying questionnaires during an interview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Can Be Done to Reduce Survey Error?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Upon recognizing the problems, steps can be applied to reduce survey errors</a:t>
            </a:r>
          </a:p>
          <a:p>
            <a:r>
              <a:rPr lang="en-US" altLang="en-US" dirty="0" smtClean="0"/>
              <a:t>Future chapters discuss some ways to reduce error through effective questionnaire and sampling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Ways Marketing Researchers Conduct Survey Interviews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survey approaches</a:t>
            </a:r>
          </a:p>
          <a:p>
            <a:pPr lvl="1"/>
            <a:r>
              <a:rPr lang="en-US" dirty="0" smtClean="0"/>
              <a:t>Communication that allows spontaneous two-way interaction between the interviewer and the respondent</a:t>
            </a:r>
          </a:p>
          <a:p>
            <a:r>
              <a:rPr lang="en-US" dirty="0" smtClean="0"/>
              <a:t>Noninteractive media</a:t>
            </a:r>
          </a:p>
          <a:p>
            <a:pPr lvl="1"/>
            <a:r>
              <a:rPr lang="en-US" dirty="0" smtClean="0"/>
              <a:t>Two-way communication by which respondents give answers to static questions that do not allow a dynamic dialog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Conducting Personal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face-to-face communication in which an interviewer asks a respondent to answer questions</a:t>
            </a:r>
          </a:p>
          <a:p>
            <a:r>
              <a:rPr lang="en-US" altLang="en-US" dirty="0" smtClean="0"/>
              <a:t>Advantages of personal interviews</a:t>
            </a:r>
            <a:endParaRPr lang="en-US" dirty="0" smtClean="0"/>
          </a:p>
          <a:p>
            <a:pPr lvl="1"/>
            <a:r>
              <a:rPr lang="en-US" altLang="en-US" dirty="0" smtClean="0"/>
              <a:t>Opportunity for feedback</a:t>
            </a:r>
          </a:p>
          <a:p>
            <a:pPr lvl="1"/>
            <a:r>
              <a:rPr lang="en-US" altLang="en-US" dirty="0" smtClean="0"/>
              <a:t>Probing complex answers</a:t>
            </a:r>
          </a:p>
          <a:p>
            <a:pPr lvl="1"/>
            <a:r>
              <a:rPr lang="en-US" altLang="en-US" dirty="0" smtClean="0"/>
              <a:t>Length of interview</a:t>
            </a:r>
          </a:p>
          <a:p>
            <a:pPr lvl="1"/>
            <a:r>
              <a:rPr lang="en-US" altLang="en-US" dirty="0" smtClean="0"/>
              <a:t>Completeness of questionnaire</a:t>
            </a:r>
          </a:p>
          <a:p>
            <a:pPr lvl="1"/>
            <a:r>
              <a:rPr lang="en-US" altLang="en-US" dirty="0" smtClean="0"/>
              <a:t>Props and visual aids</a:t>
            </a:r>
          </a:p>
          <a:p>
            <a:pPr lvl="1"/>
            <a:r>
              <a:rPr lang="en-US" altLang="en-US" dirty="0" smtClean="0"/>
              <a:t>High participation rate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9423225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75" y="457200"/>
            <a:ext cx="8077200" cy="584775"/>
          </a:xfrm>
        </p:spPr>
        <p:txBody>
          <a:bodyPr/>
          <a:lstStyle/>
          <a:p>
            <a:r>
              <a:rPr lang="en-US" dirty="0"/>
              <a:t>Conducting </a:t>
            </a:r>
            <a:r>
              <a:rPr lang="en-US" dirty="0" smtClean="0"/>
              <a:t>Personal Interviews (cont’d.)</a:t>
            </a:r>
            <a:endParaRPr lang="en-US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Disadvantages </a:t>
            </a:r>
            <a:r>
              <a:rPr lang="en-US" altLang="en-US" dirty="0"/>
              <a:t>of </a:t>
            </a:r>
            <a:r>
              <a:rPr lang="en-US" altLang="en-US" dirty="0" smtClean="0"/>
              <a:t>personal interviews</a:t>
            </a:r>
            <a:endParaRPr lang="en-US" altLang="en-US" dirty="0"/>
          </a:p>
          <a:p>
            <a:pPr lvl="1"/>
            <a:r>
              <a:rPr lang="en-US" altLang="en-US" dirty="0" smtClean="0"/>
              <a:t>Interviewer bias</a:t>
            </a:r>
          </a:p>
          <a:p>
            <a:pPr lvl="2"/>
            <a:r>
              <a:rPr lang="en-US" altLang="en-US" dirty="0" smtClean="0"/>
              <a:t>Respondents act differently with different interviewers</a:t>
            </a:r>
          </a:p>
          <a:p>
            <a:pPr lvl="2"/>
            <a:r>
              <a:rPr lang="en-US" altLang="en-US" dirty="0" smtClean="0"/>
              <a:t>Interviewer’s tone of voice and appearance are influential </a:t>
            </a:r>
          </a:p>
          <a:p>
            <a:pPr lvl="1"/>
            <a:r>
              <a:rPr lang="en-US" altLang="en-US" dirty="0" smtClean="0"/>
              <a:t>Lack of anonymity of respondent</a:t>
            </a:r>
          </a:p>
          <a:p>
            <a:pPr lvl="1"/>
            <a:r>
              <a:rPr lang="en-US" altLang="en-US" dirty="0" smtClean="0"/>
              <a:t>Cost: personal interviews are expensive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Other Interview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Mall intercepts</a:t>
            </a:r>
          </a:p>
          <a:p>
            <a:pPr lvl="1"/>
            <a:r>
              <a:rPr lang="en-US" altLang="en-US" dirty="0" smtClean="0"/>
              <a:t>Personal interviews conducted in a shopping center</a:t>
            </a:r>
          </a:p>
          <a:p>
            <a:r>
              <a:rPr lang="en-US" altLang="en-US" dirty="0" smtClean="0"/>
              <a:t>Door-to-door interviews</a:t>
            </a:r>
          </a:p>
          <a:p>
            <a:pPr lvl="1"/>
            <a:r>
              <a:rPr lang="en-US" altLang="en-US" dirty="0" smtClean="0"/>
              <a:t>Personal interviews conducted at respondents’ doorsteps in an effort to increase the participation rate in the survey</a:t>
            </a:r>
          </a:p>
          <a:p>
            <a:r>
              <a:rPr lang="en-US" altLang="en-US" dirty="0" smtClean="0"/>
              <a:t>Callbacks</a:t>
            </a:r>
          </a:p>
          <a:p>
            <a:pPr lvl="1"/>
            <a:r>
              <a:rPr lang="en-US" altLang="en-US" dirty="0" smtClean="0"/>
              <a:t>Attempts to try and contact those sample members missed in the initial attempt</a:t>
            </a:r>
          </a:p>
          <a:p>
            <a:pPr lvl="1"/>
            <a:r>
              <a:rPr lang="en-US" altLang="en-US" dirty="0" smtClean="0"/>
              <a:t>CATI—acronym for computer-assisted telephone interviews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Interviews: Global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manner of conducting and the receptiveness to personal interview varies dramatically around the world</a:t>
            </a:r>
          </a:p>
          <a:p>
            <a:r>
              <a:rPr lang="en-US" altLang="en-US" dirty="0" smtClean="0"/>
              <a:t>Cultural norms play a role in selecting a survey approach</a:t>
            </a:r>
          </a:p>
          <a:p>
            <a:r>
              <a:rPr lang="en-US" altLang="en-US" dirty="0" smtClean="0"/>
              <a:t>Researchers face both cultural and social norms when doing research that requires business people to participate</a:t>
            </a:r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2891247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Telephone Interviews: Landline 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No call legislation</a:t>
            </a:r>
          </a:p>
          <a:p>
            <a:pPr lvl="1"/>
            <a:r>
              <a:rPr lang="en-US" altLang="en-US" dirty="0" smtClean="0"/>
              <a:t>Marketers cannot call phone numbers listed on the do-not-call registry</a:t>
            </a:r>
          </a:p>
          <a:p>
            <a:pPr lvl="1"/>
            <a:r>
              <a:rPr lang="en-US" altLang="en-US" dirty="0" smtClean="0"/>
              <a:t>Robocalls— a phone call conducted by an autodialer and using recorded voice message system </a:t>
            </a:r>
          </a:p>
          <a:p>
            <a:r>
              <a:rPr lang="en-US" altLang="en-US" dirty="0" smtClean="0"/>
              <a:t>Ownership</a:t>
            </a:r>
          </a:p>
          <a:p>
            <a:pPr lvl="1"/>
            <a:r>
              <a:rPr lang="en-US" altLang="en-US" dirty="0" smtClean="0"/>
              <a:t>Coverage bias—misrepresentation of a population by survey results that disproportionately represent one group over another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Define surveys and describe the type of information that may be gathered in a survey</a:t>
            </a:r>
          </a:p>
          <a:p>
            <a:r>
              <a:rPr lang="en-US" altLang="en-US" dirty="0" smtClean="0"/>
              <a:t>Identify sources of error in survey research</a:t>
            </a:r>
          </a:p>
          <a:p>
            <a:r>
              <a:rPr lang="en-US" altLang="en-US" dirty="0" smtClean="0"/>
              <a:t>Summarize the ways researchers gather information through personal interviews</a:t>
            </a:r>
          </a:p>
          <a:p>
            <a:r>
              <a:rPr lang="en-US" altLang="en-US" dirty="0" smtClean="0"/>
              <a:t>Know the advantages and disadvantages of conducting surveys using personal interviews, telephone calls, smartphone, tablet or PC </a:t>
            </a:r>
          </a:p>
          <a:p>
            <a:r>
              <a:rPr lang="en-US" altLang="en-US" dirty="0" smtClean="0"/>
              <a:t>Appreciate the importance of pretesting questionnaires</a:t>
            </a:r>
          </a:p>
          <a:p>
            <a:r>
              <a:rPr lang="en-US" altLang="en-US" dirty="0" smtClean="0"/>
              <a:t>Describe ethical issues that arise in survey research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LEARNING OUTCOMES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Telephone Interviews: Mobile Phones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 the United States, telemarketing toward mobile phone numbers is prohibited unless the user opts in</a:t>
            </a:r>
          </a:p>
          <a:p>
            <a:r>
              <a:rPr lang="en-US" altLang="en-US" dirty="0" smtClean="0"/>
              <a:t>The area codes for mobile phones are not necessarily geographic</a:t>
            </a:r>
          </a:p>
          <a:p>
            <a:r>
              <a:rPr lang="en-US" altLang="en-US" dirty="0" smtClean="0"/>
              <a:t>The phones have varying abilities for automated responses and differing keypads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Phone Interview Characteristics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Random digit dialing</a:t>
            </a:r>
          </a:p>
          <a:p>
            <a:r>
              <a:rPr lang="en-US" altLang="en-US" dirty="0" smtClean="0"/>
              <a:t>Landline versus mobile phone results</a:t>
            </a:r>
          </a:p>
          <a:p>
            <a:r>
              <a:rPr lang="en-US" altLang="en-US" dirty="0" smtClean="0"/>
              <a:t>Speed</a:t>
            </a:r>
          </a:p>
          <a:p>
            <a:r>
              <a:rPr lang="en-US" altLang="en-US" dirty="0" smtClean="0"/>
              <a:t>Cost</a:t>
            </a:r>
          </a:p>
          <a:p>
            <a:r>
              <a:rPr lang="en-US" altLang="en-US" dirty="0" smtClean="0"/>
              <a:t>Absence of face-to-face contact</a:t>
            </a:r>
          </a:p>
          <a:p>
            <a:r>
              <a:rPr lang="en-US" altLang="en-US" dirty="0" smtClean="0"/>
              <a:t>Cooperation</a:t>
            </a:r>
          </a:p>
          <a:p>
            <a:r>
              <a:rPr lang="en-US" altLang="en-US" dirty="0" smtClean="0"/>
              <a:t>Incentives to respond</a:t>
            </a:r>
          </a:p>
          <a:p>
            <a:r>
              <a:rPr lang="en-US" altLang="en-US" dirty="0" smtClean="0"/>
              <a:t>Lack of visual medium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621"/>
          <a:stretch/>
        </p:blipFill>
        <p:spPr bwMode="auto">
          <a:xfrm>
            <a:off x="685800" y="1417343"/>
            <a:ext cx="7772400" cy="450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and Contrasting Landline and Mobile Phones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85800" y="1417343"/>
            <a:ext cx="7772400" cy="3548930"/>
            <a:chOff x="711200" y="1417343"/>
            <a:chExt cx="7772400" cy="354893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9044"/>
            <a:stretch/>
          </p:blipFill>
          <p:spPr bwMode="auto">
            <a:xfrm>
              <a:off x="711200" y="1861837"/>
              <a:ext cx="7772400" cy="3104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3901"/>
            <a:stretch/>
          </p:blipFill>
          <p:spPr bwMode="auto">
            <a:xfrm>
              <a:off x="711200" y="1417343"/>
              <a:ext cx="7772400" cy="462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7.2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Comparing and Contrasting Landline and Mobile Phones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41302291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Other Aspects of Telephone Interviews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Central location interviewing</a:t>
            </a:r>
          </a:p>
          <a:p>
            <a:pPr lvl="1"/>
            <a:r>
              <a:rPr lang="en-US" altLang="en-US" dirty="0" smtClean="0"/>
              <a:t>Telephone interviews conducted from a central location, allowing firms to hire a staff of professional interviewers and to supervise and control the quality of interviewing more effectively</a:t>
            </a:r>
          </a:p>
          <a:p>
            <a:r>
              <a:rPr lang="en-US" altLang="en-US" dirty="0" smtClean="0"/>
              <a:t>Global considerations</a:t>
            </a:r>
          </a:p>
          <a:p>
            <a:pPr lvl="1"/>
            <a:r>
              <a:rPr lang="en-US" altLang="en-US" dirty="0" smtClean="0"/>
              <a:t>Different cultures often have different norms about proper telephone behavior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Surveys Using Self-Administered Questionnaires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Self-administered questionnaires—surveys in which the respondent takes the responsibility for reading and answering the questions without having them stated orally by an interviewer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0786" y="1282033"/>
            <a:ext cx="3482428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7.3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Options for Self-Administered Questionnaires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Mail Questionnaires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Geographic flexibility</a:t>
            </a:r>
          </a:p>
          <a:p>
            <a:r>
              <a:rPr lang="en-US" altLang="en-US" dirty="0" smtClean="0"/>
              <a:t>Cost</a:t>
            </a:r>
          </a:p>
          <a:p>
            <a:r>
              <a:rPr lang="en-US" altLang="en-US" dirty="0" smtClean="0"/>
              <a:t>Respondent convenience</a:t>
            </a:r>
          </a:p>
          <a:p>
            <a:r>
              <a:rPr lang="en-US" altLang="en-US" dirty="0" smtClean="0"/>
              <a:t>Respondent anonymity</a:t>
            </a:r>
          </a:p>
          <a:p>
            <a:r>
              <a:rPr lang="en-US" altLang="en-US" dirty="0" smtClean="0"/>
              <a:t>Absence of interviewer</a:t>
            </a:r>
          </a:p>
          <a:p>
            <a:r>
              <a:rPr lang="en-US" altLang="en-US" dirty="0" smtClean="0"/>
              <a:t>Standardized questions</a:t>
            </a:r>
          </a:p>
          <a:p>
            <a:r>
              <a:rPr lang="en-US" altLang="en-US" dirty="0" smtClean="0"/>
              <a:t>Time is money</a:t>
            </a:r>
          </a:p>
          <a:p>
            <a:r>
              <a:rPr lang="en-US" altLang="en-US" dirty="0" smtClean="0"/>
              <a:t>Length of mail questionnaire—10 minutes or less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28</a:t>
            </a:fld>
            <a:endParaRPr lang="en-US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4117" y="1301083"/>
            <a:ext cx="7055766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7.4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Costs of Snail Mail Versus Courier Surveys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number of questionnaires returned and completed divided by the number of sample members</a:t>
            </a:r>
          </a:p>
          <a:p>
            <a:r>
              <a:rPr lang="en-US" altLang="en-US" dirty="0" smtClean="0"/>
              <a:t>Increasing response rates for mail surveys</a:t>
            </a:r>
          </a:p>
          <a:p>
            <a:pPr lvl="1"/>
            <a:r>
              <a:rPr lang="en-US" altLang="en-US" dirty="0" smtClean="0"/>
              <a:t>Include a cover letter</a:t>
            </a:r>
          </a:p>
          <a:p>
            <a:pPr lvl="1"/>
            <a:r>
              <a:rPr lang="en-US" altLang="en-US" dirty="0" smtClean="0"/>
              <a:t>Provide incentives</a:t>
            </a:r>
          </a:p>
          <a:p>
            <a:pPr lvl="1"/>
            <a:r>
              <a:rPr lang="en-US" altLang="en-US" dirty="0" smtClean="0"/>
              <a:t>Give advance notification</a:t>
            </a:r>
          </a:p>
          <a:p>
            <a:pPr lvl="1"/>
            <a:r>
              <a:rPr lang="en-US" altLang="en-US" dirty="0" smtClean="0"/>
              <a:t>Keep survey sponsorship anonymous</a:t>
            </a:r>
          </a:p>
          <a:p>
            <a:pPr lvl="1"/>
            <a:r>
              <a:rPr lang="en-US" altLang="en-US" dirty="0" smtClean="0"/>
              <a:t>Keying mail questionnaires with codes - the researcher knows who has responded and remove them from the sample list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Respondents are the people who answer questions during a survey</a:t>
            </a:r>
          </a:p>
          <a:p>
            <a:r>
              <a:rPr lang="en-US" altLang="en-US" dirty="0" smtClean="0"/>
              <a:t>A survey represents a way of describing public opinion by collecting primary data through communicating directly with individual sampling units</a:t>
            </a:r>
          </a:p>
          <a:p>
            <a:r>
              <a:rPr lang="en-US" altLang="en-US" dirty="0" smtClean="0"/>
              <a:t>A sample survey is a more formal term for a survey emphasizing that respondents’ opinions presumably represent a sample of the larger target population’s opinion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Self-Administered Questionnaires Using Other Forms of Distribution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Drop-off method</a:t>
            </a:r>
          </a:p>
          <a:p>
            <a:pPr lvl="1"/>
            <a:r>
              <a:rPr lang="en-US" altLang="en-US" dirty="0" smtClean="0"/>
              <a:t>A survey method that requires the interviewer to travel to the respondent’s location to drop off questionnaires that will be picked up later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E-Mail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Survey requests distributed through e-mail</a:t>
            </a:r>
          </a:p>
          <a:p>
            <a:r>
              <a:rPr lang="en-US" altLang="en-US" dirty="0" smtClean="0"/>
              <a:t>Can include:</a:t>
            </a:r>
          </a:p>
          <a:p>
            <a:pPr lvl="1"/>
            <a:r>
              <a:rPr lang="en-US" altLang="en-US" dirty="0" smtClean="0"/>
              <a:t>Survey in the body of an e-mail</a:t>
            </a:r>
          </a:p>
          <a:p>
            <a:pPr lvl="1"/>
            <a:r>
              <a:rPr lang="en-US" altLang="en-US" dirty="0" smtClean="0"/>
              <a:t>Survey as an attachment</a:t>
            </a:r>
          </a:p>
          <a:p>
            <a:pPr lvl="1"/>
            <a:r>
              <a:rPr lang="en-US" altLang="en-US" dirty="0" smtClean="0"/>
              <a:t>A hyperlink to a Web-based survey</a:t>
            </a:r>
          </a:p>
          <a:p>
            <a:r>
              <a:rPr lang="en-US" altLang="en-US" dirty="0" smtClean="0"/>
              <a:t>Sampling and e-mail</a:t>
            </a:r>
          </a:p>
          <a:p>
            <a:pPr lvl="1"/>
            <a:r>
              <a:rPr lang="en-US" altLang="en-US" dirty="0" smtClean="0"/>
              <a:t>Most people can be sampled via e-mail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Advantages and Disadvantages of E-Mail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Speed</a:t>
            </a:r>
          </a:p>
          <a:p>
            <a:pPr lvl="1"/>
            <a:r>
              <a:rPr lang="en-US" altLang="en-US" dirty="0" smtClean="0"/>
              <a:t>Lower cost</a:t>
            </a:r>
          </a:p>
          <a:p>
            <a:pPr lvl="1"/>
            <a:r>
              <a:rPr lang="en-US" altLang="en-US" dirty="0" smtClean="0"/>
              <a:t>Faster turn around time</a:t>
            </a:r>
          </a:p>
          <a:p>
            <a:pPr lvl="1"/>
            <a:r>
              <a:rPr lang="en-US" altLang="en-US" dirty="0" smtClean="0"/>
              <a:t>More flexibility</a:t>
            </a:r>
          </a:p>
          <a:p>
            <a:pPr lvl="1"/>
            <a:r>
              <a:rPr lang="en-US" altLang="en-US" dirty="0" smtClean="0"/>
              <a:t>Less manual processing</a:t>
            </a:r>
          </a:p>
          <a:p>
            <a:pPr lvl="1"/>
            <a:r>
              <a:rPr lang="en-US" altLang="en-US" dirty="0" smtClean="0"/>
              <a:t>Candid responses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smtClean="0"/>
              <a:t>Disadvantages</a:t>
            </a:r>
          </a:p>
          <a:p>
            <a:pPr lvl="1"/>
            <a:r>
              <a:rPr lang="en-US" altLang="en-US" dirty="0" smtClean="0"/>
              <a:t>Possible lack of anonymity</a:t>
            </a:r>
          </a:p>
          <a:p>
            <a:pPr lvl="1"/>
            <a:r>
              <a:rPr lang="en-US" altLang="en-US" dirty="0" smtClean="0"/>
              <a:t>Spam filters</a:t>
            </a:r>
          </a:p>
          <a:p>
            <a:pPr lvl="1"/>
            <a:r>
              <a:rPr lang="en-US" altLang="en-US" dirty="0" smtClean="0"/>
              <a:t>Problems with successful delivery 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Internet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Speed and cost-effectiveness</a:t>
            </a:r>
          </a:p>
          <a:p>
            <a:pPr lvl="1"/>
            <a:r>
              <a:rPr lang="en-US" altLang="en-US" dirty="0" smtClean="0"/>
              <a:t>Visual appeal and interactivity</a:t>
            </a:r>
          </a:p>
          <a:p>
            <a:pPr lvl="1"/>
            <a:r>
              <a:rPr lang="en-US" altLang="en-US" dirty="0" smtClean="0"/>
              <a:t>Respondent participation and cooperation</a:t>
            </a:r>
          </a:p>
          <a:p>
            <a:pPr lvl="2"/>
            <a:r>
              <a:rPr lang="en-US" altLang="en-US" dirty="0" smtClean="0"/>
              <a:t>Crowdsourcing—inviting many, many people; even a small percentage generates a usable sample</a:t>
            </a:r>
          </a:p>
          <a:p>
            <a:pPr lvl="1"/>
            <a:r>
              <a:rPr lang="en-US" altLang="en-US" dirty="0" smtClean="0"/>
              <a:t>Accurate real-time data capture</a:t>
            </a:r>
          </a:p>
          <a:p>
            <a:pPr lvl="1"/>
            <a:r>
              <a:rPr lang="en-US" altLang="en-US" dirty="0" smtClean="0"/>
              <a:t>Callbacks</a:t>
            </a:r>
          </a:p>
          <a:p>
            <a:pPr lvl="2"/>
            <a:r>
              <a:rPr lang="en-US" altLang="en-US" dirty="0" smtClean="0"/>
              <a:t>Should not be used for anonymous surveys</a:t>
            </a:r>
          </a:p>
          <a:p>
            <a:pPr lvl="1"/>
            <a:r>
              <a:rPr lang="en-US" altLang="en-US" dirty="0" smtClean="0"/>
              <a:t>Personalized and flexible questioning</a:t>
            </a:r>
          </a:p>
          <a:p>
            <a:pPr lvl="1"/>
            <a:r>
              <a:rPr lang="en-US" altLang="en-US" dirty="0" smtClean="0"/>
              <a:t>Respondent anonymity </a:t>
            </a:r>
          </a:p>
          <a:p>
            <a:pPr lvl="2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Improving Response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Click-through rate</a:t>
            </a:r>
          </a:p>
          <a:p>
            <a:pPr lvl="1"/>
            <a:r>
              <a:rPr lang="en-US" altLang="en-US" dirty="0" smtClean="0"/>
              <a:t>The portion of potential respondents exposed to a hyperlink to a survey who actually click through to view the questionnaire</a:t>
            </a:r>
          </a:p>
          <a:p>
            <a:r>
              <a:rPr lang="en-US" altLang="en-US" dirty="0" smtClean="0"/>
              <a:t>Incentives:</a:t>
            </a:r>
          </a:p>
          <a:p>
            <a:pPr lvl="1"/>
            <a:r>
              <a:rPr lang="en-US" altLang="en-US" dirty="0" smtClean="0"/>
              <a:t>Increase response rates</a:t>
            </a:r>
          </a:p>
          <a:p>
            <a:pPr lvl="1"/>
            <a:r>
              <a:rPr lang="en-US" altLang="en-US" dirty="0" smtClean="0"/>
              <a:t>Prepaid incentives do better than promised incentives</a:t>
            </a:r>
          </a:p>
          <a:p>
            <a:pPr lvl="1"/>
            <a:r>
              <a:rPr lang="en-US" altLang="en-US" dirty="0" smtClean="0"/>
              <a:t>Response rates increase with the size of incentive</a:t>
            </a:r>
          </a:p>
          <a:p>
            <a:pPr lvl="1"/>
            <a:r>
              <a:rPr lang="en-US" altLang="en-US" dirty="0" smtClean="0"/>
              <a:t>Can influence what type of person responds</a:t>
            </a:r>
          </a:p>
          <a:p>
            <a:r>
              <a:rPr lang="en-US" altLang="en-US" dirty="0" smtClean="0"/>
              <a:t>Maximizing response rate does not guarantee sample representativeness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Response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Internet surveys are still in their infancy in many ways</a:t>
            </a:r>
          </a:p>
          <a:p>
            <a:r>
              <a:rPr lang="en-US" altLang="en-US" dirty="0" smtClean="0"/>
              <a:t>Web-based survey approaches produce data that is as good as traditional landline phone surveys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Text-Message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Text-message surveys have all the advantages of mobile-phone surveys, including increased reach</a:t>
            </a:r>
          </a:p>
          <a:p>
            <a:r>
              <a:rPr lang="en-US" altLang="en-US" dirty="0" smtClean="0"/>
              <a:t>Can only be used for respondents who have opted in with expressed consent</a:t>
            </a:r>
          </a:p>
          <a:p>
            <a:r>
              <a:rPr lang="en-US" altLang="en-US" dirty="0" smtClean="0"/>
              <a:t>MMS messages can include graphic displays or even short videos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Choosing an Appropriate Survey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Questions to determine the approach</a:t>
            </a:r>
          </a:p>
          <a:p>
            <a:pPr lvl="1"/>
            <a:r>
              <a:rPr lang="en-US" altLang="en-US" dirty="0" smtClean="0"/>
              <a:t>Is the assistance of the interviewer necessary?</a:t>
            </a:r>
          </a:p>
          <a:p>
            <a:pPr lvl="1"/>
            <a:r>
              <a:rPr lang="en-US" altLang="en-US" dirty="0" smtClean="0"/>
              <a:t>Are respondents interested in the issues being investigated?</a:t>
            </a:r>
          </a:p>
          <a:p>
            <a:pPr lvl="1"/>
            <a:r>
              <a:rPr lang="en-US" altLang="en-US" dirty="0" smtClean="0"/>
              <a:t>Will cooperation be easily attained?</a:t>
            </a:r>
          </a:p>
          <a:p>
            <a:pPr lvl="1"/>
            <a:r>
              <a:rPr lang="en-US" altLang="en-US" dirty="0" smtClean="0"/>
              <a:t>How quickly is the information needed?</a:t>
            </a:r>
          </a:p>
          <a:p>
            <a:pPr lvl="1"/>
            <a:r>
              <a:rPr lang="en-US" altLang="en-US" dirty="0" smtClean="0"/>
              <a:t>Will the study require a long and complex questionnaire?</a:t>
            </a:r>
          </a:p>
          <a:p>
            <a:pPr lvl="1"/>
            <a:r>
              <a:rPr lang="en-US" altLang="en-US" dirty="0" smtClean="0"/>
              <a:t>How large is the budget?</a:t>
            </a:r>
          </a:p>
          <a:p>
            <a:r>
              <a:rPr lang="en-US" altLang="en-US" dirty="0" smtClean="0"/>
              <a:t>Mixed-mode survey—more than one survey medium 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38</a:t>
            </a:fld>
            <a:endParaRPr lang="en-US" alt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Different Survey Approaches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632"/>
          <a:stretch/>
        </p:blipFill>
        <p:spPr bwMode="auto">
          <a:xfrm>
            <a:off x="1062493" y="1087755"/>
            <a:ext cx="6892470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39</a:t>
            </a:fld>
            <a:endParaRPr lang="en-US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218089" y="1455441"/>
            <a:ext cx="6894576" cy="4424366"/>
            <a:chOff x="1218089" y="1455441"/>
            <a:chExt cx="6894576" cy="442436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7076"/>
            <a:stretch/>
          </p:blipFill>
          <p:spPr bwMode="auto">
            <a:xfrm>
              <a:off x="1218089" y="2047253"/>
              <a:ext cx="6894576" cy="383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93363"/>
            <a:stretch/>
          </p:blipFill>
          <p:spPr bwMode="auto">
            <a:xfrm>
              <a:off x="1218089" y="1455441"/>
              <a:ext cx="6894576" cy="592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7.6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Advantages and Disadvantages of Different Survey Approaches (cont’d.)</a:t>
            </a:r>
          </a:p>
        </p:txBody>
      </p:sp>
    </p:spTree>
    <p:extLst>
      <p:ext uri="{BB962C8B-B14F-4D97-AF65-F5344CB8AC3E}">
        <p14:creationId xmlns:p14="http://schemas.microsoft.com/office/powerpoint/2010/main" xmlns="" val="26907184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The Types of Information Gathered Using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about product use, desirable features, and Web habits help with product development and advertising messages</a:t>
            </a:r>
          </a:p>
          <a:p>
            <a:r>
              <a:rPr lang="en-US" dirty="0" smtClean="0"/>
              <a:t>Surveys gather information to assess consumer knowledge and awareness of products, brands, or issues and to measure consumer attitudes, feelings and behaviors</a:t>
            </a:r>
          </a:p>
          <a:p>
            <a:r>
              <a:rPr lang="en-US" dirty="0" smtClean="0"/>
              <a:t>Certain aspects of surveys may be qualitative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Pretesting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Pretesting—screening procedure that involves a trial run with a group of respondents to iron out fundamental problems in the survey design</a:t>
            </a:r>
          </a:p>
          <a:p>
            <a:r>
              <a:rPr lang="en-US" altLang="en-US" dirty="0" smtClean="0"/>
              <a:t>Researchers benefit by spotting problems in the pretest </a:t>
            </a:r>
          </a:p>
          <a:p>
            <a:r>
              <a:rPr lang="en-US" altLang="en-US" dirty="0" smtClean="0"/>
              <a:t>Three ways of pretesting:</a:t>
            </a:r>
          </a:p>
          <a:p>
            <a:pPr lvl="1"/>
            <a:r>
              <a:rPr lang="en-US" altLang="en-US" dirty="0" smtClean="0"/>
              <a:t>Ask colleagues to screen the survey for problems </a:t>
            </a:r>
          </a:p>
          <a:p>
            <a:pPr lvl="1"/>
            <a:r>
              <a:rPr lang="en-US" altLang="en-US" dirty="0" smtClean="0"/>
              <a:t>Ask the manager who asked for the survey to screen it for problems</a:t>
            </a:r>
          </a:p>
          <a:p>
            <a:pPr lvl="1"/>
            <a:r>
              <a:rPr lang="en-US" altLang="en-US" dirty="0" smtClean="0"/>
              <a:t>A true pretest, or trial run, of the survey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Ethical Issues in Survey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Participants’ right to privacy</a:t>
            </a:r>
          </a:p>
          <a:p>
            <a:r>
              <a:rPr lang="en-US" altLang="en-US" dirty="0" smtClean="0"/>
              <a:t>The use of deception</a:t>
            </a:r>
          </a:p>
          <a:p>
            <a:r>
              <a:rPr lang="en-US" altLang="en-US" dirty="0" smtClean="0"/>
              <a:t>Respondents’ rights to be informed about the purpose of the research</a:t>
            </a:r>
          </a:p>
          <a:p>
            <a:r>
              <a:rPr lang="en-US" altLang="en-US" dirty="0" smtClean="0"/>
              <a:t>The need for confidentiality</a:t>
            </a:r>
          </a:p>
          <a:p>
            <a:r>
              <a:rPr lang="en-US" altLang="en-US" dirty="0" smtClean="0"/>
              <a:t>The need for honesty in collecting data</a:t>
            </a:r>
          </a:p>
          <a:p>
            <a:r>
              <a:rPr lang="en-US" altLang="en-US" dirty="0" smtClean="0"/>
              <a:t>The need for objectivity in collecting data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41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Advantages and Disadvantages of Survey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Advantages</a:t>
            </a:r>
          </a:p>
          <a:p>
            <a:pPr lvl="1"/>
            <a:r>
              <a:rPr lang="en-US" altLang="en-US" dirty="0" smtClean="0"/>
              <a:t>Quick</a:t>
            </a:r>
          </a:p>
          <a:p>
            <a:pPr lvl="1"/>
            <a:r>
              <a:rPr lang="en-US" altLang="en-US" dirty="0" smtClean="0"/>
              <a:t>Inexpensive</a:t>
            </a:r>
          </a:p>
          <a:p>
            <a:pPr lvl="1"/>
            <a:r>
              <a:rPr lang="en-US" altLang="en-US" dirty="0" smtClean="0"/>
              <a:t>Efficient</a:t>
            </a:r>
          </a:p>
          <a:p>
            <a:pPr lvl="1"/>
            <a:r>
              <a:rPr lang="en-US" altLang="en-US" dirty="0" smtClean="0"/>
              <a:t>Accurate</a:t>
            </a:r>
          </a:p>
          <a:p>
            <a:pPr lvl="1"/>
            <a:r>
              <a:rPr lang="en-US" altLang="en-US" dirty="0" smtClean="0"/>
              <a:t>Flexible</a:t>
            </a:r>
          </a:p>
          <a:p>
            <a:r>
              <a:rPr lang="en-US" altLang="en-US" dirty="0" smtClean="0"/>
              <a:t>Disadvantages</a:t>
            </a:r>
          </a:p>
          <a:p>
            <a:pPr lvl="1"/>
            <a:r>
              <a:rPr lang="en-US" altLang="en-US" dirty="0" smtClean="0"/>
              <a:t>Can have errors, which cause misleading 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7123" y="1051586"/>
            <a:ext cx="6009754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blackWhite">
          <a:xfrm>
            <a:off x="514350" y="512763"/>
            <a:ext cx="810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 cap="flat" cmpd="sng" algn="ctr">
                <a:solidFill>
                  <a:srgbClr val="4D4D4D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1146175" indent="-1146175" eaLnBrk="1" hangingPunct="1">
              <a:defRPr/>
            </a:pP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</a:rPr>
              <a:t>EXHIBIT 7.</a:t>
            </a:r>
            <a:r>
              <a:rPr lang="en-US" altLang="en-US" sz="1200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600" dirty="0" smtClean="0">
                <a:solidFill>
                  <a:srgbClr val="4D4D4D"/>
                </a:solidFill>
                <a:latin typeface="Arial" panose="020B0604020202020204" pitchFamily="34" charset="0"/>
              </a:rPr>
              <a:t>	</a:t>
            </a:r>
            <a:r>
              <a:rPr lang="en-US" altLang="en-US" sz="1600" dirty="0" smtClean="0">
                <a:solidFill>
                  <a:schemeClr val="tx1"/>
                </a:solidFill>
              </a:rPr>
              <a:t>Source of Survey Error That Distract from Representativeness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Sources of Error in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Random versus systematic sampling error</a:t>
            </a:r>
          </a:p>
          <a:p>
            <a:pPr lvl="1"/>
            <a:r>
              <a:rPr lang="en-US" altLang="en-US" dirty="0" smtClean="0"/>
              <a:t>Sampling error—error arising because of inadequacies of the actual respondents to represent the population of interest </a:t>
            </a:r>
          </a:p>
          <a:p>
            <a:pPr lvl="1"/>
            <a:r>
              <a:rPr lang="en-US" altLang="en-US" dirty="0" smtClean="0"/>
              <a:t>Systematic error—error resulting from some imperfect aspect of the research design</a:t>
            </a:r>
          </a:p>
          <a:p>
            <a:pPr lvl="1"/>
            <a:r>
              <a:rPr lang="en-US" altLang="en-US" dirty="0" smtClean="0"/>
              <a:t>Population parameter—refers to some true value of a phenomenon within a population </a:t>
            </a:r>
          </a:p>
          <a:p>
            <a:pPr lvl="1"/>
            <a:r>
              <a:rPr lang="en-US" altLang="en-US" dirty="0" smtClean="0"/>
              <a:t>Sample bias—a persistent tendency for the results of a sample to deviate in one direction from the true value of the population parameter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Respondent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category of sample bias resulting from some respondent action such as lying or inaction</a:t>
            </a:r>
          </a:p>
          <a:p>
            <a:r>
              <a:rPr lang="en-US" dirty="0" smtClean="0"/>
              <a:t>Two major categories</a:t>
            </a:r>
          </a:p>
          <a:p>
            <a:pPr lvl="1"/>
            <a:r>
              <a:rPr lang="en-US" dirty="0" smtClean="0"/>
              <a:t>Nonresponse </a:t>
            </a:r>
            <a:r>
              <a:rPr lang="en-US" dirty="0"/>
              <a:t>error </a:t>
            </a:r>
            <a:r>
              <a:rPr lang="en-US" dirty="0" smtClean="0"/>
              <a:t>bias</a:t>
            </a:r>
          </a:p>
          <a:p>
            <a:pPr lvl="1"/>
            <a:r>
              <a:rPr lang="en-US" dirty="0"/>
              <a:t>Response bias</a:t>
            </a:r>
          </a:p>
          <a:p>
            <a:pPr lvl="1"/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Nonresponse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statistical difference between a survey that includes those who responded and those who failed to respond</a:t>
            </a:r>
          </a:p>
          <a:p>
            <a:pPr lvl="1"/>
            <a:r>
              <a:rPr lang="en-US" altLang="en-US" dirty="0" smtClean="0"/>
              <a:t>Nonrespondents—sample members who are mistakenly not contacted or who refuse to provide input in the research</a:t>
            </a:r>
          </a:p>
          <a:p>
            <a:pPr lvl="1"/>
            <a:r>
              <a:rPr lang="en-US" altLang="en-US" dirty="0" smtClean="0"/>
              <a:t>No contacts—potential respondents who do not receive the request to participate in the research</a:t>
            </a:r>
          </a:p>
          <a:p>
            <a:pPr lvl="1"/>
            <a:r>
              <a:rPr lang="en-US" altLang="en-US" dirty="0" smtClean="0"/>
              <a:t>Refusals—people who are unwilling to participate</a:t>
            </a:r>
          </a:p>
          <a:p>
            <a:pPr lvl="1"/>
            <a:r>
              <a:rPr lang="en-US" altLang="en-US" dirty="0" smtClean="0"/>
              <a:t>Self-selection bias—people who feel strongly about a subject are more likely to respond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dirty="0" smtClean="0"/>
              <a:t>© 2016 Cengage Learning. All Rights Reserved. May not be scanned, copied or duplicated, in whole or in part, except for use as permitted in a license distributed with a certain product or service or otherwise on a password-protected website for classroom use. 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7–</a:t>
            </a:r>
            <a:fld id="{A2BDE49B-1BA1-42A5-AFA7-B5BE3368DFA9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xploring Marketing Research 9e.">
  <a:themeElements>
    <a:clrScheme name="1_Exploring Marketing Research 9e.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1_Exploring Marketing Research 9e.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Exploring Marketing Research 9e.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xploring Marketing Research 9e.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xploring Marketing Research 9e.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4271</TotalTime>
  <Words>3510</Words>
  <Application>Microsoft Office PowerPoint</Application>
  <PresentationFormat>Affichage à l'écran (4:3)</PresentationFormat>
  <Paragraphs>304</Paragraphs>
  <Slides>41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2_Exploring Marketing Research 9e.</vt:lpstr>
      <vt:lpstr>Diapositive 1</vt:lpstr>
      <vt:lpstr>LEARNING OUTCOMES</vt:lpstr>
      <vt:lpstr>Introduction</vt:lpstr>
      <vt:lpstr>The Types of Information Gathered Using Surveys</vt:lpstr>
      <vt:lpstr>Advantages and Disadvantages of Survey Research</vt:lpstr>
      <vt:lpstr>Diapositive 6</vt:lpstr>
      <vt:lpstr>Sources of Error in Surveys</vt:lpstr>
      <vt:lpstr>Respondent Error</vt:lpstr>
      <vt:lpstr>Nonresponse Error</vt:lpstr>
      <vt:lpstr>Response Bias</vt:lpstr>
      <vt:lpstr>Types of Response Bias</vt:lpstr>
      <vt:lpstr>Administrative Error</vt:lpstr>
      <vt:lpstr>What Can Be Done to Reduce Survey Error?</vt:lpstr>
      <vt:lpstr>Ways Marketing Researchers Conduct Survey Interviews</vt:lpstr>
      <vt:lpstr>Conducting Personal Interviews</vt:lpstr>
      <vt:lpstr>Conducting Personal Interviews (cont’d.)</vt:lpstr>
      <vt:lpstr>Other Interview Types</vt:lpstr>
      <vt:lpstr>Personal Interviews: Global Considerations</vt:lpstr>
      <vt:lpstr>Telephone Interviews: Landline Phones</vt:lpstr>
      <vt:lpstr>Telephone Interviews: Mobile Phones</vt:lpstr>
      <vt:lpstr>Phone Interview Characteristics </vt:lpstr>
      <vt:lpstr>Diapositive 22</vt:lpstr>
      <vt:lpstr>Diapositive 23</vt:lpstr>
      <vt:lpstr>Other Aspects of Telephone Interviews</vt:lpstr>
      <vt:lpstr>Surveys Using Self-Administered Questionnaires</vt:lpstr>
      <vt:lpstr>Diapositive 26</vt:lpstr>
      <vt:lpstr>Mail Questionnaires</vt:lpstr>
      <vt:lpstr>Diapositive 28</vt:lpstr>
      <vt:lpstr>Response Rates</vt:lpstr>
      <vt:lpstr>Self-Administered Questionnaires Using Other Forms of Distribution </vt:lpstr>
      <vt:lpstr>E-Mail Surveys</vt:lpstr>
      <vt:lpstr>Advantages and Disadvantages of E-Mail</vt:lpstr>
      <vt:lpstr>Internet Surveys</vt:lpstr>
      <vt:lpstr>Improving Response Rates</vt:lpstr>
      <vt:lpstr>Response Quality</vt:lpstr>
      <vt:lpstr>Text-Message Surveys</vt:lpstr>
      <vt:lpstr>Choosing an Appropriate Survey Approach</vt:lpstr>
      <vt:lpstr>Diapositive 38</vt:lpstr>
      <vt:lpstr>Diapositive 39</vt:lpstr>
      <vt:lpstr>Pretesting Survey Instruments</vt:lpstr>
      <vt:lpstr>Ethical Issues in Survey Research</vt:lpstr>
    </vt:vector>
  </TitlesOfParts>
  <Company>University of Louisiana Monroe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Marketing Research 10e</dc:title>
  <dc:subject>Chapter 1</dc:subject>
  <dc:creator>Laurie A. Babin</dc:creator>
  <cp:lastModifiedBy>Asus</cp:lastModifiedBy>
  <cp:revision>249</cp:revision>
  <dcterms:created xsi:type="dcterms:W3CDTF">2003-02-17T02:06:55Z</dcterms:created>
  <dcterms:modified xsi:type="dcterms:W3CDTF">2017-03-26T06:10:40Z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1027162033</vt:i4>
  </property>
  <property fmtid="{D5CDD505-2E9C-101B-9397-08002B2CF9AE}" pid="3" name="_NewReviewCycle">
    <vt:lpwstr/>
  </property>
  <property fmtid="{D5CDD505-2E9C-101B-9397-08002B2CF9AE}" pid="4" name="_EmailSubject">
    <vt:lpwstr>Zikmund Marketing Research 6th ed online resources</vt:lpwstr>
  </property>
  <property fmtid="{D5CDD505-2E9C-101B-9397-08002B2CF9AE}" pid="5" name="_AuthorEmail">
    <vt:lpwstr>Mike.Roche@cengage.com</vt:lpwstr>
  </property>
  <property fmtid="{D5CDD505-2E9C-101B-9397-08002B2CF9AE}" pid="6" name="_AuthorEmailDisplayName">
    <vt:lpwstr>Roche, Michael</vt:lpwstr>
  </property>
</Properties>
</file>