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6"/>
  </p:notesMasterIdLst>
  <p:handoutMasterIdLst>
    <p:handoutMasterId r:id="rId37"/>
  </p:handoutMasterIdLst>
  <p:sldIdLst>
    <p:sldId id="25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3" r:id="rId12"/>
    <p:sldId id="435" r:id="rId13"/>
    <p:sldId id="463" r:id="rId14"/>
    <p:sldId id="437" r:id="rId15"/>
    <p:sldId id="438" r:id="rId16"/>
    <p:sldId id="439" r:id="rId17"/>
    <p:sldId id="440" r:id="rId18"/>
    <p:sldId id="441" r:id="rId19"/>
    <p:sldId id="442" r:id="rId20"/>
    <p:sldId id="461" r:id="rId21"/>
    <p:sldId id="444" r:id="rId22"/>
    <p:sldId id="445" r:id="rId23"/>
    <p:sldId id="446" r:id="rId24"/>
    <p:sldId id="448" r:id="rId25"/>
    <p:sldId id="450" r:id="rId26"/>
    <p:sldId id="451" r:id="rId27"/>
    <p:sldId id="452" r:id="rId28"/>
    <p:sldId id="453" r:id="rId29"/>
    <p:sldId id="454" r:id="rId30"/>
    <p:sldId id="456" r:id="rId31"/>
    <p:sldId id="457" r:id="rId32"/>
    <p:sldId id="462" r:id="rId33"/>
    <p:sldId id="458" r:id="rId34"/>
    <p:sldId id="459" r:id="rId35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705" autoAdjust="0"/>
  </p:normalViewPr>
  <p:slideViewPr>
    <p:cSldViewPr>
      <p:cViewPr varScale="1">
        <p:scale>
          <a:sx n="110" d="100"/>
          <a:sy n="110" d="100"/>
        </p:scale>
        <p:origin x="174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5042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9711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3985534-3188-40FD-9A24-AC57EAA207FF}" type="slidenum">
              <a:rPr lang="en-US" altLang="en-US" sz="1200">
                <a:latin typeface="Times New Roman" pitchFamily="18" charset="0"/>
              </a:rPr>
              <a:pPr/>
              <a:t>28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286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90855DB-43DC-468E-BEFA-2327BA656CA5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84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406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193531896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233349392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1760124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8698297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463433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746187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9520766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59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7</a:t>
            </a:r>
          </a:p>
          <a:p>
            <a:r>
              <a:rPr lang="en-US" altLang="en-US" dirty="0" smtClean="0">
                <a:effectLst/>
              </a:rPr>
              <a:t>Survey Research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bias that occurs when respondents either consciously or unconsciously answer questions with a certain slant that misrepresents the truth </a:t>
            </a:r>
          </a:p>
          <a:p>
            <a:r>
              <a:rPr lang="en-US" altLang="en-US" dirty="0" smtClean="0"/>
              <a:t>Can include two broad categories:</a:t>
            </a:r>
          </a:p>
          <a:p>
            <a:pPr lvl="1"/>
            <a:r>
              <a:rPr lang="en-US" altLang="en-US" dirty="0" smtClean="0"/>
              <a:t>Deliberate falsification </a:t>
            </a:r>
          </a:p>
          <a:p>
            <a:pPr lvl="1"/>
            <a:r>
              <a:rPr lang="en-US" altLang="en-US" dirty="0" smtClean="0"/>
              <a:t>Unconscious misrepresentation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Administrative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error caused by the improper administration or execution of the research task </a:t>
            </a:r>
          </a:p>
          <a:p>
            <a:r>
              <a:rPr lang="en-US" altLang="en-US" dirty="0" smtClean="0"/>
              <a:t>Types:</a:t>
            </a:r>
          </a:p>
          <a:p>
            <a:pPr lvl="1"/>
            <a:r>
              <a:rPr lang="en-US" altLang="en-US" dirty="0" smtClean="0"/>
              <a:t>Data processing error—incorrect data entry, incorrect computer programming, or other procedural errors during data analysis</a:t>
            </a:r>
          </a:p>
          <a:p>
            <a:pPr lvl="1"/>
            <a:r>
              <a:rPr lang="en-US" altLang="en-US" dirty="0" smtClean="0"/>
              <a:t>Sample selection error—improper sample design or sampling procedure execution</a:t>
            </a:r>
          </a:p>
          <a:p>
            <a:pPr lvl="1"/>
            <a:r>
              <a:rPr lang="en-US" altLang="en-US" dirty="0" smtClean="0"/>
              <a:t>Interviewer error—mistakes made by interviewers</a:t>
            </a:r>
          </a:p>
          <a:p>
            <a:pPr lvl="1"/>
            <a:r>
              <a:rPr lang="en-US" altLang="en-US" dirty="0" smtClean="0"/>
              <a:t>Interviewer cheating—filling in fake answers or falsifying questionnaires during an interview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Ways Marketing Researchers Conduct Survey Interviews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survey approaches</a:t>
            </a:r>
          </a:p>
          <a:p>
            <a:pPr lvl="1"/>
            <a:r>
              <a:rPr lang="en-US" dirty="0" smtClean="0"/>
              <a:t>Communication that allows spontaneous two-way interaction between the interviewer and the respondent</a:t>
            </a:r>
          </a:p>
          <a:p>
            <a:r>
              <a:rPr lang="en-US" dirty="0" smtClean="0"/>
              <a:t>Noninteractive media</a:t>
            </a:r>
          </a:p>
          <a:p>
            <a:pPr lvl="1"/>
            <a:r>
              <a:rPr lang="en-US" dirty="0" smtClean="0"/>
              <a:t>Two-way communication by which respondents give answers to static questions that do not allow a dynamic dialog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Conducting Personal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face-to-face communication in which an interviewer asks a respondent to answer questions</a:t>
            </a:r>
          </a:p>
          <a:p>
            <a:r>
              <a:rPr lang="en-US" altLang="en-US" dirty="0" smtClean="0"/>
              <a:t>Advantages of personal interviews</a:t>
            </a:r>
            <a:endParaRPr lang="en-US" dirty="0" smtClean="0"/>
          </a:p>
          <a:p>
            <a:pPr lvl="1"/>
            <a:r>
              <a:rPr lang="en-US" altLang="en-US" dirty="0" smtClean="0"/>
              <a:t>Opportunity for feedback</a:t>
            </a:r>
          </a:p>
          <a:p>
            <a:pPr lvl="1"/>
            <a:r>
              <a:rPr lang="en-US" altLang="en-US" dirty="0" smtClean="0"/>
              <a:t>Probing complex answers</a:t>
            </a:r>
          </a:p>
          <a:p>
            <a:pPr lvl="1"/>
            <a:r>
              <a:rPr lang="en-US" altLang="en-US" dirty="0" smtClean="0"/>
              <a:t>Length of interview</a:t>
            </a:r>
          </a:p>
          <a:p>
            <a:pPr lvl="1"/>
            <a:r>
              <a:rPr lang="en-US" altLang="en-US" dirty="0" smtClean="0"/>
              <a:t>Completeness of questionnaire</a:t>
            </a:r>
          </a:p>
          <a:p>
            <a:pPr lvl="1"/>
            <a:r>
              <a:rPr lang="en-US" altLang="en-US" dirty="0" smtClean="0"/>
              <a:t>Props and visual aids</a:t>
            </a:r>
          </a:p>
          <a:p>
            <a:pPr lvl="1"/>
            <a:r>
              <a:rPr lang="en-US" altLang="en-US" dirty="0" smtClean="0"/>
              <a:t>High participation rate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23225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r>
              <a:rPr lang="en-US" dirty="0"/>
              <a:t>Conducting </a:t>
            </a:r>
            <a:r>
              <a:rPr lang="en-US" dirty="0" smtClean="0"/>
              <a:t>Personal Interviews (cont’d.)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Disadvantages </a:t>
            </a:r>
            <a:r>
              <a:rPr lang="en-US" altLang="en-US" dirty="0"/>
              <a:t>of </a:t>
            </a:r>
            <a:r>
              <a:rPr lang="en-US" altLang="en-US" dirty="0" smtClean="0"/>
              <a:t>personal interviews</a:t>
            </a:r>
            <a:endParaRPr lang="en-US" altLang="en-US" dirty="0"/>
          </a:p>
          <a:p>
            <a:pPr lvl="1"/>
            <a:r>
              <a:rPr lang="en-US" altLang="en-US" dirty="0" smtClean="0"/>
              <a:t>Interviewer bias</a:t>
            </a:r>
          </a:p>
          <a:p>
            <a:pPr lvl="2"/>
            <a:r>
              <a:rPr lang="en-US" altLang="en-US" dirty="0" smtClean="0"/>
              <a:t>Respondents act differently with different interviewers</a:t>
            </a:r>
          </a:p>
          <a:p>
            <a:pPr lvl="2"/>
            <a:r>
              <a:rPr lang="en-US" altLang="en-US" dirty="0" smtClean="0"/>
              <a:t>Interviewer’s tone of voice and appearance are influential </a:t>
            </a:r>
          </a:p>
          <a:p>
            <a:pPr lvl="1"/>
            <a:r>
              <a:rPr lang="en-US" altLang="en-US" dirty="0" smtClean="0"/>
              <a:t>Lack of anonymity of respondent</a:t>
            </a:r>
          </a:p>
          <a:p>
            <a:pPr lvl="1"/>
            <a:r>
              <a:rPr lang="en-US" altLang="en-US" dirty="0" smtClean="0"/>
              <a:t>Cost: personal interviews are expensive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Other Interview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Mall intercepts</a:t>
            </a:r>
          </a:p>
          <a:p>
            <a:pPr lvl="1"/>
            <a:r>
              <a:rPr lang="en-US" altLang="en-US" dirty="0" smtClean="0"/>
              <a:t>Personal interviews conducted in a shopping center</a:t>
            </a:r>
          </a:p>
          <a:p>
            <a:r>
              <a:rPr lang="en-US" altLang="en-US" dirty="0" smtClean="0"/>
              <a:t>Door-to-door interviews</a:t>
            </a:r>
          </a:p>
          <a:p>
            <a:pPr lvl="1"/>
            <a:r>
              <a:rPr lang="en-US" altLang="en-US" dirty="0" smtClean="0"/>
              <a:t>Personal interviews conducted at respondents’ doorsteps in an effort to increase the participation rate in the survey</a:t>
            </a:r>
          </a:p>
          <a:p>
            <a:r>
              <a:rPr lang="en-US" altLang="en-US" dirty="0" smtClean="0"/>
              <a:t>Callbacks</a:t>
            </a:r>
          </a:p>
          <a:p>
            <a:pPr lvl="1"/>
            <a:r>
              <a:rPr lang="en-US" altLang="en-US" dirty="0" smtClean="0"/>
              <a:t>Attempts to try and contact those sample members missed in the initial attempt</a:t>
            </a:r>
          </a:p>
          <a:p>
            <a:pPr lvl="1"/>
            <a:r>
              <a:rPr lang="en-US" altLang="en-US" dirty="0" smtClean="0"/>
              <a:t>CATI—acronym for computer-assisted telephone interviews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Telephone Interviews: Landline 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No call legislation</a:t>
            </a:r>
          </a:p>
          <a:p>
            <a:pPr lvl="1"/>
            <a:r>
              <a:rPr lang="en-US" altLang="en-US" dirty="0" smtClean="0"/>
              <a:t>Marketers cannot call phone numbers listed on the do-not-call registry</a:t>
            </a:r>
          </a:p>
          <a:p>
            <a:pPr lvl="1"/>
            <a:r>
              <a:rPr lang="en-US" altLang="en-US" dirty="0" smtClean="0"/>
              <a:t>Robocalls— a phone call conducted by an autodialer and using recorded voice message system </a:t>
            </a:r>
          </a:p>
          <a:p>
            <a:r>
              <a:rPr lang="en-US" altLang="en-US" dirty="0" smtClean="0"/>
              <a:t>Ownership</a:t>
            </a:r>
          </a:p>
          <a:p>
            <a:pPr lvl="1"/>
            <a:r>
              <a:rPr lang="en-US" altLang="en-US" dirty="0" smtClean="0"/>
              <a:t>Coverage bias—misrepresentation of a population by survey results that disproportionately represent one group over another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Telephone Interviews: Mobile 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 the United States, telemarketing toward mobile phone numbers is prohibited unless the user opts in</a:t>
            </a:r>
          </a:p>
          <a:p>
            <a:r>
              <a:rPr lang="en-US" altLang="en-US" dirty="0" smtClean="0"/>
              <a:t>The area codes for mobile phones are not necessarily geographic</a:t>
            </a:r>
          </a:p>
          <a:p>
            <a:r>
              <a:rPr lang="en-US" altLang="en-US" dirty="0" smtClean="0"/>
              <a:t>The phones have varying abilities for automated responses and differing keypads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Phone Interview Characteristics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Random digit dialing</a:t>
            </a:r>
          </a:p>
          <a:p>
            <a:r>
              <a:rPr lang="en-US" altLang="en-US" dirty="0" smtClean="0"/>
              <a:t>Landline versus mobile phone results</a:t>
            </a:r>
          </a:p>
          <a:p>
            <a:r>
              <a:rPr lang="en-US" altLang="en-US" dirty="0" smtClean="0"/>
              <a:t>Speed</a:t>
            </a:r>
          </a:p>
          <a:p>
            <a:r>
              <a:rPr lang="en-US" altLang="en-US" dirty="0" smtClean="0"/>
              <a:t>Cost</a:t>
            </a:r>
          </a:p>
          <a:p>
            <a:r>
              <a:rPr lang="en-US" altLang="en-US" dirty="0" smtClean="0"/>
              <a:t>Absence of face-to-face contact</a:t>
            </a:r>
          </a:p>
          <a:p>
            <a:r>
              <a:rPr lang="en-US" altLang="en-US" dirty="0" smtClean="0"/>
              <a:t>Cooperation</a:t>
            </a:r>
          </a:p>
          <a:p>
            <a:r>
              <a:rPr lang="en-US" altLang="en-US" dirty="0" smtClean="0"/>
              <a:t>Incentives to respond</a:t>
            </a:r>
          </a:p>
          <a:p>
            <a:r>
              <a:rPr lang="en-US" altLang="en-US" dirty="0" smtClean="0"/>
              <a:t>Lack of visual medium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0621"/>
          <a:stretch/>
        </p:blipFill>
        <p:spPr bwMode="auto">
          <a:xfrm>
            <a:off x="685800" y="1417343"/>
            <a:ext cx="7772400" cy="450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and Contrasting Landline and Mobile Phones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Define surveys and describe the type of information that may be gathered in a survey</a:t>
            </a:r>
          </a:p>
          <a:p>
            <a:r>
              <a:rPr lang="en-US" altLang="en-US" dirty="0" smtClean="0"/>
              <a:t>Identify sources of error in survey research</a:t>
            </a:r>
          </a:p>
          <a:p>
            <a:r>
              <a:rPr lang="en-US" altLang="en-US" dirty="0" smtClean="0"/>
              <a:t>Summarize the ways researchers gather information through personal interviews</a:t>
            </a:r>
          </a:p>
          <a:p>
            <a:r>
              <a:rPr lang="en-US" altLang="en-US" dirty="0" smtClean="0"/>
              <a:t>Know the advantages and disadvantages of conducting surveys using personal interviews, telephone calls, smartphone, tablet or PC </a:t>
            </a:r>
          </a:p>
          <a:p>
            <a:r>
              <a:rPr lang="en-US" altLang="en-US" dirty="0" smtClean="0"/>
              <a:t>Appreciate the importance of pretesting questionnaires</a:t>
            </a:r>
          </a:p>
          <a:p>
            <a:r>
              <a:rPr lang="en-US" altLang="en-US" dirty="0" smtClean="0"/>
              <a:t>Describe ethical issues that arise in survey research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85800" y="1417343"/>
            <a:ext cx="7772400" cy="3548930"/>
            <a:chOff x="711200" y="1417343"/>
            <a:chExt cx="7772400" cy="354893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044"/>
            <a:stretch/>
          </p:blipFill>
          <p:spPr bwMode="auto">
            <a:xfrm>
              <a:off x="711200" y="1861837"/>
              <a:ext cx="7772400" cy="3104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901"/>
            <a:stretch/>
          </p:blipFill>
          <p:spPr bwMode="auto">
            <a:xfrm>
              <a:off x="711200" y="1417343"/>
              <a:ext cx="7772400" cy="462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and Contrasting Landline and Mobile Phones (cont’d.)</a:t>
            </a:r>
          </a:p>
        </p:txBody>
      </p:sp>
    </p:spTree>
    <p:extLst>
      <p:ext uri="{BB962C8B-B14F-4D97-AF65-F5344CB8AC3E}">
        <p14:creationId xmlns:p14="http://schemas.microsoft.com/office/powerpoint/2010/main" val="41302291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Surveys Using Self-Administered Questionnaires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Self-administered questionnaires—surveys in which the respondent takes the responsibility for reading and answering the questions without having them stated orally by an interviewer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786" y="1282033"/>
            <a:ext cx="3482428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Options for Self-Administered Questionnaires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Mail Questionnaires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Geographic flexibility</a:t>
            </a:r>
          </a:p>
          <a:p>
            <a:r>
              <a:rPr lang="en-US" altLang="en-US" dirty="0" smtClean="0"/>
              <a:t>Cost</a:t>
            </a:r>
          </a:p>
          <a:p>
            <a:r>
              <a:rPr lang="en-US" altLang="en-US" dirty="0" smtClean="0"/>
              <a:t>Respondent convenience</a:t>
            </a:r>
          </a:p>
          <a:p>
            <a:r>
              <a:rPr lang="en-US" altLang="en-US" dirty="0" smtClean="0"/>
              <a:t>Respondent anonymity</a:t>
            </a:r>
          </a:p>
          <a:p>
            <a:r>
              <a:rPr lang="en-US" altLang="en-US" dirty="0" smtClean="0"/>
              <a:t>Absence of interviewer</a:t>
            </a:r>
          </a:p>
          <a:p>
            <a:r>
              <a:rPr lang="en-US" altLang="en-US" dirty="0" smtClean="0"/>
              <a:t>Standardized questions</a:t>
            </a:r>
          </a:p>
          <a:p>
            <a:r>
              <a:rPr lang="en-US" altLang="en-US" dirty="0" smtClean="0"/>
              <a:t>Time is money</a:t>
            </a:r>
          </a:p>
          <a:p>
            <a:r>
              <a:rPr lang="en-US" altLang="en-US" dirty="0" smtClean="0"/>
              <a:t>Length of mail questionnaire—10 minutes or less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number of questionnaires returned and completed divided by the number of sample members</a:t>
            </a:r>
          </a:p>
          <a:p>
            <a:r>
              <a:rPr lang="en-US" altLang="en-US" dirty="0" smtClean="0"/>
              <a:t>Increasing response rates for mail surveys</a:t>
            </a:r>
          </a:p>
          <a:p>
            <a:pPr lvl="1"/>
            <a:r>
              <a:rPr lang="en-US" altLang="en-US" dirty="0" smtClean="0"/>
              <a:t>Include a cover letter</a:t>
            </a:r>
          </a:p>
          <a:p>
            <a:pPr lvl="1"/>
            <a:r>
              <a:rPr lang="en-US" altLang="en-US" dirty="0" smtClean="0"/>
              <a:t>Provide incentives</a:t>
            </a:r>
          </a:p>
          <a:p>
            <a:pPr lvl="1"/>
            <a:r>
              <a:rPr lang="en-US" altLang="en-US" dirty="0" smtClean="0"/>
              <a:t>Give advance notification</a:t>
            </a:r>
          </a:p>
          <a:p>
            <a:pPr lvl="1"/>
            <a:r>
              <a:rPr lang="en-US" altLang="en-US" dirty="0" smtClean="0"/>
              <a:t>Keep survey sponsorship anonymous</a:t>
            </a:r>
          </a:p>
          <a:p>
            <a:pPr lvl="1"/>
            <a:r>
              <a:rPr lang="en-US" altLang="en-US" dirty="0" smtClean="0"/>
              <a:t>Keying mail questionnaires with codes - the researcher knows who has responded and remove them from the sample list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E-Mail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Survey requests distributed through e-mail</a:t>
            </a:r>
          </a:p>
          <a:p>
            <a:r>
              <a:rPr lang="en-US" altLang="en-US" dirty="0" smtClean="0"/>
              <a:t>Can include:</a:t>
            </a:r>
          </a:p>
          <a:p>
            <a:pPr lvl="1"/>
            <a:r>
              <a:rPr lang="en-US" altLang="en-US" dirty="0" smtClean="0"/>
              <a:t>Survey in the body of an e-mail</a:t>
            </a:r>
          </a:p>
          <a:p>
            <a:pPr lvl="1"/>
            <a:r>
              <a:rPr lang="en-US" altLang="en-US" dirty="0" smtClean="0"/>
              <a:t>Survey as an attachment</a:t>
            </a:r>
          </a:p>
          <a:p>
            <a:pPr lvl="1"/>
            <a:r>
              <a:rPr lang="en-US" altLang="en-US" dirty="0" smtClean="0"/>
              <a:t>A hyperlink to a Web-based survey</a:t>
            </a:r>
          </a:p>
          <a:p>
            <a:r>
              <a:rPr lang="en-US" altLang="en-US" dirty="0" smtClean="0"/>
              <a:t>Sampling and e-mail</a:t>
            </a:r>
          </a:p>
          <a:p>
            <a:pPr lvl="1"/>
            <a:r>
              <a:rPr lang="en-US" altLang="en-US" dirty="0" smtClean="0"/>
              <a:t>Most people can be sampled via e-mail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Advantages and Disadvantages of E-Mail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Speed</a:t>
            </a:r>
          </a:p>
          <a:p>
            <a:pPr lvl="1"/>
            <a:r>
              <a:rPr lang="en-US" altLang="en-US" dirty="0" smtClean="0"/>
              <a:t>Lower cost</a:t>
            </a:r>
          </a:p>
          <a:p>
            <a:pPr lvl="1"/>
            <a:r>
              <a:rPr lang="en-US" altLang="en-US" dirty="0" smtClean="0"/>
              <a:t>Faster turn around time</a:t>
            </a:r>
          </a:p>
          <a:p>
            <a:pPr lvl="1"/>
            <a:r>
              <a:rPr lang="en-US" altLang="en-US" dirty="0" smtClean="0"/>
              <a:t>More flexibility</a:t>
            </a:r>
          </a:p>
          <a:p>
            <a:pPr lvl="1"/>
            <a:r>
              <a:rPr lang="en-US" altLang="en-US" dirty="0" smtClean="0"/>
              <a:t>Less manual processing</a:t>
            </a:r>
          </a:p>
          <a:p>
            <a:pPr lvl="1"/>
            <a:r>
              <a:rPr lang="en-US" altLang="en-US" dirty="0" smtClean="0"/>
              <a:t>Candid responses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smtClean="0"/>
              <a:t>Disadvantages</a:t>
            </a:r>
          </a:p>
          <a:p>
            <a:pPr lvl="1"/>
            <a:r>
              <a:rPr lang="en-US" altLang="en-US" dirty="0" smtClean="0"/>
              <a:t>Possible lack of anonymity</a:t>
            </a:r>
          </a:p>
          <a:p>
            <a:pPr lvl="1"/>
            <a:r>
              <a:rPr lang="en-US" altLang="en-US" dirty="0" smtClean="0"/>
              <a:t>Spam filters</a:t>
            </a:r>
          </a:p>
          <a:p>
            <a:pPr lvl="1"/>
            <a:r>
              <a:rPr lang="en-US" altLang="en-US" dirty="0" smtClean="0"/>
              <a:t>Problems with successful delivery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Internet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Speed and cost-effectiveness</a:t>
            </a:r>
          </a:p>
          <a:p>
            <a:pPr lvl="1"/>
            <a:r>
              <a:rPr lang="en-US" altLang="en-US" dirty="0" smtClean="0"/>
              <a:t>Visual appeal and interactivity</a:t>
            </a:r>
          </a:p>
          <a:p>
            <a:pPr lvl="1"/>
            <a:r>
              <a:rPr lang="en-US" altLang="en-US" dirty="0" smtClean="0"/>
              <a:t>Respondent participation and cooperation</a:t>
            </a:r>
          </a:p>
          <a:p>
            <a:pPr lvl="2"/>
            <a:r>
              <a:rPr lang="en-US" altLang="en-US" dirty="0" smtClean="0"/>
              <a:t>Crowdsourcing—inviting many, many people; even a small percentage generates a usable sample</a:t>
            </a:r>
          </a:p>
          <a:p>
            <a:pPr lvl="1"/>
            <a:r>
              <a:rPr lang="en-US" altLang="en-US" dirty="0" smtClean="0"/>
              <a:t>Accurate real-time data capture</a:t>
            </a:r>
          </a:p>
          <a:p>
            <a:pPr lvl="1"/>
            <a:r>
              <a:rPr lang="en-US" altLang="en-US" dirty="0" smtClean="0"/>
              <a:t>Callbacks</a:t>
            </a:r>
          </a:p>
          <a:p>
            <a:pPr lvl="2"/>
            <a:r>
              <a:rPr lang="en-US" altLang="en-US" dirty="0" smtClean="0"/>
              <a:t>Should not be used for anonymous surveys</a:t>
            </a:r>
          </a:p>
          <a:p>
            <a:pPr lvl="1"/>
            <a:r>
              <a:rPr lang="en-US" altLang="en-US" dirty="0" smtClean="0"/>
              <a:t>Personalized and flexible questioning</a:t>
            </a:r>
          </a:p>
          <a:p>
            <a:pPr lvl="1"/>
            <a:r>
              <a:rPr lang="en-US" altLang="en-US" dirty="0" smtClean="0"/>
              <a:t>Respondent anonymity </a:t>
            </a:r>
          </a:p>
          <a:p>
            <a:pPr lvl="2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Improving Response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Click-through rate</a:t>
            </a:r>
          </a:p>
          <a:p>
            <a:pPr lvl="1"/>
            <a:r>
              <a:rPr lang="en-US" altLang="en-US" dirty="0" smtClean="0"/>
              <a:t>The portion of potential respondents exposed to a hyperlink to a survey who actually click through to view the questionnaire</a:t>
            </a:r>
          </a:p>
          <a:p>
            <a:r>
              <a:rPr lang="en-US" altLang="en-US" dirty="0" smtClean="0"/>
              <a:t>Incentives:</a:t>
            </a:r>
          </a:p>
          <a:p>
            <a:pPr lvl="1"/>
            <a:r>
              <a:rPr lang="en-US" altLang="en-US" dirty="0" smtClean="0"/>
              <a:t>Increase response rates</a:t>
            </a:r>
          </a:p>
          <a:p>
            <a:pPr lvl="1"/>
            <a:r>
              <a:rPr lang="en-US" altLang="en-US" dirty="0" smtClean="0"/>
              <a:t>Prepaid incentives do better than promised incentives</a:t>
            </a:r>
          </a:p>
          <a:p>
            <a:pPr lvl="1"/>
            <a:r>
              <a:rPr lang="en-US" altLang="en-US" dirty="0" smtClean="0"/>
              <a:t>Response rates increase with the size of incentive</a:t>
            </a:r>
          </a:p>
          <a:p>
            <a:pPr lvl="1"/>
            <a:r>
              <a:rPr lang="en-US" altLang="en-US" dirty="0" smtClean="0"/>
              <a:t>Can influence what type of person responds</a:t>
            </a:r>
          </a:p>
          <a:p>
            <a:r>
              <a:rPr lang="en-US" altLang="en-US" dirty="0" smtClean="0"/>
              <a:t>Maximizing response rate does not guarantee sample representativeness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Internet surveys are still in their infancy in many ways</a:t>
            </a:r>
          </a:p>
          <a:p>
            <a:r>
              <a:rPr lang="en-US" altLang="en-US" dirty="0" smtClean="0"/>
              <a:t>Web-based survey approaches produce data that is as good as traditional landline phone surveys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Respondents are the people who answer questions during a survey</a:t>
            </a:r>
          </a:p>
          <a:p>
            <a:r>
              <a:rPr lang="en-US" altLang="en-US" dirty="0" smtClean="0"/>
              <a:t>A survey represents a way of describing public opinion by collecting primary data through communicating directly with individual sampling units</a:t>
            </a:r>
          </a:p>
          <a:p>
            <a:r>
              <a:rPr lang="en-US" altLang="en-US" dirty="0" smtClean="0"/>
              <a:t>A sample survey is a more formal term for a survey emphasizing that respondents’ opinions presumably represent a sample of the larger target population’s opinion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Choosing an Appropriate Survey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determine the approach</a:t>
            </a:r>
          </a:p>
          <a:p>
            <a:pPr lvl="1"/>
            <a:r>
              <a:rPr lang="en-US" altLang="en-US" dirty="0" smtClean="0"/>
              <a:t>Is the assistance of the interviewer necessary?</a:t>
            </a:r>
          </a:p>
          <a:p>
            <a:pPr lvl="1"/>
            <a:r>
              <a:rPr lang="en-US" altLang="en-US" dirty="0" smtClean="0"/>
              <a:t>Are respondents interested in the issues being investigated?</a:t>
            </a:r>
          </a:p>
          <a:p>
            <a:pPr lvl="1"/>
            <a:r>
              <a:rPr lang="en-US" altLang="en-US" dirty="0" smtClean="0"/>
              <a:t>Will cooperation be easily attained?</a:t>
            </a:r>
          </a:p>
          <a:p>
            <a:pPr lvl="1"/>
            <a:r>
              <a:rPr lang="en-US" altLang="en-US" dirty="0" smtClean="0"/>
              <a:t>How quickly is the information needed?</a:t>
            </a:r>
          </a:p>
          <a:p>
            <a:pPr lvl="1"/>
            <a:r>
              <a:rPr lang="en-US" altLang="en-US" dirty="0" smtClean="0"/>
              <a:t>Will the study require a long and complex questionnaire?</a:t>
            </a:r>
          </a:p>
          <a:p>
            <a:pPr lvl="1"/>
            <a:r>
              <a:rPr lang="en-US" altLang="en-US" dirty="0" smtClean="0"/>
              <a:t>How large is the budget?</a:t>
            </a:r>
          </a:p>
          <a:p>
            <a:r>
              <a:rPr lang="en-US" altLang="en-US" dirty="0" smtClean="0"/>
              <a:t>Mixed-mode survey—more than one survey medium 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Different Survey Approaches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632"/>
          <a:stretch/>
        </p:blipFill>
        <p:spPr bwMode="auto">
          <a:xfrm>
            <a:off x="1062493" y="1087755"/>
            <a:ext cx="689247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218089" y="1455441"/>
            <a:ext cx="6894576" cy="4424366"/>
            <a:chOff x="1218089" y="1455441"/>
            <a:chExt cx="6894576" cy="442436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076"/>
            <a:stretch/>
          </p:blipFill>
          <p:spPr bwMode="auto">
            <a:xfrm>
              <a:off x="1218089" y="2047253"/>
              <a:ext cx="6894576" cy="383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363"/>
            <a:stretch/>
          </p:blipFill>
          <p:spPr bwMode="auto">
            <a:xfrm>
              <a:off x="1218089" y="1455441"/>
              <a:ext cx="6894576" cy="592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Different Survey Approaches (cont’d.)</a:t>
            </a:r>
          </a:p>
        </p:txBody>
      </p:sp>
    </p:spTree>
    <p:extLst>
      <p:ext uri="{BB962C8B-B14F-4D97-AF65-F5344CB8AC3E}">
        <p14:creationId xmlns:p14="http://schemas.microsoft.com/office/powerpoint/2010/main" val="26907184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Pretesting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Pretesting—screening procedure that involves a trial run with a group of respondents to iron out fundamental problems in the survey design</a:t>
            </a:r>
          </a:p>
          <a:p>
            <a:r>
              <a:rPr lang="en-US" altLang="en-US" dirty="0" smtClean="0"/>
              <a:t>Researchers benefit by spotting problems in the pretest </a:t>
            </a:r>
          </a:p>
          <a:p>
            <a:r>
              <a:rPr lang="en-US" altLang="en-US" dirty="0" smtClean="0"/>
              <a:t>Three ways of pretesting:</a:t>
            </a:r>
          </a:p>
          <a:p>
            <a:pPr lvl="1"/>
            <a:r>
              <a:rPr lang="en-US" altLang="en-US" dirty="0" smtClean="0"/>
              <a:t>Ask colleagues to screen the survey for problems </a:t>
            </a:r>
          </a:p>
          <a:p>
            <a:pPr lvl="1"/>
            <a:r>
              <a:rPr lang="en-US" altLang="en-US" dirty="0" smtClean="0"/>
              <a:t>Ask the manager who asked for the survey to screen it for problems</a:t>
            </a:r>
          </a:p>
          <a:p>
            <a:pPr lvl="1"/>
            <a:r>
              <a:rPr lang="en-US" altLang="en-US" dirty="0" smtClean="0"/>
              <a:t>A true pretest, or trial run, of the survey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Survey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Participants’ right to privacy</a:t>
            </a:r>
          </a:p>
          <a:p>
            <a:r>
              <a:rPr lang="en-US" altLang="en-US" dirty="0" smtClean="0"/>
              <a:t>The use of deception</a:t>
            </a:r>
          </a:p>
          <a:p>
            <a:r>
              <a:rPr lang="en-US" altLang="en-US" dirty="0" smtClean="0"/>
              <a:t>Respondents’ rights to be informed about the purpose of the research</a:t>
            </a:r>
          </a:p>
          <a:p>
            <a:r>
              <a:rPr lang="en-US" altLang="en-US" dirty="0" smtClean="0"/>
              <a:t>The need for confidentiality</a:t>
            </a:r>
          </a:p>
          <a:p>
            <a:r>
              <a:rPr lang="en-US" altLang="en-US" dirty="0" smtClean="0"/>
              <a:t>The need for honesty in collecting data</a:t>
            </a:r>
          </a:p>
          <a:p>
            <a:r>
              <a:rPr lang="en-US" altLang="en-US" dirty="0" smtClean="0"/>
              <a:t>The need for objectivity in collecting data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Types of Information Gathered Using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about product use, desirable features, and Web habits help with product development and advertising messages</a:t>
            </a:r>
          </a:p>
          <a:p>
            <a:r>
              <a:rPr lang="en-US" dirty="0" smtClean="0"/>
              <a:t>Surveys gather information to assess consumer knowledge and awareness of products, brands, or issues and to measure consumer attitudes, feelings and behaviors</a:t>
            </a:r>
          </a:p>
          <a:p>
            <a:r>
              <a:rPr lang="en-US" dirty="0" smtClean="0"/>
              <a:t>Certain aspects of surveys may be qualitative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Advantages and Disadvantages of Survey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Quick</a:t>
            </a:r>
          </a:p>
          <a:p>
            <a:pPr lvl="1"/>
            <a:r>
              <a:rPr lang="en-US" altLang="en-US" dirty="0" smtClean="0"/>
              <a:t>Inexpensive</a:t>
            </a:r>
          </a:p>
          <a:p>
            <a:pPr lvl="1"/>
            <a:r>
              <a:rPr lang="en-US" altLang="en-US" dirty="0" smtClean="0"/>
              <a:t>Efficient</a:t>
            </a:r>
          </a:p>
          <a:p>
            <a:pPr lvl="1"/>
            <a:r>
              <a:rPr lang="en-US" altLang="en-US" dirty="0" smtClean="0"/>
              <a:t>Accurate</a:t>
            </a:r>
          </a:p>
          <a:p>
            <a:pPr lvl="1"/>
            <a:r>
              <a:rPr lang="en-US" altLang="en-US" dirty="0" smtClean="0"/>
              <a:t>Flexible</a:t>
            </a:r>
          </a:p>
          <a:p>
            <a:r>
              <a:rPr lang="en-US" altLang="en-US" dirty="0" smtClean="0"/>
              <a:t>Disadvantages</a:t>
            </a:r>
          </a:p>
          <a:p>
            <a:pPr lvl="1"/>
            <a:r>
              <a:rPr lang="en-US" altLang="en-US" dirty="0" smtClean="0"/>
              <a:t>Can have errors, which cause misleading 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123" y="1051586"/>
            <a:ext cx="6009754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Source of Survey Error That Distract from Representativeness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Sources of Error in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Random versus systematic sampling error</a:t>
            </a:r>
          </a:p>
          <a:p>
            <a:pPr lvl="1"/>
            <a:r>
              <a:rPr lang="en-US" altLang="en-US" dirty="0" smtClean="0"/>
              <a:t>Sampling error—error arising because of inadequacies of the actual respondents to represent the population of interest </a:t>
            </a:r>
          </a:p>
          <a:p>
            <a:pPr lvl="1"/>
            <a:r>
              <a:rPr lang="en-US" altLang="en-US" dirty="0" smtClean="0"/>
              <a:t>Systematic error—error resulting from some imperfect aspect of the research design</a:t>
            </a:r>
          </a:p>
          <a:p>
            <a:pPr lvl="1"/>
            <a:r>
              <a:rPr lang="en-US" altLang="en-US" dirty="0" smtClean="0"/>
              <a:t>Population parameter—refers to some true value of a phenomenon within a population </a:t>
            </a:r>
          </a:p>
          <a:p>
            <a:pPr lvl="1"/>
            <a:r>
              <a:rPr lang="en-US" altLang="en-US" dirty="0" smtClean="0"/>
              <a:t>Sample bias—a persistent tendency for the results of a sample to deviate in one direction from the true value of the population parameter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Respondent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category of sample bias resulting from some respondent action such as lying or inaction</a:t>
            </a:r>
          </a:p>
          <a:p>
            <a:r>
              <a:rPr lang="en-US" dirty="0" smtClean="0"/>
              <a:t>Two major categories</a:t>
            </a:r>
          </a:p>
          <a:p>
            <a:pPr lvl="1"/>
            <a:r>
              <a:rPr lang="en-US" dirty="0" smtClean="0"/>
              <a:t>Nonresponse </a:t>
            </a:r>
            <a:r>
              <a:rPr lang="en-US" dirty="0"/>
              <a:t>error </a:t>
            </a:r>
            <a:r>
              <a:rPr lang="en-US" dirty="0" smtClean="0"/>
              <a:t>bias</a:t>
            </a:r>
          </a:p>
          <a:p>
            <a:pPr lvl="1"/>
            <a:r>
              <a:rPr lang="en-US" dirty="0"/>
              <a:t>Response bias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Nonresponse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statistical difference between a survey that includes those who responded and those who failed to respond</a:t>
            </a:r>
          </a:p>
          <a:p>
            <a:pPr lvl="1"/>
            <a:r>
              <a:rPr lang="en-US" altLang="en-US" dirty="0" smtClean="0"/>
              <a:t>Nonrespondents—sample members who are mistakenly not contacted or who refuse to provide input in the research</a:t>
            </a:r>
          </a:p>
          <a:p>
            <a:pPr lvl="1"/>
            <a:r>
              <a:rPr lang="en-US" altLang="en-US" dirty="0" smtClean="0"/>
              <a:t>No contacts—potential respondents who do not receive the request to participate in the research</a:t>
            </a:r>
          </a:p>
          <a:p>
            <a:pPr lvl="1"/>
            <a:r>
              <a:rPr lang="en-US" altLang="en-US" dirty="0" smtClean="0"/>
              <a:t>Refusals—people who are unwilling to participate</a:t>
            </a:r>
          </a:p>
          <a:p>
            <a:pPr lvl="1"/>
            <a:r>
              <a:rPr lang="en-US" altLang="en-US" dirty="0" smtClean="0"/>
              <a:t>Self-selection bias—people who feel strongly about a subject are more likely to respond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4285</TotalTime>
  <Words>2892</Words>
  <Application>Microsoft Office PowerPoint</Application>
  <PresentationFormat>On-screen Show (4:3)</PresentationFormat>
  <Paragraphs>264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ＭＳ Ｐゴシック</vt:lpstr>
      <vt:lpstr>ＭＳ Ｐゴシック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The Types of Information Gathered Using Surveys</vt:lpstr>
      <vt:lpstr>Advantages and Disadvantages of Survey Research</vt:lpstr>
      <vt:lpstr>PowerPoint Presentation</vt:lpstr>
      <vt:lpstr>Sources of Error in Surveys</vt:lpstr>
      <vt:lpstr>Respondent Error</vt:lpstr>
      <vt:lpstr>Nonresponse Error</vt:lpstr>
      <vt:lpstr>Response Bias</vt:lpstr>
      <vt:lpstr>Administrative Error</vt:lpstr>
      <vt:lpstr>Ways Marketing Researchers Conduct Survey Interviews</vt:lpstr>
      <vt:lpstr>Conducting Personal Interviews</vt:lpstr>
      <vt:lpstr>Conducting Personal Interviews (cont’d.)</vt:lpstr>
      <vt:lpstr>Other Interview Types</vt:lpstr>
      <vt:lpstr>Telephone Interviews: Landline Phones</vt:lpstr>
      <vt:lpstr>Telephone Interviews: Mobile Phones</vt:lpstr>
      <vt:lpstr>Phone Interview Characteristics </vt:lpstr>
      <vt:lpstr>PowerPoint Presentation</vt:lpstr>
      <vt:lpstr>PowerPoint Presentation</vt:lpstr>
      <vt:lpstr>Surveys Using Self-Administered Questionnaires</vt:lpstr>
      <vt:lpstr>PowerPoint Presentation</vt:lpstr>
      <vt:lpstr>Mail Questionnaires</vt:lpstr>
      <vt:lpstr>Response Rates</vt:lpstr>
      <vt:lpstr>E-Mail Surveys</vt:lpstr>
      <vt:lpstr>Advantages and Disadvantages of E-Mail</vt:lpstr>
      <vt:lpstr>Internet Surveys</vt:lpstr>
      <vt:lpstr>Improving Response Rates</vt:lpstr>
      <vt:lpstr>Response Quality</vt:lpstr>
      <vt:lpstr>Choosing an Appropriate Survey Approach</vt:lpstr>
      <vt:lpstr>PowerPoint Presentation</vt:lpstr>
      <vt:lpstr>PowerPoint Presentation</vt:lpstr>
      <vt:lpstr>Pretesting Survey Instruments</vt:lpstr>
      <vt:lpstr>Ethical Issues in Survey Research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250</cp:revision>
  <dcterms:created xsi:type="dcterms:W3CDTF">2003-02-17T02:06:55Z</dcterms:created>
  <dcterms:modified xsi:type="dcterms:W3CDTF">2016-10-07T13:39:55Z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