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32"/>
  </p:notesMasterIdLst>
  <p:handoutMasterIdLst>
    <p:handoutMasterId r:id="rId33"/>
  </p:handoutMasterIdLst>
  <p:sldIdLst>
    <p:sldId id="256" r:id="rId2"/>
    <p:sldId id="423" r:id="rId3"/>
    <p:sldId id="424" r:id="rId4"/>
    <p:sldId id="425" r:id="rId5"/>
    <p:sldId id="452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4" r:id="rId15"/>
    <p:sldId id="435" r:id="rId16"/>
    <p:sldId id="436" r:id="rId17"/>
    <p:sldId id="437" r:id="rId18"/>
    <p:sldId id="438" r:id="rId19"/>
    <p:sldId id="439" r:id="rId20"/>
    <p:sldId id="440" r:id="rId21"/>
    <p:sldId id="441" r:id="rId22"/>
    <p:sldId id="442" r:id="rId23"/>
    <p:sldId id="443" r:id="rId24"/>
    <p:sldId id="444" r:id="rId25"/>
    <p:sldId id="451" r:id="rId26"/>
    <p:sldId id="445" r:id="rId27"/>
    <p:sldId id="446" r:id="rId28"/>
    <p:sldId id="447" r:id="rId29"/>
    <p:sldId id="448" r:id="rId30"/>
    <p:sldId id="449" r:id="rId31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950" autoAdjust="0"/>
    <p:restoredTop sz="94705" autoAdjust="0"/>
  </p:normalViewPr>
  <p:slideViewPr>
    <p:cSldViewPr>
      <p:cViewPr varScale="1">
        <p:scale>
          <a:sx n="64" d="100"/>
          <a:sy n="64" d="100"/>
        </p:scale>
        <p:origin x="-16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3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71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059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8950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xmlns="" val="2106002546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xmlns="" val="4172673298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83756372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89809112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64705669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18444294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01783292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‹N°›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9722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8</a:t>
            </a:r>
          </a:p>
          <a:p>
            <a:r>
              <a:rPr lang="en-US" altLang="en-US" dirty="0" smtClean="0">
                <a:effectLst/>
              </a:rPr>
              <a:t>Observation</a:t>
            </a:r>
            <a:endParaRPr lang="en-US" altLang="en-US" dirty="0">
              <a:effectLst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76238"/>
            <a:ext cx="8086725" cy="584200"/>
          </a:xfrm>
        </p:spPr>
        <p:txBody>
          <a:bodyPr/>
          <a:lstStyle/>
          <a:p>
            <a:r>
              <a:rPr lang="en-US" altLang="en-US" dirty="0" smtClean="0"/>
              <a:t>The Nature of Observation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Mechanical observation, as performed by supermarket scanners or traffic counters, can very accurately record behavior that is routine, repetitive, or programmatic</a:t>
            </a:r>
          </a:p>
          <a:p>
            <a:r>
              <a:rPr lang="en-US" altLang="en-US" dirty="0" smtClean="0"/>
              <a:t>Unobtrusive observation—no communication with the person being observed is necessary so that he or she is unaware that he or she is an object of research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10</a:t>
            </a:fld>
            <a:endParaRPr lang="en-US" altLang="en-US" dirty="0"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76238"/>
            <a:ext cx="8086725" cy="584200"/>
          </a:xfrm>
        </p:spPr>
        <p:txBody>
          <a:bodyPr/>
          <a:lstStyle/>
          <a:p>
            <a:r>
              <a:rPr lang="en-US" altLang="en-US" dirty="0" smtClean="0"/>
              <a:t>The Nature of Observation Studies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Visible observation—observation in which the observer’s presence or mechanical measurement device is obviously known to the subject</a:t>
            </a:r>
          </a:p>
          <a:p>
            <a:r>
              <a:rPr lang="en-US" altLang="en-US" dirty="0" smtClean="0"/>
              <a:t>Hidden observation—observation in which the subject is unaware that observation is taking place</a:t>
            </a:r>
          </a:p>
          <a:p>
            <a:r>
              <a:rPr lang="en-US" altLang="en-US" dirty="0" smtClean="0"/>
              <a:t>Observations are free from nuisances such as social desirability bias or memory problems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11</a:t>
            </a:fld>
            <a:endParaRPr lang="en-US" altLang="en-US" dirty="0"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76238"/>
            <a:ext cx="8086725" cy="584200"/>
          </a:xfrm>
        </p:spPr>
        <p:txBody>
          <a:bodyPr/>
          <a:lstStyle/>
          <a:p>
            <a:r>
              <a:rPr lang="en-US" altLang="en-US" dirty="0" smtClean="0"/>
              <a:t>Observation of Human Behavior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Behavioral scientists have recognized that nonverbal behavior can be a communication process by which individuals exchange meanings</a:t>
            </a:r>
          </a:p>
          <a:p>
            <a:r>
              <a:rPr lang="en-US" altLang="en-US" dirty="0" smtClean="0"/>
              <a:t>Head nods, smiles, raised eyebrows, winks, and other facial expressions or body movements serve as communication symbols</a:t>
            </a:r>
          </a:p>
          <a:p>
            <a:r>
              <a:rPr lang="en-US" altLang="en-US" dirty="0" smtClean="0"/>
              <a:t>Observation of nonverbal communication may hold considerable promise for the marketing researcher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12</a:t>
            </a:fld>
            <a:endParaRPr lang="en-US" altLang="en-US" dirty="0"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13</a:t>
            </a:fld>
            <a:endParaRPr lang="en-US" altLang="en-US" dirty="0"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128" y="1278222"/>
            <a:ext cx="8031744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8.2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Observing and Interpreting Nonverbal Communication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Direct and Contrived Observation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Direct observation—a straightforward attempt to observe and record what naturally occurs</a:t>
            </a:r>
          </a:p>
          <a:p>
            <a:pPr lvl="1"/>
            <a:r>
              <a:rPr lang="en-US" altLang="en-US" dirty="0" smtClean="0"/>
              <a:t>The investigator does not create an artificial situation </a:t>
            </a:r>
          </a:p>
          <a:p>
            <a:r>
              <a:rPr lang="en-US" altLang="en-US" dirty="0" smtClean="0"/>
              <a:t>Contrived observation—observation in which the investigator creates an artificial environment in order to test a hypothesis</a:t>
            </a:r>
          </a:p>
          <a:p>
            <a:pPr lvl="1"/>
            <a:r>
              <a:rPr lang="en-US" altLang="en-US" dirty="0" smtClean="0"/>
              <a:t>Can increase the frequency of certain behavior patterns </a:t>
            </a:r>
          </a:p>
          <a:p>
            <a:pPr lvl="1"/>
            <a:r>
              <a:rPr lang="en-US" altLang="en-US" dirty="0" smtClean="0"/>
              <a:t>If situations are not contrived, the research time spent waiting and observing would expand considerably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Why Use Direct Observation?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Straightforward</a:t>
            </a:r>
          </a:p>
          <a:p>
            <a:r>
              <a:rPr lang="en-US" altLang="en-US" dirty="0" smtClean="0"/>
              <a:t>Economical</a:t>
            </a:r>
          </a:p>
          <a:p>
            <a:r>
              <a:rPr lang="en-US" altLang="en-US" dirty="0" smtClean="0"/>
              <a:t>Obtain data quickly and easily</a:t>
            </a:r>
          </a:p>
          <a:p>
            <a:r>
              <a:rPr lang="en-US" altLang="en-US" dirty="0" smtClean="0"/>
              <a:t>Often the most accurate way to gather data</a:t>
            </a:r>
          </a:p>
          <a:p>
            <a:r>
              <a:rPr lang="en-US" altLang="en-US" dirty="0" smtClean="0"/>
              <a:t>Has limited flexibility because not all phenomena are observable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Errors Associated with Direct 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When human observers record behaviors, the observer may record events subjectively</a:t>
            </a:r>
          </a:p>
          <a:p>
            <a:r>
              <a:rPr lang="en-US" altLang="en-US" dirty="0" smtClean="0"/>
              <a:t>Observer bias—a distortion of measurement resulting from the cognitive behavior or actions of a witnessing observer </a:t>
            </a:r>
          </a:p>
          <a:p>
            <a:pPr lvl="1"/>
            <a:r>
              <a:rPr lang="en-US" altLang="en-US" dirty="0" smtClean="0"/>
              <a:t>The observer should record as much detail as possible</a:t>
            </a:r>
          </a:p>
          <a:p>
            <a:r>
              <a:rPr lang="en-US" altLang="en-US" dirty="0" smtClean="0"/>
              <a:t>Pace of events, observer’s memory, observer’s writing speed, and other factors limit the detail of what can be recorded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Complementary Evidence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Observational approaches can be combined (complement) with other research approaches</a:t>
            </a:r>
          </a:p>
          <a:p>
            <a:r>
              <a:rPr lang="en-US" altLang="en-US" dirty="0" smtClean="0"/>
              <a:t>Survey responses combined with information on how long the respondent took to make a choice reveal more than either type of data alone</a:t>
            </a:r>
          </a:p>
          <a:p>
            <a:r>
              <a:rPr lang="en-US" altLang="en-US" dirty="0" smtClean="0"/>
              <a:t>Response latency—the amount of time it takes to make a choice between two alternatives</a:t>
            </a:r>
          </a:p>
          <a:p>
            <a:pPr lvl="1"/>
            <a:r>
              <a:rPr lang="en-US" altLang="en-US" dirty="0" smtClean="0"/>
              <a:t>Used as a measure of the strength of preference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Ethical Issues in the Observation of Humans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Observation is sometimes akin to spying</a:t>
            </a:r>
          </a:p>
          <a:p>
            <a:r>
              <a:rPr lang="en-US" altLang="en-US" dirty="0" smtClean="0"/>
              <a:t>Raises the question of the respondent’s right to privacy</a:t>
            </a:r>
          </a:p>
          <a:p>
            <a:r>
              <a:rPr lang="en-US" altLang="en-US" dirty="0" smtClean="0"/>
              <a:t>If the researcher obtains permission to observe someone, the subject may not act naturally</a:t>
            </a:r>
          </a:p>
          <a:p>
            <a:r>
              <a:rPr lang="en-US" altLang="en-US" dirty="0" smtClean="0"/>
              <a:t>New technologies afford opportunities to observe behaviors of interest to marketing managers </a:t>
            </a:r>
          </a:p>
          <a:p>
            <a:pPr lvl="1"/>
            <a:r>
              <a:rPr lang="en-US" altLang="en-US" dirty="0" smtClean="0"/>
              <a:t>Deep-packet inspection refers to the ability of an Internet service provider to read data transmitted by users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Ethical Issues in the Observation of Humans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Four questions to address ethics:</a:t>
            </a:r>
          </a:p>
          <a:p>
            <a:pPr lvl="1"/>
            <a:r>
              <a:rPr lang="en-US" altLang="en-US" dirty="0" smtClean="0"/>
              <a:t>Is the behavior being observed commonly performed in public?</a:t>
            </a:r>
          </a:p>
          <a:p>
            <a:pPr lvl="1"/>
            <a:r>
              <a:rPr lang="en-US" altLang="en-US" dirty="0" smtClean="0"/>
              <a:t>Is the behavior performed in a setting in which the anonymity of the person being observed is assured?</a:t>
            </a:r>
          </a:p>
          <a:p>
            <a:pPr lvl="1"/>
            <a:r>
              <a:rPr lang="en-US" altLang="en-US" dirty="0" smtClean="0"/>
              <a:t>Has the person agreed to be observed?</a:t>
            </a:r>
          </a:p>
          <a:p>
            <a:pPr lvl="1"/>
            <a:r>
              <a:rPr lang="en-US" altLang="en-US" dirty="0" smtClean="0"/>
              <a:t>Has the person been adequately notified that their behavior (including data transfers) is being observed?</a:t>
            </a:r>
          </a:p>
          <a:p>
            <a:r>
              <a:rPr lang="en-US" altLang="en-US" dirty="0" smtClean="0"/>
              <a:t>If the answer to these questions is “yes”, then the study is probably ethical</a:t>
            </a:r>
          </a:p>
          <a:p>
            <a:r>
              <a:rPr lang="en-US" altLang="en-US" dirty="0" smtClean="0"/>
              <a:t>If the answer is “no”, input from IRB is needed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Discuss the role of observational technologies as marketing research tools </a:t>
            </a:r>
          </a:p>
          <a:p>
            <a:r>
              <a:rPr lang="en-US" altLang="en-US" dirty="0" smtClean="0"/>
              <a:t>Know the difference between direct and contrived observation</a:t>
            </a:r>
          </a:p>
          <a:p>
            <a:r>
              <a:rPr lang="en-US" altLang="en-US" dirty="0" smtClean="0"/>
              <a:t>Identify ethical issues particular to research using observation</a:t>
            </a:r>
          </a:p>
          <a:p>
            <a:r>
              <a:rPr lang="en-US" altLang="en-US" dirty="0" smtClean="0"/>
              <a:t>Explain the observation of physical objects and message content</a:t>
            </a:r>
          </a:p>
          <a:p>
            <a:r>
              <a:rPr lang="en-US" altLang="en-US" dirty="0" smtClean="0"/>
              <a:t>Describe major types of mechanical observation</a:t>
            </a:r>
          </a:p>
          <a:p>
            <a:r>
              <a:rPr lang="en-US" altLang="en-US" dirty="0" smtClean="0"/>
              <a:t>Summarize techniques for measuring physiological reactions     </a:t>
            </a:r>
          </a:p>
          <a:p>
            <a:pPr lvl="1"/>
            <a:endParaRPr lang="en-US" alt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</a:rPr>
              <a:t>LEARNING OUTCOMES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20</a:t>
            </a:fld>
            <a:endParaRPr lang="en-US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7" y="1282089"/>
            <a:ext cx="8373607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8.3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Is the Observation Ethical?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Observation of Physical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Artifacts—the things that people made and consumed within a culture that signal something meaningful about the behavior taking place at the time of consumption</a:t>
            </a:r>
          </a:p>
          <a:p>
            <a:r>
              <a:rPr lang="en-US" altLang="en-US" dirty="0" smtClean="0"/>
              <a:t>Inventories—counting and recording physical inventories through retail or wholesale audits</a:t>
            </a:r>
          </a:p>
          <a:p>
            <a:r>
              <a:rPr lang="en-US" altLang="en-US" dirty="0" smtClean="0"/>
              <a:t>Content analysis—the systematic observation and quantitative description of the manifest content of communication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Mechanical 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Types:</a:t>
            </a:r>
          </a:p>
          <a:p>
            <a:pPr lvl="1"/>
            <a:r>
              <a:rPr lang="en-US" altLang="en-US" dirty="0" smtClean="0"/>
              <a:t>Television, radio, and digital monitoring</a:t>
            </a:r>
          </a:p>
          <a:p>
            <a:pPr lvl="1"/>
            <a:r>
              <a:rPr lang="en-US" altLang="en-US" dirty="0" smtClean="0"/>
              <a:t>Monitoring web traffic</a:t>
            </a:r>
          </a:p>
          <a:p>
            <a:pPr lvl="1"/>
            <a:r>
              <a:rPr lang="en-US" altLang="en-US" dirty="0" smtClean="0"/>
              <a:t>Scanner-based research</a:t>
            </a:r>
          </a:p>
          <a:p>
            <a:pPr lvl="1"/>
            <a:r>
              <a:rPr lang="en-US" altLang="en-US" dirty="0" smtClean="0"/>
              <a:t>Camera surveillance</a:t>
            </a:r>
          </a:p>
          <a:p>
            <a:pPr lvl="1"/>
            <a:r>
              <a:rPr lang="en-US" altLang="en-US" dirty="0" smtClean="0"/>
              <a:t>Smartphones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Monitoring Web Traffic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Web traffic and buzz</a:t>
            </a:r>
          </a:p>
          <a:p>
            <a:pPr lvl="1"/>
            <a:r>
              <a:rPr lang="en-US" altLang="en-US" dirty="0" smtClean="0"/>
              <a:t>Click-through rate—proportion of people who are exposed to a hyper-linked Internet ad who actually click on its hyperlink to enter the website</a:t>
            </a:r>
          </a:p>
          <a:p>
            <a:pPr lvl="1"/>
            <a:r>
              <a:rPr lang="en-US" altLang="en-US" dirty="0" smtClean="0"/>
              <a:t>Conversation volume—measure of the amount of Internet postings that involve a specific name or term </a:t>
            </a:r>
          </a:p>
          <a:p>
            <a:r>
              <a:rPr lang="en-US" altLang="en-US" dirty="0" smtClean="0"/>
              <a:t>CTR and online advertising</a:t>
            </a:r>
          </a:p>
          <a:p>
            <a:pPr lvl="1"/>
            <a:r>
              <a:rPr lang="en-US" altLang="en-US" dirty="0" smtClean="0"/>
              <a:t>Applying the CTR to the amount spent on the advertisement gives the advertiser a cost per click</a:t>
            </a:r>
          </a:p>
          <a:p>
            <a:pPr lvl="1"/>
            <a:r>
              <a:rPr lang="en-US" altLang="en-US" dirty="0" smtClean="0"/>
              <a:t>If the company makes more than fifty cents per customer clicking through, the ads are effective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24</a:t>
            </a:fld>
            <a:endParaRPr lang="en-US" altLang="en-US" dirty="0"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5662" y="1282089"/>
            <a:ext cx="6452676" cy="512064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22151" y="5374029"/>
            <a:ext cx="1428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8.4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Using Web Stat Providers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25</a:t>
            </a:fld>
            <a:endParaRPr lang="en-US" altLang="en-US" dirty="0"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7098519" y="5458658"/>
            <a:ext cx="16610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Source: </a:t>
            </a:r>
            <a:r>
              <a:rPr lang="en-US" sz="1050" dirty="0" smtClean="0"/>
              <a:t>www.netflix.com</a:t>
            </a:r>
            <a:endParaRPr lang="en-US" sz="105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6968" y="1407763"/>
            <a:ext cx="7270064" cy="493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11795" y="5278723"/>
            <a:ext cx="1809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8.4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Using Web Stat Providers (cont’d.)</a:t>
            </a:r>
          </a:p>
        </p:txBody>
      </p:sp>
    </p:spTree>
    <p:extLst>
      <p:ext uri="{BB962C8B-B14F-4D97-AF65-F5344CB8AC3E}">
        <p14:creationId xmlns:p14="http://schemas.microsoft.com/office/powerpoint/2010/main" xmlns="" val="170995335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Scanner-Based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Scanner-based consumer panel—a type of consumer panel in which participants’ purchasing habits are recorded with a laser scanner rather than a purchase diary</a:t>
            </a:r>
          </a:p>
          <a:p>
            <a:r>
              <a:rPr lang="en-US" altLang="en-US" dirty="0" smtClean="0"/>
              <a:t>Scanner data—mechanical observation form that requires no input from customers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Camera Surveillance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Cameras planted inconspicuously in places can be useful in marketing research </a:t>
            </a:r>
          </a:p>
          <a:p>
            <a:r>
              <a:rPr lang="en-US" altLang="en-US" dirty="0" smtClean="0"/>
              <a:t>Shopping center security video can help identify problems with merchandising and the types of things that attract consumers to come into and remain in an environment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Smartphones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Observations from smartphones might reveal:</a:t>
            </a:r>
          </a:p>
          <a:p>
            <a:pPr lvl="1"/>
            <a:r>
              <a:rPr lang="en-US" altLang="en-US" dirty="0" smtClean="0"/>
              <a:t>When people are happy based on their message content</a:t>
            </a:r>
          </a:p>
          <a:p>
            <a:pPr lvl="1"/>
            <a:r>
              <a:rPr lang="en-US" altLang="en-US" dirty="0" smtClean="0"/>
              <a:t>Their political opinions</a:t>
            </a:r>
          </a:p>
          <a:p>
            <a:pPr lvl="1"/>
            <a:r>
              <a:rPr lang="en-US" altLang="en-US" dirty="0" smtClean="0"/>
              <a:t>When the customer may be unhappy with their smartphone or service provider</a:t>
            </a:r>
          </a:p>
          <a:p>
            <a:pPr lvl="1"/>
            <a:r>
              <a:rPr lang="en-US" altLang="en-US" dirty="0" smtClean="0"/>
              <a:t>Where a person likes to party on the weekend</a:t>
            </a:r>
          </a:p>
          <a:p>
            <a:pPr lvl="1"/>
            <a:r>
              <a:rPr lang="en-US" altLang="en-US" dirty="0" smtClean="0"/>
              <a:t>What types of websites a person likes</a:t>
            </a:r>
          </a:p>
          <a:p>
            <a:r>
              <a:rPr lang="en-US" altLang="en-US" dirty="0" smtClean="0"/>
              <a:t>Like other areas, technology may outpace the ethics of using this type of data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Measuring Physiological 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Eye-tracking—used to observe eye movements</a:t>
            </a:r>
          </a:p>
          <a:p>
            <a:r>
              <a:rPr lang="en-US" altLang="en-US" dirty="0" smtClean="0"/>
              <a:t>Pupilometer—used to observe and record changes in the diameter of a subject’s pupils</a:t>
            </a:r>
          </a:p>
          <a:p>
            <a:r>
              <a:rPr lang="en-US" altLang="en-US" dirty="0" smtClean="0"/>
              <a:t>Psychogalvanometer—measures galvanic skin response, a measure of involuntary changes in the electrical resistance of the skin</a:t>
            </a:r>
          </a:p>
          <a:p>
            <a:r>
              <a:rPr lang="en-US" altLang="en-US" dirty="0" smtClean="0"/>
              <a:t>Voice-pitch analysis—a physiological measurement technique that records abnormal frequencies in the voice that are supposed to reflect emotional reactions to various stimuli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29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Scientists rely heavily on observation</a:t>
            </a:r>
          </a:p>
          <a:p>
            <a:r>
              <a:rPr lang="en-US" altLang="en-US" dirty="0" smtClean="0"/>
              <a:t>Observations play a key role in discovering ideas and developing theories </a:t>
            </a:r>
          </a:p>
          <a:p>
            <a:r>
              <a:rPr lang="en-US" altLang="en-US" dirty="0" smtClean="0"/>
              <a:t>Inductive learning begins with collections of observations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Measuring Physiological Reactions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Neurological devices</a:t>
            </a:r>
          </a:p>
          <a:p>
            <a:pPr lvl="1"/>
            <a:r>
              <a:rPr lang="en-US" altLang="en-US" dirty="0" smtClean="0"/>
              <a:t>Magnetic resonance imaging (MRI) device—a machine that allows one to measure what portions of the brain are active at a given time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30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Technology and Observation in Marketing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Observation—the systematic process of recording the behavioral patterns of people, objects, and occurrences as they take place</a:t>
            </a:r>
          </a:p>
          <a:p>
            <a:r>
              <a:rPr lang="en-US" altLang="en-US" dirty="0" smtClean="0"/>
              <a:t>Advances in technology have given a bigger role for observational research tools in marketing research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Technology and Observation in Marketing Research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Observation can be a useful part of either qualitative or quantitative research</a:t>
            </a:r>
          </a:p>
          <a:p>
            <a:r>
              <a:rPr lang="en-US" altLang="en-US" dirty="0"/>
              <a:t>Scientific observation addresses a research question aimed at discovering market knowledge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44357778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Technological Advances and 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Internet, cellular, social networking and near-field technologies have fueled big data analytics  </a:t>
            </a:r>
          </a:p>
          <a:p>
            <a:pPr lvl="1"/>
            <a:r>
              <a:rPr lang="en-US" altLang="en-US" dirty="0" smtClean="0"/>
              <a:t>Because most of this data gathering involves no two-way communication (no survey or interview), these types of data qualify as observational </a:t>
            </a:r>
          </a:p>
          <a:p>
            <a:pPr lvl="1"/>
            <a:r>
              <a:rPr lang="en-US" altLang="en-US" dirty="0" smtClean="0"/>
              <a:t>They leave behind a systematic recording of what people actually did</a:t>
            </a:r>
          </a:p>
          <a:p>
            <a:r>
              <a:rPr lang="en-US" altLang="en-US" dirty="0" smtClean="0"/>
              <a:t>These technologies enable data collection to be automated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6</a:t>
            </a:fld>
            <a:endParaRPr lang="en-US" altLang="en-US" dirty="0"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Can Be Observed?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dirty="0" smtClean="0"/>
              <a:t>Physical movements</a:t>
            </a:r>
          </a:p>
          <a:p>
            <a:r>
              <a:rPr lang="en-US" altLang="en-US" dirty="0" smtClean="0"/>
              <a:t>Verbal behavior</a:t>
            </a:r>
          </a:p>
          <a:p>
            <a:r>
              <a:rPr lang="en-US" altLang="en-US" dirty="0" smtClean="0"/>
              <a:t>Expressive behavior and physiological reactions</a:t>
            </a:r>
          </a:p>
          <a:p>
            <a:r>
              <a:rPr lang="en-US" altLang="en-US" dirty="0" smtClean="0"/>
              <a:t>Spatial tensions and locations</a:t>
            </a:r>
          </a:p>
          <a:p>
            <a:r>
              <a:rPr lang="en-US" altLang="en-US" dirty="0" smtClean="0"/>
              <a:t>Temporal patterns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/>
              <a:t>Physical objects</a:t>
            </a:r>
          </a:p>
          <a:p>
            <a:r>
              <a:rPr lang="en-US" dirty="0" smtClean="0"/>
              <a:t>Verbal and pictorial records</a:t>
            </a:r>
          </a:p>
          <a:p>
            <a:r>
              <a:rPr lang="en-US" dirty="0" smtClean="0"/>
              <a:t>Neurological activity</a:t>
            </a:r>
          </a:p>
          <a:p>
            <a:r>
              <a:rPr lang="en-US" dirty="0" smtClean="0"/>
              <a:t>Internet activities</a:t>
            </a:r>
          </a:p>
          <a:p>
            <a:r>
              <a:rPr lang="en-US" dirty="0" smtClean="0"/>
              <a:t>Geographical information</a:t>
            </a:r>
          </a:p>
          <a:p>
            <a:r>
              <a:rPr lang="en-US" dirty="0" smtClean="0"/>
              <a:t>Physical distribution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8</a:t>
            </a:fld>
            <a:endParaRPr lang="en-US" altLang="en-US" dirty="0"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7705" y="1282089"/>
            <a:ext cx="7188591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8.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Different Types of Observable Behaviors Tracked by Marketing Research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14350" y="376238"/>
            <a:ext cx="8086725" cy="584200"/>
          </a:xfrm>
        </p:spPr>
        <p:txBody>
          <a:bodyPr/>
          <a:lstStyle/>
          <a:p>
            <a:r>
              <a:rPr lang="en-US" altLang="en-US" dirty="0" smtClean="0"/>
              <a:t>Disadvantages of Observation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Behavior can be observed, but motives cannot</a:t>
            </a:r>
          </a:p>
          <a:p>
            <a:r>
              <a:rPr lang="en-US" altLang="en-US" dirty="0" smtClean="0"/>
              <a:t>Analytical models do better with predicting behavior than explaining it</a:t>
            </a:r>
          </a:p>
          <a:p>
            <a:r>
              <a:rPr lang="en-US" altLang="en-US" dirty="0" smtClean="0"/>
              <a:t>Observation period is often too short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8–</a:t>
            </a:r>
            <a:fld id="{A2BDE49B-1BA1-42A5-AFA7-B5BE3368DFA9}" type="slidenum">
              <a:rPr lang="en-US" altLang="en-US" smtClean="0">
                <a:cs typeface="+mn-cs"/>
              </a:rPr>
              <a:pPr>
                <a:defRPr/>
              </a:pPr>
              <a:t>9</a:t>
            </a:fld>
            <a:endParaRPr lang="en-US" altLang="en-US" dirty="0"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4213</TotalTime>
  <Words>2656</Words>
  <Application>Microsoft Office PowerPoint</Application>
  <PresentationFormat>Affichage à l'écran (4:3)</PresentationFormat>
  <Paragraphs>192</Paragraphs>
  <Slides>30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2_Exploring Marketing Research 9e.</vt:lpstr>
      <vt:lpstr>Diapositive 1</vt:lpstr>
      <vt:lpstr>LEARNING OUTCOMES</vt:lpstr>
      <vt:lpstr>Introduction</vt:lpstr>
      <vt:lpstr>Technology and Observation in Marketing Research</vt:lpstr>
      <vt:lpstr>Technology and Observation in Marketing Research (cont’d.)</vt:lpstr>
      <vt:lpstr>Technological Advances and Observation</vt:lpstr>
      <vt:lpstr>What Can Be Observed?</vt:lpstr>
      <vt:lpstr>Diapositive 8</vt:lpstr>
      <vt:lpstr>Disadvantages of Observation</vt:lpstr>
      <vt:lpstr>The Nature of Observation Studies</vt:lpstr>
      <vt:lpstr>The Nature of Observation Studies (cont’d.)</vt:lpstr>
      <vt:lpstr>Observation of Human Behavior</vt:lpstr>
      <vt:lpstr>Diapositive 13</vt:lpstr>
      <vt:lpstr>Direct and Contrived Observation </vt:lpstr>
      <vt:lpstr>Why Use Direct Observation?</vt:lpstr>
      <vt:lpstr>Errors Associated with Direct Observation</vt:lpstr>
      <vt:lpstr>Complementary Evidence</vt:lpstr>
      <vt:lpstr>Ethical Issues in the Observation of Humans</vt:lpstr>
      <vt:lpstr>Ethical Issues in the Observation of Humans (cont’d.)</vt:lpstr>
      <vt:lpstr>Diapositive 20</vt:lpstr>
      <vt:lpstr>Observation of Physical Objects</vt:lpstr>
      <vt:lpstr>Mechanical Observation</vt:lpstr>
      <vt:lpstr>Monitoring Web Traffic</vt:lpstr>
      <vt:lpstr>Diapositive 24</vt:lpstr>
      <vt:lpstr>Diapositive 25</vt:lpstr>
      <vt:lpstr>Scanner-Based Research</vt:lpstr>
      <vt:lpstr>Camera Surveillance</vt:lpstr>
      <vt:lpstr>Smartphones</vt:lpstr>
      <vt:lpstr>Measuring Physiological Reactions</vt:lpstr>
      <vt:lpstr>Measuring Physiological Reactions (cont’d.)</vt:lpstr>
    </vt:vector>
  </TitlesOfParts>
  <Company>University of Louisiana Monroe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Asus</cp:lastModifiedBy>
  <cp:revision>244</cp:revision>
  <dcterms:created xsi:type="dcterms:W3CDTF">2003-02-17T02:06:55Z</dcterms:created>
  <dcterms:modified xsi:type="dcterms:W3CDTF">2017-04-25T07:10:47Z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-842619935</vt:i4>
  </property>
  <property fmtid="{D5CDD505-2E9C-101B-9397-08002B2CF9AE}" pid="3" name="_NewReviewCycle">
    <vt:lpwstr/>
  </property>
  <property fmtid="{D5CDD505-2E9C-101B-9397-08002B2CF9AE}" pid="4" name="_EmailSubject">
    <vt:lpwstr>Zikmund Marketing Research 6th ed online resources</vt:lpwstr>
  </property>
  <property fmtid="{D5CDD505-2E9C-101B-9397-08002B2CF9AE}" pid="5" name="_AuthorEmail">
    <vt:lpwstr>Mike.Roche@cengage.com</vt:lpwstr>
  </property>
  <property fmtid="{D5CDD505-2E9C-101B-9397-08002B2CF9AE}" pid="6" name="_AuthorEmailDisplayName">
    <vt:lpwstr>Roche, Michael</vt:lpwstr>
  </property>
</Properties>
</file>