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1" r:id="rId1"/>
  </p:sldMasterIdLst>
  <p:notesMasterIdLst>
    <p:notesMasterId r:id="rId29"/>
  </p:notesMasterIdLst>
  <p:handoutMasterIdLst>
    <p:handoutMasterId r:id="rId30"/>
  </p:handoutMasterIdLst>
  <p:sldIdLst>
    <p:sldId id="256" r:id="rId2"/>
    <p:sldId id="423" r:id="rId3"/>
    <p:sldId id="424" r:id="rId4"/>
    <p:sldId id="425" r:id="rId5"/>
    <p:sldId id="452" r:id="rId6"/>
    <p:sldId id="426" r:id="rId7"/>
    <p:sldId id="427" r:id="rId8"/>
    <p:sldId id="428" r:id="rId9"/>
    <p:sldId id="429" r:id="rId10"/>
    <p:sldId id="430" r:id="rId11"/>
    <p:sldId id="431" r:id="rId12"/>
    <p:sldId id="432" r:id="rId13"/>
    <p:sldId id="433" r:id="rId14"/>
    <p:sldId id="434" r:id="rId15"/>
    <p:sldId id="435" r:id="rId16"/>
    <p:sldId id="436" r:id="rId17"/>
    <p:sldId id="438" r:id="rId18"/>
    <p:sldId id="439" r:id="rId19"/>
    <p:sldId id="440" r:id="rId20"/>
    <p:sldId id="442" r:id="rId21"/>
    <p:sldId id="443" r:id="rId22"/>
    <p:sldId id="444" r:id="rId23"/>
    <p:sldId id="451" r:id="rId24"/>
    <p:sldId id="445" r:id="rId25"/>
    <p:sldId id="446" r:id="rId26"/>
    <p:sldId id="447" r:id="rId27"/>
    <p:sldId id="448" r:id="rId28"/>
  </p:sldIdLst>
  <p:sldSz cx="9144000" cy="6858000" type="screen4x3"/>
  <p:notesSz cx="69342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642A"/>
    <a:srgbClr val="840C4F"/>
    <a:srgbClr val="634501"/>
    <a:srgbClr val="335D65"/>
    <a:srgbClr val="9A4D23"/>
    <a:srgbClr val="735001"/>
    <a:srgbClr val="83724F"/>
    <a:srgbClr val="367C2B"/>
    <a:srgbClr val="88923E"/>
    <a:srgbClr val="CB34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4705" autoAdjust="0"/>
  </p:normalViewPr>
  <p:slideViewPr>
    <p:cSldViewPr>
      <p:cViewPr varScale="1">
        <p:scale>
          <a:sx n="110" d="100"/>
          <a:sy n="110" d="100"/>
        </p:scale>
        <p:origin x="174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3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7146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99A9852-0081-4000-ABE8-4B26D133B44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87366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10075"/>
            <a:ext cx="5086350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B483893-3D30-4E7B-8B76-2B90C15202A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54007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606F353-E35D-4124-98E2-6FA91A6C1C72}" type="slidenum">
              <a:rPr lang="en-US" altLang="en-US" sz="1200">
                <a:latin typeface="Times New Roman" panose="02020603050405020304" pitchFamily="18" charset="0"/>
              </a:rPr>
              <a:pPr/>
              <a:t>1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059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" y="5852160"/>
            <a:ext cx="914400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 userDrawn="1"/>
        </p:nvSpPr>
        <p:spPr bwMode="auto">
          <a:xfrm>
            <a:off x="6035675" y="1782763"/>
            <a:ext cx="1187450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423"/>
          <a:stretch/>
        </p:blipFill>
        <p:spPr>
          <a:xfrm>
            <a:off x="-1" y="0"/>
            <a:ext cx="9144000" cy="32004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456894" y="1905929"/>
            <a:ext cx="4138422" cy="2304288"/>
          </a:xfrm>
        </p:spPr>
        <p:txBody>
          <a:bodyPr/>
          <a:lstStyle>
            <a:lvl1pPr marL="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lang="en-US" sz="36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 lvl="0"/>
            <a:r>
              <a:rPr lang="en-US" dirty="0" smtClean="0"/>
              <a:t>Click to add chapter # and title</a:t>
            </a:r>
            <a:endParaRPr lang="en-US" dirty="0"/>
          </a:p>
        </p:txBody>
      </p:sp>
      <p:sp>
        <p:nvSpPr>
          <p:cNvPr id="2" name="Oval 1"/>
          <p:cNvSpPr/>
          <p:nvPr userDrawn="1"/>
        </p:nvSpPr>
        <p:spPr bwMode="auto">
          <a:xfrm>
            <a:off x="5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Oval 18"/>
          <p:cNvSpPr/>
          <p:nvPr userDrawn="1"/>
        </p:nvSpPr>
        <p:spPr bwMode="auto">
          <a:xfrm>
            <a:off x="5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Oval 19"/>
          <p:cNvSpPr/>
          <p:nvPr userDrawn="1"/>
        </p:nvSpPr>
        <p:spPr bwMode="auto">
          <a:xfrm>
            <a:off x="5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Oval 22"/>
          <p:cNvSpPr/>
          <p:nvPr userDrawn="1"/>
        </p:nvSpPr>
        <p:spPr bwMode="auto">
          <a:xfrm>
            <a:off x="22136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Oval 23"/>
          <p:cNvSpPr/>
          <p:nvPr userDrawn="1"/>
        </p:nvSpPr>
        <p:spPr bwMode="auto">
          <a:xfrm>
            <a:off x="22136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Oval 24"/>
          <p:cNvSpPr/>
          <p:nvPr userDrawn="1"/>
        </p:nvSpPr>
        <p:spPr bwMode="auto">
          <a:xfrm>
            <a:off x="22136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Oval 25"/>
          <p:cNvSpPr/>
          <p:nvPr userDrawn="1"/>
        </p:nvSpPr>
        <p:spPr bwMode="auto">
          <a:xfrm>
            <a:off x="44267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Oval 26"/>
          <p:cNvSpPr/>
          <p:nvPr userDrawn="1"/>
        </p:nvSpPr>
        <p:spPr bwMode="auto">
          <a:xfrm>
            <a:off x="44267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Oval 27"/>
          <p:cNvSpPr/>
          <p:nvPr userDrawn="1"/>
        </p:nvSpPr>
        <p:spPr bwMode="auto">
          <a:xfrm>
            <a:off x="44267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Oval 28"/>
          <p:cNvSpPr/>
          <p:nvPr userDrawn="1"/>
        </p:nvSpPr>
        <p:spPr bwMode="auto">
          <a:xfrm>
            <a:off x="66398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Oval 29"/>
          <p:cNvSpPr/>
          <p:nvPr userDrawn="1"/>
        </p:nvSpPr>
        <p:spPr bwMode="auto">
          <a:xfrm>
            <a:off x="66398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Oval 30"/>
          <p:cNvSpPr/>
          <p:nvPr userDrawn="1"/>
        </p:nvSpPr>
        <p:spPr bwMode="auto">
          <a:xfrm>
            <a:off x="66398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Oval 31"/>
          <p:cNvSpPr/>
          <p:nvPr userDrawn="1"/>
        </p:nvSpPr>
        <p:spPr bwMode="auto">
          <a:xfrm>
            <a:off x="88529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Oval 32"/>
          <p:cNvSpPr/>
          <p:nvPr userDrawn="1"/>
        </p:nvSpPr>
        <p:spPr bwMode="auto">
          <a:xfrm>
            <a:off x="88529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Oval 33"/>
          <p:cNvSpPr/>
          <p:nvPr userDrawn="1"/>
        </p:nvSpPr>
        <p:spPr bwMode="auto">
          <a:xfrm>
            <a:off x="88529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Oval 34"/>
          <p:cNvSpPr/>
          <p:nvPr userDrawn="1"/>
        </p:nvSpPr>
        <p:spPr bwMode="auto">
          <a:xfrm>
            <a:off x="110661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Oval 35"/>
          <p:cNvSpPr/>
          <p:nvPr userDrawn="1"/>
        </p:nvSpPr>
        <p:spPr bwMode="auto">
          <a:xfrm>
            <a:off x="110661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Oval 36"/>
          <p:cNvSpPr/>
          <p:nvPr userDrawn="1"/>
        </p:nvSpPr>
        <p:spPr bwMode="auto">
          <a:xfrm>
            <a:off x="110661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Oval 37"/>
          <p:cNvSpPr/>
          <p:nvPr userDrawn="1"/>
        </p:nvSpPr>
        <p:spPr bwMode="auto">
          <a:xfrm>
            <a:off x="1327922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Oval 38"/>
          <p:cNvSpPr/>
          <p:nvPr userDrawn="1"/>
        </p:nvSpPr>
        <p:spPr bwMode="auto">
          <a:xfrm>
            <a:off x="1327922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Oval 39"/>
          <p:cNvSpPr/>
          <p:nvPr userDrawn="1"/>
        </p:nvSpPr>
        <p:spPr bwMode="auto">
          <a:xfrm>
            <a:off x="1327922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Oval 61"/>
          <p:cNvSpPr/>
          <p:nvPr userDrawn="1"/>
        </p:nvSpPr>
        <p:spPr bwMode="auto">
          <a:xfrm>
            <a:off x="1549234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Oval 62"/>
          <p:cNvSpPr/>
          <p:nvPr userDrawn="1"/>
        </p:nvSpPr>
        <p:spPr bwMode="auto">
          <a:xfrm>
            <a:off x="1549234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Oval 63"/>
          <p:cNvSpPr/>
          <p:nvPr userDrawn="1"/>
        </p:nvSpPr>
        <p:spPr bwMode="auto">
          <a:xfrm>
            <a:off x="1549234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Oval 64"/>
          <p:cNvSpPr/>
          <p:nvPr userDrawn="1"/>
        </p:nvSpPr>
        <p:spPr bwMode="auto">
          <a:xfrm>
            <a:off x="1770546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Oval 65"/>
          <p:cNvSpPr/>
          <p:nvPr userDrawn="1"/>
        </p:nvSpPr>
        <p:spPr bwMode="auto">
          <a:xfrm>
            <a:off x="1770546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Oval 66"/>
          <p:cNvSpPr/>
          <p:nvPr userDrawn="1"/>
        </p:nvSpPr>
        <p:spPr bwMode="auto">
          <a:xfrm>
            <a:off x="1770546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Oval 67"/>
          <p:cNvSpPr/>
          <p:nvPr userDrawn="1"/>
        </p:nvSpPr>
        <p:spPr bwMode="auto">
          <a:xfrm>
            <a:off x="1991858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Oval 68"/>
          <p:cNvSpPr/>
          <p:nvPr userDrawn="1"/>
        </p:nvSpPr>
        <p:spPr bwMode="auto">
          <a:xfrm>
            <a:off x="1991858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Oval 69"/>
          <p:cNvSpPr/>
          <p:nvPr userDrawn="1"/>
        </p:nvSpPr>
        <p:spPr bwMode="auto">
          <a:xfrm>
            <a:off x="1991858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Oval 70"/>
          <p:cNvSpPr/>
          <p:nvPr userDrawn="1"/>
        </p:nvSpPr>
        <p:spPr bwMode="auto">
          <a:xfrm>
            <a:off x="2213170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Oval 71"/>
          <p:cNvSpPr/>
          <p:nvPr userDrawn="1"/>
        </p:nvSpPr>
        <p:spPr bwMode="auto">
          <a:xfrm>
            <a:off x="2213170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Oval 72"/>
          <p:cNvSpPr/>
          <p:nvPr userDrawn="1"/>
        </p:nvSpPr>
        <p:spPr bwMode="auto">
          <a:xfrm>
            <a:off x="2213170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Oval 73"/>
          <p:cNvSpPr/>
          <p:nvPr userDrawn="1"/>
        </p:nvSpPr>
        <p:spPr bwMode="auto">
          <a:xfrm>
            <a:off x="2434482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Oval 74"/>
          <p:cNvSpPr/>
          <p:nvPr userDrawn="1"/>
        </p:nvSpPr>
        <p:spPr bwMode="auto">
          <a:xfrm>
            <a:off x="2434482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Oval 75"/>
          <p:cNvSpPr/>
          <p:nvPr userDrawn="1"/>
        </p:nvSpPr>
        <p:spPr bwMode="auto">
          <a:xfrm>
            <a:off x="2434482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Oval 76"/>
          <p:cNvSpPr/>
          <p:nvPr userDrawn="1"/>
        </p:nvSpPr>
        <p:spPr bwMode="auto">
          <a:xfrm>
            <a:off x="2655794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Oval 77"/>
          <p:cNvSpPr/>
          <p:nvPr userDrawn="1"/>
        </p:nvSpPr>
        <p:spPr bwMode="auto">
          <a:xfrm>
            <a:off x="2655794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Oval 78"/>
          <p:cNvSpPr/>
          <p:nvPr userDrawn="1"/>
        </p:nvSpPr>
        <p:spPr bwMode="auto">
          <a:xfrm>
            <a:off x="2655794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Oval 79"/>
          <p:cNvSpPr/>
          <p:nvPr userDrawn="1"/>
        </p:nvSpPr>
        <p:spPr bwMode="auto">
          <a:xfrm>
            <a:off x="2877106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Oval 80"/>
          <p:cNvSpPr/>
          <p:nvPr userDrawn="1"/>
        </p:nvSpPr>
        <p:spPr bwMode="auto">
          <a:xfrm>
            <a:off x="2877106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Oval 81"/>
          <p:cNvSpPr/>
          <p:nvPr userDrawn="1"/>
        </p:nvSpPr>
        <p:spPr bwMode="auto">
          <a:xfrm>
            <a:off x="2877106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Oval 82"/>
          <p:cNvSpPr/>
          <p:nvPr userDrawn="1"/>
        </p:nvSpPr>
        <p:spPr bwMode="auto">
          <a:xfrm>
            <a:off x="3098418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Oval 83"/>
          <p:cNvSpPr/>
          <p:nvPr userDrawn="1"/>
        </p:nvSpPr>
        <p:spPr bwMode="auto">
          <a:xfrm>
            <a:off x="3098418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Oval 84"/>
          <p:cNvSpPr/>
          <p:nvPr userDrawn="1"/>
        </p:nvSpPr>
        <p:spPr bwMode="auto">
          <a:xfrm>
            <a:off x="3098418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Oval 85"/>
          <p:cNvSpPr/>
          <p:nvPr userDrawn="1"/>
        </p:nvSpPr>
        <p:spPr bwMode="auto">
          <a:xfrm>
            <a:off x="3319730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Oval 86"/>
          <p:cNvSpPr/>
          <p:nvPr userDrawn="1"/>
        </p:nvSpPr>
        <p:spPr bwMode="auto">
          <a:xfrm>
            <a:off x="3319730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Oval 87"/>
          <p:cNvSpPr/>
          <p:nvPr userDrawn="1"/>
        </p:nvSpPr>
        <p:spPr bwMode="auto">
          <a:xfrm>
            <a:off x="3319730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Oval 88"/>
          <p:cNvSpPr/>
          <p:nvPr userDrawn="1"/>
        </p:nvSpPr>
        <p:spPr bwMode="auto">
          <a:xfrm>
            <a:off x="3541042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Oval 89"/>
          <p:cNvSpPr/>
          <p:nvPr userDrawn="1"/>
        </p:nvSpPr>
        <p:spPr bwMode="auto">
          <a:xfrm>
            <a:off x="3541042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Oval 90"/>
          <p:cNvSpPr/>
          <p:nvPr userDrawn="1"/>
        </p:nvSpPr>
        <p:spPr bwMode="auto">
          <a:xfrm>
            <a:off x="3541042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Oval 91"/>
          <p:cNvSpPr/>
          <p:nvPr userDrawn="1"/>
        </p:nvSpPr>
        <p:spPr bwMode="auto">
          <a:xfrm>
            <a:off x="3762354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Oval 92"/>
          <p:cNvSpPr/>
          <p:nvPr userDrawn="1"/>
        </p:nvSpPr>
        <p:spPr bwMode="auto">
          <a:xfrm>
            <a:off x="3762354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Oval 93"/>
          <p:cNvSpPr/>
          <p:nvPr userDrawn="1"/>
        </p:nvSpPr>
        <p:spPr bwMode="auto">
          <a:xfrm>
            <a:off x="3762354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Oval 94"/>
          <p:cNvSpPr/>
          <p:nvPr userDrawn="1"/>
        </p:nvSpPr>
        <p:spPr bwMode="auto">
          <a:xfrm>
            <a:off x="3983666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Oval 95"/>
          <p:cNvSpPr/>
          <p:nvPr userDrawn="1"/>
        </p:nvSpPr>
        <p:spPr bwMode="auto">
          <a:xfrm>
            <a:off x="3983666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Oval 96"/>
          <p:cNvSpPr/>
          <p:nvPr userDrawn="1"/>
        </p:nvSpPr>
        <p:spPr bwMode="auto">
          <a:xfrm>
            <a:off x="3983666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Oval 97"/>
          <p:cNvSpPr/>
          <p:nvPr userDrawn="1"/>
        </p:nvSpPr>
        <p:spPr bwMode="auto">
          <a:xfrm>
            <a:off x="4204978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Oval 98"/>
          <p:cNvSpPr/>
          <p:nvPr userDrawn="1"/>
        </p:nvSpPr>
        <p:spPr bwMode="auto">
          <a:xfrm>
            <a:off x="4204978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Oval 99"/>
          <p:cNvSpPr/>
          <p:nvPr userDrawn="1"/>
        </p:nvSpPr>
        <p:spPr bwMode="auto">
          <a:xfrm>
            <a:off x="4204978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Oval 100"/>
          <p:cNvSpPr/>
          <p:nvPr userDrawn="1"/>
        </p:nvSpPr>
        <p:spPr bwMode="auto">
          <a:xfrm>
            <a:off x="4426290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Oval 101"/>
          <p:cNvSpPr/>
          <p:nvPr userDrawn="1"/>
        </p:nvSpPr>
        <p:spPr bwMode="auto">
          <a:xfrm>
            <a:off x="4426290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Oval 102"/>
          <p:cNvSpPr/>
          <p:nvPr userDrawn="1"/>
        </p:nvSpPr>
        <p:spPr bwMode="auto">
          <a:xfrm>
            <a:off x="4426290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Oval 103"/>
          <p:cNvSpPr/>
          <p:nvPr userDrawn="1"/>
        </p:nvSpPr>
        <p:spPr bwMode="auto">
          <a:xfrm>
            <a:off x="4647602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Oval 104"/>
          <p:cNvSpPr/>
          <p:nvPr userDrawn="1"/>
        </p:nvSpPr>
        <p:spPr bwMode="auto">
          <a:xfrm>
            <a:off x="4647602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Oval 105"/>
          <p:cNvSpPr/>
          <p:nvPr userDrawn="1"/>
        </p:nvSpPr>
        <p:spPr bwMode="auto">
          <a:xfrm>
            <a:off x="4647602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Oval 106"/>
          <p:cNvSpPr/>
          <p:nvPr userDrawn="1"/>
        </p:nvSpPr>
        <p:spPr bwMode="auto">
          <a:xfrm>
            <a:off x="4868914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Oval 107"/>
          <p:cNvSpPr/>
          <p:nvPr userDrawn="1"/>
        </p:nvSpPr>
        <p:spPr bwMode="auto">
          <a:xfrm>
            <a:off x="4868914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Oval 108"/>
          <p:cNvSpPr/>
          <p:nvPr userDrawn="1"/>
        </p:nvSpPr>
        <p:spPr bwMode="auto">
          <a:xfrm>
            <a:off x="4868914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Oval 109"/>
          <p:cNvSpPr/>
          <p:nvPr userDrawn="1"/>
        </p:nvSpPr>
        <p:spPr bwMode="auto">
          <a:xfrm>
            <a:off x="5090226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Oval 110"/>
          <p:cNvSpPr/>
          <p:nvPr userDrawn="1"/>
        </p:nvSpPr>
        <p:spPr bwMode="auto">
          <a:xfrm>
            <a:off x="5090226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Oval 111"/>
          <p:cNvSpPr/>
          <p:nvPr userDrawn="1"/>
        </p:nvSpPr>
        <p:spPr bwMode="auto">
          <a:xfrm>
            <a:off x="5090226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Oval 112"/>
          <p:cNvSpPr/>
          <p:nvPr userDrawn="1"/>
        </p:nvSpPr>
        <p:spPr bwMode="auto">
          <a:xfrm>
            <a:off x="5311538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Oval 113"/>
          <p:cNvSpPr/>
          <p:nvPr userDrawn="1"/>
        </p:nvSpPr>
        <p:spPr bwMode="auto">
          <a:xfrm>
            <a:off x="5311538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Oval 114"/>
          <p:cNvSpPr/>
          <p:nvPr userDrawn="1"/>
        </p:nvSpPr>
        <p:spPr bwMode="auto">
          <a:xfrm>
            <a:off x="5311538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Oval 115"/>
          <p:cNvSpPr/>
          <p:nvPr userDrawn="1"/>
        </p:nvSpPr>
        <p:spPr bwMode="auto">
          <a:xfrm>
            <a:off x="5532850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Oval 116"/>
          <p:cNvSpPr/>
          <p:nvPr userDrawn="1"/>
        </p:nvSpPr>
        <p:spPr bwMode="auto">
          <a:xfrm>
            <a:off x="5532850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Oval 117"/>
          <p:cNvSpPr/>
          <p:nvPr userDrawn="1"/>
        </p:nvSpPr>
        <p:spPr bwMode="auto">
          <a:xfrm>
            <a:off x="5532850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Oval 118"/>
          <p:cNvSpPr/>
          <p:nvPr userDrawn="1"/>
        </p:nvSpPr>
        <p:spPr bwMode="auto">
          <a:xfrm>
            <a:off x="5754162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Oval 119"/>
          <p:cNvSpPr/>
          <p:nvPr userDrawn="1"/>
        </p:nvSpPr>
        <p:spPr bwMode="auto">
          <a:xfrm>
            <a:off x="5754162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Oval 120"/>
          <p:cNvSpPr/>
          <p:nvPr userDrawn="1"/>
        </p:nvSpPr>
        <p:spPr bwMode="auto">
          <a:xfrm>
            <a:off x="5754162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Oval 121"/>
          <p:cNvSpPr/>
          <p:nvPr userDrawn="1"/>
        </p:nvSpPr>
        <p:spPr bwMode="auto">
          <a:xfrm>
            <a:off x="5975474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Oval 122"/>
          <p:cNvSpPr/>
          <p:nvPr userDrawn="1"/>
        </p:nvSpPr>
        <p:spPr bwMode="auto">
          <a:xfrm>
            <a:off x="5975474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Oval 123"/>
          <p:cNvSpPr/>
          <p:nvPr userDrawn="1"/>
        </p:nvSpPr>
        <p:spPr bwMode="auto">
          <a:xfrm>
            <a:off x="5975474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Oval 124"/>
          <p:cNvSpPr/>
          <p:nvPr userDrawn="1"/>
        </p:nvSpPr>
        <p:spPr bwMode="auto">
          <a:xfrm>
            <a:off x="6196786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Oval 125"/>
          <p:cNvSpPr/>
          <p:nvPr userDrawn="1"/>
        </p:nvSpPr>
        <p:spPr bwMode="auto">
          <a:xfrm>
            <a:off x="6196786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Oval 126"/>
          <p:cNvSpPr/>
          <p:nvPr userDrawn="1"/>
        </p:nvSpPr>
        <p:spPr bwMode="auto">
          <a:xfrm>
            <a:off x="6196786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Oval 127"/>
          <p:cNvSpPr/>
          <p:nvPr userDrawn="1"/>
        </p:nvSpPr>
        <p:spPr bwMode="auto">
          <a:xfrm>
            <a:off x="6418098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Oval 128"/>
          <p:cNvSpPr/>
          <p:nvPr userDrawn="1"/>
        </p:nvSpPr>
        <p:spPr bwMode="auto">
          <a:xfrm>
            <a:off x="6418098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Oval 129"/>
          <p:cNvSpPr/>
          <p:nvPr userDrawn="1"/>
        </p:nvSpPr>
        <p:spPr bwMode="auto">
          <a:xfrm>
            <a:off x="6418098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Oval 130"/>
          <p:cNvSpPr/>
          <p:nvPr userDrawn="1"/>
        </p:nvSpPr>
        <p:spPr bwMode="auto">
          <a:xfrm>
            <a:off x="6639410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Oval 131"/>
          <p:cNvSpPr/>
          <p:nvPr userDrawn="1"/>
        </p:nvSpPr>
        <p:spPr bwMode="auto">
          <a:xfrm>
            <a:off x="6639410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Oval 132"/>
          <p:cNvSpPr/>
          <p:nvPr userDrawn="1"/>
        </p:nvSpPr>
        <p:spPr bwMode="auto">
          <a:xfrm>
            <a:off x="6639410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Oval 133"/>
          <p:cNvSpPr/>
          <p:nvPr userDrawn="1"/>
        </p:nvSpPr>
        <p:spPr bwMode="auto">
          <a:xfrm>
            <a:off x="6860722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Oval 134"/>
          <p:cNvSpPr/>
          <p:nvPr userDrawn="1"/>
        </p:nvSpPr>
        <p:spPr bwMode="auto">
          <a:xfrm>
            <a:off x="6860722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Oval 135"/>
          <p:cNvSpPr/>
          <p:nvPr userDrawn="1"/>
        </p:nvSpPr>
        <p:spPr bwMode="auto">
          <a:xfrm>
            <a:off x="6860722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Oval 136"/>
          <p:cNvSpPr/>
          <p:nvPr userDrawn="1"/>
        </p:nvSpPr>
        <p:spPr bwMode="auto">
          <a:xfrm>
            <a:off x="7082034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Oval 137"/>
          <p:cNvSpPr/>
          <p:nvPr userDrawn="1"/>
        </p:nvSpPr>
        <p:spPr bwMode="auto">
          <a:xfrm>
            <a:off x="7082034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Oval 138"/>
          <p:cNvSpPr/>
          <p:nvPr userDrawn="1"/>
        </p:nvSpPr>
        <p:spPr bwMode="auto">
          <a:xfrm>
            <a:off x="7082034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Oval 139"/>
          <p:cNvSpPr/>
          <p:nvPr userDrawn="1"/>
        </p:nvSpPr>
        <p:spPr bwMode="auto">
          <a:xfrm>
            <a:off x="7303346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Oval 140"/>
          <p:cNvSpPr/>
          <p:nvPr userDrawn="1"/>
        </p:nvSpPr>
        <p:spPr bwMode="auto">
          <a:xfrm>
            <a:off x="7303346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Oval 141"/>
          <p:cNvSpPr/>
          <p:nvPr userDrawn="1"/>
        </p:nvSpPr>
        <p:spPr bwMode="auto">
          <a:xfrm>
            <a:off x="7303346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Oval 142"/>
          <p:cNvSpPr/>
          <p:nvPr userDrawn="1"/>
        </p:nvSpPr>
        <p:spPr bwMode="auto">
          <a:xfrm>
            <a:off x="752465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Oval 143"/>
          <p:cNvSpPr/>
          <p:nvPr userDrawn="1"/>
        </p:nvSpPr>
        <p:spPr bwMode="auto">
          <a:xfrm>
            <a:off x="752465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Oval 144"/>
          <p:cNvSpPr/>
          <p:nvPr userDrawn="1"/>
        </p:nvSpPr>
        <p:spPr bwMode="auto">
          <a:xfrm>
            <a:off x="752465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Oval 145"/>
          <p:cNvSpPr/>
          <p:nvPr userDrawn="1"/>
        </p:nvSpPr>
        <p:spPr bwMode="auto">
          <a:xfrm>
            <a:off x="774597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Oval 146"/>
          <p:cNvSpPr/>
          <p:nvPr userDrawn="1"/>
        </p:nvSpPr>
        <p:spPr bwMode="auto">
          <a:xfrm>
            <a:off x="774597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Oval 147"/>
          <p:cNvSpPr/>
          <p:nvPr userDrawn="1"/>
        </p:nvSpPr>
        <p:spPr bwMode="auto">
          <a:xfrm>
            <a:off x="774597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Oval 148"/>
          <p:cNvSpPr/>
          <p:nvPr userDrawn="1"/>
        </p:nvSpPr>
        <p:spPr bwMode="auto">
          <a:xfrm>
            <a:off x="796728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Oval 149"/>
          <p:cNvSpPr/>
          <p:nvPr userDrawn="1"/>
        </p:nvSpPr>
        <p:spPr bwMode="auto">
          <a:xfrm>
            <a:off x="796728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Oval 150"/>
          <p:cNvSpPr/>
          <p:nvPr userDrawn="1"/>
        </p:nvSpPr>
        <p:spPr bwMode="auto">
          <a:xfrm>
            <a:off x="796728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Oval 151"/>
          <p:cNvSpPr/>
          <p:nvPr userDrawn="1"/>
        </p:nvSpPr>
        <p:spPr bwMode="auto">
          <a:xfrm>
            <a:off x="818859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Oval 152"/>
          <p:cNvSpPr/>
          <p:nvPr userDrawn="1"/>
        </p:nvSpPr>
        <p:spPr bwMode="auto">
          <a:xfrm>
            <a:off x="818859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Oval 153"/>
          <p:cNvSpPr/>
          <p:nvPr userDrawn="1"/>
        </p:nvSpPr>
        <p:spPr bwMode="auto">
          <a:xfrm>
            <a:off x="818859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Oval 154"/>
          <p:cNvSpPr/>
          <p:nvPr userDrawn="1"/>
        </p:nvSpPr>
        <p:spPr bwMode="auto">
          <a:xfrm>
            <a:off x="840990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Oval 155"/>
          <p:cNvSpPr/>
          <p:nvPr userDrawn="1"/>
        </p:nvSpPr>
        <p:spPr bwMode="auto">
          <a:xfrm>
            <a:off x="840990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Oval 156"/>
          <p:cNvSpPr/>
          <p:nvPr userDrawn="1"/>
        </p:nvSpPr>
        <p:spPr bwMode="auto">
          <a:xfrm>
            <a:off x="840990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Oval 157"/>
          <p:cNvSpPr/>
          <p:nvPr userDrawn="1"/>
        </p:nvSpPr>
        <p:spPr bwMode="auto">
          <a:xfrm>
            <a:off x="863121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Oval 158"/>
          <p:cNvSpPr/>
          <p:nvPr userDrawn="1"/>
        </p:nvSpPr>
        <p:spPr bwMode="auto">
          <a:xfrm>
            <a:off x="863121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Oval 159"/>
          <p:cNvSpPr/>
          <p:nvPr userDrawn="1"/>
        </p:nvSpPr>
        <p:spPr bwMode="auto">
          <a:xfrm>
            <a:off x="863121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Oval 160"/>
          <p:cNvSpPr/>
          <p:nvPr userDrawn="1"/>
        </p:nvSpPr>
        <p:spPr bwMode="auto">
          <a:xfrm>
            <a:off x="885253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Oval 161"/>
          <p:cNvSpPr/>
          <p:nvPr userDrawn="1"/>
        </p:nvSpPr>
        <p:spPr bwMode="auto">
          <a:xfrm>
            <a:off x="885253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Oval 162"/>
          <p:cNvSpPr/>
          <p:nvPr userDrawn="1"/>
        </p:nvSpPr>
        <p:spPr bwMode="auto">
          <a:xfrm>
            <a:off x="885253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Oval 163"/>
          <p:cNvSpPr/>
          <p:nvPr userDrawn="1"/>
        </p:nvSpPr>
        <p:spPr bwMode="auto">
          <a:xfrm>
            <a:off x="907384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Oval 164"/>
          <p:cNvSpPr/>
          <p:nvPr userDrawn="1"/>
        </p:nvSpPr>
        <p:spPr bwMode="auto">
          <a:xfrm>
            <a:off x="907384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Oval 165"/>
          <p:cNvSpPr/>
          <p:nvPr userDrawn="1"/>
        </p:nvSpPr>
        <p:spPr bwMode="auto">
          <a:xfrm>
            <a:off x="907384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441152" y="6421723"/>
            <a:ext cx="8261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</a:p>
        </p:txBody>
      </p:sp>
      <p:pic>
        <p:nvPicPr>
          <p:cNvPr id="167" name="Picture 16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23062" y="874094"/>
            <a:ext cx="3400304" cy="42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9508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570643"/>
            <a:ext cx="8102600" cy="4510088"/>
          </a:xfrm>
        </p:spPr>
        <p:txBody>
          <a:bodyPr/>
          <a:lstStyle>
            <a:lvl1pPr marL="461963" indent="-461963">
              <a:buClr>
                <a:srgbClr val="008080"/>
              </a:buClr>
              <a:buFont typeface="+mj-lt"/>
              <a:buAutoNum type="arabicPeriod"/>
              <a:defRPr sz="2400">
                <a:solidFill>
                  <a:srgbClr val="008080"/>
                </a:solidFill>
              </a:defRPr>
            </a:lvl1pPr>
            <a:lvl2pPr>
              <a:buClr>
                <a:srgbClr val="008080"/>
              </a:buClr>
              <a:defRPr>
                <a:solidFill>
                  <a:srgbClr val="008080"/>
                </a:solidFill>
              </a:defRPr>
            </a:lvl2pPr>
            <a:lvl3pPr>
              <a:buClr>
                <a:srgbClr val="008080"/>
              </a:buClr>
              <a:defRPr>
                <a:solidFill>
                  <a:srgbClr val="008080"/>
                </a:solidFill>
              </a:defRPr>
            </a:lvl3pPr>
            <a:lvl4pPr>
              <a:buClr>
                <a:srgbClr val="008080"/>
              </a:buClr>
              <a:defRPr>
                <a:solidFill>
                  <a:srgbClr val="008080"/>
                </a:solidFill>
              </a:defRPr>
            </a:lvl4pPr>
            <a:lvl5pPr>
              <a:buClr>
                <a:srgbClr val="008080"/>
              </a:buClr>
              <a:defRPr>
                <a:solidFill>
                  <a:srgbClr val="00808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544513" y="1051586"/>
            <a:ext cx="8324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i="1" dirty="0"/>
              <a:t>After studying this chapter, you should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>
          <a:xfrm>
            <a:off x="523875" y="411163"/>
            <a:ext cx="8077200" cy="592137"/>
          </a:xfrm>
          <a:gradFill rotWithShape="1">
            <a:gsLst>
              <a:gs pos="0">
                <a:srgbClr val="B2B2B2">
                  <a:gamma/>
                  <a:shade val="46275"/>
                  <a:invGamma/>
                </a:srgbClr>
              </a:gs>
              <a:gs pos="50000">
                <a:srgbClr val="B2B2B2"/>
              </a:gs>
              <a:gs pos="100000">
                <a:srgbClr val="B2B2B2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969696"/>
            </a:solidFill>
            <a:miter lim="800000"/>
            <a:headEnd/>
            <a:tailEnd/>
          </a:ln>
          <a:effectLst>
            <a:outerShdw dist="107763" dir="2700000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LEARNING  OUTCOMES</a:t>
            </a:r>
          </a:p>
        </p:txBody>
      </p:sp>
    </p:spTree>
    <p:extLst>
      <p:ext uri="{BB962C8B-B14F-4D97-AF65-F5344CB8AC3E}">
        <p14:creationId xmlns:p14="http://schemas.microsoft.com/office/powerpoint/2010/main" val="2106002546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512763"/>
            <a:ext cx="8102600" cy="3365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 Summary of the Scientific Method</a:t>
            </a:r>
          </a:p>
        </p:txBody>
      </p:sp>
    </p:spTree>
    <p:extLst>
      <p:ext uri="{BB962C8B-B14F-4D97-AF65-F5344CB8AC3E}">
        <p14:creationId xmlns:p14="http://schemas.microsoft.com/office/powerpoint/2010/main" val="4172673298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600220"/>
            <a:ext cx="8102600" cy="45719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83756372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89809112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BB9D097-4C5C-417C-B097-C6B81CA1535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64705669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5537931-4260-4B6B-A3A7-1D7190C9A38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18444294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9FE24D5-8D74-4CD1-985E-26CC2917080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01783292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blackWhite">
          <a:xfrm>
            <a:off x="523875" y="457200"/>
            <a:ext cx="807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66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235075"/>
            <a:ext cx="8102600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446838"/>
            <a:ext cx="74215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 b="1"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54763"/>
            <a:ext cx="2209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900" b="1"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D6C49FDD-8038-4201-872D-15D00067EA40}" type="slidenum">
              <a:rPr lang="en-US" altLang="en-US">
                <a:cs typeface="+mn-cs"/>
              </a:rPr>
              <a:pPr>
                <a:defRPr/>
              </a:pPr>
              <a:t>‹#›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9722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</p:sldLayoutIdLst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7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9pPr>
    </p:titleStyle>
    <p:bodyStyle>
      <a:lvl1pPr marL="222250" indent="-222250" algn="l" rtl="0" eaLnBrk="0" fontAlgn="base" hangingPunct="0">
        <a:spcBef>
          <a:spcPct val="20000"/>
        </a:spcBef>
        <a:spcAft>
          <a:spcPct val="0"/>
        </a:spcAft>
        <a:buClr>
          <a:srgbClr val="993300"/>
        </a:buClr>
        <a:buChar char="•"/>
        <a:defRPr sz="28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25475" indent="-284163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SzPct val="90000"/>
        <a:buFont typeface="Wingdings" panose="05000000000000000000" pitchFamily="2" charset="2"/>
        <a:buChar char="Ø"/>
        <a:defRPr sz="2400" kern="1200">
          <a:solidFill>
            <a:srgbClr val="9966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2pPr>
      <a:lvl3pPr marL="974725" indent="-234950" algn="l" rtl="0" eaLnBrk="0" fontAlgn="base" hangingPunct="0">
        <a:spcBef>
          <a:spcPct val="20000"/>
        </a:spcBef>
        <a:spcAft>
          <a:spcPct val="0"/>
        </a:spcAft>
        <a:buClr>
          <a:srgbClr val="0099CC"/>
        </a:buClr>
        <a:buSzPct val="75000"/>
        <a:buFont typeface="Wingdings" panose="05000000000000000000" pitchFamily="2" charset="2"/>
        <a:buChar char="v"/>
        <a:defRPr sz="2000" kern="12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3pPr>
      <a:lvl4pPr marL="1311275" indent="-2222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4pPr>
      <a:lvl5pPr marL="1657350" indent="-1730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16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Chapter 8</a:t>
            </a:r>
          </a:p>
          <a:p>
            <a:r>
              <a:rPr lang="en-US" altLang="en-US" dirty="0" smtClean="0">
                <a:effectLst/>
              </a:rPr>
              <a:t>Observation</a:t>
            </a:r>
            <a:endParaRPr lang="en-US" altLang="en-US" dirty="0">
              <a:effectLst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376238"/>
            <a:ext cx="8086725" cy="584200"/>
          </a:xfrm>
        </p:spPr>
        <p:txBody>
          <a:bodyPr/>
          <a:lstStyle/>
          <a:p>
            <a:r>
              <a:rPr lang="en-US" altLang="en-US" dirty="0" smtClean="0"/>
              <a:t>The Nature of Observation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Mechanical observation, as performed by supermarket scanners or traffic counters, can very accurately record behavior that is routine, repetitive, or programmatic</a:t>
            </a:r>
          </a:p>
          <a:p>
            <a:r>
              <a:rPr lang="en-US" altLang="en-US" dirty="0" smtClean="0"/>
              <a:t>Unobtrusive observation—no communication with the person being observed is necessary so that he or she is unaware that he or she is an object of research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10</a:t>
            </a:fld>
            <a:endParaRPr lang="en-US" altLang="en-US" dirty="0"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376238"/>
            <a:ext cx="8086725" cy="584200"/>
          </a:xfrm>
        </p:spPr>
        <p:txBody>
          <a:bodyPr/>
          <a:lstStyle/>
          <a:p>
            <a:r>
              <a:rPr lang="en-US" altLang="en-US" dirty="0" smtClean="0"/>
              <a:t>The Nature of Observation Studies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Visible observation—observation in which the observer’s presence or mechanical measurement device is obviously known to the subject</a:t>
            </a:r>
          </a:p>
          <a:p>
            <a:r>
              <a:rPr lang="en-US" altLang="en-US" dirty="0" smtClean="0"/>
              <a:t>Hidden observation—observation in which the subject is unaware that observation is taking place</a:t>
            </a:r>
          </a:p>
          <a:p>
            <a:r>
              <a:rPr lang="en-US" altLang="en-US" dirty="0" smtClean="0"/>
              <a:t>Observations are free from nuisances such as social desirability bias or memory problems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11</a:t>
            </a:fld>
            <a:endParaRPr lang="en-US" altLang="en-US" dirty="0"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376238"/>
            <a:ext cx="8086725" cy="584200"/>
          </a:xfrm>
        </p:spPr>
        <p:txBody>
          <a:bodyPr/>
          <a:lstStyle/>
          <a:p>
            <a:r>
              <a:rPr lang="en-US" altLang="en-US" dirty="0" smtClean="0"/>
              <a:t>Observation of Human Behavior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Behavioral scientists have recognized that nonverbal behavior can be a communication process by which individuals exchange meanings</a:t>
            </a:r>
          </a:p>
          <a:p>
            <a:r>
              <a:rPr lang="en-US" altLang="en-US" dirty="0" smtClean="0"/>
              <a:t>Head nods, smiles, raised eyebrows, winks, and other facial expressions or body movements serve as communication symbols</a:t>
            </a:r>
          </a:p>
          <a:p>
            <a:r>
              <a:rPr lang="en-US" altLang="en-US" dirty="0" smtClean="0"/>
              <a:t>Observation of nonverbal communication may hold considerable promise for the marketing researcher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12</a:t>
            </a:fld>
            <a:endParaRPr lang="en-US" altLang="en-US" dirty="0"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13</a:t>
            </a:fld>
            <a:endParaRPr lang="en-US" altLang="en-US" dirty="0">
              <a:cs typeface="+mn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28" y="1278222"/>
            <a:ext cx="8031744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8.2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Observing and Interpreting Nonverbal Communication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Direct and Contrived Observation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Direct observation—a straightforward attempt to observe and record what naturally occurs</a:t>
            </a:r>
          </a:p>
          <a:p>
            <a:pPr lvl="1"/>
            <a:r>
              <a:rPr lang="en-US" altLang="en-US" dirty="0" smtClean="0"/>
              <a:t>The investigator does not create an artificial situation </a:t>
            </a:r>
          </a:p>
          <a:p>
            <a:r>
              <a:rPr lang="en-US" altLang="en-US" dirty="0" smtClean="0"/>
              <a:t>Contrived observation—observation in which the investigator creates an artificial environment in order to test a hypothesis</a:t>
            </a:r>
          </a:p>
          <a:p>
            <a:pPr lvl="1"/>
            <a:r>
              <a:rPr lang="en-US" altLang="en-US" dirty="0" smtClean="0"/>
              <a:t>Can increase the frequency of certain behavior patterns </a:t>
            </a:r>
          </a:p>
          <a:p>
            <a:pPr lvl="1"/>
            <a:r>
              <a:rPr lang="en-US" altLang="en-US" dirty="0" smtClean="0"/>
              <a:t>If situations are not contrived, the research time spent waiting and observing would expand considerably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14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Why Use Direct Observation?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Straightforward</a:t>
            </a:r>
          </a:p>
          <a:p>
            <a:r>
              <a:rPr lang="en-US" altLang="en-US" dirty="0" smtClean="0"/>
              <a:t>Economical</a:t>
            </a:r>
          </a:p>
          <a:p>
            <a:r>
              <a:rPr lang="en-US" altLang="en-US" dirty="0" smtClean="0"/>
              <a:t>Obtain data quickly and easily</a:t>
            </a:r>
          </a:p>
          <a:p>
            <a:r>
              <a:rPr lang="en-US" altLang="en-US" dirty="0" smtClean="0"/>
              <a:t>Often the most accurate way to gather data</a:t>
            </a:r>
          </a:p>
          <a:p>
            <a:r>
              <a:rPr lang="en-US" altLang="en-US" dirty="0" smtClean="0"/>
              <a:t>Has limited flexibility because not all phenomena are observable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15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Errors Associated with Direct Observation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When human observers record behaviors, the observer may record events subjectively</a:t>
            </a:r>
          </a:p>
          <a:p>
            <a:r>
              <a:rPr lang="en-US" altLang="en-US" dirty="0" smtClean="0"/>
              <a:t>Observer bias—a distortion of measurement resulting from the cognitive behavior or actions of a witnessing observer </a:t>
            </a:r>
          </a:p>
          <a:p>
            <a:pPr lvl="1"/>
            <a:r>
              <a:rPr lang="en-US" altLang="en-US" dirty="0" smtClean="0"/>
              <a:t>The observer should record as much detail as possible</a:t>
            </a:r>
          </a:p>
          <a:p>
            <a:r>
              <a:rPr lang="en-US" altLang="en-US" dirty="0" smtClean="0"/>
              <a:t>Pace of events, observer’s memory, observer’s writing speed, and other factors limit the detail of what can be recorded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16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Ethical Issues in the Observation of Humans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Observation is sometimes akin to spying</a:t>
            </a:r>
          </a:p>
          <a:p>
            <a:r>
              <a:rPr lang="en-US" altLang="en-US" dirty="0" smtClean="0"/>
              <a:t>Raises the question of the respondent’s right to privacy</a:t>
            </a:r>
          </a:p>
          <a:p>
            <a:r>
              <a:rPr lang="en-US" altLang="en-US" dirty="0" smtClean="0"/>
              <a:t>If the researcher obtains permission to observe someone, the subject may not act naturally</a:t>
            </a:r>
          </a:p>
          <a:p>
            <a:r>
              <a:rPr lang="en-US" altLang="en-US" dirty="0" smtClean="0"/>
              <a:t>New technologies afford opportunities to observe behaviors of interest to marketing managers </a:t>
            </a:r>
          </a:p>
          <a:p>
            <a:pPr lvl="1"/>
            <a:r>
              <a:rPr lang="en-US" altLang="en-US" dirty="0" smtClean="0"/>
              <a:t>Deep-packet inspection refers to the ability of an Internet service provider to read data transmitted by users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17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Ethical Issues in the Observation of Humans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Four questions to address ethics:</a:t>
            </a:r>
          </a:p>
          <a:p>
            <a:pPr lvl="1"/>
            <a:r>
              <a:rPr lang="en-US" altLang="en-US" dirty="0" smtClean="0"/>
              <a:t>Is the behavior being observed commonly performed in public?</a:t>
            </a:r>
          </a:p>
          <a:p>
            <a:pPr lvl="1"/>
            <a:r>
              <a:rPr lang="en-US" altLang="en-US" dirty="0" smtClean="0"/>
              <a:t>Is the behavior performed in a setting in which the anonymity of the person being observed is assured?</a:t>
            </a:r>
          </a:p>
          <a:p>
            <a:pPr lvl="1"/>
            <a:r>
              <a:rPr lang="en-US" altLang="en-US" dirty="0" smtClean="0"/>
              <a:t>Has the person agreed to be observed?</a:t>
            </a:r>
          </a:p>
          <a:p>
            <a:pPr lvl="1"/>
            <a:r>
              <a:rPr lang="en-US" altLang="en-US" dirty="0" smtClean="0"/>
              <a:t>Has the person been adequately notified that their behavior (including data transfers) is being observed?</a:t>
            </a:r>
          </a:p>
          <a:p>
            <a:r>
              <a:rPr lang="en-US" altLang="en-US" dirty="0" smtClean="0"/>
              <a:t>If the answer to these questions is “yes”, then the study is probably ethical</a:t>
            </a:r>
          </a:p>
          <a:p>
            <a:r>
              <a:rPr lang="en-US" altLang="en-US" dirty="0" smtClean="0"/>
              <a:t>If the answer is “no”, input from IRB is needed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18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19</a:t>
            </a:fld>
            <a:endParaRPr lang="en-US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7" y="1282089"/>
            <a:ext cx="8373607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8.3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Is the Observation Ethical?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Discuss the role of observational technologies as marketing research tools </a:t>
            </a:r>
          </a:p>
          <a:p>
            <a:r>
              <a:rPr lang="en-US" altLang="en-US" dirty="0" smtClean="0"/>
              <a:t>Know the difference between direct and contrived observation</a:t>
            </a:r>
          </a:p>
          <a:p>
            <a:r>
              <a:rPr lang="en-US" altLang="en-US" dirty="0" smtClean="0"/>
              <a:t>Identify ethical issues particular to research using observation</a:t>
            </a:r>
          </a:p>
          <a:p>
            <a:r>
              <a:rPr lang="en-US" altLang="en-US" dirty="0" smtClean="0"/>
              <a:t>Explain the observation of physical objects and message content</a:t>
            </a:r>
          </a:p>
          <a:p>
            <a:r>
              <a:rPr lang="en-US" altLang="en-US" dirty="0" smtClean="0"/>
              <a:t>Describe major types of mechanical observation</a:t>
            </a:r>
          </a:p>
          <a:p>
            <a:r>
              <a:rPr lang="en-US" altLang="en-US" dirty="0" smtClean="0"/>
              <a:t>Summarize techniques for measuring physiological reactions     </a:t>
            </a:r>
          </a:p>
          <a:p>
            <a:pPr lvl="1"/>
            <a:endParaRPr lang="en-US" altLang="en-US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bg1"/>
                </a:solidFill>
              </a:rPr>
              <a:t>LEARNING OUTCOMES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Mechanical Observation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Types:</a:t>
            </a:r>
          </a:p>
          <a:p>
            <a:pPr lvl="1"/>
            <a:r>
              <a:rPr lang="en-US" altLang="en-US" dirty="0" smtClean="0"/>
              <a:t>Television, radio, and digital monitoring</a:t>
            </a:r>
          </a:p>
          <a:p>
            <a:pPr lvl="1"/>
            <a:r>
              <a:rPr lang="en-US" altLang="en-US" dirty="0" smtClean="0"/>
              <a:t>Monitoring web traffic</a:t>
            </a:r>
          </a:p>
          <a:p>
            <a:pPr lvl="1"/>
            <a:r>
              <a:rPr lang="en-US" altLang="en-US" dirty="0" smtClean="0"/>
              <a:t>Scanner-based research</a:t>
            </a:r>
          </a:p>
          <a:p>
            <a:pPr lvl="1"/>
            <a:r>
              <a:rPr lang="en-US" altLang="en-US" dirty="0" smtClean="0"/>
              <a:t>Camera surveillance</a:t>
            </a:r>
          </a:p>
          <a:p>
            <a:pPr lvl="1"/>
            <a:r>
              <a:rPr lang="en-US" altLang="en-US" dirty="0" smtClean="0"/>
              <a:t>Smartphones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20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Monitoring Web Traffic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Web traffic and buzz</a:t>
            </a:r>
          </a:p>
          <a:p>
            <a:pPr lvl="1"/>
            <a:r>
              <a:rPr lang="en-US" altLang="en-US" dirty="0" smtClean="0"/>
              <a:t>Click-through rate—proportion of people who are exposed to a hyper-linked Internet ad who actually click on its hyperlink to enter the website</a:t>
            </a:r>
          </a:p>
          <a:p>
            <a:pPr lvl="1"/>
            <a:r>
              <a:rPr lang="en-US" altLang="en-US" dirty="0" smtClean="0"/>
              <a:t>Conversation volume—measure of the amount of Internet postings that involve a specific name or term </a:t>
            </a:r>
          </a:p>
          <a:p>
            <a:r>
              <a:rPr lang="en-US" altLang="en-US" dirty="0" smtClean="0"/>
              <a:t>CTR and online advertising</a:t>
            </a:r>
          </a:p>
          <a:p>
            <a:pPr lvl="1"/>
            <a:r>
              <a:rPr lang="en-US" altLang="en-US" dirty="0" smtClean="0"/>
              <a:t>Applying the CTR to the amount spent on the advertisement gives the advertiser a cost per click</a:t>
            </a:r>
          </a:p>
          <a:p>
            <a:pPr lvl="1"/>
            <a:r>
              <a:rPr lang="en-US" altLang="en-US" dirty="0" smtClean="0"/>
              <a:t>If the company makes more than fifty cents per customer clicking through, the ads are effective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21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22</a:t>
            </a:fld>
            <a:endParaRPr lang="en-US" altLang="en-US" dirty="0"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662" y="1282089"/>
            <a:ext cx="6452676" cy="512064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151" y="5374029"/>
            <a:ext cx="14287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8.4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Using Web Stat Providers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23</a:t>
            </a:fld>
            <a:endParaRPr lang="en-US" altLang="en-US" dirty="0"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7098519" y="5458658"/>
            <a:ext cx="16610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Source: </a:t>
            </a:r>
            <a:r>
              <a:rPr lang="en-US" sz="1050" dirty="0" smtClean="0"/>
              <a:t>www.netflix.com</a:t>
            </a:r>
            <a:endParaRPr lang="en-US" sz="105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968" y="1407763"/>
            <a:ext cx="7270064" cy="4937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795" y="5278723"/>
            <a:ext cx="1809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8.4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Using Web Stat Providers (cont’d.)</a:t>
            </a:r>
          </a:p>
        </p:txBody>
      </p:sp>
    </p:spTree>
    <p:extLst>
      <p:ext uri="{BB962C8B-B14F-4D97-AF65-F5344CB8AC3E}">
        <p14:creationId xmlns:p14="http://schemas.microsoft.com/office/powerpoint/2010/main" val="170995335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Scanner-Based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Scanner-based consumer panel—a type of consumer panel in which participants’ purchasing habits are recorded with a laser scanner rather than a purchase diary</a:t>
            </a:r>
          </a:p>
          <a:p>
            <a:r>
              <a:rPr lang="en-US" altLang="en-US" dirty="0" smtClean="0"/>
              <a:t>Scanner data—mechanical observation form that requires no input from customers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24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Camera Surveillance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Cameras planted inconspicuously in places can be useful in marketing research </a:t>
            </a:r>
          </a:p>
          <a:p>
            <a:r>
              <a:rPr lang="en-US" altLang="en-US" dirty="0" smtClean="0"/>
              <a:t>Shopping center security video can help identify problems with merchandising and the types of things that attract consumers to come into and remain in an environment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25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Smartphones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Observations from smartphones might reveal:</a:t>
            </a:r>
          </a:p>
          <a:p>
            <a:pPr lvl="1"/>
            <a:r>
              <a:rPr lang="en-US" altLang="en-US" dirty="0" smtClean="0"/>
              <a:t>When people are happy based on their message content</a:t>
            </a:r>
          </a:p>
          <a:p>
            <a:pPr lvl="1"/>
            <a:r>
              <a:rPr lang="en-US" altLang="en-US" dirty="0" smtClean="0"/>
              <a:t>Their political opinions</a:t>
            </a:r>
          </a:p>
          <a:p>
            <a:pPr lvl="1"/>
            <a:r>
              <a:rPr lang="en-US" altLang="en-US" dirty="0" smtClean="0"/>
              <a:t>When the customer may be unhappy with their smartphone or service provider</a:t>
            </a:r>
          </a:p>
          <a:p>
            <a:pPr lvl="1"/>
            <a:r>
              <a:rPr lang="en-US" altLang="en-US" dirty="0" smtClean="0"/>
              <a:t>Where a person likes to party on the weekend</a:t>
            </a:r>
          </a:p>
          <a:p>
            <a:pPr lvl="1"/>
            <a:r>
              <a:rPr lang="en-US" altLang="en-US" dirty="0" smtClean="0"/>
              <a:t>What types of websites a person likes</a:t>
            </a:r>
          </a:p>
          <a:p>
            <a:r>
              <a:rPr lang="en-US" altLang="en-US" dirty="0" smtClean="0"/>
              <a:t>Like other areas, technology may outpace the ethics of using this type of data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26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Measuring Physiological Reactions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Eye-tracking—used to observe eye movements</a:t>
            </a:r>
          </a:p>
          <a:p>
            <a:r>
              <a:rPr lang="en-US" altLang="en-US" dirty="0" smtClean="0"/>
              <a:t>Pupilometer—used to observe and record changes in the diameter of a subject’s pupils</a:t>
            </a:r>
          </a:p>
          <a:p>
            <a:r>
              <a:rPr lang="en-US" altLang="en-US" dirty="0" smtClean="0"/>
              <a:t>Psychogalvanometer—measures galvanic skin response, a measure of involuntary changes in the electrical resistance of the skin</a:t>
            </a:r>
          </a:p>
          <a:p>
            <a:r>
              <a:rPr lang="en-US" altLang="en-US" dirty="0" smtClean="0"/>
              <a:t>Voice-pitch analysis—a physiological measurement technique that records abnormal frequencies in the voice that are supposed to reflect emotional reactions to various stimuli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27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Scientists rely heavily on observation</a:t>
            </a:r>
          </a:p>
          <a:p>
            <a:r>
              <a:rPr lang="en-US" altLang="en-US" dirty="0" smtClean="0"/>
              <a:t>Observations play a key role in discovering ideas and developing theories </a:t>
            </a:r>
          </a:p>
          <a:p>
            <a:r>
              <a:rPr lang="en-US" altLang="en-US" dirty="0" smtClean="0"/>
              <a:t>Inductive learning begins with collections of observations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Technology and Observation in Marketing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Observation—the systematic process of recording the behavioral patterns of people, objects, and occurrences as they take place</a:t>
            </a:r>
          </a:p>
          <a:p>
            <a:r>
              <a:rPr lang="en-US" altLang="en-US" dirty="0" smtClean="0"/>
              <a:t>Advances in technology have given a bigger role for observational research tools in marketing research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Technology and Observation in Marketing Research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Observation can be a useful part of either qualitative or quantitative research</a:t>
            </a:r>
          </a:p>
          <a:p>
            <a:r>
              <a:rPr lang="en-US" altLang="en-US" dirty="0"/>
              <a:t>Scientific observation addresses a research question aimed at discovering market knowledge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4357778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Technological Advances and Observation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Internet, cellular, social networking and near-field technologies have fueled big data analytics  </a:t>
            </a:r>
          </a:p>
          <a:p>
            <a:pPr lvl="1"/>
            <a:r>
              <a:rPr lang="en-US" altLang="en-US" dirty="0" smtClean="0"/>
              <a:t>Because most of this data gathering involves no two-way communication (no survey or interview), these types of data qualify as observational </a:t>
            </a:r>
          </a:p>
          <a:p>
            <a:pPr lvl="1"/>
            <a:r>
              <a:rPr lang="en-US" altLang="en-US" dirty="0" smtClean="0"/>
              <a:t>They leave behind a systematic recording of what people actually did</a:t>
            </a:r>
          </a:p>
          <a:p>
            <a:r>
              <a:rPr lang="en-US" altLang="en-US" dirty="0" smtClean="0"/>
              <a:t>These technologies enable data collection to be automated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6</a:t>
            </a:fld>
            <a:endParaRPr lang="en-US" altLang="en-US" dirty="0"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What Can Be Observed?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en-US" dirty="0" smtClean="0"/>
              <a:t>Physical movements</a:t>
            </a:r>
          </a:p>
          <a:p>
            <a:r>
              <a:rPr lang="en-US" altLang="en-US" dirty="0" smtClean="0"/>
              <a:t>Verbal behavior</a:t>
            </a:r>
          </a:p>
          <a:p>
            <a:r>
              <a:rPr lang="en-US" altLang="en-US" dirty="0" smtClean="0"/>
              <a:t>Expressive behavior and physiological reactions</a:t>
            </a:r>
          </a:p>
          <a:p>
            <a:r>
              <a:rPr lang="en-US" altLang="en-US" dirty="0" smtClean="0"/>
              <a:t>Spatial tensions and locations</a:t>
            </a:r>
          </a:p>
          <a:p>
            <a:r>
              <a:rPr lang="en-US" altLang="en-US" dirty="0" smtClean="0"/>
              <a:t>Temporal patterns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en-US" dirty="0"/>
              <a:t>Physical objects</a:t>
            </a:r>
          </a:p>
          <a:p>
            <a:r>
              <a:rPr lang="en-US" dirty="0" smtClean="0"/>
              <a:t>Verbal and pictorial records</a:t>
            </a:r>
          </a:p>
          <a:p>
            <a:r>
              <a:rPr lang="en-US" dirty="0" smtClean="0"/>
              <a:t>Neurological activity</a:t>
            </a:r>
          </a:p>
          <a:p>
            <a:r>
              <a:rPr lang="en-US" dirty="0" smtClean="0"/>
              <a:t>Internet activities</a:t>
            </a:r>
          </a:p>
          <a:p>
            <a:r>
              <a:rPr lang="en-US" dirty="0" smtClean="0"/>
              <a:t>Geographical information</a:t>
            </a:r>
          </a:p>
          <a:p>
            <a:r>
              <a:rPr lang="en-US" dirty="0" smtClean="0"/>
              <a:t>Physical distribution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8</a:t>
            </a:fld>
            <a:endParaRPr lang="en-US" altLang="en-US" dirty="0"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705" y="1282089"/>
            <a:ext cx="7188591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8.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Different Types of Observable Behaviors Tracked by Marketing Research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14350" y="376238"/>
            <a:ext cx="8086725" cy="584200"/>
          </a:xfrm>
        </p:spPr>
        <p:txBody>
          <a:bodyPr/>
          <a:lstStyle/>
          <a:p>
            <a:r>
              <a:rPr lang="en-US" altLang="en-US" dirty="0" smtClean="0"/>
              <a:t>Disadvantages of Observation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Behavior can be observed, but motives cannot</a:t>
            </a:r>
          </a:p>
          <a:p>
            <a:r>
              <a:rPr lang="en-US" altLang="en-US" dirty="0" smtClean="0"/>
              <a:t>Analytical models do better with predicting behavior than explaining it</a:t>
            </a:r>
          </a:p>
          <a:p>
            <a:r>
              <a:rPr lang="en-US" altLang="en-US" dirty="0" smtClean="0"/>
              <a:t>Observation period is often too short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9</a:t>
            </a:fld>
            <a:endParaRPr lang="en-US" altLang="en-US" dirty="0"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Exploring Marketing Research 9e.">
  <a:themeElements>
    <a:clrScheme name="1_Exploring Marketing Research 9e.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1_Exploring Marketing Research 9e.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Exploring Marketing Research 9e.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xploring Marketing Research 9e.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4218</TotalTime>
  <Words>2363</Words>
  <Application>Microsoft Office PowerPoint</Application>
  <PresentationFormat>On-screen Show (4:3)</PresentationFormat>
  <Paragraphs>174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ＭＳ Ｐゴシック</vt:lpstr>
      <vt:lpstr>ＭＳ Ｐゴシック</vt:lpstr>
      <vt:lpstr>Arial</vt:lpstr>
      <vt:lpstr>Tahoma</vt:lpstr>
      <vt:lpstr>Times New Roman</vt:lpstr>
      <vt:lpstr>Wingdings</vt:lpstr>
      <vt:lpstr>2_Exploring Marketing Research 9e.</vt:lpstr>
      <vt:lpstr>PowerPoint Presentation</vt:lpstr>
      <vt:lpstr>LEARNING OUTCOMES</vt:lpstr>
      <vt:lpstr>Introduction</vt:lpstr>
      <vt:lpstr>Technology and Observation in Marketing Research</vt:lpstr>
      <vt:lpstr>Technology and Observation in Marketing Research (cont’d.)</vt:lpstr>
      <vt:lpstr>Technological Advances and Observation</vt:lpstr>
      <vt:lpstr>What Can Be Observed?</vt:lpstr>
      <vt:lpstr>PowerPoint Presentation</vt:lpstr>
      <vt:lpstr>Disadvantages of Observation</vt:lpstr>
      <vt:lpstr>The Nature of Observation Studies</vt:lpstr>
      <vt:lpstr>The Nature of Observation Studies (cont’d.)</vt:lpstr>
      <vt:lpstr>Observation of Human Behavior</vt:lpstr>
      <vt:lpstr>PowerPoint Presentation</vt:lpstr>
      <vt:lpstr>Direct and Contrived Observation </vt:lpstr>
      <vt:lpstr>Why Use Direct Observation?</vt:lpstr>
      <vt:lpstr>Errors Associated with Direct Observation</vt:lpstr>
      <vt:lpstr>Ethical Issues in the Observation of Humans</vt:lpstr>
      <vt:lpstr>Ethical Issues in the Observation of Humans (cont’d.)</vt:lpstr>
      <vt:lpstr>PowerPoint Presentation</vt:lpstr>
      <vt:lpstr>Mechanical Observation</vt:lpstr>
      <vt:lpstr>Monitoring Web Traffic</vt:lpstr>
      <vt:lpstr>PowerPoint Presentation</vt:lpstr>
      <vt:lpstr>PowerPoint Presentation</vt:lpstr>
      <vt:lpstr>Scanner-Based Research</vt:lpstr>
      <vt:lpstr>Camera Surveillance</vt:lpstr>
      <vt:lpstr>Smartphones</vt:lpstr>
      <vt:lpstr>Measuring Physiological Reactions</vt:lpstr>
    </vt:vector>
  </TitlesOfParts>
  <Company>University of Louisiana Monroe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Marketing Research 10e</dc:title>
  <dc:subject>Chapter 1</dc:subject>
  <dc:creator>Laurie A. Babin</dc:creator>
  <cp:lastModifiedBy>Dr. Saleh Alqahtani</cp:lastModifiedBy>
  <cp:revision>245</cp:revision>
  <dcterms:created xsi:type="dcterms:W3CDTF">2003-02-17T02:06:55Z</dcterms:created>
  <dcterms:modified xsi:type="dcterms:W3CDTF">2016-10-22T08:50:07Z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</Properties>
</file>