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36"/>
  </p:notesMasterIdLst>
  <p:handoutMasterIdLst>
    <p:handoutMasterId r:id="rId37"/>
  </p:handoutMasterIdLst>
  <p:sldIdLst>
    <p:sldId id="256" r:id="rId2"/>
    <p:sldId id="423" r:id="rId3"/>
    <p:sldId id="459" r:id="rId4"/>
    <p:sldId id="460" r:id="rId5"/>
    <p:sldId id="461" r:id="rId6"/>
    <p:sldId id="462" r:id="rId7"/>
    <p:sldId id="463" r:id="rId8"/>
    <p:sldId id="464" r:id="rId9"/>
    <p:sldId id="465" r:id="rId10"/>
    <p:sldId id="466" r:id="rId11"/>
    <p:sldId id="467" r:id="rId12"/>
    <p:sldId id="468" r:id="rId13"/>
    <p:sldId id="469" r:id="rId14"/>
    <p:sldId id="470" r:id="rId15"/>
    <p:sldId id="471" r:id="rId16"/>
    <p:sldId id="472" r:id="rId17"/>
    <p:sldId id="473" r:id="rId18"/>
    <p:sldId id="474" r:id="rId19"/>
    <p:sldId id="475" r:id="rId20"/>
    <p:sldId id="476" r:id="rId21"/>
    <p:sldId id="477" r:id="rId22"/>
    <p:sldId id="478" r:id="rId23"/>
    <p:sldId id="479" r:id="rId24"/>
    <p:sldId id="480" r:id="rId25"/>
    <p:sldId id="481" r:id="rId26"/>
    <p:sldId id="483" r:id="rId27"/>
    <p:sldId id="496" r:id="rId28"/>
    <p:sldId id="486" r:id="rId29"/>
    <p:sldId id="487" r:id="rId30"/>
    <p:sldId id="489" r:id="rId31"/>
    <p:sldId id="490" r:id="rId32"/>
    <p:sldId id="492" r:id="rId33"/>
    <p:sldId id="493" r:id="rId34"/>
    <p:sldId id="494" r:id="rId35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642A"/>
    <a:srgbClr val="840C4F"/>
    <a:srgbClr val="634501"/>
    <a:srgbClr val="335D65"/>
    <a:srgbClr val="9A4D23"/>
    <a:srgbClr val="735001"/>
    <a:srgbClr val="83724F"/>
    <a:srgbClr val="367C2B"/>
    <a:srgbClr val="88923E"/>
    <a:srgbClr val="CB34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16" autoAdjust="0"/>
    <p:restoredTop sz="94712" autoAdjust="0"/>
  </p:normalViewPr>
  <p:slideViewPr>
    <p:cSldViewPr>
      <p:cViewPr varScale="1">
        <p:scale>
          <a:sx n="110" d="100"/>
          <a:sy n="110" d="100"/>
        </p:scale>
        <p:origin x="17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059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167" name="Picture 16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3628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val="1019069011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val="4033904160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66690293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59164124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BB9D097-4C5C-417C-B097-C6B81CA1535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1400602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5537931-4260-4B6B-A3A7-1D7190C9A38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2953512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9FE24D5-8D74-4CD1-985E-26CC2917080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2162988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D6C49FDD-8038-4201-872D-15D00067EA40}" type="slidenum">
              <a:rPr lang="en-US" altLang="en-US">
                <a:cs typeface="+mn-cs"/>
              </a:rPr>
              <a:pPr>
                <a:defRPr/>
              </a:pPr>
              <a:t>‹#›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7828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Chapter 11</a:t>
            </a:r>
          </a:p>
          <a:p>
            <a:r>
              <a:rPr lang="en-US" altLang="en-US" dirty="0">
                <a:effectLst/>
              </a:rPr>
              <a:t>Questionnaire Design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Open-Ended Response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beneficial when the researcher is conducting exploratory research</a:t>
            </a:r>
          </a:p>
          <a:p>
            <a:pPr lvl="1"/>
            <a:r>
              <a:rPr lang="en-US" dirty="0" smtClean="0"/>
              <a:t>By gaining free and uninhibited responses, the researcher may find some unanticipated reaction toward the project</a:t>
            </a:r>
          </a:p>
          <a:p>
            <a:r>
              <a:rPr lang="en-US" dirty="0" smtClean="0"/>
              <a:t>May also be useful at the beginning of an interview as they allow the respondent to warm up to the questioning process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2016272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Open-Ended Response Questions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cost of open-ended response questions is substantially higher </a:t>
            </a:r>
            <a:endParaRPr lang="en-US" dirty="0" smtClean="0"/>
          </a:p>
          <a:p>
            <a:r>
              <a:rPr lang="en-US" dirty="0"/>
              <a:t>I</a:t>
            </a:r>
            <a:r>
              <a:rPr lang="en-US" dirty="0" smtClean="0"/>
              <a:t>nterviewer </a:t>
            </a:r>
            <a:r>
              <a:rPr lang="en-US" dirty="0"/>
              <a:t>bias </a:t>
            </a:r>
            <a:r>
              <a:rPr lang="en-US" dirty="0" smtClean="0"/>
              <a:t>may influence </a:t>
            </a:r>
            <a:r>
              <a:rPr lang="en-US" dirty="0"/>
              <a:t>the </a:t>
            </a:r>
            <a:r>
              <a:rPr lang="en-US" dirty="0" smtClean="0"/>
              <a:t>answer</a:t>
            </a:r>
            <a:endParaRPr lang="en-US" dirty="0"/>
          </a:p>
          <a:p>
            <a:r>
              <a:rPr lang="en-US" dirty="0" smtClean="0"/>
              <a:t>Articulate </a:t>
            </a:r>
            <a:r>
              <a:rPr lang="en-US" dirty="0"/>
              <a:t>individuals tend to give longer answers and such respondents often are better educated and from higher income </a:t>
            </a:r>
            <a:r>
              <a:rPr lang="en-US" dirty="0" smtClean="0"/>
              <a:t>groups</a:t>
            </a:r>
          </a:p>
          <a:p>
            <a:pPr lvl="1"/>
            <a:r>
              <a:rPr lang="en-US" dirty="0" smtClean="0"/>
              <a:t>May </a:t>
            </a:r>
            <a:r>
              <a:rPr lang="en-US" dirty="0"/>
              <a:t>not be representative of the entire </a:t>
            </a:r>
            <a:r>
              <a:rPr lang="en-US" dirty="0" smtClean="0"/>
              <a:t>population and provide a disproportionate share of these responses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11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287768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Fixed-Alternative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 </a:t>
            </a:r>
            <a:r>
              <a:rPr lang="en-US" dirty="0"/>
              <a:t>less interviewer skill, take less time, and are easier for the respondent to </a:t>
            </a:r>
            <a:r>
              <a:rPr lang="en-US" dirty="0" smtClean="0"/>
              <a:t>answer</a:t>
            </a:r>
            <a:endParaRPr lang="en-US" dirty="0"/>
          </a:p>
          <a:p>
            <a:r>
              <a:rPr lang="en-US" dirty="0"/>
              <a:t>Answers to closed questions are classified into standardized </a:t>
            </a:r>
            <a:r>
              <a:rPr lang="en-US" dirty="0" smtClean="0"/>
              <a:t>groupings</a:t>
            </a:r>
            <a:endParaRPr lang="en-US" dirty="0"/>
          </a:p>
          <a:p>
            <a:r>
              <a:rPr lang="en-US" dirty="0" smtClean="0"/>
              <a:t>If a </a:t>
            </a:r>
            <a:r>
              <a:rPr lang="en-US" dirty="0"/>
              <a:t>researcher is unaware of the potential responses to a question, fixed-alternative questions cannot be </a:t>
            </a:r>
            <a:r>
              <a:rPr lang="en-US" dirty="0" smtClean="0"/>
              <a:t>used</a:t>
            </a:r>
            <a:endParaRPr lang="en-US" dirty="0"/>
          </a:p>
          <a:p>
            <a:pPr lvl="1"/>
            <a:r>
              <a:rPr lang="en-US" dirty="0"/>
              <a:t>If the researcher assumes the responses and is wrong, he or she will have no way of knowing the extent to which the assumption was </a:t>
            </a:r>
            <a:r>
              <a:rPr lang="en-US" dirty="0" smtClean="0"/>
              <a:t>incorrect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12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644646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Fixed-Alternative Questions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Unanticipated alternatives emerge when respondents believe that closed answers do not adequately reflect their feelings</a:t>
            </a:r>
          </a:p>
          <a:p>
            <a:pPr lvl="1"/>
            <a:r>
              <a:rPr lang="en-US" dirty="0" smtClean="0"/>
              <a:t>May check off obvious alternatives if they do not see the choice they would prefer</a:t>
            </a:r>
          </a:p>
          <a:p>
            <a:pPr lvl="1"/>
            <a:r>
              <a:rPr lang="en-US" dirty="0" smtClean="0"/>
              <a:t>May tempt them to check an answer that is more prestigious or socially acceptable than the true answer</a:t>
            </a:r>
          </a:p>
          <a:p>
            <a:r>
              <a:rPr lang="en-US" dirty="0" smtClean="0"/>
              <a:t>Most questionnaires mix open-ended and closed questions, providing a change of pace that can eliminate respondent boredom and fatigue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1824639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Fixed-Alternative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Simple-dichotomy (dichotomous-alternative) questions present two alternatives</a:t>
            </a:r>
          </a:p>
          <a:p>
            <a:r>
              <a:rPr lang="en-US" dirty="0" smtClean="0"/>
              <a:t>Multiple-choice questions allow a choice from multiple alternatives</a:t>
            </a:r>
          </a:p>
          <a:p>
            <a:r>
              <a:rPr lang="en-US" dirty="0" smtClean="0"/>
              <a:t>The frequency-determination question asks for an answer about the general frequency of occurrence</a:t>
            </a:r>
          </a:p>
          <a:p>
            <a:r>
              <a:rPr lang="en-US" dirty="0" smtClean="0"/>
              <a:t>The checklist question allows respondents to provide multiple answers to a single question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4516897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Fixed-Alternative Questions: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</a:t>
            </a:r>
            <a:r>
              <a:rPr lang="en-US" dirty="0"/>
              <a:t>should be no overlap among categories in the checklist—each alternative should be mutually </a:t>
            </a:r>
            <a:r>
              <a:rPr lang="en-US" dirty="0" smtClean="0"/>
              <a:t>exclusive</a:t>
            </a:r>
            <a:endParaRPr lang="en-US" dirty="0"/>
          </a:p>
          <a:p>
            <a:r>
              <a:rPr lang="en-US" dirty="0"/>
              <a:t>The researcher should strive to ensure that there are sufficient response choices to include almost all possible </a:t>
            </a:r>
            <a:r>
              <a:rPr lang="en-US" dirty="0" smtClean="0"/>
              <a:t>answers</a:t>
            </a:r>
            <a:endParaRPr lang="en-US" dirty="0"/>
          </a:p>
          <a:p>
            <a:r>
              <a:rPr lang="en-US" dirty="0"/>
              <a:t>Including a category lower than the answers you expect often helps to negate the potential bias caused by respondents avoiding an extreme category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15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343137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Phrasing Questions for Self-Administered, Telephone, and Personal Interview Surveys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means of data collection—telephone interview, personal interview, self-administered questionnaire—will influence the question format and question </a:t>
            </a:r>
            <a:r>
              <a:rPr lang="en-US" dirty="0" smtClean="0"/>
              <a:t>phrasing</a:t>
            </a:r>
            <a:endParaRPr lang="en-US" dirty="0"/>
          </a:p>
          <a:p>
            <a:r>
              <a:rPr lang="en-US" dirty="0" smtClean="0"/>
              <a:t>Questions </a:t>
            </a:r>
            <a:r>
              <a:rPr lang="en-US" dirty="0"/>
              <a:t>for mail, Internet, and telephone surveys must be less complex than those used in personal </a:t>
            </a:r>
            <a:r>
              <a:rPr lang="en-US" dirty="0" smtClean="0"/>
              <a:t>interviews</a:t>
            </a:r>
            <a:endParaRPr lang="en-US" dirty="0"/>
          </a:p>
          <a:p>
            <a:r>
              <a:rPr lang="en-US" dirty="0"/>
              <a:t>Questionnaires for telephone and personal interviews should be written in a conversational </a:t>
            </a:r>
            <a:r>
              <a:rPr lang="en-US" dirty="0" smtClean="0"/>
              <a:t>style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16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142975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17</a:t>
            </a:fld>
            <a:endParaRPr lang="en-US" altLang="en-US" dirty="0"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330" y="1051530"/>
            <a:ext cx="5120640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320" y="4941537"/>
            <a:ext cx="1714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Best Question Formats Vary by the Interview Medium</a:t>
            </a:r>
          </a:p>
        </p:txBody>
      </p:sp>
    </p:spTree>
    <p:extLst>
      <p:ext uri="{BB962C8B-B14F-4D97-AF65-F5344CB8AC3E}">
        <p14:creationId xmlns:p14="http://schemas.microsoft.com/office/powerpoint/2010/main" val="31735157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Simpler is better</a:t>
            </a:r>
          </a:p>
          <a:p>
            <a:r>
              <a:rPr lang="en-US" dirty="0" smtClean="0"/>
              <a:t>Avoid leading and loaded questions</a:t>
            </a:r>
          </a:p>
          <a:p>
            <a:r>
              <a:rPr lang="en-US" dirty="0" smtClean="0"/>
              <a:t>Avoid ambiguity: be as specific as possible</a:t>
            </a:r>
          </a:p>
          <a:p>
            <a:r>
              <a:rPr lang="en-US" dirty="0" smtClean="0"/>
              <a:t>Avoid double-barreled items</a:t>
            </a:r>
          </a:p>
          <a:p>
            <a:r>
              <a:rPr lang="en-US" dirty="0" smtClean="0"/>
              <a:t>Avoid making assumptions</a:t>
            </a:r>
          </a:p>
          <a:p>
            <a:r>
              <a:rPr lang="en-US" dirty="0" smtClean="0"/>
              <a:t>Avoid taxing respondents’ memory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18</a:t>
            </a:fld>
            <a:endParaRPr lang="en-US" altLang="en-US" dirty="0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Avoiding Mistakes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13768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Words used in questionnaires should be readily understandable to all </a:t>
            </a:r>
            <a:r>
              <a:rPr lang="en-US" dirty="0" smtClean="0"/>
              <a:t>respondents</a:t>
            </a:r>
            <a:endParaRPr lang="en-US" dirty="0"/>
          </a:p>
          <a:p>
            <a:r>
              <a:rPr lang="en-US" dirty="0"/>
              <a:t>The technical jargon of top executives should be avoided (e.g., “brand image,” “positioning,” etc.)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19</a:t>
            </a:fld>
            <a:endParaRPr lang="en-US" altLang="en-US" dirty="0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Simpler Is Better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5562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 the key decisions in questionnaire design</a:t>
            </a:r>
          </a:p>
          <a:p>
            <a:r>
              <a:rPr lang="en-US" dirty="0" smtClean="0"/>
              <a:t>Choose between open-ended and fixed-alternative questions</a:t>
            </a:r>
          </a:p>
          <a:p>
            <a:r>
              <a:rPr lang="en-US" dirty="0" smtClean="0"/>
              <a:t>Avoid common mistakes in writing questionnaire items</a:t>
            </a:r>
          </a:p>
          <a:p>
            <a:r>
              <a:rPr lang="en-US" dirty="0" smtClean="0"/>
              <a:t>Minimize problems with order bias</a:t>
            </a:r>
          </a:p>
          <a:p>
            <a:r>
              <a:rPr lang="en-US" altLang="en-US" dirty="0" smtClean="0"/>
              <a:t>Understand principles of survey flow</a:t>
            </a:r>
          </a:p>
          <a:p>
            <a:r>
              <a:rPr lang="en-US" dirty="0" smtClean="0"/>
              <a:t>Use the latest survey technology to reduce respondent error</a:t>
            </a:r>
          </a:p>
          <a:p>
            <a:r>
              <a:rPr lang="en-US" dirty="0" smtClean="0"/>
              <a:t>Appreciate the importance of pretesting survey instruments</a:t>
            </a:r>
          </a:p>
          <a:p>
            <a:pPr lvl="1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OUTCOMES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Leading and Loaded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Leading questions suggest or imply certain </a:t>
            </a:r>
            <a:r>
              <a:rPr lang="en-US" dirty="0" smtClean="0"/>
              <a:t>answers</a:t>
            </a:r>
            <a:endParaRPr lang="en-US" dirty="0"/>
          </a:p>
          <a:p>
            <a:pPr lvl="1"/>
            <a:r>
              <a:rPr lang="en-US" dirty="0"/>
              <a:t>Such questions may result in a “bandwagon effect</a:t>
            </a:r>
            <a:r>
              <a:rPr lang="en-US" dirty="0" smtClean="0"/>
              <a:t>”, </a:t>
            </a:r>
            <a:r>
              <a:rPr lang="en-US" dirty="0"/>
              <a:t>which threatens the study’s </a:t>
            </a:r>
            <a:r>
              <a:rPr lang="en-US" dirty="0" smtClean="0"/>
              <a:t>validity</a:t>
            </a:r>
            <a:endParaRPr lang="en-US" dirty="0"/>
          </a:p>
          <a:p>
            <a:pPr lvl="1"/>
            <a:r>
              <a:rPr lang="en-US" dirty="0"/>
              <a:t>Partial mention of alternatives is a variation of this </a:t>
            </a:r>
            <a:r>
              <a:rPr lang="en-US" dirty="0" smtClean="0"/>
              <a:t>phenomenon</a:t>
            </a:r>
          </a:p>
          <a:p>
            <a:r>
              <a:rPr lang="en-US" dirty="0" smtClean="0"/>
              <a:t>Loaded </a:t>
            </a:r>
            <a:r>
              <a:rPr lang="en-US" dirty="0"/>
              <a:t>questions suggest a socially desirable answer or are emotionally </a:t>
            </a:r>
            <a:r>
              <a:rPr lang="en-US" dirty="0" smtClean="0"/>
              <a:t>charged</a:t>
            </a:r>
            <a:endParaRPr lang="en-US" dirty="0"/>
          </a:p>
          <a:p>
            <a:pPr lvl="1"/>
            <a:r>
              <a:rPr lang="en-US" dirty="0"/>
              <a:t>Certain answers to questions are more socially desirable than </a:t>
            </a:r>
            <a:r>
              <a:rPr lang="en-US" dirty="0" smtClean="0"/>
              <a:t>others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20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47660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Leading and Loaded Questions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Asking respondents “how often” leads them to portray their ideal behavior rather than average</a:t>
            </a:r>
          </a:p>
          <a:p>
            <a:pPr lvl="1"/>
            <a:r>
              <a:rPr lang="en-US" dirty="0" smtClean="0"/>
              <a:t>An introductory counterbiasing statement or preamble to a question that reassures respondents that their “embarrassing” behavior is not abnormal may help </a:t>
            </a:r>
          </a:p>
          <a:p>
            <a:r>
              <a:rPr lang="en-US" dirty="0" smtClean="0"/>
              <a:t>A question statement may be leading because it is phrased to reflect either the negative or positive aspects of an issue</a:t>
            </a:r>
          </a:p>
          <a:p>
            <a:pPr lvl="1"/>
            <a:r>
              <a:rPr lang="en-US" dirty="0"/>
              <a:t>Split-ballot technique can be used </a:t>
            </a:r>
            <a:r>
              <a:rPr lang="en-US" dirty="0" smtClean="0"/>
              <a:t>to </a:t>
            </a:r>
            <a:r>
              <a:rPr lang="en-US" dirty="0"/>
              <a:t>control for this </a:t>
            </a:r>
            <a:r>
              <a:rPr lang="en-US" dirty="0" smtClean="0"/>
              <a:t>bias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533326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Ambiguity: Be As Specific As Possible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Items on questionnaires are often ambiguous because they are too </a:t>
            </a:r>
            <a:r>
              <a:rPr lang="en-US" dirty="0" smtClean="0"/>
              <a:t>general</a:t>
            </a:r>
            <a:endParaRPr lang="en-US" dirty="0"/>
          </a:p>
          <a:p>
            <a:r>
              <a:rPr lang="en-US" dirty="0"/>
              <a:t>Indefinite words such as frequently, often, ready, etc., have many different meanings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22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898827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Double-Barreled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question covering several items at once is referred to as a double-barreled question and should always be </a:t>
            </a:r>
            <a:r>
              <a:rPr lang="en-US" dirty="0" smtClean="0"/>
              <a:t>avoided</a:t>
            </a:r>
            <a:endParaRPr lang="en-US" dirty="0"/>
          </a:p>
          <a:p>
            <a:r>
              <a:rPr lang="en-US" dirty="0"/>
              <a:t>The results may be exceedingly difficult to </a:t>
            </a:r>
            <a:r>
              <a:rPr lang="en-US" dirty="0" smtClean="0"/>
              <a:t>interpret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23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018368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Making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researcher should not place the respondent in a bind by including an implicit assumption in the </a:t>
            </a:r>
            <a:r>
              <a:rPr lang="en-US" dirty="0" smtClean="0"/>
              <a:t>question</a:t>
            </a:r>
            <a:endParaRPr lang="en-US" dirty="0"/>
          </a:p>
          <a:p>
            <a:r>
              <a:rPr lang="en-US" dirty="0"/>
              <a:t>Another frequent mistake is assuming that the respondent had previously thought about an </a:t>
            </a:r>
            <a:r>
              <a:rPr lang="en-US" dirty="0" smtClean="0"/>
              <a:t>issue</a:t>
            </a:r>
          </a:p>
          <a:p>
            <a:pPr lvl="1"/>
            <a:r>
              <a:rPr lang="en-US" dirty="0" smtClean="0"/>
              <a:t>Research </a:t>
            </a:r>
            <a:r>
              <a:rPr lang="en-US" dirty="0"/>
              <a:t>that induces people to express attitudes on subjects that they do not ordinarily think about is </a:t>
            </a:r>
            <a:r>
              <a:rPr lang="en-US" dirty="0" smtClean="0"/>
              <a:t>meaningless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24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242282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Taxing Respondents’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Questions that give no clue as to the brand of interest are referred to as unaided recall </a:t>
            </a:r>
            <a:r>
              <a:rPr lang="en-US" dirty="0" smtClean="0"/>
              <a:t>questions</a:t>
            </a:r>
            <a:endParaRPr lang="en-US" dirty="0"/>
          </a:p>
          <a:p>
            <a:r>
              <a:rPr lang="en-US" dirty="0" smtClean="0"/>
              <a:t>Aided-recall </a:t>
            </a:r>
            <a:r>
              <a:rPr lang="en-US" dirty="0"/>
              <a:t>questions </a:t>
            </a:r>
            <a:r>
              <a:rPr lang="en-US" dirty="0" smtClean="0"/>
              <a:t>provide </a:t>
            </a:r>
            <a:r>
              <a:rPr lang="en-US" dirty="0"/>
              <a:t>a clue to jog the respondent’s </a:t>
            </a:r>
            <a:r>
              <a:rPr lang="en-US" dirty="0" smtClean="0"/>
              <a:t>memory</a:t>
            </a:r>
          </a:p>
          <a:p>
            <a:r>
              <a:rPr lang="en-US" altLang="en-US" dirty="0" smtClean="0"/>
              <a:t>Additional </a:t>
            </a:r>
            <a:r>
              <a:rPr lang="en-US" altLang="en-US" dirty="0"/>
              <a:t>consequences of respondents’ forgetting the </a:t>
            </a:r>
            <a:r>
              <a:rPr lang="en-US" altLang="en-US" dirty="0" smtClean="0"/>
              <a:t>exact </a:t>
            </a:r>
            <a:r>
              <a:rPr lang="en-US" altLang="en-US" dirty="0"/>
              <a:t>details of their </a:t>
            </a:r>
            <a:r>
              <a:rPr lang="en-US" altLang="en-US" dirty="0" smtClean="0"/>
              <a:t>behavior</a:t>
            </a:r>
          </a:p>
          <a:p>
            <a:pPr lvl="1"/>
            <a:r>
              <a:rPr lang="en-US" altLang="en-US" dirty="0" smtClean="0"/>
              <a:t>Telescoping</a:t>
            </a:r>
          </a:p>
          <a:p>
            <a:pPr lvl="1"/>
            <a:r>
              <a:rPr lang="en-US" altLang="en-US" dirty="0" smtClean="0"/>
              <a:t>Squishing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25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311673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 sequence</a:t>
            </a:r>
          </a:p>
          <a:p>
            <a:pPr lvl="1"/>
            <a:r>
              <a:rPr lang="en-US" dirty="0"/>
              <a:t>The order of questions may serve several </a:t>
            </a:r>
            <a:r>
              <a:rPr lang="en-US" dirty="0" smtClean="0"/>
              <a:t>functions</a:t>
            </a:r>
          </a:p>
          <a:p>
            <a:pPr lvl="1"/>
            <a:r>
              <a:rPr lang="en-US" dirty="0" smtClean="0"/>
              <a:t>Order </a:t>
            </a:r>
            <a:r>
              <a:rPr lang="en-US" dirty="0"/>
              <a:t>bias can result from an alternative answer’s position in a set of answers or from the sequencing of </a:t>
            </a:r>
            <a:r>
              <a:rPr lang="en-US" dirty="0" smtClean="0"/>
              <a:t>questions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26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100201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Bias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Tends to distort survey results</a:t>
            </a:r>
          </a:p>
          <a:p>
            <a:r>
              <a:rPr lang="en-US" dirty="0"/>
              <a:t>Asking specific questions before asking about broader issues is a common cause</a:t>
            </a:r>
          </a:p>
          <a:p>
            <a:r>
              <a:rPr lang="en-US" dirty="0" smtClean="0"/>
              <a:t>Funnel technique</a:t>
            </a:r>
            <a:r>
              <a:rPr lang="en-US" altLang="en-US" dirty="0" smtClean="0"/>
              <a:t>—asking </a:t>
            </a:r>
            <a:r>
              <a:rPr lang="en-US" altLang="en-US" dirty="0"/>
              <a:t>general questions </a:t>
            </a:r>
            <a:r>
              <a:rPr lang="en-US" altLang="en-US" dirty="0" smtClean="0"/>
              <a:t>before </a:t>
            </a:r>
            <a:r>
              <a:rPr lang="en-US" altLang="en-US" dirty="0"/>
              <a:t>specific questions in order </a:t>
            </a:r>
            <a:r>
              <a:rPr lang="en-US" altLang="en-US" dirty="0" smtClean="0"/>
              <a:t>to </a:t>
            </a:r>
            <a:r>
              <a:rPr lang="en-US" altLang="en-US" dirty="0"/>
              <a:t>obtain unbiased </a:t>
            </a:r>
            <a:r>
              <a:rPr lang="en-US" altLang="en-US" dirty="0" smtClean="0"/>
              <a:t>responses</a:t>
            </a:r>
          </a:p>
          <a:p>
            <a:pPr lvl="1"/>
            <a:r>
              <a:rPr lang="en-US" dirty="0" smtClean="0"/>
              <a:t>Allows </a:t>
            </a:r>
            <a:r>
              <a:rPr lang="en-US" dirty="0"/>
              <a:t>researchers to understand the respondent’s frame of reference before asking more specific questions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27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510723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Refers </a:t>
            </a:r>
            <a:r>
              <a:rPr lang="en-US" dirty="0"/>
              <a:t>to the ordering of </a:t>
            </a:r>
            <a:r>
              <a:rPr lang="en-US" dirty="0" smtClean="0"/>
              <a:t>questions</a:t>
            </a:r>
            <a:endParaRPr lang="en-US" dirty="0"/>
          </a:p>
          <a:p>
            <a:pPr lvl="1"/>
            <a:r>
              <a:rPr lang="en-US" dirty="0" smtClean="0"/>
              <a:t>Often, certain </a:t>
            </a:r>
            <a:r>
              <a:rPr lang="en-US" dirty="0"/>
              <a:t>sections of a questionnaire are irrelevant to a particular </a:t>
            </a:r>
            <a:r>
              <a:rPr lang="en-US" dirty="0" smtClean="0"/>
              <a:t>respondent</a:t>
            </a:r>
            <a:endParaRPr lang="en-US" dirty="0"/>
          </a:p>
          <a:p>
            <a:pPr lvl="1"/>
            <a:r>
              <a:rPr lang="en-US" dirty="0"/>
              <a:t>Asking a question that does not apply to the respondent or that the respondent is not qualified to answer may be irritating or cause a biased response or even a survey </a:t>
            </a:r>
            <a:r>
              <a:rPr lang="en-US" dirty="0" smtClean="0"/>
              <a:t>breakoff</a:t>
            </a:r>
            <a:endParaRPr lang="en-US" dirty="0"/>
          </a:p>
          <a:p>
            <a:r>
              <a:rPr lang="en-US" dirty="0"/>
              <a:t>A breakoff </a:t>
            </a:r>
            <a:r>
              <a:rPr lang="en-US" dirty="0" smtClean="0"/>
              <a:t>means </a:t>
            </a:r>
            <a:r>
              <a:rPr lang="en-US" dirty="0"/>
              <a:t>the respondent stops </a:t>
            </a:r>
            <a:r>
              <a:rPr lang="en-US" dirty="0" smtClean="0"/>
              <a:t>answering</a:t>
            </a:r>
          </a:p>
          <a:p>
            <a:r>
              <a:rPr lang="en-US" dirty="0"/>
              <a:t>A </a:t>
            </a:r>
            <a:r>
              <a:rPr lang="en-US" dirty="0" smtClean="0"/>
              <a:t>filter question can </a:t>
            </a:r>
            <a:r>
              <a:rPr lang="en-US" dirty="0"/>
              <a:t>serve as a </a:t>
            </a:r>
            <a:r>
              <a:rPr lang="en-US" dirty="0" smtClean="0"/>
              <a:t>branching  </a:t>
            </a:r>
            <a:r>
              <a:rPr lang="en-US" dirty="0"/>
              <a:t>mechanism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28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298442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29</a:t>
            </a:fld>
            <a:endParaRPr lang="en-US" altLang="en-US" dirty="0">
              <a:cs typeface="+mn-cs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254" y="1087755"/>
            <a:ext cx="4148791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11.3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Survey Flow for Tour de France Sponsorship</a:t>
            </a:r>
          </a:p>
        </p:txBody>
      </p:sp>
    </p:spTree>
    <p:extLst>
      <p:ext uri="{BB962C8B-B14F-4D97-AF65-F5344CB8AC3E}">
        <p14:creationId xmlns:p14="http://schemas.microsoft.com/office/powerpoint/2010/main" val="410025521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questionnaire is the primary tool for building responses to research questions</a:t>
            </a:r>
          </a:p>
          <a:p>
            <a:r>
              <a:rPr lang="en-US" dirty="0" smtClean="0"/>
              <a:t>Questionnaire design is one of the most critical stages in the survey research process</a:t>
            </a:r>
          </a:p>
          <a:p>
            <a:r>
              <a:rPr lang="en-US" dirty="0" smtClean="0"/>
              <a:t>Ask a bad question and you get bad results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4276314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Survey software programs like Qualtrics allow several special features that facilitate </a:t>
            </a:r>
            <a:r>
              <a:rPr lang="en-US" dirty="0" smtClean="0"/>
              <a:t>design</a:t>
            </a:r>
          </a:p>
          <a:p>
            <a:r>
              <a:rPr lang="en-US" dirty="0" smtClean="0"/>
              <a:t>Several key advantages</a:t>
            </a:r>
          </a:p>
          <a:p>
            <a:pPr lvl="1"/>
            <a:r>
              <a:rPr lang="en-US" dirty="0" smtClean="0"/>
              <a:t>Response quality</a:t>
            </a:r>
          </a:p>
          <a:p>
            <a:pPr lvl="1"/>
            <a:r>
              <a:rPr lang="en-US" dirty="0" smtClean="0"/>
              <a:t>Timing</a:t>
            </a:r>
          </a:p>
          <a:p>
            <a:pPr lvl="2"/>
            <a:r>
              <a:rPr lang="en-US" dirty="0" smtClean="0"/>
              <a:t>Speeders are respondents </a:t>
            </a:r>
            <a:r>
              <a:rPr lang="en-US" dirty="0"/>
              <a:t>who take </a:t>
            </a:r>
            <a:r>
              <a:rPr lang="en-US" dirty="0" smtClean="0"/>
              <a:t>relatively </a:t>
            </a:r>
            <a:r>
              <a:rPr lang="en-US" dirty="0"/>
              <a:t>little time to move </a:t>
            </a:r>
            <a:r>
              <a:rPr lang="en-US" dirty="0" smtClean="0"/>
              <a:t>through </a:t>
            </a:r>
            <a:r>
              <a:rPr lang="en-US" dirty="0"/>
              <a:t>a survey—so little that </a:t>
            </a:r>
            <a:r>
              <a:rPr lang="en-US" dirty="0" smtClean="0"/>
              <a:t>the </a:t>
            </a:r>
            <a:r>
              <a:rPr lang="en-US" dirty="0"/>
              <a:t>veracity of their responses </a:t>
            </a:r>
            <a:r>
              <a:rPr lang="en-US" dirty="0" smtClean="0"/>
              <a:t>is </a:t>
            </a:r>
            <a:r>
              <a:rPr lang="en-US" dirty="0"/>
              <a:t>questionable</a:t>
            </a:r>
          </a:p>
          <a:p>
            <a:pPr lvl="1"/>
            <a:r>
              <a:rPr lang="en-US" dirty="0" smtClean="0"/>
              <a:t>Randomized assignment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30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654520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Technology: Key Advantages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features</a:t>
            </a:r>
          </a:p>
          <a:p>
            <a:pPr lvl="1"/>
            <a:r>
              <a:rPr lang="en-US" dirty="0" smtClean="0"/>
              <a:t>Tracking interest – a heat map question </a:t>
            </a:r>
            <a:r>
              <a:rPr lang="en-US" dirty="0"/>
              <a:t>is a graphical question that tracks the parts of an image or advertisement that most capture a respondent’s attention </a:t>
            </a:r>
            <a:endParaRPr lang="en-US" dirty="0" smtClean="0"/>
          </a:p>
          <a:p>
            <a:pPr lvl="1"/>
            <a:r>
              <a:rPr lang="en-US" dirty="0" smtClean="0"/>
              <a:t>Status bar – provides a visual </a:t>
            </a:r>
            <a:r>
              <a:rPr lang="en-US" dirty="0"/>
              <a:t>indicator of questionnaire length </a:t>
            </a:r>
            <a:endParaRPr lang="en-US" dirty="0" smtClean="0"/>
          </a:p>
          <a:p>
            <a:pPr lvl="1"/>
            <a:r>
              <a:rPr lang="en-US" dirty="0" smtClean="0"/>
              <a:t>Prompting</a:t>
            </a:r>
          </a:p>
          <a:p>
            <a:pPr lvl="1"/>
            <a:r>
              <a:rPr lang="en-US" dirty="0" smtClean="0"/>
              <a:t>Piping </a:t>
            </a:r>
            <a:r>
              <a:rPr lang="en-US" dirty="0"/>
              <a:t>– </a:t>
            </a:r>
            <a:r>
              <a:rPr lang="en-US" dirty="0" smtClean="0"/>
              <a:t>allows </a:t>
            </a:r>
            <a:r>
              <a:rPr lang="en-US" dirty="0"/>
              <a:t>responses to a previous question to be inserted into later questions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31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986682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Pretesting and Revising Questionnaires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Usually, the questionnaire is tried out on a </a:t>
            </a:r>
            <a:r>
              <a:rPr lang="en-US" dirty="0" smtClean="0"/>
              <a:t>group that </a:t>
            </a:r>
            <a:r>
              <a:rPr lang="en-US" dirty="0"/>
              <a:t>is similar </a:t>
            </a:r>
            <a:r>
              <a:rPr lang="en-US" dirty="0" smtClean="0"/>
              <a:t>to the sample</a:t>
            </a:r>
            <a:endParaRPr lang="en-US" dirty="0"/>
          </a:p>
          <a:p>
            <a:r>
              <a:rPr lang="en-US" dirty="0"/>
              <a:t>Pretesting allows the researcher to determine if the respondents have any difficulty understanding the </a:t>
            </a:r>
            <a:r>
              <a:rPr lang="en-US" dirty="0" smtClean="0"/>
              <a:t>questionnaire</a:t>
            </a:r>
          </a:p>
          <a:p>
            <a:pPr lvl="1"/>
            <a:r>
              <a:rPr lang="en-US" dirty="0" smtClean="0"/>
              <a:t>This </a:t>
            </a:r>
            <a:r>
              <a:rPr lang="en-US" dirty="0"/>
              <a:t>process can save the potential disaster of administering an invalid questionnaire to several hundred </a:t>
            </a:r>
            <a:r>
              <a:rPr lang="en-US" dirty="0" smtClean="0"/>
              <a:t>individuals</a:t>
            </a:r>
            <a:endParaRPr lang="en-US" dirty="0"/>
          </a:p>
          <a:p>
            <a:r>
              <a:rPr lang="en-US" dirty="0"/>
              <a:t>A preliminary tabulation of the pretest results often illustrates </a:t>
            </a:r>
            <a:r>
              <a:rPr lang="en-US" dirty="0" smtClean="0"/>
              <a:t>issues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32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816573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Pretesting and Revising Questionnaires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Pretests are typically conducted to answer questions about the questionnaire such as:</a:t>
            </a:r>
          </a:p>
          <a:p>
            <a:pPr lvl="1"/>
            <a:r>
              <a:rPr lang="en-US" dirty="0"/>
              <a:t>Can the questionnaire format be followed by the interviewer?</a:t>
            </a:r>
          </a:p>
          <a:p>
            <a:pPr lvl="1"/>
            <a:r>
              <a:rPr lang="en-US" dirty="0"/>
              <a:t>Does the questionnaire flow naturally and conversationally?</a:t>
            </a:r>
          </a:p>
          <a:p>
            <a:pPr lvl="1"/>
            <a:r>
              <a:rPr lang="en-US" dirty="0"/>
              <a:t>Are the questions clear and easy to understand?</a:t>
            </a:r>
          </a:p>
          <a:p>
            <a:pPr lvl="1"/>
            <a:r>
              <a:rPr lang="en-US" dirty="0"/>
              <a:t>Can respondents answer the questions easily?</a:t>
            </a:r>
          </a:p>
          <a:p>
            <a:pPr lvl="1"/>
            <a:r>
              <a:rPr lang="en-US" dirty="0"/>
              <a:t>Which alternative forms of questions work best?</a:t>
            </a:r>
          </a:p>
          <a:p>
            <a:pPr lvl="1"/>
            <a:r>
              <a:rPr lang="en-US" dirty="0"/>
              <a:t>What overall and item response rates can be expected?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33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87108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Questionnaires for Global Markets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International </a:t>
            </a:r>
            <a:r>
              <a:rPr lang="en-US" dirty="0"/>
              <a:t>marketing researchers must take cultural factors into </a:t>
            </a:r>
            <a:r>
              <a:rPr lang="en-US" dirty="0" smtClean="0"/>
              <a:t>account</a:t>
            </a:r>
            <a:endParaRPr lang="en-US" dirty="0"/>
          </a:p>
          <a:p>
            <a:r>
              <a:rPr lang="en-US" dirty="0"/>
              <a:t>The most common problem involves translation into another </a:t>
            </a:r>
            <a:r>
              <a:rPr lang="en-US" dirty="0" smtClean="0"/>
              <a:t>language</a:t>
            </a:r>
            <a:endParaRPr lang="en-US" dirty="0"/>
          </a:p>
          <a:p>
            <a:pPr lvl="1"/>
            <a:r>
              <a:rPr lang="en-US" dirty="0"/>
              <a:t>Back translation is the process of translating the questionnaire from one language to another and then having it translated back again by a second, independent </a:t>
            </a:r>
            <a:r>
              <a:rPr lang="en-US" dirty="0" smtClean="0"/>
              <a:t>translator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back translator is often a person whose native tongue is the language that will be used on the questionnaire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34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435048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Considerations in Questionnaire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decisions must be made</a:t>
            </a:r>
          </a:p>
          <a:p>
            <a:pPr lvl="1"/>
            <a:r>
              <a:rPr lang="en-US" dirty="0" smtClean="0"/>
              <a:t>What should be asked?</a:t>
            </a:r>
          </a:p>
          <a:p>
            <a:pPr lvl="1"/>
            <a:r>
              <a:rPr lang="en-US" dirty="0" smtClean="0"/>
              <a:t>How should questions be phrased?</a:t>
            </a:r>
          </a:p>
          <a:p>
            <a:pPr lvl="1"/>
            <a:r>
              <a:rPr lang="en-US" dirty="0" smtClean="0"/>
              <a:t>In what sequence should the questions be arranged?</a:t>
            </a:r>
          </a:p>
          <a:p>
            <a:pPr lvl="1"/>
            <a:r>
              <a:rPr lang="en-US" dirty="0" smtClean="0"/>
              <a:t>What questionnaire layout will best serve the research objectives?</a:t>
            </a:r>
          </a:p>
          <a:p>
            <a:pPr lvl="1"/>
            <a:r>
              <a:rPr lang="en-US" dirty="0" smtClean="0"/>
              <a:t>How can the questionnaire encourage complete responses?</a:t>
            </a:r>
          </a:p>
          <a:p>
            <a:pPr lvl="1"/>
            <a:r>
              <a:rPr lang="en-US" dirty="0" smtClean="0"/>
              <a:t>How should the questionnaire be pretested and then revised?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7272138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Should Be Asked?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specific questions to be asked will be a function of the previous decisions</a:t>
            </a:r>
          </a:p>
          <a:p>
            <a:r>
              <a:rPr lang="en-US" dirty="0" smtClean="0"/>
              <a:t>The later stages of the research process will have an important impact on the questionnaire wording</a:t>
            </a:r>
          </a:p>
          <a:p>
            <a:r>
              <a:rPr lang="en-US" dirty="0" smtClean="0"/>
              <a:t>When designing the questionnaire, the researcher must also be thinking about the types of statistical analyses that will be conducted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5377059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Questionnaire Relevancy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questionnaire is relevant to the extent that all information collected addresses a research question that will help the decision maker address the current marketing problem</a:t>
            </a:r>
          </a:p>
          <a:p>
            <a:r>
              <a:rPr lang="en-US" dirty="0" smtClean="0"/>
              <a:t>The researcher should be specific about data needs and have a rationale for each item</a:t>
            </a:r>
          </a:p>
          <a:p>
            <a:r>
              <a:rPr lang="en-US" dirty="0" smtClean="0"/>
              <a:t>Irrelevant questions make the survey needlessly long</a:t>
            </a:r>
          </a:p>
          <a:p>
            <a:r>
              <a:rPr lang="en-US" dirty="0" smtClean="0"/>
              <a:t>When planning the questionnaire design, researchers must think about possible omissions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7236318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Questionnaire 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Accuracy means that the information is reliable and valid</a:t>
            </a:r>
          </a:p>
          <a:p>
            <a:r>
              <a:rPr lang="en-US" dirty="0" smtClean="0"/>
              <a:t>One should use simple, understandable, unbiased, unambiguous, and nonirritating words</a:t>
            </a:r>
          </a:p>
          <a:p>
            <a:pPr lvl="1"/>
            <a:r>
              <a:rPr lang="en-US" dirty="0" smtClean="0"/>
              <a:t>However, no step-by-step procedure can be generalized</a:t>
            </a:r>
          </a:p>
          <a:p>
            <a:r>
              <a:rPr lang="en-US" dirty="0" smtClean="0"/>
              <a:t>Respondents tend to be most cooperative when the subject of the research is interesting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3719267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Questionnaire Accuracy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questions are not lengthy, difficult to answer, or ego threatening, there is a high probability of obtaining unbiased answers</a:t>
            </a:r>
          </a:p>
          <a:p>
            <a:r>
              <a:rPr lang="en-US" dirty="0" smtClean="0"/>
              <a:t>Question wording and sequence substantially influence accuracy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364387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Phrasing: Open- or Closed-Ended Statements?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Open-ended response versus fixed-alternative questions</a:t>
            </a:r>
          </a:p>
          <a:p>
            <a:pPr lvl="1"/>
            <a:r>
              <a:rPr lang="en-US" dirty="0" smtClean="0"/>
              <a:t>Open-ended response questions pose some problem or topic and ask respondents to answer in their own words</a:t>
            </a:r>
          </a:p>
          <a:p>
            <a:pPr lvl="1"/>
            <a:r>
              <a:rPr lang="en-US" dirty="0" smtClean="0"/>
              <a:t>Fixed-alternative questions (a.k.a., closed questions) give respondents specific limited-alternative responses and ask them to choose the one closest to their own viewpoint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188309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4285</TotalTime>
  <Words>3304</Words>
  <Application>Microsoft Office PowerPoint</Application>
  <PresentationFormat>On-screen Show (4:3)</PresentationFormat>
  <Paragraphs>227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MS PGothic</vt:lpstr>
      <vt:lpstr>MS PGothic</vt:lpstr>
      <vt:lpstr>Arial</vt:lpstr>
      <vt:lpstr>Tahoma</vt:lpstr>
      <vt:lpstr>Times New Roman</vt:lpstr>
      <vt:lpstr>Wingdings</vt:lpstr>
      <vt:lpstr>2_Exploring Marketing Research 9e.</vt:lpstr>
      <vt:lpstr>PowerPoint Presentation</vt:lpstr>
      <vt:lpstr>LEARNING OUTCOMES</vt:lpstr>
      <vt:lpstr>Introduction</vt:lpstr>
      <vt:lpstr>Basic Considerations in Questionnaire Design</vt:lpstr>
      <vt:lpstr>What Should Be Asked?</vt:lpstr>
      <vt:lpstr>Questionnaire Relevancy</vt:lpstr>
      <vt:lpstr>Questionnaire Accuracy</vt:lpstr>
      <vt:lpstr>Questionnaire Accuracy (cont’d.)</vt:lpstr>
      <vt:lpstr>Question Phrasing: Open- or Closed-Ended Statements?</vt:lpstr>
      <vt:lpstr>Using Open-Ended Response Questions</vt:lpstr>
      <vt:lpstr>Using Open-Ended Response Questions (cont’d.)</vt:lpstr>
      <vt:lpstr>Fixed-Alternative Questions</vt:lpstr>
      <vt:lpstr>Fixed-Alternative Questions (cont’d.)</vt:lpstr>
      <vt:lpstr>Types of Fixed-Alternative Questions</vt:lpstr>
      <vt:lpstr>Types of Fixed-Alternative Questions: Guidelines</vt:lpstr>
      <vt:lpstr>Phrasing Questions for Self-Administered, Telephone, and Personal Interview Surveys</vt:lpstr>
      <vt:lpstr>PowerPoint Presentation</vt:lpstr>
      <vt:lpstr>Avoiding Mistakes</vt:lpstr>
      <vt:lpstr>Simpler Is Better</vt:lpstr>
      <vt:lpstr>Avoid Leading and Loaded Questions</vt:lpstr>
      <vt:lpstr>Avoid Leading and Loaded Questions (cont’d.)</vt:lpstr>
      <vt:lpstr>Avoid Ambiguity: Be As Specific As Possible</vt:lpstr>
      <vt:lpstr>Avoid Double-Barreled Items</vt:lpstr>
      <vt:lpstr>Avoid Making Assumptions</vt:lpstr>
      <vt:lpstr>Avoid Taxing Respondents’ Memory</vt:lpstr>
      <vt:lpstr>Order Bias</vt:lpstr>
      <vt:lpstr>Order Bias (cont’d.)</vt:lpstr>
      <vt:lpstr>Survey Flow</vt:lpstr>
      <vt:lpstr>PowerPoint Presentation</vt:lpstr>
      <vt:lpstr>Survey Technology</vt:lpstr>
      <vt:lpstr>Survey Technology: Key Advantages (cont’d.)</vt:lpstr>
      <vt:lpstr>Pretesting and Revising Questionnaires</vt:lpstr>
      <vt:lpstr>Pretesting and Revising Questionnaires (cont’d.)</vt:lpstr>
      <vt:lpstr>Designing Questionnaires for Global Markets</vt:lpstr>
    </vt:vector>
  </TitlesOfParts>
  <Company>University of Louisiana Monroe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Dr. Saleh Alqahtani</cp:lastModifiedBy>
  <cp:revision>250</cp:revision>
  <dcterms:created xsi:type="dcterms:W3CDTF">2003-02-17T02:06:55Z</dcterms:created>
  <dcterms:modified xsi:type="dcterms:W3CDTF">2016-11-14T09:50:52Z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