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1" r:id="rId1"/>
  </p:sldMasterIdLst>
  <p:notesMasterIdLst>
    <p:notesMasterId r:id="rId36"/>
  </p:notesMasterIdLst>
  <p:handoutMasterIdLst>
    <p:handoutMasterId r:id="rId37"/>
  </p:handoutMasterIdLst>
  <p:sldIdLst>
    <p:sldId id="256" r:id="rId2"/>
    <p:sldId id="423" r:id="rId3"/>
    <p:sldId id="459" r:id="rId4"/>
    <p:sldId id="460" r:id="rId5"/>
    <p:sldId id="461" r:id="rId6"/>
    <p:sldId id="462" r:id="rId7"/>
    <p:sldId id="463" r:id="rId8"/>
    <p:sldId id="464" r:id="rId9"/>
    <p:sldId id="465" r:id="rId10"/>
    <p:sldId id="466" r:id="rId11"/>
    <p:sldId id="467" r:id="rId12"/>
    <p:sldId id="468" r:id="rId13"/>
    <p:sldId id="469" r:id="rId14"/>
    <p:sldId id="470" r:id="rId15"/>
    <p:sldId id="471" r:id="rId16"/>
    <p:sldId id="472" r:id="rId17"/>
    <p:sldId id="473" r:id="rId18"/>
    <p:sldId id="474" r:id="rId19"/>
    <p:sldId id="475" r:id="rId20"/>
    <p:sldId id="476" r:id="rId21"/>
    <p:sldId id="477" r:id="rId22"/>
    <p:sldId id="478" r:id="rId23"/>
    <p:sldId id="479" r:id="rId24"/>
    <p:sldId id="480" r:id="rId25"/>
    <p:sldId id="481" r:id="rId26"/>
    <p:sldId id="483" r:id="rId27"/>
    <p:sldId id="496" r:id="rId28"/>
    <p:sldId id="486" r:id="rId29"/>
    <p:sldId id="487" r:id="rId30"/>
    <p:sldId id="489" r:id="rId31"/>
    <p:sldId id="490" r:id="rId32"/>
    <p:sldId id="492" r:id="rId33"/>
    <p:sldId id="493" r:id="rId34"/>
    <p:sldId id="494" r:id="rId35"/>
  </p:sldIdLst>
  <p:sldSz cx="9144000" cy="6858000" type="screen4x3"/>
  <p:notesSz cx="69342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642A"/>
    <a:srgbClr val="840C4F"/>
    <a:srgbClr val="634501"/>
    <a:srgbClr val="335D65"/>
    <a:srgbClr val="9A4D23"/>
    <a:srgbClr val="735001"/>
    <a:srgbClr val="83724F"/>
    <a:srgbClr val="367C2B"/>
    <a:srgbClr val="88923E"/>
    <a:srgbClr val="CB34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16" autoAdjust="0"/>
    <p:restoredTop sz="94712" autoAdjust="0"/>
  </p:normalViewPr>
  <p:slideViewPr>
    <p:cSldViewPr>
      <p:cViewPr varScale="1">
        <p:scale>
          <a:sx n="110" d="100"/>
          <a:sy n="110" d="100"/>
        </p:scale>
        <p:origin x="17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>
            <a:lvl1pPr defTabSz="927100" eaLnBrk="1" hangingPunct="1">
              <a:defRPr sz="1200" dirty="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 dirty="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0513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b" anchorCtr="0" compatLnSpc="1">
            <a:prstTxWarp prst="textNoShape">
              <a:avLst/>
            </a:prstTxWarp>
          </a:bodyPr>
          <a:lstStyle>
            <a:lvl1pPr defTabSz="927100" eaLnBrk="1" hangingPunct="1">
              <a:defRPr sz="1200" dirty="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820150"/>
            <a:ext cx="300513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b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99A9852-0081-4000-ABE8-4B26D133B44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87366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>
            <a:lvl1pPr defTabSz="927100" eaLnBrk="1" hangingPunct="1">
              <a:defRPr sz="1200" dirty="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 dirty="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61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10075"/>
            <a:ext cx="5086350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513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b" anchorCtr="0" compatLnSpc="1">
            <a:prstTxWarp prst="textNoShape">
              <a:avLst/>
            </a:prstTxWarp>
          </a:bodyPr>
          <a:lstStyle>
            <a:lvl1pPr defTabSz="927100" eaLnBrk="1" hangingPunct="1">
              <a:defRPr sz="1200" dirty="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820150"/>
            <a:ext cx="300513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b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B483893-3D30-4E7B-8B76-2B90C15202A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540073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710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710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710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710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606F353-E35D-4124-98E2-6FA91A6C1C72}" type="slidenum">
              <a:rPr lang="en-US" altLang="en-US" sz="1200">
                <a:latin typeface="Times New Roman" panose="02020603050405020304" pitchFamily="18" charset="0"/>
              </a:rPr>
              <a:pPr/>
              <a:t>1</a:t>
            </a:fld>
            <a:endParaRPr lang="en-US" altLang="en-US" sz="1200" dirty="0">
              <a:latin typeface="Times New Roman" panose="02020603050405020304" pitchFamily="18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059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" y="5852160"/>
            <a:ext cx="9144000" cy="1005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3"/>
          <p:cNvSpPr txBox="1">
            <a:spLocks noChangeArrowheads="1"/>
          </p:cNvSpPr>
          <p:nvPr userDrawn="1"/>
        </p:nvSpPr>
        <p:spPr bwMode="auto">
          <a:xfrm>
            <a:off x="6035675" y="1782763"/>
            <a:ext cx="1187450" cy="244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dirty="0" smtClean="0">
              <a:solidFill>
                <a:srgbClr val="000000"/>
              </a:solidFill>
            </a:endParaRPr>
          </a:p>
        </p:txBody>
      </p:sp>
      <p:pic>
        <p:nvPicPr>
          <p:cNvPr id="7" name="Picture 6"/>
          <p:cNvPicPr>
            <a:picLocks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423"/>
          <a:stretch/>
        </p:blipFill>
        <p:spPr>
          <a:xfrm>
            <a:off x="-1" y="0"/>
            <a:ext cx="9144000" cy="320040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4456894" y="1905929"/>
            <a:ext cx="4138422" cy="2304288"/>
          </a:xfrm>
        </p:spPr>
        <p:txBody>
          <a:bodyPr/>
          <a:lstStyle>
            <a:lvl1pPr marL="0" indent="0" algn="ctr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lang="en-US" sz="36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 lvl="0"/>
            <a:r>
              <a:rPr lang="en-US" dirty="0" smtClean="0"/>
              <a:t>Click to add chapter # and title</a:t>
            </a:r>
            <a:endParaRPr lang="en-US" dirty="0"/>
          </a:p>
        </p:txBody>
      </p:sp>
      <p:sp>
        <p:nvSpPr>
          <p:cNvPr id="2" name="Oval 1"/>
          <p:cNvSpPr/>
          <p:nvPr userDrawn="1"/>
        </p:nvSpPr>
        <p:spPr bwMode="auto">
          <a:xfrm>
            <a:off x="50" y="5939764"/>
            <a:ext cx="73152" cy="73152"/>
          </a:xfrm>
          <a:prstGeom prst="ellipse">
            <a:avLst/>
          </a:prstGeom>
          <a:solidFill>
            <a:srgbClr val="335D65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Oval 18"/>
          <p:cNvSpPr/>
          <p:nvPr userDrawn="1"/>
        </p:nvSpPr>
        <p:spPr bwMode="auto">
          <a:xfrm>
            <a:off x="50" y="6115022"/>
            <a:ext cx="73152" cy="73152"/>
          </a:xfrm>
          <a:prstGeom prst="ellipse">
            <a:avLst/>
          </a:prstGeom>
          <a:solidFill>
            <a:srgbClr val="335D65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Oval 19"/>
          <p:cNvSpPr/>
          <p:nvPr userDrawn="1"/>
        </p:nvSpPr>
        <p:spPr bwMode="auto">
          <a:xfrm>
            <a:off x="50" y="6290280"/>
            <a:ext cx="73152" cy="73152"/>
          </a:xfrm>
          <a:prstGeom prst="ellipse">
            <a:avLst/>
          </a:prstGeom>
          <a:solidFill>
            <a:srgbClr val="335D65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Oval 22"/>
          <p:cNvSpPr/>
          <p:nvPr userDrawn="1"/>
        </p:nvSpPr>
        <p:spPr bwMode="auto">
          <a:xfrm>
            <a:off x="221362" y="5939764"/>
            <a:ext cx="73152" cy="73152"/>
          </a:xfrm>
          <a:prstGeom prst="ellipse">
            <a:avLst/>
          </a:prstGeom>
          <a:solidFill>
            <a:srgbClr val="C2B59B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Oval 23"/>
          <p:cNvSpPr/>
          <p:nvPr userDrawn="1"/>
        </p:nvSpPr>
        <p:spPr bwMode="auto">
          <a:xfrm>
            <a:off x="221362" y="6115022"/>
            <a:ext cx="73152" cy="73152"/>
          </a:xfrm>
          <a:prstGeom prst="ellipse">
            <a:avLst/>
          </a:prstGeom>
          <a:solidFill>
            <a:srgbClr val="C2B59B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Oval 24"/>
          <p:cNvSpPr/>
          <p:nvPr userDrawn="1"/>
        </p:nvSpPr>
        <p:spPr bwMode="auto">
          <a:xfrm>
            <a:off x="221362" y="6290280"/>
            <a:ext cx="73152" cy="73152"/>
          </a:xfrm>
          <a:prstGeom prst="ellipse">
            <a:avLst/>
          </a:prstGeom>
          <a:solidFill>
            <a:srgbClr val="C2B59B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Oval 25"/>
          <p:cNvSpPr/>
          <p:nvPr userDrawn="1"/>
        </p:nvSpPr>
        <p:spPr bwMode="auto">
          <a:xfrm>
            <a:off x="442674" y="5939764"/>
            <a:ext cx="73152" cy="73152"/>
          </a:xfrm>
          <a:prstGeom prst="ellipse">
            <a:avLst/>
          </a:prstGeom>
          <a:solidFill>
            <a:srgbClr val="367C2B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Oval 26"/>
          <p:cNvSpPr/>
          <p:nvPr userDrawn="1"/>
        </p:nvSpPr>
        <p:spPr bwMode="auto">
          <a:xfrm>
            <a:off x="442674" y="6115022"/>
            <a:ext cx="73152" cy="73152"/>
          </a:xfrm>
          <a:prstGeom prst="ellipse">
            <a:avLst/>
          </a:prstGeom>
          <a:solidFill>
            <a:srgbClr val="367C2B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Oval 27"/>
          <p:cNvSpPr/>
          <p:nvPr userDrawn="1"/>
        </p:nvSpPr>
        <p:spPr bwMode="auto">
          <a:xfrm>
            <a:off x="442674" y="6290280"/>
            <a:ext cx="73152" cy="73152"/>
          </a:xfrm>
          <a:prstGeom prst="ellipse">
            <a:avLst/>
          </a:prstGeom>
          <a:solidFill>
            <a:srgbClr val="367C2B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Oval 28"/>
          <p:cNvSpPr/>
          <p:nvPr userDrawn="1"/>
        </p:nvSpPr>
        <p:spPr bwMode="auto">
          <a:xfrm>
            <a:off x="663986" y="5939764"/>
            <a:ext cx="73152" cy="73152"/>
          </a:xfrm>
          <a:prstGeom prst="ellipse">
            <a:avLst/>
          </a:prstGeom>
          <a:solidFill>
            <a:srgbClr val="FBAB18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Oval 29"/>
          <p:cNvSpPr/>
          <p:nvPr userDrawn="1"/>
        </p:nvSpPr>
        <p:spPr bwMode="auto">
          <a:xfrm>
            <a:off x="663986" y="6115022"/>
            <a:ext cx="73152" cy="73152"/>
          </a:xfrm>
          <a:prstGeom prst="ellipse">
            <a:avLst/>
          </a:prstGeom>
          <a:solidFill>
            <a:srgbClr val="FBAB18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Oval 30"/>
          <p:cNvSpPr/>
          <p:nvPr userDrawn="1"/>
        </p:nvSpPr>
        <p:spPr bwMode="auto">
          <a:xfrm>
            <a:off x="663986" y="6290280"/>
            <a:ext cx="73152" cy="73152"/>
          </a:xfrm>
          <a:prstGeom prst="ellipse">
            <a:avLst/>
          </a:prstGeom>
          <a:solidFill>
            <a:srgbClr val="FBAB18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Oval 31"/>
          <p:cNvSpPr/>
          <p:nvPr userDrawn="1"/>
        </p:nvSpPr>
        <p:spPr bwMode="auto">
          <a:xfrm>
            <a:off x="885298" y="5939764"/>
            <a:ext cx="73152" cy="73152"/>
          </a:xfrm>
          <a:prstGeom prst="ellipse">
            <a:avLst/>
          </a:prstGeom>
          <a:solidFill>
            <a:srgbClr val="CB3435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Oval 32"/>
          <p:cNvSpPr/>
          <p:nvPr userDrawn="1"/>
        </p:nvSpPr>
        <p:spPr bwMode="auto">
          <a:xfrm>
            <a:off x="885298" y="6115022"/>
            <a:ext cx="73152" cy="73152"/>
          </a:xfrm>
          <a:prstGeom prst="ellipse">
            <a:avLst/>
          </a:prstGeom>
          <a:solidFill>
            <a:srgbClr val="CB3435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Oval 33"/>
          <p:cNvSpPr/>
          <p:nvPr userDrawn="1"/>
        </p:nvSpPr>
        <p:spPr bwMode="auto">
          <a:xfrm>
            <a:off x="885298" y="6290280"/>
            <a:ext cx="73152" cy="73152"/>
          </a:xfrm>
          <a:prstGeom prst="ellipse">
            <a:avLst/>
          </a:prstGeom>
          <a:solidFill>
            <a:srgbClr val="CB3435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Oval 34"/>
          <p:cNvSpPr/>
          <p:nvPr userDrawn="1"/>
        </p:nvSpPr>
        <p:spPr bwMode="auto">
          <a:xfrm>
            <a:off x="1106610" y="5939764"/>
            <a:ext cx="73152" cy="73152"/>
          </a:xfrm>
          <a:prstGeom prst="ellipse">
            <a:avLst/>
          </a:prstGeom>
          <a:solidFill>
            <a:srgbClr val="840C4F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Oval 35"/>
          <p:cNvSpPr/>
          <p:nvPr userDrawn="1"/>
        </p:nvSpPr>
        <p:spPr bwMode="auto">
          <a:xfrm>
            <a:off x="1106610" y="6115022"/>
            <a:ext cx="73152" cy="73152"/>
          </a:xfrm>
          <a:prstGeom prst="ellipse">
            <a:avLst/>
          </a:prstGeom>
          <a:solidFill>
            <a:srgbClr val="840C4F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Oval 36"/>
          <p:cNvSpPr/>
          <p:nvPr userDrawn="1"/>
        </p:nvSpPr>
        <p:spPr bwMode="auto">
          <a:xfrm>
            <a:off x="1106610" y="6290280"/>
            <a:ext cx="73152" cy="73152"/>
          </a:xfrm>
          <a:prstGeom prst="ellipse">
            <a:avLst/>
          </a:prstGeom>
          <a:solidFill>
            <a:srgbClr val="840C4F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Oval 37"/>
          <p:cNvSpPr/>
          <p:nvPr userDrawn="1"/>
        </p:nvSpPr>
        <p:spPr bwMode="auto">
          <a:xfrm>
            <a:off x="1327922" y="5939764"/>
            <a:ext cx="73152" cy="73152"/>
          </a:xfrm>
          <a:prstGeom prst="ellipse">
            <a:avLst/>
          </a:prstGeom>
          <a:solidFill>
            <a:srgbClr val="88923E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Oval 38"/>
          <p:cNvSpPr/>
          <p:nvPr userDrawn="1"/>
        </p:nvSpPr>
        <p:spPr bwMode="auto">
          <a:xfrm>
            <a:off x="1327922" y="6115022"/>
            <a:ext cx="73152" cy="73152"/>
          </a:xfrm>
          <a:prstGeom prst="ellipse">
            <a:avLst/>
          </a:prstGeom>
          <a:solidFill>
            <a:srgbClr val="88923E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Oval 39"/>
          <p:cNvSpPr/>
          <p:nvPr userDrawn="1"/>
        </p:nvSpPr>
        <p:spPr bwMode="auto">
          <a:xfrm>
            <a:off x="1327922" y="6290280"/>
            <a:ext cx="73152" cy="73152"/>
          </a:xfrm>
          <a:prstGeom prst="ellipse">
            <a:avLst/>
          </a:prstGeom>
          <a:solidFill>
            <a:srgbClr val="88923E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Oval 61"/>
          <p:cNvSpPr/>
          <p:nvPr userDrawn="1"/>
        </p:nvSpPr>
        <p:spPr bwMode="auto">
          <a:xfrm>
            <a:off x="1549234" y="5939764"/>
            <a:ext cx="73152" cy="73152"/>
          </a:xfrm>
          <a:prstGeom prst="ellipse">
            <a:avLst/>
          </a:prstGeom>
          <a:solidFill>
            <a:srgbClr val="335D65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Oval 62"/>
          <p:cNvSpPr/>
          <p:nvPr userDrawn="1"/>
        </p:nvSpPr>
        <p:spPr bwMode="auto">
          <a:xfrm>
            <a:off x="1549234" y="6115022"/>
            <a:ext cx="73152" cy="73152"/>
          </a:xfrm>
          <a:prstGeom prst="ellipse">
            <a:avLst/>
          </a:prstGeom>
          <a:solidFill>
            <a:srgbClr val="335D65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Oval 63"/>
          <p:cNvSpPr/>
          <p:nvPr userDrawn="1"/>
        </p:nvSpPr>
        <p:spPr bwMode="auto">
          <a:xfrm>
            <a:off x="1549234" y="6290280"/>
            <a:ext cx="73152" cy="73152"/>
          </a:xfrm>
          <a:prstGeom prst="ellipse">
            <a:avLst/>
          </a:prstGeom>
          <a:solidFill>
            <a:srgbClr val="335D65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Oval 64"/>
          <p:cNvSpPr/>
          <p:nvPr userDrawn="1"/>
        </p:nvSpPr>
        <p:spPr bwMode="auto">
          <a:xfrm>
            <a:off x="1770546" y="5939764"/>
            <a:ext cx="73152" cy="73152"/>
          </a:xfrm>
          <a:prstGeom prst="ellipse">
            <a:avLst/>
          </a:prstGeom>
          <a:solidFill>
            <a:srgbClr val="C2B59B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Oval 65"/>
          <p:cNvSpPr/>
          <p:nvPr userDrawn="1"/>
        </p:nvSpPr>
        <p:spPr bwMode="auto">
          <a:xfrm>
            <a:off x="1770546" y="6115022"/>
            <a:ext cx="73152" cy="73152"/>
          </a:xfrm>
          <a:prstGeom prst="ellipse">
            <a:avLst/>
          </a:prstGeom>
          <a:solidFill>
            <a:srgbClr val="C2B59B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Oval 66"/>
          <p:cNvSpPr/>
          <p:nvPr userDrawn="1"/>
        </p:nvSpPr>
        <p:spPr bwMode="auto">
          <a:xfrm>
            <a:off x="1770546" y="6290280"/>
            <a:ext cx="73152" cy="73152"/>
          </a:xfrm>
          <a:prstGeom prst="ellipse">
            <a:avLst/>
          </a:prstGeom>
          <a:solidFill>
            <a:srgbClr val="C2B59B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Oval 67"/>
          <p:cNvSpPr/>
          <p:nvPr userDrawn="1"/>
        </p:nvSpPr>
        <p:spPr bwMode="auto">
          <a:xfrm>
            <a:off x="1991858" y="5939764"/>
            <a:ext cx="73152" cy="73152"/>
          </a:xfrm>
          <a:prstGeom prst="ellipse">
            <a:avLst/>
          </a:prstGeom>
          <a:solidFill>
            <a:srgbClr val="367C2B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Oval 68"/>
          <p:cNvSpPr/>
          <p:nvPr userDrawn="1"/>
        </p:nvSpPr>
        <p:spPr bwMode="auto">
          <a:xfrm>
            <a:off x="1991858" y="6115022"/>
            <a:ext cx="73152" cy="73152"/>
          </a:xfrm>
          <a:prstGeom prst="ellipse">
            <a:avLst/>
          </a:prstGeom>
          <a:solidFill>
            <a:srgbClr val="367C2B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Oval 69"/>
          <p:cNvSpPr/>
          <p:nvPr userDrawn="1"/>
        </p:nvSpPr>
        <p:spPr bwMode="auto">
          <a:xfrm>
            <a:off x="1991858" y="6290280"/>
            <a:ext cx="73152" cy="73152"/>
          </a:xfrm>
          <a:prstGeom prst="ellipse">
            <a:avLst/>
          </a:prstGeom>
          <a:solidFill>
            <a:srgbClr val="367C2B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1" name="Oval 70"/>
          <p:cNvSpPr/>
          <p:nvPr userDrawn="1"/>
        </p:nvSpPr>
        <p:spPr bwMode="auto">
          <a:xfrm>
            <a:off x="2213170" y="5939764"/>
            <a:ext cx="73152" cy="73152"/>
          </a:xfrm>
          <a:prstGeom prst="ellipse">
            <a:avLst/>
          </a:prstGeom>
          <a:solidFill>
            <a:srgbClr val="FBAB18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Oval 71"/>
          <p:cNvSpPr/>
          <p:nvPr userDrawn="1"/>
        </p:nvSpPr>
        <p:spPr bwMode="auto">
          <a:xfrm>
            <a:off x="2213170" y="6115022"/>
            <a:ext cx="73152" cy="73152"/>
          </a:xfrm>
          <a:prstGeom prst="ellipse">
            <a:avLst/>
          </a:prstGeom>
          <a:solidFill>
            <a:srgbClr val="FBAB18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Oval 72"/>
          <p:cNvSpPr/>
          <p:nvPr userDrawn="1"/>
        </p:nvSpPr>
        <p:spPr bwMode="auto">
          <a:xfrm>
            <a:off x="2213170" y="6290280"/>
            <a:ext cx="73152" cy="73152"/>
          </a:xfrm>
          <a:prstGeom prst="ellipse">
            <a:avLst/>
          </a:prstGeom>
          <a:solidFill>
            <a:srgbClr val="FBAB18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Oval 73"/>
          <p:cNvSpPr/>
          <p:nvPr userDrawn="1"/>
        </p:nvSpPr>
        <p:spPr bwMode="auto">
          <a:xfrm>
            <a:off x="2434482" y="5939764"/>
            <a:ext cx="73152" cy="73152"/>
          </a:xfrm>
          <a:prstGeom prst="ellipse">
            <a:avLst/>
          </a:prstGeom>
          <a:solidFill>
            <a:srgbClr val="CB3435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Oval 74"/>
          <p:cNvSpPr/>
          <p:nvPr userDrawn="1"/>
        </p:nvSpPr>
        <p:spPr bwMode="auto">
          <a:xfrm>
            <a:off x="2434482" y="6115022"/>
            <a:ext cx="73152" cy="73152"/>
          </a:xfrm>
          <a:prstGeom prst="ellipse">
            <a:avLst/>
          </a:prstGeom>
          <a:solidFill>
            <a:srgbClr val="CB3435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Oval 75"/>
          <p:cNvSpPr/>
          <p:nvPr userDrawn="1"/>
        </p:nvSpPr>
        <p:spPr bwMode="auto">
          <a:xfrm>
            <a:off x="2434482" y="6290280"/>
            <a:ext cx="73152" cy="73152"/>
          </a:xfrm>
          <a:prstGeom prst="ellipse">
            <a:avLst/>
          </a:prstGeom>
          <a:solidFill>
            <a:srgbClr val="CB3435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7" name="Oval 76"/>
          <p:cNvSpPr/>
          <p:nvPr userDrawn="1"/>
        </p:nvSpPr>
        <p:spPr bwMode="auto">
          <a:xfrm>
            <a:off x="2655794" y="5939764"/>
            <a:ext cx="73152" cy="73152"/>
          </a:xfrm>
          <a:prstGeom prst="ellipse">
            <a:avLst/>
          </a:prstGeom>
          <a:solidFill>
            <a:srgbClr val="840C4F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8" name="Oval 77"/>
          <p:cNvSpPr/>
          <p:nvPr userDrawn="1"/>
        </p:nvSpPr>
        <p:spPr bwMode="auto">
          <a:xfrm>
            <a:off x="2655794" y="6115022"/>
            <a:ext cx="73152" cy="73152"/>
          </a:xfrm>
          <a:prstGeom prst="ellipse">
            <a:avLst/>
          </a:prstGeom>
          <a:solidFill>
            <a:srgbClr val="840C4F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9" name="Oval 78"/>
          <p:cNvSpPr/>
          <p:nvPr userDrawn="1"/>
        </p:nvSpPr>
        <p:spPr bwMode="auto">
          <a:xfrm>
            <a:off x="2655794" y="6290280"/>
            <a:ext cx="73152" cy="73152"/>
          </a:xfrm>
          <a:prstGeom prst="ellipse">
            <a:avLst/>
          </a:prstGeom>
          <a:solidFill>
            <a:srgbClr val="840C4F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0" name="Oval 79"/>
          <p:cNvSpPr/>
          <p:nvPr userDrawn="1"/>
        </p:nvSpPr>
        <p:spPr bwMode="auto">
          <a:xfrm>
            <a:off x="2877106" y="5939764"/>
            <a:ext cx="73152" cy="73152"/>
          </a:xfrm>
          <a:prstGeom prst="ellipse">
            <a:avLst/>
          </a:prstGeom>
          <a:solidFill>
            <a:srgbClr val="88923E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1" name="Oval 80"/>
          <p:cNvSpPr/>
          <p:nvPr userDrawn="1"/>
        </p:nvSpPr>
        <p:spPr bwMode="auto">
          <a:xfrm>
            <a:off x="2877106" y="6115022"/>
            <a:ext cx="73152" cy="73152"/>
          </a:xfrm>
          <a:prstGeom prst="ellipse">
            <a:avLst/>
          </a:prstGeom>
          <a:solidFill>
            <a:srgbClr val="88923E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2" name="Oval 81"/>
          <p:cNvSpPr/>
          <p:nvPr userDrawn="1"/>
        </p:nvSpPr>
        <p:spPr bwMode="auto">
          <a:xfrm>
            <a:off x="2877106" y="6290280"/>
            <a:ext cx="73152" cy="73152"/>
          </a:xfrm>
          <a:prstGeom prst="ellipse">
            <a:avLst/>
          </a:prstGeom>
          <a:solidFill>
            <a:srgbClr val="88923E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3" name="Oval 82"/>
          <p:cNvSpPr/>
          <p:nvPr userDrawn="1"/>
        </p:nvSpPr>
        <p:spPr bwMode="auto">
          <a:xfrm>
            <a:off x="3098418" y="5939764"/>
            <a:ext cx="73152" cy="73152"/>
          </a:xfrm>
          <a:prstGeom prst="ellipse">
            <a:avLst/>
          </a:prstGeom>
          <a:solidFill>
            <a:srgbClr val="335D65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4" name="Oval 83"/>
          <p:cNvSpPr/>
          <p:nvPr userDrawn="1"/>
        </p:nvSpPr>
        <p:spPr bwMode="auto">
          <a:xfrm>
            <a:off x="3098418" y="6115022"/>
            <a:ext cx="73152" cy="73152"/>
          </a:xfrm>
          <a:prstGeom prst="ellipse">
            <a:avLst/>
          </a:prstGeom>
          <a:solidFill>
            <a:srgbClr val="335D65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5" name="Oval 84"/>
          <p:cNvSpPr/>
          <p:nvPr userDrawn="1"/>
        </p:nvSpPr>
        <p:spPr bwMode="auto">
          <a:xfrm>
            <a:off x="3098418" y="6290280"/>
            <a:ext cx="73152" cy="73152"/>
          </a:xfrm>
          <a:prstGeom prst="ellipse">
            <a:avLst/>
          </a:prstGeom>
          <a:solidFill>
            <a:srgbClr val="335D65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6" name="Oval 85"/>
          <p:cNvSpPr/>
          <p:nvPr userDrawn="1"/>
        </p:nvSpPr>
        <p:spPr bwMode="auto">
          <a:xfrm>
            <a:off x="3319730" y="5939764"/>
            <a:ext cx="73152" cy="73152"/>
          </a:xfrm>
          <a:prstGeom prst="ellipse">
            <a:avLst/>
          </a:prstGeom>
          <a:solidFill>
            <a:srgbClr val="C2B59B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7" name="Oval 86"/>
          <p:cNvSpPr/>
          <p:nvPr userDrawn="1"/>
        </p:nvSpPr>
        <p:spPr bwMode="auto">
          <a:xfrm>
            <a:off x="3319730" y="6115022"/>
            <a:ext cx="73152" cy="73152"/>
          </a:xfrm>
          <a:prstGeom prst="ellipse">
            <a:avLst/>
          </a:prstGeom>
          <a:solidFill>
            <a:srgbClr val="C2B59B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8" name="Oval 87"/>
          <p:cNvSpPr/>
          <p:nvPr userDrawn="1"/>
        </p:nvSpPr>
        <p:spPr bwMode="auto">
          <a:xfrm>
            <a:off x="3319730" y="6290280"/>
            <a:ext cx="73152" cy="73152"/>
          </a:xfrm>
          <a:prstGeom prst="ellipse">
            <a:avLst/>
          </a:prstGeom>
          <a:solidFill>
            <a:srgbClr val="C2B59B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9" name="Oval 88"/>
          <p:cNvSpPr/>
          <p:nvPr userDrawn="1"/>
        </p:nvSpPr>
        <p:spPr bwMode="auto">
          <a:xfrm>
            <a:off x="3541042" y="5939764"/>
            <a:ext cx="73152" cy="73152"/>
          </a:xfrm>
          <a:prstGeom prst="ellipse">
            <a:avLst/>
          </a:prstGeom>
          <a:solidFill>
            <a:srgbClr val="367C2B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0" name="Oval 89"/>
          <p:cNvSpPr/>
          <p:nvPr userDrawn="1"/>
        </p:nvSpPr>
        <p:spPr bwMode="auto">
          <a:xfrm>
            <a:off x="3541042" y="6115022"/>
            <a:ext cx="73152" cy="73152"/>
          </a:xfrm>
          <a:prstGeom prst="ellipse">
            <a:avLst/>
          </a:prstGeom>
          <a:solidFill>
            <a:srgbClr val="367C2B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1" name="Oval 90"/>
          <p:cNvSpPr/>
          <p:nvPr userDrawn="1"/>
        </p:nvSpPr>
        <p:spPr bwMode="auto">
          <a:xfrm>
            <a:off x="3541042" y="6290280"/>
            <a:ext cx="73152" cy="73152"/>
          </a:xfrm>
          <a:prstGeom prst="ellipse">
            <a:avLst/>
          </a:prstGeom>
          <a:solidFill>
            <a:srgbClr val="367C2B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2" name="Oval 91"/>
          <p:cNvSpPr/>
          <p:nvPr userDrawn="1"/>
        </p:nvSpPr>
        <p:spPr bwMode="auto">
          <a:xfrm>
            <a:off x="3762354" y="5939764"/>
            <a:ext cx="73152" cy="73152"/>
          </a:xfrm>
          <a:prstGeom prst="ellipse">
            <a:avLst/>
          </a:prstGeom>
          <a:solidFill>
            <a:srgbClr val="FBAB18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3" name="Oval 92"/>
          <p:cNvSpPr/>
          <p:nvPr userDrawn="1"/>
        </p:nvSpPr>
        <p:spPr bwMode="auto">
          <a:xfrm>
            <a:off x="3762354" y="6115022"/>
            <a:ext cx="73152" cy="73152"/>
          </a:xfrm>
          <a:prstGeom prst="ellipse">
            <a:avLst/>
          </a:prstGeom>
          <a:solidFill>
            <a:srgbClr val="FBAB18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4" name="Oval 93"/>
          <p:cNvSpPr/>
          <p:nvPr userDrawn="1"/>
        </p:nvSpPr>
        <p:spPr bwMode="auto">
          <a:xfrm>
            <a:off x="3762354" y="6290280"/>
            <a:ext cx="73152" cy="73152"/>
          </a:xfrm>
          <a:prstGeom prst="ellipse">
            <a:avLst/>
          </a:prstGeom>
          <a:solidFill>
            <a:srgbClr val="FBAB18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5" name="Oval 94"/>
          <p:cNvSpPr/>
          <p:nvPr userDrawn="1"/>
        </p:nvSpPr>
        <p:spPr bwMode="auto">
          <a:xfrm>
            <a:off x="3983666" y="5939764"/>
            <a:ext cx="73152" cy="73152"/>
          </a:xfrm>
          <a:prstGeom prst="ellipse">
            <a:avLst/>
          </a:prstGeom>
          <a:solidFill>
            <a:srgbClr val="CB3435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6" name="Oval 95"/>
          <p:cNvSpPr/>
          <p:nvPr userDrawn="1"/>
        </p:nvSpPr>
        <p:spPr bwMode="auto">
          <a:xfrm>
            <a:off x="3983666" y="6115022"/>
            <a:ext cx="73152" cy="73152"/>
          </a:xfrm>
          <a:prstGeom prst="ellipse">
            <a:avLst/>
          </a:prstGeom>
          <a:solidFill>
            <a:srgbClr val="CB3435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7" name="Oval 96"/>
          <p:cNvSpPr/>
          <p:nvPr userDrawn="1"/>
        </p:nvSpPr>
        <p:spPr bwMode="auto">
          <a:xfrm>
            <a:off x="3983666" y="6290280"/>
            <a:ext cx="73152" cy="73152"/>
          </a:xfrm>
          <a:prstGeom prst="ellipse">
            <a:avLst/>
          </a:prstGeom>
          <a:solidFill>
            <a:srgbClr val="CB3435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8" name="Oval 97"/>
          <p:cNvSpPr/>
          <p:nvPr userDrawn="1"/>
        </p:nvSpPr>
        <p:spPr bwMode="auto">
          <a:xfrm>
            <a:off x="4204978" y="5939764"/>
            <a:ext cx="73152" cy="73152"/>
          </a:xfrm>
          <a:prstGeom prst="ellipse">
            <a:avLst/>
          </a:prstGeom>
          <a:solidFill>
            <a:srgbClr val="840C4F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9" name="Oval 98"/>
          <p:cNvSpPr/>
          <p:nvPr userDrawn="1"/>
        </p:nvSpPr>
        <p:spPr bwMode="auto">
          <a:xfrm>
            <a:off x="4204978" y="6115022"/>
            <a:ext cx="73152" cy="73152"/>
          </a:xfrm>
          <a:prstGeom prst="ellipse">
            <a:avLst/>
          </a:prstGeom>
          <a:solidFill>
            <a:srgbClr val="840C4F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0" name="Oval 99"/>
          <p:cNvSpPr/>
          <p:nvPr userDrawn="1"/>
        </p:nvSpPr>
        <p:spPr bwMode="auto">
          <a:xfrm>
            <a:off x="4204978" y="6290280"/>
            <a:ext cx="73152" cy="73152"/>
          </a:xfrm>
          <a:prstGeom prst="ellipse">
            <a:avLst/>
          </a:prstGeom>
          <a:solidFill>
            <a:srgbClr val="840C4F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1" name="Oval 100"/>
          <p:cNvSpPr/>
          <p:nvPr userDrawn="1"/>
        </p:nvSpPr>
        <p:spPr bwMode="auto">
          <a:xfrm>
            <a:off x="4426290" y="5939764"/>
            <a:ext cx="73152" cy="73152"/>
          </a:xfrm>
          <a:prstGeom prst="ellipse">
            <a:avLst/>
          </a:prstGeom>
          <a:solidFill>
            <a:srgbClr val="88923E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2" name="Oval 101"/>
          <p:cNvSpPr/>
          <p:nvPr userDrawn="1"/>
        </p:nvSpPr>
        <p:spPr bwMode="auto">
          <a:xfrm>
            <a:off x="4426290" y="6115022"/>
            <a:ext cx="73152" cy="73152"/>
          </a:xfrm>
          <a:prstGeom prst="ellipse">
            <a:avLst/>
          </a:prstGeom>
          <a:solidFill>
            <a:srgbClr val="88923E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" name="Oval 102"/>
          <p:cNvSpPr/>
          <p:nvPr userDrawn="1"/>
        </p:nvSpPr>
        <p:spPr bwMode="auto">
          <a:xfrm>
            <a:off x="4426290" y="6290280"/>
            <a:ext cx="73152" cy="73152"/>
          </a:xfrm>
          <a:prstGeom prst="ellipse">
            <a:avLst/>
          </a:prstGeom>
          <a:solidFill>
            <a:srgbClr val="88923E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" name="Oval 103"/>
          <p:cNvSpPr/>
          <p:nvPr userDrawn="1"/>
        </p:nvSpPr>
        <p:spPr bwMode="auto">
          <a:xfrm>
            <a:off x="4647602" y="5939764"/>
            <a:ext cx="73152" cy="73152"/>
          </a:xfrm>
          <a:prstGeom prst="ellipse">
            <a:avLst/>
          </a:prstGeom>
          <a:solidFill>
            <a:srgbClr val="335D65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5" name="Oval 104"/>
          <p:cNvSpPr/>
          <p:nvPr userDrawn="1"/>
        </p:nvSpPr>
        <p:spPr bwMode="auto">
          <a:xfrm>
            <a:off x="4647602" y="6115022"/>
            <a:ext cx="73152" cy="73152"/>
          </a:xfrm>
          <a:prstGeom prst="ellipse">
            <a:avLst/>
          </a:prstGeom>
          <a:solidFill>
            <a:srgbClr val="335D65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6" name="Oval 105"/>
          <p:cNvSpPr/>
          <p:nvPr userDrawn="1"/>
        </p:nvSpPr>
        <p:spPr bwMode="auto">
          <a:xfrm>
            <a:off x="4647602" y="6290280"/>
            <a:ext cx="73152" cy="73152"/>
          </a:xfrm>
          <a:prstGeom prst="ellipse">
            <a:avLst/>
          </a:prstGeom>
          <a:solidFill>
            <a:srgbClr val="335D65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" name="Oval 106"/>
          <p:cNvSpPr/>
          <p:nvPr userDrawn="1"/>
        </p:nvSpPr>
        <p:spPr bwMode="auto">
          <a:xfrm>
            <a:off x="4868914" y="5939764"/>
            <a:ext cx="73152" cy="73152"/>
          </a:xfrm>
          <a:prstGeom prst="ellipse">
            <a:avLst/>
          </a:prstGeom>
          <a:solidFill>
            <a:srgbClr val="C2B59B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8" name="Oval 107"/>
          <p:cNvSpPr/>
          <p:nvPr userDrawn="1"/>
        </p:nvSpPr>
        <p:spPr bwMode="auto">
          <a:xfrm>
            <a:off x="4868914" y="6115022"/>
            <a:ext cx="73152" cy="73152"/>
          </a:xfrm>
          <a:prstGeom prst="ellipse">
            <a:avLst/>
          </a:prstGeom>
          <a:solidFill>
            <a:srgbClr val="C2B59B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9" name="Oval 108"/>
          <p:cNvSpPr/>
          <p:nvPr userDrawn="1"/>
        </p:nvSpPr>
        <p:spPr bwMode="auto">
          <a:xfrm>
            <a:off x="4868914" y="6290280"/>
            <a:ext cx="73152" cy="73152"/>
          </a:xfrm>
          <a:prstGeom prst="ellipse">
            <a:avLst/>
          </a:prstGeom>
          <a:solidFill>
            <a:srgbClr val="C2B59B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0" name="Oval 109"/>
          <p:cNvSpPr/>
          <p:nvPr userDrawn="1"/>
        </p:nvSpPr>
        <p:spPr bwMode="auto">
          <a:xfrm>
            <a:off x="5090226" y="5939764"/>
            <a:ext cx="73152" cy="73152"/>
          </a:xfrm>
          <a:prstGeom prst="ellipse">
            <a:avLst/>
          </a:prstGeom>
          <a:solidFill>
            <a:srgbClr val="367C2B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1" name="Oval 110"/>
          <p:cNvSpPr/>
          <p:nvPr userDrawn="1"/>
        </p:nvSpPr>
        <p:spPr bwMode="auto">
          <a:xfrm>
            <a:off x="5090226" y="6115022"/>
            <a:ext cx="73152" cy="73152"/>
          </a:xfrm>
          <a:prstGeom prst="ellipse">
            <a:avLst/>
          </a:prstGeom>
          <a:solidFill>
            <a:srgbClr val="367C2B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2" name="Oval 111"/>
          <p:cNvSpPr/>
          <p:nvPr userDrawn="1"/>
        </p:nvSpPr>
        <p:spPr bwMode="auto">
          <a:xfrm>
            <a:off x="5090226" y="6290280"/>
            <a:ext cx="73152" cy="73152"/>
          </a:xfrm>
          <a:prstGeom prst="ellipse">
            <a:avLst/>
          </a:prstGeom>
          <a:solidFill>
            <a:srgbClr val="367C2B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3" name="Oval 112"/>
          <p:cNvSpPr/>
          <p:nvPr userDrawn="1"/>
        </p:nvSpPr>
        <p:spPr bwMode="auto">
          <a:xfrm>
            <a:off x="5311538" y="5939764"/>
            <a:ext cx="73152" cy="73152"/>
          </a:xfrm>
          <a:prstGeom prst="ellipse">
            <a:avLst/>
          </a:prstGeom>
          <a:solidFill>
            <a:srgbClr val="FBAB18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4" name="Oval 113"/>
          <p:cNvSpPr/>
          <p:nvPr userDrawn="1"/>
        </p:nvSpPr>
        <p:spPr bwMode="auto">
          <a:xfrm>
            <a:off x="5311538" y="6115022"/>
            <a:ext cx="73152" cy="73152"/>
          </a:xfrm>
          <a:prstGeom prst="ellipse">
            <a:avLst/>
          </a:prstGeom>
          <a:solidFill>
            <a:srgbClr val="FBAB18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5" name="Oval 114"/>
          <p:cNvSpPr/>
          <p:nvPr userDrawn="1"/>
        </p:nvSpPr>
        <p:spPr bwMode="auto">
          <a:xfrm>
            <a:off x="5311538" y="6290280"/>
            <a:ext cx="73152" cy="73152"/>
          </a:xfrm>
          <a:prstGeom prst="ellipse">
            <a:avLst/>
          </a:prstGeom>
          <a:solidFill>
            <a:srgbClr val="FBAB18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6" name="Oval 115"/>
          <p:cNvSpPr/>
          <p:nvPr userDrawn="1"/>
        </p:nvSpPr>
        <p:spPr bwMode="auto">
          <a:xfrm>
            <a:off x="5532850" y="5939764"/>
            <a:ext cx="73152" cy="73152"/>
          </a:xfrm>
          <a:prstGeom prst="ellipse">
            <a:avLst/>
          </a:prstGeom>
          <a:solidFill>
            <a:srgbClr val="CB3435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7" name="Oval 116"/>
          <p:cNvSpPr/>
          <p:nvPr userDrawn="1"/>
        </p:nvSpPr>
        <p:spPr bwMode="auto">
          <a:xfrm>
            <a:off x="5532850" y="6115022"/>
            <a:ext cx="73152" cy="73152"/>
          </a:xfrm>
          <a:prstGeom prst="ellipse">
            <a:avLst/>
          </a:prstGeom>
          <a:solidFill>
            <a:srgbClr val="CB3435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8" name="Oval 117"/>
          <p:cNvSpPr/>
          <p:nvPr userDrawn="1"/>
        </p:nvSpPr>
        <p:spPr bwMode="auto">
          <a:xfrm>
            <a:off x="5532850" y="6290280"/>
            <a:ext cx="73152" cy="73152"/>
          </a:xfrm>
          <a:prstGeom prst="ellipse">
            <a:avLst/>
          </a:prstGeom>
          <a:solidFill>
            <a:srgbClr val="CB3435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9" name="Oval 118"/>
          <p:cNvSpPr/>
          <p:nvPr userDrawn="1"/>
        </p:nvSpPr>
        <p:spPr bwMode="auto">
          <a:xfrm>
            <a:off x="5754162" y="5939764"/>
            <a:ext cx="73152" cy="73152"/>
          </a:xfrm>
          <a:prstGeom prst="ellipse">
            <a:avLst/>
          </a:prstGeom>
          <a:solidFill>
            <a:srgbClr val="840C4F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0" name="Oval 119"/>
          <p:cNvSpPr/>
          <p:nvPr userDrawn="1"/>
        </p:nvSpPr>
        <p:spPr bwMode="auto">
          <a:xfrm>
            <a:off x="5754162" y="6115022"/>
            <a:ext cx="73152" cy="73152"/>
          </a:xfrm>
          <a:prstGeom prst="ellipse">
            <a:avLst/>
          </a:prstGeom>
          <a:solidFill>
            <a:srgbClr val="840C4F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1" name="Oval 120"/>
          <p:cNvSpPr/>
          <p:nvPr userDrawn="1"/>
        </p:nvSpPr>
        <p:spPr bwMode="auto">
          <a:xfrm>
            <a:off x="5754162" y="6290280"/>
            <a:ext cx="73152" cy="73152"/>
          </a:xfrm>
          <a:prstGeom prst="ellipse">
            <a:avLst/>
          </a:prstGeom>
          <a:solidFill>
            <a:srgbClr val="840C4F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2" name="Oval 121"/>
          <p:cNvSpPr/>
          <p:nvPr userDrawn="1"/>
        </p:nvSpPr>
        <p:spPr bwMode="auto">
          <a:xfrm>
            <a:off x="5975474" y="5939764"/>
            <a:ext cx="73152" cy="73152"/>
          </a:xfrm>
          <a:prstGeom prst="ellipse">
            <a:avLst/>
          </a:prstGeom>
          <a:solidFill>
            <a:srgbClr val="88923E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3" name="Oval 122"/>
          <p:cNvSpPr/>
          <p:nvPr userDrawn="1"/>
        </p:nvSpPr>
        <p:spPr bwMode="auto">
          <a:xfrm>
            <a:off x="5975474" y="6115022"/>
            <a:ext cx="73152" cy="73152"/>
          </a:xfrm>
          <a:prstGeom prst="ellipse">
            <a:avLst/>
          </a:prstGeom>
          <a:solidFill>
            <a:srgbClr val="88923E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4" name="Oval 123"/>
          <p:cNvSpPr/>
          <p:nvPr userDrawn="1"/>
        </p:nvSpPr>
        <p:spPr bwMode="auto">
          <a:xfrm>
            <a:off x="5975474" y="6290280"/>
            <a:ext cx="73152" cy="73152"/>
          </a:xfrm>
          <a:prstGeom prst="ellipse">
            <a:avLst/>
          </a:prstGeom>
          <a:solidFill>
            <a:srgbClr val="88923E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5" name="Oval 124"/>
          <p:cNvSpPr/>
          <p:nvPr userDrawn="1"/>
        </p:nvSpPr>
        <p:spPr bwMode="auto">
          <a:xfrm>
            <a:off x="6196786" y="5939764"/>
            <a:ext cx="73152" cy="73152"/>
          </a:xfrm>
          <a:prstGeom prst="ellipse">
            <a:avLst/>
          </a:prstGeom>
          <a:solidFill>
            <a:srgbClr val="335D65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6" name="Oval 125"/>
          <p:cNvSpPr/>
          <p:nvPr userDrawn="1"/>
        </p:nvSpPr>
        <p:spPr bwMode="auto">
          <a:xfrm>
            <a:off x="6196786" y="6115022"/>
            <a:ext cx="73152" cy="73152"/>
          </a:xfrm>
          <a:prstGeom prst="ellipse">
            <a:avLst/>
          </a:prstGeom>
          <a:solidFill>
            <a:srgbClr val="335D65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7" name="Oval 126"/>
          <p:cNvSpPr/>
          <p:nvPr userDrawn="1"/>
        </p:nvSpPr>
        <p:spPr bwMode="auto">
          <a:xfrm>
            <a:off x="6196786" y="6290280"/>
            <a:ext cx="73152" cy="73152"/>
          </a:xfrm>
          <a:prstGeom prst="ellipse">
            <a:avLst/>
          </a:prstGeom>
          <a:solidFill>
            <a:srgbClr val="335D65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8" name="Oval 127"/>
          <p:cNvSpPr/>
          <p:nvPr userDrawn="1"/>
        </p:nvSpPr>
        <p:spPr bwMode="auto">
          <a:xfrm>
            <a:off x="6418098" y="5939764"/>
            <a:ext cx="73152" cy="73152"/>
          </a:xfrm>
          <a:prstGeom prst="ellipse">
            <a:avLst/>
          </a:prstGeom>
          <a:solidFill>
            <a:srgbClr val="C2B59B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9" name="Oval 128"/>
          <p:cNvSpPr/>
          <p:nvPr userDrawn="1"/>
        </p:nvSpPr>
        <p:spPr bwMode="auto">
          <a:xfrm>
            <a:off x="6418098" y="6115022"/>
            <a:ext cx="73152" cy="73152"/>
          </a:xfrm>
          <a:prstGeom prst="ellipse">
            <a:avLst/>
          </a:prstGeom>
          <a:solidFill>
            <a:srgbClr val="C2B59B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0" name="Oval 129"/>
          <p:cNvSpPr/>
          <p:nvPr userDrawn="1"/>
        </p:nvSpPr>
        <p:spPr bwMode="auto">
          <a:xfrm>
            <a:off x="6418098" y="6290280"/>
            <a:ext cx="73152" cy="73152"/>
          </a:xfrm>
          <a:prstGeom prst="ellipse">
            <a:avLst/>
          </a:prstGeom>
          <a:solidFill>
            <a:srgbClr val="C2B59B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1" name="Oval 130"/>
          <p:cNvSpPr/>
          <p:nvPr userDrawn="1"/>
        </p:nvSpPr>
        <p:spPr bwMode="auto">
          <a:xfrm>
            <a:off x="6639410" y="5939764"/>
            <a:ext cx="73152" cy="73152"/>
          </a:xfrm>
          <a:prstGeom prst="ellipse">
            <a:avLst/>
          </a:prstGeom>
          <a:solidFill>
            <a:srgbClr val="367C2B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2" name="Oval 131"/>
          <p:cNvSpPr/>
          <p:nvPr userDrawn="1"/>
        </p:nvSpPr>
        <p:spPr bwMode="auto">
          <a:xfrm>
            <a:off x="6639410" y="6115022"/>
            <a:ext cx="73152" cy="73152"/>
          </a:xfrm>
          <a:prstGeom prst="ellipse">
            <a:avLst/>
          </a:prstGeom>
          <a:solidFill>
            <a:srgbClr val="367C2B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3" name="Oval 132"/>
          <p:cNvSpPr/>
          <p:nvPr userDrawn="1"/>
        </p:nvSpPr>
        <p:spPr bwMode="auto">
          <a:xfrm>
            <a:off x="6639410" y="6290280"/>
            <a:ext cx="73152" cy="73152"/>
          </a:xfrm>
          <a:prstGeom prst="ellipse">
            <a:avLst/>
          </a:prstGeom>
          <a:solidFill>
            <a:srgbClr val="367C2B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4" name="Oval 133"/>
          <p:cNvSpPr/>
          <p:nvPr userDrawn="1"/>
        </p:nvSpPr>
        <p:spPr bwMode="auto">
          <a:xfrm>
            <a:off x="6860722" y="5939764"/>
            <a:ext cx="73152" cy="73152"/>
          </a:xfrm>
          <a:prstGeom prst="ellipse">
            <a:avLst/>
          </a:prstGeom>
          <a:solidFill>
            <a:srgbClr val="FBAB18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5" name="Oval 134"/>
          <p:cNvSpPr/>
          <p:nvPr userDrawn="1"/>
        </p:nvSpPr>
        <p:spPr bwMode="auto">
          <a:xfrm>
            <a:off x="6860722" y="6115022"/>
            <a:ext cx="73152" cy="73152"/>
          </a:xfrm>
          <a:prstGeom prst="ellipse">
            <a:avLst/>
          </a:prstGeom>
          <a:solidFill>
            <a:srgbClr val="FBAB18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6" name="Oval 135"/>
          <p:cNvSpPr/>
          <p:nvPr userDrawn="1"/>
        </p:nvSpPr>
        <p:spPr bwMode="auto">
          <a:xfrm>
            <a:off x="6860722" y="6290280"/>
            <a:ext cx="73152" cy="73152"/>
          </a:xfrm>
          <a:prstGeom prst="ellipse">
            <a:avLst/>
          </a:prstGeom>
          <a:solidFill>
            <a:srgbClr val="FBAB18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7" name="Oval 136"/>
          <p:cNvSpPr/>
          <p:nvPr userDrawn="1"/>
        </p:nvSpPr>
        <p:spPr bwMode="auto">
          <a:xfrm>
            <a:off x="7082034" y="5939764"/>
            <a:ext cx="73152" cy="73152"/>
          </a:xfrm>
          <a:prstGeom prst="ellipse">
            <a:avLst/>
          </a:prstGeom>
          <a:solidFill>
            <a:srgbClr val="CB3435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8" name="Oval 137"/>
          <p:cNvSpPr/>
          <p:nvPr userDrawn="1"/>
        </p:nvSpPr>
        <p:spPr bwMode="auto">
          <a:xfrm>
            <a:off x="7082034" y="6115022"/>
            <a:ext cx="73152" cy="73152"/>
          </a:xfrm>
          <a:prstGeom prst="ellipse">
            <a:avLst/>
          </a:prstGeom>
          <a:solidFill>
            <a:srgbClr val="CB3435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9" name="Oval 138"/>
          <p:cNvSpPr/>
          <p:nvPr userDrawn="1"/>
        </p:nvSpPr>
        <p:spPr bwMode="auto">
          <a:xfrm>
            <a:off x="7082034" y="6290280"/>
            <a:ext cx="73152" cy="73152"/>
          </a:xfrm>
          <a:prstGeom prst="ellipse">
            <a:avLst/>
          </a:prstGeom>
          <a:solidFill>
            <a:srgbClr val="CB3435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0" name="Oval 139"/>
          <p:cNvSpPr/>
          <p:nvPr userDrawn="1"/>
        </p:nvSpPr>
        <p:spPr bwMode="auto">
          <a:xfrm>
            <a:off x="7303346" y="5939764"/>
            <a:ext cx="73152" cy="73152"/>
          </a:xfrm>
          <a:prstGeom prst="ellipse">
            <a:avLst/>
          </a:prstGeom>
          <a:solidFill>
            <a:srgbClr val="840C4F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1" name="Oval 140"/>
          <p:cNvSpPr/>
          <p:nvPr userDrawn="1"/>
        </p:nvSpPr>
        <p:spPr bwMode="auto">
          <a:xfrm>
            <a:off x="7303346" y="6115022"/>
            <a:ext cx="73152" cy="73152"/>
          </a:xfrm>
          <a:prstGeom prst="ellipse">
            <a:avLst/>
          </a:prstGeom>
          <a:solidFill>
            <a:srgbClr val="840C4F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2" name="Oval 141"/>
          <p:cNvSpPr/>
          <p:nvPr userDrawn="1"/>
        </p:nvSpPr>
        <p:spPr bwMode="auto">
          <a:xfrm>
            <a:off x="7303346" y="6290280"/>
            <a:ext cx="73152" cy="73152"/>
          </a:xfrm>
          <a:prstGeom prst="ellipse">
            <a:avLst/>
          </a:prstGeom>
          <a:solidFill>
            <a:srgbClr val="840C4F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3" name="Oval 142"/>
          <p:cNvSpPr/>
          <p:nvPr userDrawn="1"/>
        </p:nvSpPr>
        <p:spPr bwMode="auto">
          <a:xfrm>
            <a:off x="7524658" y="5939764"/>
            <a:ext cx="73152" cy="73152"/>
          </a:xfrm>
          <a:prstGeom prst="ellipse">
            <a:avLst/>
          </a:prstGeom>
          <a:solidFill>
            <a:srgbClr val="88923E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4" name="Oval 143"/>
          <p:cNvSpPr/>
          <p:nvPr userDrawn="1"/>
        </p:nvSpPr>
        <p:spPr bwMode="auto">
          <a:xfrm>
            <a:off x="7524658" y="6115022"/>
            <a:ext cx="73152" cy="73152"/>
          </a:xfrm>
          <a:prstGeom prst="ellipse">
            <a:avLst/>
          </a:prstGeom>
          <a:solidFill>
            <a:srgbClr val="88923E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5" name="Oval 144"/>
          <p:cNvSpPr/>
          <p:nvPr userDrawn="1"/>
        </p:nvSpPr>
        <p:spPr bwMode="auto">
          <a:xfrm>
            <a:off x="7524658" y="6290280"/>
            <a:ext cx="73152" cy="73152"/>
          </a:xfrm>
          <a:prstGeom prst="ellipse">
            <a:avLst/>
          </a:prstGeom>
          <a:solidFill>
            <a:srgbClr val="88923E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6" name="Oval 145"/>
          <p:cNvSpPr/>
          <p:nvPr userDrawn="1"/>
        </p:nvSpPr>
        <p:spPr bwMode="auto">
          <a:xfrm>
            <a:off x="7745970" y="5939764"/>
            <a:ext cx="73152" cy="73152"/>
          </a:xfrm>
          <a:prstGeom prst="ellipse">
            <a:avLst/>
          </a:prstGeom>
          <a:solidFill>
            <a:srgbClr val="335D65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7" name="Oval 146"/>
          <p:cNvSpPr/>
          <p:nvPr userDrawn="1"/>
        </p:nvSpPr>
        <p:spPr bwMode="auto">
          <a:xfrm>
            <a:off x="7745970" y="6115022"/>
            <a:ext cx="73152" cy="73152"/>
          </a:xfrm>
          <a:prstGeom prst="ellipse">
            <a:avLst/>
          </a:prstGeom>
          <a:solidFill>
            <a:srgbClr val="335D65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8" name="Oval 147"/>
          <p:cNvSpPr/>
          <p:nvPr userDrawn="1"/>
        </p:nvSpPr>
        <p:spPr bwMode="auto">
          <a:xfrm>
            <a:off x="7745970" y="6290280"/>
            <a:ext cx="73152" cy="73152"/>
          </a:xfrm>
          <a:prstGeom prst="ellipse">
            <a:avLst/>
          </a:prstGeom>
          <a:solidFill>
            <a:srgbClr val="335D65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9" name="Oval 148"/>
          <p:cNvSpPr/>
          <p:nvPr userDrawn="1"/>
        </p:nvSpPr>
        <p:spPr bwMode="auto">
          <a:xfrm>
            <a:off x="7967282" y="5939764"/>
            <a:ext cx="73152" cy="73152"/>
          </a:xfrm>
          <a:prstGeom prst="ellipse">
            <a:avLst/>
          </a:prstGeom>
          <a:solidFill>
            <a:srgbClr val="C2B59B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0" name="Oval 149"/>
          <p:cNvSpPr/>
          <p:nvPr userDrawn="1"/>
        </p:nvSpPr>
        <p:spPr bwMode="auto">
          <a:xfrm>
            <a:off x="7967282" y="6115022"/>
            <a:ext cx="73152" cy="73152"/>
          </a:xfrm>
          <a:prstGeom prst="ellipse">
            <a:avLst/>
          </a:prstGeom>
          <a:solidFill>
            <a:srgbClr val="C2B59B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1" name="Oval 150"/>
          <p:cNvSpPr/>
          <p:nvPr userDrawn="1"/>
        </p:nvSpPr>
        <p:spPr bwMode="auto">
          <a:xfrm>
            <a:off x="7967282" y="6290280"/>
            <a:ext cx="73152" cy="73152"/>
          </a:xfrm>
          <a:prstGeom prst="ellipse">
            <a:avLst/>
          </a:prstGeom>
          <a:solidFill>
            <a:srgbClr val="C2B59B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2" name="Oval 151"/>
          <p:cNvSpPr/>
          <p:nvPr userDrawn="1"/>
        </p:nvSpPr>
        <p:spPr bwMode="auto">
          <a:xfrm>
            <a:off x="8188594" y="5939764"/>
            <a:ext cx="73152" cy="73152"/>
          </a:xfrm>
          <a:prstGeom prst="ellipse">
            <a:avLst/>
          </a:prstGeom>
          <a:solidFill>
            <a:srgbClr val="367C2B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3" name="Oval 152"/>
          <p:cNvSpPr/>
          <p:nvPr userDrawn="1"/>
        </p:nvSpPr>
        <p:spPr bwMode="auto">
          <a:xfrm>
            <a:off x="8188594" y="6115022"/>
            <a:ext cx="73152" cy="73152"/>
          </a:xfrm>
          <a:prstGeom prst="ellipse">
            <a:avLst/>
          </a:prstGeom>
          <a:solidFill>
            <a:srgbClr val="367C2B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4" name="Oval 153"/>
          <p:cNvSpPr/>
          <p:nvPr userDrawn="1"/>
        </p:nvSpPr>
        <p:spPr bwMode="auto">
          <a:xfrm>
            <a:off x="8188594" y="6290280"/>
            <a:ext cx="73152" cy="73152"/>
          </a:xfrm>
          <a:prstGeom prst="ellipse">
            <a:avLst/>
          </a:prstGeom>
          <a:solidFill>
            <a:srgbClr val="367C2B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5" name="Oval 154"/>
          <p:cNvSpPr/>
          <p:nvPr userDrawn="1"/>
        </p:nvSpPr>
        <p:spPr bwMode="auto">
          <a:xfrm>
            <a:off x="8409906" y="5939764"/>
            <a:ext cx="73152" cy="73152"/>
          </a:xfrm>
          <a:prstGeom prst="ellipse">
            <a:avLst/>
          </a:prstGeom>
          <a:solidFill>
            <a:srgbClr val="FBAB18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6" name="Oval 155"/>
          <p:cNvSpPr/>
          <p:nvPr userDrawn="1"/>
        </p:nvSpPr>
        <p:spPr bwMode="auto">
          <a:xfrm>
            <a:off x="8409906" y="6115022"/>
            <a:ext cx="73152" cy="73152"/>
          </a:xfrm>
          <a:prstGeom prst="ellipse">
            <a:avLst/>
          </a:prstGeom>
          <a:solidFill>
            <a:srgbClr val="FBAB18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7" name="Oval 156"/>
          <p:cNvSpPr/>
          <p:nvPr userDrawn="1"/>
        </p:nvSpPr>
        <p:spPr bwMode="auto">
          <a:xfrm>
            <a:off x="8409906" y="6290280"/>
            <a:ext cx="73152" cy="73152"/>
          </a:xfrm>
          <a:prstGeom prst="ellipse">
            <a:avLst/>
          </a:prstGeom>
          <a:solidFill>
            <a:srgbClr val="FBAB18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8" name="Oval 157"/>
          <p:cNvSpPr/>
          <p:nvPr userDrawn="1"/>
        </p:nvSpPr>
        <p:spPr bwMode="auto">
          <a:xfrm>
            <a:off x="8631218" y="5939764"/>
            <a:ext cx="73152" cy="73152"/>
          </a:xfrm>
          <a:prstGeom prst="ellipse">
            <a:avLst/>
          </a:prstGeom>
          <a:solidFill>
            <a:srgbClr val="CB3435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9" name="Oval 158"/>
          <p:cNvSpPr/>
          <p:nvPr userDrawn="1"/>
        </p:nvSpPr>
        <p:spPr bwMode="auto">
          <a:xfrm>
            <a:off x="8631218" y="6115022"/>
            <a:ext cx="73152" cy="73152"/>
          </a:xfrm>
          <a:prstGeom prst="ellipse">
            <a:avLst/>
          </a:prstGeom>
          <a:solidFill>
            <a:srgbClr val="CB3435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0" name="Oval 159"/>
          <p:cNvSpPr/>
          <p:nvPr userDrawn="1"/>
        </p:nvSpPr>
        <p:spPr bwMode="auto">
          <a:xfrm>
            <a:off x="8631218" y="6290280"/>
            <a:ext cx="73152" cy="73152"/>
          </a:xfrm>
          <a:prstGeom prst="ellipse">
            <a:avLst/>
          </a:prstGeom>
          <a:solidFill>
            <a:srgbClr val="CB3435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1" name="Oval 160"/>
          <p:cNvSpPr/>
          <p:nvPr userDrawn="1"/>
        </p:nvSpPr>
        <p:spPr bwMode="auto">
          <a:xfrm>
            <a:off x="8852530" y="5939764"/>
            <a:ext cx="73152" cy="73152"/>
          </a:xfrm>
          <a:prstGeom prst="ellipse">
            <a:avLst/>
          </a:prstGeom>
          <a:solidFill>
            <a:srgbClr val="840C4F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2" name="Oval 161"/>
          <p:cNvSpPr/>
          <p:nvPr userDrawn="1"/>
        </p:nvSpPr>
        <p:spPr bwMode="auto">
          <a:xfrm>
            <a:off x="8852530" y="6115022"/>
            <a:ext cx="73152" cy="73152"/>
          </a:xfrm>
          <a:prstGeom prst="ellipse">
            <a:avLst/>
          </a:prstGeom>
          <a:solidFill>
            <a:srgbClr val="840C4F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3" name="Oval 162"/>
          <p:cNvSpPr/>
          <p:nvPr userDrawn="1"/>
        </p:nvSpPr>
        <p:spPr bwMode="auto">
          <a:xfrm>
            <a:off x="8852530" y="6290280"/>
            <a:ext cx="73152" cy="73152"/>
          </a:xfrm>
          <a:prstGeom prst="ellipse">
            <a:avLst/>
          </a:prstGeom>
          <a:solidFill>
            <a:srgbClr val="840C4F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4" name="Oval 163"/>
          <p:cNvSpPr/>
          <p:nvPr userDrawn="1"/>
        </p:nvSpPr>
        <p:spPr bwMode="auto">
          <a:xfrm>
            <a:off x="9073848" y="5939764"/>
            <a:ext cx="73152" cy="73152"/>
          </a:xfrm>
          <a:prstGeom prst="ellipse">
            <a:avLst/>
          </a:prstGeom>
          <a:solidFill>
            <a:srgbClr val="88923E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5" name="Oval 164"/>
          <p:cNvSpPr/>
          <p:nvPr userDrawn="1"/>
        </p:nvSpPr>
        <p:spPr bwMode="auto">
          <a:xfrm>
            <a:off x="9073848" y="6115022"/>
            <a:ext cx="73152" cy="73152"/>
          </a:xfrm>
          <a:prstGeom prst="ellipse">
            <a:avLst/>
          </a:prstGeom>
          <a:solidFill>
            <a:srgbClr val="88923E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6" name="Oval 165"/>
          <p:cNvSpPr/>
          <p:nvPr userDrawn="1"/>
        </p:nvSpPr>
        <p:spPr bwMode="auto">
          <a:xfrm>
            <a:off x="9073848" y="6290280"/>
            <a:ext cx="73152" cy="73152"/>
          </a:xfrm>
          <a:prstGeom prst="ellipse">
            <a:avLst/>
          </a:prstGeom>
          <a:solidFill>
            <a:srgbClr val="88923E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 userDrawn="1"/>
        </p:nvSpPr>
        <p:spPr>
          <a:xfrm>
            <a:off x="441152" y="6421723"/>
            <a:ext cx="8261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© 2016 Cengage Learning. All Rights Reserved. May not be scanned, copied or duplicated, in whole or in part, except for use as permitted in a license distributed with a certain product or service or otherwise on a password-protected website for classroom use. </a:t>
            </a:r>
          </a:p>
        </p:txBody>
      </p:sp>
      <p:pic>
        <p:nvPicPr>
          <p:cNvPr id="167" name="Picture 16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23062" y="874094"/>
            <a:ext cx="3400304" cy="4200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3628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570643"/>
            <a:ext cx="8102600" cy="4510088"/>
          </a:xfrm>
        </p:spPr>
        <p:txBody>
          <a:bodyPr/>
          <a:lstStyle>
            <a:lvl1pPr marL="461963" indent="-461963">
              <a:buClr>
                <a:srgbClr val="008080"/>
              </a:buClr>
              <a:buFont typeface="+mj-lt"/>
              <a:buAutoNum type="arabicPeriod"/>
              <a:defRPr sz="2400">
                <a:solidFill>
                  <a:srgbClr val="008080"/>
                </a:solidFill>
              </a:defRPr>
            </a:lvl1pPr>
            <a:lvl2pPr>
              <a:buClr>
                <a:srgbClr val="008080"/>
              </a:buClr>
              <a:defRPr>
                <a:solidFill>
                  <a:srgbClr val="008080"/>
                </a:solidFill>
              </a:defRPr>
            </a:lvl2pPr>
            <a:lvl3pPr>
              <a:buClr>
                <a:srgbClr val="008080"/>
              </a:buClr>
              <a:defRPr>
                <a:solidFill>
                  <a:srgbClr val="008080"/>
                </a:solidFill>
              </a:defRPr>
            </a:lvl3pPr>
            <a:lvl4pPr>
              <a:buClr>
                <a:srgbClr val="008080"/>
              </a:buClr>
              <a:defRPr>
                <a:solidFill>
                  <a:srgbClr val="008080"/>
                </a:solidFill>
              </a:defRPr>
            </a:lvl4pPr>
            <a:lvl5pPr>
              <a:buClr>
                <a:srgbClr val="008080"/>
              </a:buClr>
              <a:defRPr>
                <a:solidFill>
                  <a:srgbClr val="00808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© 2016 Cengage Learning. All Rights Reserved. May not be scanned, copied or duplicated, in whole or in part, except for use as permitted in a license distributed with a certain product or service or otherwise on a password-protected website for classroom use. 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1–</a:t>
            </a:r>
            <a:fld id="{33DEBC54-C9EE-4907-918D-6A6C224373A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44513" y="1051586"/>
            <a:ext cx="8324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i="1" dirty="0"/>
              <a:t>After studying this chapter, you should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title"/>
          </p:nvPr>
        </p:nvSpPr>
        <p:spPr>
          <a:xfrm>
            <a:off x="523875" y="411163"/>
            <a:ext cx="8077200" cy="592137"/>
          </a:xfrm>
          <a:gradFill rotWithShape="1">
            <a:gsLst>
              <a:gs pos="0">
                <a:srgbClr val="B2B2B2">
                  <a:gamma/>
                  <a:shade val="46275"/>
                  <a:invGamma/>
                </a:srgbClr>
              </a:gs>
              <a:gs pos="50000">
                <a:srgbClr val="B2B2B2"/>
              </a:gs>
              <a:gs pos="100000">
                <a:srgbClr val="B2B2B2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969696"/>
            </a:solidFill>
            <a:miter lim="800000"/>
            <a:headEnd/>
            <a:tailEnd/>
          </a:ln>
          <a:effectLst>
            <a:outerShdw dist="107763" dir="2700000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LEARNING  OUTCOMES</a:t>
            </a:r>
          </a:p>
        </p:txBody>
      </p:sp>
    </p:spTree>
    <p:extLst>
      <p:ext uri="{BB962C8B-B14F-4D97-AF65-F5344CB8AC3E}">
        <p14:creationId xmlns:p14="http://schemas.microsoft.com/office/powerpoint/2010/main" val="1019069011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© 2016 Cengage Learning. All Rights Reserved. May not be scanned, copied or duplicated, in whole or in part, except for use as permitted in a license distributed with a certain product or service or otherwise on a password-protected website for classroom use. 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1–</a:t>
            </a:r>
            <a:fld id="{33DEBC54-C9EE-4907-918D-6A6C224373A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512763"/>
            <a:ext cx="8102600" cy="3365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 algn="ctr">
                <a:solidFill>
                  <a:srgbClr val="4D4D4D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1146175" indent="-1146175" eaLnBrk="1" hangingPunct="1">
              <a:defRPr/>
            </a:pPr>
            <a:r>
              <a:rPr lang="en-US" altLang="en-US" sz="1200" dirty="0" smtClean="0">
                <a:solidFill>
                  <a:srgbClr val="4D4D4D"/>
                </a:solidFill>
                <a:latin typeface="Arial" panose="020B0604020202020204" pitchFamily="34" charset="0"/>
              </a:rPr>
              <a:t>EXHIBIT 1.</a:t>
            </a:r>
            <a:r>
              <a:rPr lang="en-US" altLang="en-US" sz="12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1600" dirty="0" smtClean="0">
                <a:solidFill>
                  <a:srgbClr val="4D4D4D"/>
                </a:solidFill>
                <a:latin typeface="Arial" panose="020B0604020202020204" pitchFamily="34" charset="0"/>
              </a:rPr>
              <a:t>	</a:t>
            </a:r>
            <a:r>
              <a:rPr lang="en-US" altLang="en-US" sz="1600" dirty="0" smtClean="0">
                <a:solidFill>
                  <a:schemeClr val="tx1"/>
                </a:solidFill>
              </a:rPr>
              <a:t>A Summary of the Scientific Method</a:t>
            </a:r>
          </a:p>
        </p:txBody>
      </p:sp>
    </p:spTree>
    <p:extLst>
      <p:ext uri="{BB962C8B-B14F-4D97-AF65-F5344CB8AC3E}">
        <p14:creationId xmlns:p14="http://schemas.microsoft.com/office/powerpoint/2010/main" val="4033904160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600220"/>
            <a:ext cx="8102600" cy="457198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© 2016 Cengage Learning. All Rights Reserved. May not be scanned, copied or duplicated, in whole or in part, except for use as permitted in a license distributed with a certain product or service or otherwise on a password-protected website for classroom use. 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1–</a:t>
            </a:r>
            <a:fld id="{33DEBC54-C9EE-4907-918D-6A6C224373A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66690293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© 2016 Cengage Learning. All Rights Reserved. May not be scanned, copied or duplicated, in whole or in part, except for use as permitted in a license distributed with a certain product or service or otherwise on a password-protected website for classroom use. 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1–</a:t>
            </a:r>
            <a:fld id="{33DEBC54-C9EE-4907-918D-6A6C224373A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59164124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235075"/>
            <a:ext cx="3975100" cy="4937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235075"/>
            <a:ext cx="3975100" cy="4937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© 2016 Cengage Learning. All Rights Reserved. May not be scanned, copied or duplicated, in whole or in part, except for use as permitted in a license distributed with a certain product or service or otherwise on a password-protected website for classroom use..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1–</a:t>
            </a:r>
            <a:fld id="{7BB9D097-4C5C-417C-B097-C6B81CA1535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91400602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© 2016 Cengage Learning. All Rights Reserved. May not be scanned, copied or duplicated, in whole or in part, except for use as permitted in a license distributed with a certain product or service or otherwise on a password-protected website for classroom use. 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1–</a:t>
            </a:r>
            <a:fld id="{75537931-4260-4B6B-A3A7-1D7190C9A38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953512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© 2016 Cengage Learning. All Rights Reserved. May not be scanned, copied or duplicated, in whole or in part, except for use as permitted in a license distributed with a certain product or service or otherwise on a password-protected website for classroom use. 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1–</a:t>
            </a:r>
            <a:fld id="{79FE24D5-8D74-4CD1-985E-26CC2917080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2162988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 bwMode="blackWhite">
          <a:xfrm>
            <a:off x="523875" y="457200"/>
            <a:ext cx="807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66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EAEAEA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235075"/>
            <a:ext cx="8102600" cy="493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8538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446838"/>
            <a:ext cx="74215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900" b="1"/>
            </a:lvl1pPr>
          </a:lstStyle>
          <a:p>
            <a:pPr>
              <a:defRPr/>
            </a:pPr>
            <a:r>
              <a:rPr lang="en-US" altLang="en-US" dirty="0" smtClean="0"/>
              <a:t>© 2016 Cengage Learning. All Rights Reserved. May not be scanned, copied or duplicated, in whole or in part, except for use as permitted in a license distributed with a certain product or service or otherwise on a password-protected website for classroom use. </a:t>
            </a:r>
            <a:endParaRPr lang="en-US" altLang="en-US" dirty="0"/>
          </a:p>
        </p:txBody>
      </p:sp>
      <p:sp>
        <p:nvSpPr>
          <p:cNvPr id="48538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00800" y="6354763"/>
            <a:ext cx="2209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900" b="1"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US" altLang="en-US" dirty="0"/>
              <a:t>1–</a:t>
            </a:r>
            <a:fld id="{D6C49FDD-8038-4201-872D-15D00067EA40}" type="slidenum">
              <a:rPr lang="en-US" altLang="en-US">
                <a:cs typeface="+mn-cs"/>
              </a:rPr>
              <a:pPr>
                <a:defRPr/>
              </a:pPr>
              <a:t>‹#›</a:t>
            </a:fld>
            <a:endParaRPr lang="en-US" alt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782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</p:sldLayoutIdLst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7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53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8537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53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8537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53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8537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53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8537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53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8537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9pPr>
    </p:titleStyle>
    <p:bodyStyle>
      <a:lvl1pPr marL="222250" indent="-222250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Char char="•"/>
        <a:defRPr sz="2800" kern="1200">
          <a:solidFill>
            <a:srgbClr val="9933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625475" indent="-284163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SzPct val="90000"/>
        <a:buFont typeface="Wingdings" panose="05000000000000000000" pitchFamily="2" charset="2"/>
        <a:buChar char="Ø"/>
        <a:defRPr sz="2400" kern="1200">
          <a:solidFill>
            <a:srgbClr val="9966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2pPr>
      <a:lvl3pPr marL="974725" indent="-2349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75000"/>
        <a:buFont typeface="Wingdings" panose="05000000000000000000" pitchFamily="2" charset="2"/>
        <a:buChar char="v"/>
        <a:defRPr sz="2000" kern="12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3pPr>
      <a:lvl4pPr marL="1311275" indent="-2222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4pPr>
      <a:lvl5pPr marL="1657350" indent="-173038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1600" kern="1200">
          <a:solidFill>
            <a:srgbClr val="9933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Chapter 11</a:t>
            </a:r>
          </a:p>
          <a:p>
            <a:r>
              <a:rPr lang="en-US" altLang="en-US" dirty="0">
                <a:effectLst/>
              </a:rPr>
              <a:t>Questionnaire Design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Open-Ended Response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beneficial when the researcher is conducting exploratory research</a:t>
            </a:r>
          </a:p>
          <a:p>
            <a:pPr lvl="1"/>
            <a:r>
              <a:rPr lang="en-US" dirty="0" smtClean="0"/>
              <a:t>By gaining free and uninhibited responses, the researcher may find some unanticipated reaction toward the project</a:t>
            </a:r>
          </a:p>
          <a:p>
            <a:r>
              <a:rPr lang="en-US" dirty="0" smtClean="0"/>
              <a:t>May also be useful at the beginning of an interview as they allow the respondent to warm up to the questioning process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2016 Cengage Learning. All Rights Reserved. May not be scanned, copied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 smtClean="0"/>
              <a:t>11–</a:t>
            </a:r>
            <a:fld id="{A2BDE49B-1BA1-42A5-AFA7-B5BE3368DFA9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2016272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Open-Ended Response Questions (cont’d.)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cost of open-ended response questions is substantially higher </a:t>
            </a:r>
            <a:endParaRPr lang="en-US" dirty="0" smtClean="0"/>
          </a:p>
          <a:p>
            <a:r>
              <a:rPr lang="en-US" dirty="0"/>
              <a:t>I</a:t>
            </a:r>
            <a:r>
              <a:rPr lang="en-US" dirty="0" smtClean="0"/>
              <a:t>nterviewer </a:t>
            </a:r>
            <a:r>
              <a:rPr lang="en-US" dirty="0"/>
              <a:t>bias </a:t>
            </a:r>
            <a:r>
              <a:rPr lang="en-US" dirty="0" smtClean="0"/>
              <a:t>may influence </a:t>
            </a:r>
            <a:r>
              <a:rPr lang="en-US" dirty="0"/>
              <a:t>the </a:t>
            </a:r>
            <a:r>
              <a:rPr lang="en-US" dirty="0" smtClean="0"/>
              <a:t>answer</a:t>
            </a:r>
            <a:endParaRPr lang="en-US" dirty="0"/>
          </a:p>
          <a:p>
            <a:r>
              <a:rPr lang="en-US" dirty="0" smtClean="0"/>
              <a:t>Articulate </a:t>
            </a:r>
            <a:r>
              <a:rPr lang="en-US" dirty="0"/>
              <a:t>individuals tend to give longer answers and such respondents often are better educated and from higher income </a:t>
            </a:r>
            <a:r>
              <a:rPr lang="en-US" dirty="0" smtClean="0"/>
              <a:t>groups</a:t>
            </a:r>
          </a:p>
          <a:p>
            <a:pPr lvl="1"/>
            <a:r>
              <a:rPr lang="en-US" dirty="0" smtClean="0"/>
              <a:t>May </a:t>
            </a:r>
            <a:r>
              <a:rPr lang="en-US" dirty="0"/>
              <a:t>not be representative of the entire </a:t>
            </a:r>
            <a:r>
              <a:rPr lang="en-US" dirty="0" smtClean="0"/>
              <a:t>population and provide a disproportionate share of these responses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2016 Cengage Learning. All Rights Reserved. May not be scanned, copied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11–</a:t>
            </a:r>
            <a:fld id="{A2BDE49B-1BA1-42A5-AFA7-B5BE3368DFA9}" type="slidenum">
              <a:rPr lang="en-US" altLang="en-US" smtClean="0">
                <a:cs typeface="+mn-cs"/>
              </a:rPr>
              <a:pPr>
                <a:defRPr/>
              </a:pPr>
              <a:t>11</a:t>
            </a:fld>
            <a:endParaRPr lang="en-US" alt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287768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Fixed-Alternative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 </a:t>
            </a:r>
            <a:r>
              <a:rPr lang="en-US" dirty="0"/>
              <a:t>less interviewer skill, take less time, and are easier for the respondent to </a:t>
            </a:r>
            <a:r>
              <a:rPr lang="en-US" dirty="0" smtClean="0"/>
              <a:t>answer</a:t>
            </a:r>
            <a:endParaRPr lang="en-US" dirty="0"/>
          </a:p>
          <a:p>
            <a:r>
              <a:rPr lang="en-US" dirty="0"/>
              <a:t>Answers to closed questions are classified into standardized </a:t>
            </a:r>
            <a:r>
              <a:rPr lang="en-US" dirty="0" smtClean="0"/>
              <a:t>groupings</a:t>
            </a:r>
            <a:endParaRPr lang="en-US" dirty="0"/>
          </a:p>
          <a:p>
            <a:r>
              <a:rPr lang="en-US" dirty="0" smtClean="0"/>
              <a:t>If a </a:t>
            </a:r>
            <a:r>
              <a:rPr lang="en-US" dirty="0"/>
              <a:t>researcher is unaware of the potential responses to a question, fixed-alternative questions cannot be </a:t>
            </a:r>
            <a:r>
              <a:rPr lang="en-US" dirty="0" smtClean="0"/>
              <a:t>used</a:t>
            </a:r>
            <a:endParaRPr lang="en-US" dirty="0"/>
          </a:p>
          <a:p>
            <a:pPr lvl="1"/>
            <a:r>
              <a:rPr lang="en-US" dirty="0"/>
              <a:t>If the researcher assumes the responses and is wrong, he or she will have no way of knowing the extent to which the assumption was </a:t>
            </a:r>
            <a:r>
              <a:rPr lang="en-US" dirty="0" smtClean="0"/>
              <a:t>incorrect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2016 Cengage Learning. All Rights Reserved. May not be scanned, copied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11–</a:t>
            </a:r>
            <a:fld id="{A2BDE49B-1BA1-42A5-AFA7-B5BE3368DFA9}" type="slidenum">
              <a:rPr lang="en-US" altLang="en-US" smtClean="0">
                <a:cs typeface="+mn-cs"/>
              </a:rPr>
              <a:pPr>
                <a:defRPr/>
              </a:pPr>
              <a:t>12</a:t>
            </a:fld>
            <a:endParaRPr lang="en-US" alt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644646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Fixed-Alternative Questions (cont’d.)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Unanticipated alternatives emerge when respondents believe that closed answers do not adequately reflect their feelings</a:t>
            </a:r>
          </a:p>
          <a:p>
            <a:pPr lvl="1"/>
            <a:r>
              <a:rPr lang="en-US" dirty="0" smtClean="0"/>
              <a:t>May check off obvious alternatives if they do not see the choice they would prefer</a:t>
            </a:r>
          </a:p>
          <a:p>
            <a:pPr lvl="1"/>
            <a:r>
              <a:rPr lang="en-US" dirty="0" smtClean="0"/>
              <a:t>May tempt them to check an answer that is more prestigious or socially acceptable than the true answer</a:t>
            </a:r>
          </a:p>
          <a:p>
            <a:r>
              <a:rPr lang="en-US" dirty="0" smtClean="0"/>
              <a:t>Most questionnaires mix open-ended and closed questions, providing a change of pace that can eliminate respondent boredom and fatigue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2016 Cengage Learning. All Rights Reserved. May not be scanned, copied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 smtClean="0"/>
              <a:t>11–</a:t>
            </a:r>
            <a:fld id="{A2BDE49B-1BA1-42A5-AFA7-B5BE3368DFA9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1824639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Fixed-Alternative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Simple-dichotomy (dichotomous-alternative) questions present two alternatives</a:t>
            </a:r>
          </a:p>
          <a:p>
            <a:r>
              <a:rPr lang="en-US" dirty="0" smtClean="0"/>
              <a:t>Multiple-choice questions allow a choice from multiple alternatives</a:t>
            </a:r>
          </a:p>
          <a:p>
            <a:r>
              <a:rPr lang="en-US" dirty="0" smtClean="0"/>
              <a:t>The frequency-determination question asks for an answer about the general frequency of occurrence</a:t>
            </a:r>
          </a:p>
          <a:p>
            <a:r>
              <a:rPr lang="en-US" dirty="0" smtClean="0"/>
              <a:t>The checklist question allows respondents to provide multiple answers to a single question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2016 Cengage Learning. All Rights Reserved. May not be scanned, copied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 smtClean="0"/>
              <a:t>11–</a:t>
            </a:r>
            <a:fld id="{A2BDE49B-1BA1-42A5-AFA7-B5BE3368DFA9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4516897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Fixed-Alternative Questions: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</a:t>
            </a:r>
            <a:r>
              <a:rPr lang="en-US" dirty="0"/>
              <a:t>should be no overlap among categories in the checklist—each alternative should be mutually </a:t>
            </a:r>
            <a:r>
              <a:rPr lang="en-US" dirty="0" smtClean="0"/>
              <a:t>exclusive</a:t>
            </a:r>
            <a:endParaRPr lang="en-US" dirty="0"/>
          </a:p>
          <a:p>
            <a:r>
              <a:rPr lang="en-US" dirty="0"/>
              <a:t>The researcher should strive to ensure that there are sufficient response choices to include almost all possible </a:t>
            </a:r>
            <a:r>
              <a:rPr lang="en-US" dirty="0" smtClean="0"/>
              <a:t>answers</a:t>
            </a:r>
            <a:endParaRPr lang="en-US" dirty="0"/>
          </a:p>
          <a:p>
            <a:r>
              <a:rPr lang="en-US" dirty="0"/>
              <a:t>Including a category lower than the answers you expect often helps to negate the potential bias caused by respondents avoiding an extreme category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2016 Cengage Learning. All Rights Reserved. May not be scanned, copied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11–</a:t>
            </a:r>
            <a:fld id="{A2BDE49B-1BA1-42A5-AFA7-B5BE3368DFA9}" type="slidenum">
              <a:rPr lang="en-US" altLang="en-US" smtClean="0">
                <a:cs typeface="+mn-cs"/>
              </a:rPr>
              <a:pPr>
                <a:defRPr/>
              </a:pPr>
              <a:t>15</a:t>
            </a:fld>
            <a:endParaRPr lang="en-US" alt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343137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Phrasing Questions for Self-Administered, Telephone, and Personal Interview Surveys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means of data collection—telephone interview, personal interview, self-administered questionnaire—will influence the question format and question </a:t>
            </a:r>
            <a:r>
              <a:rPr lang="en-US" dirty="0" smtClean="0"/>
              <a:t>phrasing</a:t>
            </a:r>
            <a:endParaRPr lang="en-US" dirty="0"/>
          </a:p>
          <a:p>
            <a:r>
              <a:rPr lang="en-US" dirty="0" smtClean="0"/>
              <a:t>Questions </a:t>
            </a:r>
            <a:r>
              <a:rPr lang="en-US" dirty="0"/>
              <a:t>for mail, Internet, and telephone surveys must be less complex than those used in personal </a:t>
            </a:r>
            <a:r>
              <a:rPr lang="en-US" dirty="0" smtClean="0"/>
              <a:t>interviews</a:t>
            </a:r>
            <a:endParaRPr lang="en-US" dirty="0"/>
          </a:p>
          <a:p>
            <a:r>
              <a:rPr lang="en-US" dirty="0"/>
              <a:t>Questionnaires for telephone and personal interviews should be written in a conversational </a:t>
            </a:r>
            <a:r>
              <a:rPr lang="en-US" dirty="0" smtClean="0"/>
              <a:t>style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2016 Cengage Learning. All Rights Reserved. May not be scanned, copied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11–</a:t>
            </a:r>
            <a:fld id="{A2BDE49B-1BA1-42A5-AFA7-B5BE3368DFA9}" type="slidenum">
              <a:rPr lang="en-US" altLang="en-US" smtClean="0">
                <a:cs typeface="+mn-cs"/>
              </a:rPr>
              <a:pPr>
                <a:defRPr/>
              </a:pPr>
              <a:t>16</a:t>
            </a:fld>
            <a:endParaRPr lang="en-US" alt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142975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2016 Cengage Learning. All Rights Reserved. May not be scanned, copied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11–</a:t>
            </a:r>
            <a:fld id="{A2BDE49B-1BA1-42A5-AFA7-B5BE3368DFA9}" type="slidenum">
              <a:rPr lang="en-US" altLang="en-US" smtClean="0">
                <a:cs typeface="+mn-cs"/>
              </a:rPr>
              <a:pPr>
                <a:defRPr/>
              </a:pPr>
              <a:t>17</a:t>
            </a:fld>
            <a:endParaRPr lang="en-US" altLang="en-US" dirty="0">
              <a:cs typeface="+mn-cs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330" y="1051530"/>
            <a:ext cx="5120640" cy="512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320" y="4941537"/>
            <a:ext cx="17145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blackWhite">
          <a:xfrm>
            <a:off x="514350" y="512763"/>
            <a:ext cx="8102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 algn="ctr">
                <a:solidFill>
                  <a:srgbClr val="4D4D4D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EAEAEA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marL="1146175" indent="-1146175" eaLnBrk="1" hangingPunct="1">
              <a:defRPr/>
            </a:pPr>
            <a:r>
              <a:rPr lang="en-US" altLang="en-US" sz="1200" dirty="0" smtClean="0">
                <a:solidFill>
                  <a:srgbClr val="4D4D4D"/>
                </a:solidFill>
                <a:latin typeface="Arial" panose="020B0604020202020204" pitchFamily="34" charset="0"/>
              </a:rPr>
              <a:t>EXHIBIT 11.</a:t>
            </a:r>
            <a:r>
              <a:rPr lang="en-US" altLang="en-US" sz="12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1600" dirty="0" smtClean="0">
                <a:solidFill>
                  <a:srgbClr val="4D4D4D"/>
                </a:solidFill>
                <a:latin typeface="Arial" panose="020B0604020202020204" pitchFamily="34" charset="0"/>
              </a:rPr>
              <a:t>	</a:t>
            </a:r>
            <a:r>
              <a:rPr lang="en-US" altLang="en-US" sz="1600" dirty="0" smtClean="0">
                <a:solidFill>
                  <a:schemeClr val="tx1"/>
                </a:solidFill>
              </a:rPr>
              <a:t>Best Question Formats Vary by the Interview Medium</a:t>
            </a:r>
          </a:p>
        </p:txBody>
      </p:sp>
    </p:spTree>
    <p:extLst>
      <p:ext uri="{BB962C8B-B14F-4D97-AF65-F5344CB8AC3E}">
        <p14:creationId xmlns:p14="http://schemas.microsoft.com/office/powerpoint/2010/main" val="31735157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Simpler is better</a:t>
            </a:r>
          </a:p>
          <a:p>
            <a:r>
              <a:rPr lang="en-US" dirty="0" smtClean="0"/>
              <a:t>Avoid leading and loaded questions</a:t>
            </a:r>
          </a:p>
          <a:p>
            <a:r>
              <a:rPr lang="en-US" dirty="0" smtClean="0"/>
              <a:t>Avoid ambiguity: be as specific as possible</a:t>
            </a:r>
          </a:p>
          <a:p>
            <a:r>
              <a:rPr lang="en-US" dirty="0" smtClean="0"/>
              <a:t>Avoid double-barreled items</a:t>
            </a:r>
          </a:p>
          <a:p>
            <a:r>
              <a:rPr lang="en-US" dirty="0" smtClean="0"/>
              <a:t>Avoid making assumptions</a:t>
            </a:r>
          </a:p>
          <a:p>
            <a:r>
              <a:rPr lang="en-US" dirty="0" smtClean="0"/>
              <a:t>Avoid taxing respondents’ memory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2016 Cengage Learning. All Rights Reserved. May not be scanned, copied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11–</a:t>
            </a:r>
            <a:fld id="{A2BDE49B-1BA1-42A5-AFA7-B5BE3368DFA9}" type="slidenum">
              <a:rPr lang="en-US" altLang="en-US" smtClean="0">
                <a:cs typeface="+mn-cs"/>
              </a:rPr>
              <a:pPr>
                <a:defRPr/>
              </a:pPr>
              <a:t>18</a:t>
            </a:fld>
            <a:endParaRPr lang="en-US" altLang="en-US" dirty="0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Mistakes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13768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Words used in questionnaires should be readily understandable to all </a:t>
            </a:r>
            <a:r>
              <a:rPr lang="en-US" dirty="0" smtClean="0"/>
              <a:t>respondents</a:t>
            </a:r>
            <a:endParaRPr lang="en-US" dirty="0"/>
          </a:p>
          <a:p>
            <a:r>
              <a:rPr lang="en-US" dirty="0"/>
              <a:t>The technical jargon of top executives should be avoided (e.g., “brand image,” “positioning,” etc.)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2016 Cengage Learning. All Rights Reserved. May not be scanned, copied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11–</a:t>
            </a:r>
            <a:fld id="{A2BDE49B-1BA1-42A5-AFA7-B5BE3368DFA9}" type="slidenum">
              <a:rPr lang="en-US" altLang="en-US" smtClean="0">
                <a:cs typeface="+mn-cs"/>
              </a:rPr>
              <a:pPr>
                <a:defRPr/>
              </a:pPr>
              <a:t>19</a:t>
            </a:fld>
            <a:endParaRPr lang="en-US" altLang="en-US" dirty="0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Simpler Is Better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5562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 the key decisions in questionnaire design</a:t>
            </a:r>
          </a:p>
          <a:p>
            <a:r>
              <a:rPr lang="en-US" dirty="0" smtClean="0"/>
              <a:t>Choose between open-ended and fixed-alternative questions</a:t>
            </a:r>
          </a:p>
          <a:p>
            <a:r>
              <a:rPr lang="en-US" dirty="0" smtClean="0"/>
              <a:t>Avoid common mistakes in writing questionnaire items</a:t>
            </a:r>
          </a:p>
          <a:p>
            <a:r>
              <a:rPr lang="en-US" dirty="0" smtClean="0"/>
              <a:t>Minimize problems with order bias</a:t>
            </a:r>
          </a:p>
          <a:p>
            <a:r>
              <a:rPr lang="en-US" altLang="en-US" dirty="0" smtClean="0"/>
              <a:t>Understand principles of survey flow</a:t>
            </a:r>
          </a:p>
          <a:p>
            <a:r>
              <a:rPr lang="en-US" dirty="0" smtClean="0"/>
              <a:t>Use the latest survey technology to reduce respondent error</a:t>
            </a:r>
          </a:p>
          <a:p>
            <a:r>
              <a:rPr lang="en-US" dirty="0" smtClean="0"/>
              <a:t>Appreciate the importance of pretesting survey instruments</a:t>
            </a:r>
          </a:p>
          <a:p>
            <a:pPr lvl="1"/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 smtClean="0"/>
              <a:t>© 2016 Cengage Learning. All Rights Reserved. May not be scanned, copied or duplicated, in whole or in part, except for use as permitted in a license distributed with a certain product or service or otherwise on a password-protected website for classroom use. 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 smtClean="0"/>
              <a:t>11–</a:t>
            </a:r>
            <a:fld id="{A2BDE49B-1BA1-42A5-AFA7-B5BE3368DFA9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LEARNING OUTCOMES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Leading and Loaded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Leading questions suggest or imply certain </a:t>
            </a:r>
            <a:r>
              <a:rPr lang="en-US" dirty="0" smtClean="0"/>
              <a:t>answers</a:t>
            </a:r>
            <a:endParaRPr lang="en-US" dirty="0"/>
          </a:p>
          <a:p>
            <a:pPr lvl="1"/>
            <a:r>
              <a:rPr lang="en-US" dirty="0"/>
              <a:t>Such questions may result in a “bandwagon effect</a:t>
            </a:r>
            <a:r>
              <a:rPr lang="en-US" dirty="0" smtClean="0"/>
              <a:t>”, </a:t>
            </a:r>
            <a:r>
              <a:rPr lang="en-US" dirty="0"/>
              <a:t>which threatens the study’s </a:t>
            </a:r>
            <a:r>
              <a:rPr lang="en-US" dirty="0" smtClean="0"/>
              <a:t>validity</a:t>
            </a:r>
            <a:endParaRPr lang="en-US" dirty="0"/>
          </a:p>
          <a:p>
            <a:pPr lvl="1"/>
            <a:r>
              <a:rPr lang="en-US" dirty="0"/>
              <a:t>Partial mention of alternatives is a variation of this </a:t>
            </a:r>
            <a:r>
              <a:rPr lang="en-US" dirty="0" smtClean="0"/>
              <a:t>phenomenon</a:t>
            </a:r>
          </a:p>
          <a:p>
            <a:r>
              <a:rPr lang="en-US" dirty="0" smtClean="0"/>
              <a:t>Loaded </a:t>
            </a:r>
            <a:r>
              <a:rPr lang="en-US" dirty="0"/>
              <a:t>questions suggest a socially desirable answer or are emotionally </a:t>
            </a:r>
            <a:r>
              <a:rPr lang="en-US" dirty="0" smtClean="0"/>
              <a:t>charged</a:t>
            </a:r>
            <a:endParaRPr lang="en-US" dirty="0"/>
          </a:p>
          <a:p>
            <a:pPr lvl="1"/>
            <a:r>
              <a:rPr lang="en-US" dirty="0"/>
              <a:t>Certain answers to questions are more socially desirable than </a:t>
            </a:r>
            <a:r>
              <a:rPr lang="en-US" dirty="0" smtClean="0"/>
              <a:t>others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2016 Cengage Learning. All Rights Reserved. May not be scanned, copied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11–</a:t>
            </a:r>
            <a:fld id="{A2BDE49B-1BA1-42A5-AFA7-B5BE3368DFA9}" type="slidenum">
              <a:rPr lang="en-US" altLang="en-US" smtClean="0">
                <a:cs typeface="+mn-cs"/>
              </a:rPr>
              <a:pPr>
                <a:defRPr/>
              </a:pPr>
              <a:t>20</a:t>
            </a:fld>
            <a:endParaRPr lang="en-US" alt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47660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Leading and Loaded Questions (cont’d.)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Asking respondents “how often” leads them to portray their ideal behavior rather than average</a:t>
            </a:r>
          </a:p>
          <a:p>
            <a:pPr lvl="1"/>
            <a:r>
              <a:rPr lang="en-US" dirty="0" smtClean="0"/>
              <a:t>An introductory counterbiasing statement or preamble to a question that reassures respondents that their “embarrassing” behavior is not abnormal may help </a:t>
            </a:r>
          </a:p>
          <a:p>
            <a:r>
              <a:rPr lang="en-US" dirty="0" smtClean="0"/>
              <a:t>A question statement may be leading because it is phrased to reflect either the negative or positive aspects of an issue</a:t>
            </a:r>
          </a:p>
          <a:p>
            <a:pPr lvl="1"/>
            <a:r>
              <a:rPr lang="en-US" dirty="0"/>
              <a:t>Split-ballot technique can be used </a:t>
            </a:r>
            <a:r>
              <a:rPr lang="en-US" dirty="0" smtClean="0"/>
              <a:t>to </a:t>
            </a:r>
            <a:r>
              <a:rPr lang="en-US" dirty="0"/>
              <a:t>control for this </a:t>
            </a:r>
            <a:r>
              <a:rPr lang="en-US" dirty="0" smtClean="0"/>
              <a:t>bias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2016 Cengage Learning. All Rights Reserved. May not be scanned, copied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 smtClean="0"/>
              <a:t>11–</a:t>
            </a:r>
            <a:fld id="{A2BDE49B-1BA1-42A5-AFA7-B5BE3368DFA9}" type="slidenum">
              <a:rPr lang="en-US" altLang="en-US" smtClean="0"/>
              <a:pPr/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6533326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Ambiguity: Be As Specific As Possible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Items on questionnaires are often ambiguous because they are too </a:t>
            </a:r>
            <a:r>
              <a:rPr lang="en-US" dirty="0" smtClean="0"/>
              <a:t>general</a:t>
            </a:r>
            <a:endParaRPr lang="en-US" dirty="0"/>
          </a:p>
          <a:p>
            <a:r>
              <a:rPr lang="en-US" dirty="0"/>
              <a:t>Indefinite words such as frequently, often, ready, etc., have many different meanings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2016 Cengage Learning. All Rights Reserved. May not be scanned, copied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11–</a:t>
            </a:r>
            <a:fld id="{A2BDE49B-1BA1-42A5-AFA7-B5BE3368DFA9}" type="slidenum">
              <a:rPr lang="en-US" altLang="en-US" smtClean="0">
                <a:cs typeface="+mn-cs"/>
              </a:rPr>
              <a:pPr>
                <a:defRPr/>
              </a:pPr>
              <a:t>22</a:t>
            </a:fld>
            <a:endParaRPr lang="en-US" alt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898827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Double-Barreled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question covering several items at once is referred to as a double-barreled question and should always be </a:t>
            </a:r>
            <a:r>
              <a:rPr lang="en-US" dirty="0" smtClean="0"/>
              <a:t>avoided</a:t>
            </a:r>
            <a:endParaRPr lang="en-US" dirty="0"/>
          </a:p>
          <a:p>
            <a:r>
              <a:rPr lang="en-US" dirty="0"/>
              <a:t>The results may be exceedingly difficult to </a:t>
            </a:r>
            <a:r>
              <a:rPr lang="en-US" dirty="0" smtClean="0"/>
              <a:t>interpret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2016 Cengage Learning. All Rights Reserved. May not be scanned, copied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11–</a:t>
            </a:r>
            <a:fld id="{A2BDE49B-1BA1-42A5-AFA7-B5BE3368DFA9}" type="slidenum">
              <a:rPr lang="en-US" altLang="en-US" smtClean="0">
                <a:cs typeface="+mn-cs"/>
              </a:rPr>
              <a:pPr>
                <a:defRPr/>
              </a:pPr>
              <a:t>23</a:t>
            </a:fld>
            <a:endParaRPr lang="en-US" alt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018368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Making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researcher should not place the respondent in a bind by including an implicit assumption in the </a:t>
            </a:r>
            <a:r>
              <a:rPr lang="en-US" dirty="0" smtClean="0"/>
              <a:t>question</a:t>
            </a:r>
            <a:endParaRPr lang="en-US" dirty="0"/>
          </a:p>
          <a:p>
            <a:r>
              <a:rPr lang="en-US" dirty="0"/>
              <a:t>Another frequent mistake is assuming that the respondent had previously thought about an </a:t>
            </a:r>
            <a:r>
              <a:rPr lang="en-US" dirty="0" smtClean="0"/>
              <a:t>issue</a:t>
            </a:r>
          </a:p>
          <a:p>
            <a:pPr lvl="1"/>
            <a:r>
              <a:rPr lang="en-US" dirty="0" smtClean="0"/>
              <a:t>Research </a:t>
            </a:r>
            <a:r>
              <a:rPr lang="en-US" dirty="0"/>
              <a:t>that induces people to express attitudes on subjects that they do not ordinarily think about is </a:t>
            </a:r>
            <a:r>
              <a:rPr lang="en-US" dirty="0" smtClean="0"/>
              <a:t>meaningless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2016 Cengage Learning. All Rights Reserved. May not be scanned, copied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11–</a:t>
            </a:r>
            <a:fld id="{A2BDE49B-1BA1-42A5-AFA7-B5BE3368DFA9}" type="slidenum">
              <a:rPr lang="en-US" altLang="en-US" smtClean="0">
                <a:cs typeface="+mn-cs"/>
              </a:rPr>
              <a:pPr>
                <a:defRPr/>
              </a:pPr>
              <a:t>24</a:t>
            </a:fld>
            <a:endParaRPr lang="en-US" alt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242282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Taxing Respondents’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 that give no clue as to the brand of interest are referred to as unaided recall </a:t>
            </a:r>
            <a:r>
              <a:rPr lang="en-US" dirty="0" smtClean="0"/>
              <a:t>questions</a:t>
            </a:r>
            <a:endParaRPr lang="en-US" dirty="0"/>
          </a:p>
          <a:p>
            <a:r>
              <a:rPr lang="en-US" dirty="0" smtClean="0"/>
              <a:t>Aided-recall </a:t>
            </a:r>
            <a:r>
              <a:rPr lang="en-US" dirty="0"/>
              <a:t>questions </a:t>
            </a:r>
            <a:r>
              <a:rPr lang="en-US" dirty="0" smtClean="0"/>
              <a:t>provide </a:t>
            </a:r>
            <a:r>
              <a:rPr lang="en-US" dirty="0"/>
              <a:t>a clue to jog the respondent’s </a:t>
            </a:r>
            <a:r>
              <a:rPr lang="en-US" dirty="0" smtClean="0"/>
              <a:t>memory</a:t>
            </a:r>
          </a:p>
          <a:p>
            <a:r>
              <a:rPr lang="en-US" altLang="en-US" dirty="0" smtClean="0"/>
              <a:t>Additional </a:t>
            </a:r>
            <a:r>
              <a:rPr lang="en-US" altLang="en-US" dirty="0"/>
              <a:t>consequences of respondents’ forgetting the </a:t>
            </a:r>
            <a:r>
              <a:rPr lang="en-US" altLang="en-US" dirty="0" smtClean="0"/>
              <a:t>exact </a:t>
            </a:r>
            <a:r>
              <a:rPr lang="en-US" altLang="en-US" dirty="0"/>
              <a:t>details of their </a:t>
            </a:r>
            <a:r>
              <a:rPr lang="en-US" altLang="en-US" dirty="0" smtClean="0"/>
              <a:t>behavior</a:t>
            </a:r>
          </a:p>
          <a:p>
            <a:pPr lvl="1"/>
            <a:r>
              <a:rPr lang="en-US" altLang="en-US" dirty="0" smtClean="0"/>
              <a:t>Telescoping</a:t>
            </a:r>
          </a:p>
          <a:p>
            <a:pPr lvl="1"/>
            <a:r>
              <a:rPr lang="en-US" altLang="en-US" dirty="0" smtClean="0"/>
              <a:t>Squishing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2016 Cengage Learning. All Rights Reserved. May not be scanned, copied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11–</a:t>
            </a:r>
            <a:fld id="{A2BDE49B-1BA1-42A5-AFA7-B5BE3368DFA9}" type="slidenum">
              <a:rPr lang="en-US" altLang="en-US" smtClean="0">
                <a:cs typeface="+mn-cs"/>
              </a:rPr>
              <a:pPr>
                <a:defRPr/>
              </a:pPr>
              <a:t>25</a:t>
            </a:fld>
            <a:endParaRPr lang="en-US" alt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311673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 sequence</a:t>
            </a:r>
          </a:p>
          <a:p>
            <a:pPr lvl="1"/>
            <a:r>
              <a:rPr lang="en-US" dirty="0"/>
              <a:t>The order of questions may serve several </a:t>
            </a:r>
            <a:r>
              <a:rPr lang="en-US" dirty="0" smtClean="0"/>
              <a:t>functions</a:t>
            </a:r>
          </a:p>
          <a:p>
            <a:pPr lvl="1"/>
            <a:r>
              <a:rPr lang="en-US" dirty="0" smtClean="0"/>
              <a:t>Order </a:t>
            </a:r>
            <a:r>
              <a:rPr lang="en-US" dirty="0"/>
              <a:t>bias can result from an alternative answer’s position in a set of answers or from the sequencing of </a:t>
            </a:r>
            <a:r>
              <a:rPr lang="en-US" dirty="0" smtClean="0"/>
              <a:t>questions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2016 Cengage Learning. All Rights Reserved. May not be scanned, copied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11–</a:t>
            </a:r>
            <a:fld id="{A2BDE49B-1BA1-42A5-AFA7-B5BE3368DFA9}" type="slidenum">
              <a:rPr lang="en-US" altLang="en-US" smtClean="0">
                <a:cs typeface="+mn-cs"/>
              </a:rPr>
              <a:pPr>
                <a:defRPr/>
              </a:pPr>
              <a:t>26</a:t>
            </a:fld>
            <a:endParaRPr lang="en-US" alt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100201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Bias (cont’d.)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Tends to distort survey results</a:t>
            </a:r>
          </a:p>
          <a:p>
            <a:r>
              <a:rPr lang="en-US" dirty="0"/>
              <a:t>Asking specific questions before asking about broader issues is a common cause</a:t>
            </a:r>
          </a:p>
          <a:p>
            <a:r>
              <a:rPr lang="en-US" dirty="0" smtClean="0"/>
              <a:t>Funnel technique</a:t>
            </a:r>
            <a:r>
              <a:rPr lang="en-US" altLang="en-US" dirty="0" smtClean="0"/>
              <a:t>—asking </a:t>
            </a:r>
            <a:r>
              <a:rPr lang="en-US" altLang="en-US" dirty="0"/>
              <a:t>general questions </a:t>
            </a:r>
            <a:r>
              <a:rPr lang="en-US" altLang="en-US" dirty="0" smtClean="0"/>
              <a:t>before </a:t>
            </a:r>
            <a:r>
              <a:rPr lang="en-US" altLang="en-US" dirty="0"/>
              <a:t>specific questions in order </a:t>
            </a:r>
            <a:r>
              <a:rPr lang="en-US" altLang="en-US" dirty="0" smtClean="0"/>
              <a:t>to </a:t>
            </a:r>
            <a:r>
              <a:rPr lang="en-US" altLang="en-US" dirty="0"/>
              <a:t>obtain unbiased </a:t>
            </a:r>
            <a:r>
              <a:rPr lang="en-US" altLang="en-US" dirty="0" smtClean="0"/>
              <a:t>responses</a:t>
            </a:r>
          </a:p>
          <a:p>
            <a:pPr lvl="1"/>
            <a:r>
              <a:rPr lang="en-US" dirty="0" smtClean="0"/>
              <a:t>Allows </a:t>
            </a:r>
            <a:r>
              <a:rPr lang="en-US" dirty="0"/>
              <a:t>researchers to understand the respondent’s frame of reference before asking more specific questions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2016 Cengage Learning. All Rights Reserved. May not be scanned, copied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11–</a:t>
            </a:r>
            <a:fld id="{A2BDE49B-1BA1-42A5-AFA7-B5BE3368DFA9}" type="slidenum">
              <a:rPr lang="en-US" altLang="en-US" smtClean="0">
                <a:cs typeface="+mn-cs"/>
              </a:rPr>
              <a:pPr>
                <a:defRPr/>
              </a:pPr>
              <a:t>27</a:t>
            </a:fld>
            <a:endParaRPr lang="en-US" alt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510723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Refers </a:t>
            </a:r>
            <a:r>
              <a:rPr lang="en-US" dirty="0"/>
              <a:t>to the ordering of </a:t>
            </a:r>
            <a:r>
              <a:rPr lang="en-US" dirty="0" smtClean="0"/>
              <a:t>questions</a:t>
            </a:r>
            <a:endParaRPr lang="en-US" dirty="0"/>
          </a:p>
          <a:p>
            <a:pPr lvl="1"/>
            <a:r>
              <a:rPr lang="en-US" dirty="0" smtClean="0"/>
              <a:t>Often, certain </a:t>
            </a:r>
            <a:r>
              <a:rPr lang="en-US" dirty="0"/>
              <a:t>sections of a questionnaire are irrelevant to a particular </a:t>
            </a:r>
            <a:r>
              <a:rPr lang="en-US" dirty="0" smtClean="0"/>
              <a:t>respondent</a:t>
            </a:r>
            <a:endParaRPr lang="en-US" dirty="0"/>
          </a:p>
          <a:p>
            <a:pPr lvl="1"/>
            <a:r>
              <a:rPr lang="en-US" dirty="0"/>
              <a:t>Asking a question that does not apply to the respondent or that the respondent is not qualified to answer may be irritating or cause a biased response or even a survey </a:t>
            </a:r>
            <a:r>
              <a:rPr lang="en-US" dirty="0" smtClean="0"/>
              <a:t>breakoff</a:t>
            </a:r>
            <a:endParaRPr lang="en-US" dirty="0"/>
          </a:p>
          <a:p>
            <a:r>
              <a:rPr lang="en-US" dirty="0"/>
              <a:t>A breakoff </a:t>
            </a:r>
            <a:r>
              <a:rPr lang="en-US" dirty="0" smtClean="0"/>
              <a:t>means </a:t>
            </a:r>
            <a:r>
              <a:rPr lang="en-US" dirty="0"/>
              <a:t>the respondent stops </a:t>
            </a:r>
            <a:r>
              <a:rPr lang="en-US" dirty="0" smtClean="0"/>
              <a:t>answering</a:t>
            </a:r>
          </a:p>
          <a:p>
            <a:r>
              <a:rPr lang="en-US" dirty="0"/>
              <a:t>A </a:t>
            </a:r>
            <a:r>
              <a:rPr lang="en-US" dirty="0" smtClean="0"/>
              <a:t>filter question can </a:t>
            </a:r>
            <a:r>
              <a:rPr lang="en-US" dirty="0"/>
              <a:t>serve as a </a:t>
            </a:r>
            <a:r>
              <a:rPr lang="en-US" dirty="0" smtClean="0"/>
              <a:t>branching  </a:t>
            </a:r>
            <a:r>
              <a:rPr lang="en-US" dirty="0"/>
              <a:t>mechanism 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2016 Cengage Learning. All Rights Reserved. May not be scanned, copied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11–</a:t>
            </a:r>
            <a:fld id="{A2BDE49B-1BA1-42A5-AFA7-B5BE3368DFA9}" type="slidenum">
              <a:rPr lang="en-US" altLang="en-US" smtClean="0">
                <a:cs typeface="+mn-cs"/>
              </a:rPr>
              <a:pPr>
                <a:defRPr/>
              </a:pPr>
              <a:t>28</a:t>
            </a:fld>
            <a:endParaRPr lang="en-US" alt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298442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2016 Cengage Learning. All Rights Reserved. May not be scanned, copied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11–</a:t>
            </a:r>
            <a:fld id="{A2BDE49B-1BA1-42A5-AFA7-B5BE3368DFA9}" type="slidenum">
              <a:rPr lang="en-US" altLang="en-US" smtClean="0">
                <a:cs typeface="+mn-cs"/>
              </a:rPr>
              <a:pPr>
                <a:defRPr/>
              </a:pPr>
              <a:t>29</a:t>
            </a:fld>
            <a:endParaRPr lang="en-US" altLang="en-US" dirty="0">
              <a:cs typeface="+mn-cs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1254" y="1087755"/>
            <a:ext cx="4148791" cy="512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blackWhite">
          <a:xfrm>
            <a:off x="514350" y="512763"/>
            <a:ext cx="8102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 algn="ctr">
                <a:solidFill>
                  <a:srgbClr val="4D4D4D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EAEAEA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marL="1146175" indent="-1146175" eaLnBrk="1" hangingPunct="1">
              <a:defRPr/>
            </a:pPr>
            <a:r>
              <a:rPr lang="en-US" altLang="en-US" sz="1200" dirty="0" smtClean="0">
                <a:solidFill>
                  <a:srgbClr val="4D4D4D"/>
                </a:solidFill>
                <a:latin typeface="Arial" panose="020B0604020202020204" pitchFamily="34" charset="0"/>
              </a:rPr>
              <a:t>EXHIBIT 11.3</a:t>
            </a:r>
            <a:r>
              <a:rPr lang="en-US" altLang="en-US" sz="1600" dirty="0" smtClean="0">
                <a:solidFill>
                  <a:srgbClr val="4D4D4D"/>
                </a:solidFill>
                <a:latin typeface="Arial" panose="020B0604020202020204" pitchFamily="34" charset="0"/>
              </a:rPr>
              <a:t>	</a:t>
            </a:r>
            <a:r>
              <a:rPr lang="en-US" altLang="en-US" sz="1600" dirty="0" smtClean="0">
                <a:solidFill>
                  <a:schemeClr val="tx1"/>
                </a:solidFill>
              </a:rPr>
              <a:t>Survey Flow for Tour de France Sponsorship</a:t>
            </a:r>
          </a:p>
        </p:txBody>
      </p:sp>
    </p:spTree>
    <p:extLst>
      <p:ext uri="{BB962C8B-B14F-4D97-AF65-F5344CB8AC3E}">
        <p14:creationId xmlns:p14="http://schemas.microsoft.com/office/powerpoint/2010/main" val="410025521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questionnaire is the primary tool for building responses to research questions</a:t>
            </a:r>
          </a:p>
          <a:p>
            <a:r>
              <a:rPr lang="en-US" dirty="0" smtClean="0"/>
              <a:t>Questionnaire design is one of the most critical stages in the survey research process</a:t>
            </a:r>
          </a:p>
          <a:p>
            <a:r>
              <a:rPr lang="en-US" dirty="0" smtClean="0"/>
              <a:t>Ask a bad question and you get bad results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2016 Cengage Learning. All Rights Reserved. May not be scanned, copied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 smtClean="0"/>
              <a:t>11–</a:t>
            </a:r>
            <a:fld id="{A2BDE49B-1BA1-42A5-AFA7-B5BE3368DFA9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4276314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Survey software programs like Qualtrics allow several special features that facilitate </a:t>
            </a:r>
            <a:r>
              <a:rPr lang="en-US" dirty="0" smtClean="0"/>
              <a:t>design</a:t>
            </a:r>
          </a:p>
          <a:p>
            <a:r>
              <a:rPr lang="en-US" dirty="0" smtClean="0"/>
              <a:t>Several key advantages</a:t>
            </a:r>
          </a:p>
          <a:p>
            <a:pPr lvl="1"/>
            <a:r>
              <a:rPr lang="en-US" dirty="0" smtClean="0"/>
              <a:t>Response quality</a:t>
            </a:r>
          </a:p>
          <a:p>
            <a:pPr lvl="1"/>
            <a:r>
              <a:rPr lang="en-US" dirty="0" smtClean="0"/>
              <a:t>Timing</a:t>
            </a:r>
          </a:p>
          <a:p>
            <a:pPr lvl="2"/>
            <a:r>
              <a:rPr lang="en-US" dirty="0" smtClean="0"/>
              <a:t>Speeders are respondents </a:t>
            </a:r>
            <a:r>
              <a:rPr lang="en-US" dirty="0"/>
              <a:t>who take </a:t>
            </a:r>
            <a:r>
              <a:rPr lang="en-US" dirty="0" smtClean="0"/>
              <a:t>relatively </a:t>
            </a:r>
            <a:r>
              <a:rPr lang="en-US" dirty="0"/>
              <a:t>little time to move </a:t>
            </a:r>
            <a:r>
              <a:rPr lang="en-US" dirty="0" smtClean="0"/>
              <a:t>through </a:t>
            </a:r>
            <a:r>
              <a:rPr lang="en-US" dirty="0"/>
              <a:t>a survey—so little that </a:t>
            </a:r>
            <a:r>
              <a:rPr lang="en-US" dirty="0" smtClean="0"/>
              <a:t>the </a:t>
            </a:r>
            <a:r>
              <a:rPr lang="en-US" dirty="0"/>
              <a:t>veracity of their responses </a:t>
            </a:r>
            <a:r>
              <a:rPr lang="en-US" dirty="0" smtClean="0"/>
              <a:t>is </a:t>
            </a:r>
            <a:r>
              <a:rPr lang="en-US" dirty="0"/>
              <a:t>questionable</a:t>
            </a:r>
          </a:p>
          <a:p>
            <a:pPr lvl="1"/>
            <a:r>
              <a:rPr lang="en-US" dirty="0" smtClean="0"/>
              <a:t>Randomized assignment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2016 Cengage Learning. All Rights Reserved. May not be scanned, copied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11–</a:t>
            </a:r>
            <a:fld id="{A2BDE49B-1BA1-42A5-AFA7-B5BE3368DFA9}" type="slidenum">
              <a:rPr lang="en-US" altLang="en-US" smtClean="0">
                <a:cs typeface="+mn-cs"/>
              </a:rPr>
              <a:pPr>
                <a:defRPr/>
              </a:pPr>
              <a:t>30</a:t>
            </a:fld>
            <a:endParaRPr lang="en-US" alt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654520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Technology: Key Advantages (cont’d.)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features</a:t>
            </a:r>
          </a:p>
          <a:p>
            <a:pPr lvl="1"/>
            <a:r>
              <a:rPr lang="en-US" dirty="0" smtClean="0"/>
              <a:t>Tracking interest – a heat map question </a:t>
            </a:r>
            <a:r>
              <a:rPr lang="en-US" dirty="0"/>
              <a:t>is a graphical question that tracks the parts of an image or advertisement that most capture a respondent’s attention </a:t>
            </a:r>
            <a:endParaRPr lang="en-US" dirty="0" smtClean="0"/>
          </a:p>
          <a:p>
            <a:pPr lvl="1"/>
            <a:r>
              <a:rPr lang="en-US" dirty="0" smtClean="0"/>
              <a:t>Status bar – provides a visual </a:t>
            </a:r>
            <a:r>
              <a:rPr lang="en-US" dirty="0"/>
              <a:t>indicator of questionnaire length </a:t>
            </a:r>
            <a:endParaRPr lang="en-US" dirty="0" smtClean="0"/>
          </a:p>
          <a:p>
            <a:pPr lvl="1"/>
            <a:r>
              <a:rPr lang="en-US" dirty="0" smtClean="0"/>
              <a:t>Prompting</a:t>
            </a:r>
          </a:p>
          <a:p>
            <a:pPr lvl="1"/>
            <a:r>
              <a:rPr lang="en-US" dirty="0" smtClean="0"/>
              <a:t>Piping </a:t>
            </a:r>
            <a:r>
              <a:rPr lang="en-US" dirty="0"/>
              <a:t>– </a:t>
            </a:r>
            <a:r>
              <a:rPr lang="en-US" dirty="0" smtClean="0"/>
              <a:t>allows </a:t>
            </a:r>
            <a:r>
              <a:rPr lang="en-US" dirty="0"/>
              <a:t>responses to a previous question to be inserted into later questions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2016 Cengage Learning. All Rights Reserved. May not be scanned, copied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11–</a:t>
            </a:r>
            <a:fld id="{A2BDE49B-1BA1-42A5-AFA7-B5BE3368DFA9}" type="slidenum">
              <a:rPr lang="en-US" altLang="en-US" smtClean="0">
                <a:cs typeface="+mn-cs"/>
              </a:rPr>
              <a:pPr>
                <a:defRPr/>
              </a:pPr>
              <a:t>31</a:t>
            </a:fld>
            <a:endParaRPr lang="en-US" alt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986682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Pretesting and Revising Questionnaires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Usually, the questionnaire is tried out on a </a:t>
            </a:r>
            <a:r>
              <a:rPr lang="en-US" dirty="0" smtClean="0"/>
              <a:t>group that </a:t>
            </a:r>
            <a:r>
              <a:rPr lang="en-US" dirty="0"/>
              <a:t>is similar </a:t>
            </a:r>
            <a:r>
              <a:rPr lang="en-US" dirty="0" smtClean="0"/>
              <a:t>to the sample</a:t>
            </a:r>
            <a:endParaRPr lang="en-US" dirty="0"/>
          </a:p>
          <a:p>
            <a:r>
              <a:rPr lang="en-US" dirty="0"/>
              <a:t>Pretesting allows the researcher to determine if the respondents have any difficulty understanding the </a:t>
            </a:r>
            <a:r>
              <a:rPr lang="en-US" dirty="0" smtClean="0"/>
              <a:t>questionnaire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process can save the potential disaster of administering an invalid questionnaire to several hundred </a:t>
            </a:r>
            <a:r>
              <a:rPr lang="en-US" dirty="0" smtClean="0"/>
              <a:t>individuals</a:t>
            </a:r>
            <a:endParaRPr lang="en-US" dirty="0"/>
          </a:p>
          <a:p>
            <a:r>
              <a:rPr lang="en-US" dirty="0"/>
              <a:t>A preliminary tabulation of the pretest results often illustrates </a:t>
            </a:r>
            <a:r>
              <a:rPr lang="en-US" dirty="0" smtClean="0"/>
              <a:t>issues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2016 Cengage Learning. All Rights Reserved. May not be scanned, copied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11–</a:t>
            </a:r>
            <a:fld id="{A2BDE49B-1BA1-42A5-AFA7-B5BE3368DFA9}" type="slidenum">
              <a:rPr lang="en-US" altLang="en-US" smtClean="0">
                <a:cs typeface="+mn-cs"/>
              </a:rPr>
              <a:pPr>
                <a:defRPr/>
              </a:pPr>
              <a:t>32</a:t>
            </a:fld>
            <a:endParaRPr lang="en-US" alt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816573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Pretesting and Revising Questionnaires (cont’d.)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Pretests are typically conducted to answer questions about the questionnaire such as:</a:t>
            </a:r>
          </a:p>
          <a:p>
            <a:pPr lvl="1"/>
            <a:r>
              <a:rPr lang="en-US" dirty="0"/>
              <a:t>Can the questionnaire format be followed by the interviewer?</a:t>
            </a:r>
          </a:p>
          <a:p>
            <a:pPr lvl="1"/>
            <a:r>
              <a:rPr lang="en-US" dirty="0"/>
              <a:t>Does the questionnaire flow naturally and conversationally?</a:t>
            </a:r>
          </a:p>
          <a:p>
            <a:pPr lvl="1"/>
            <a:r>
              <a:rPr lang="en-US" dirty="0"/>
              <a:t>Are the questions clear and easy to understand?</a:t>
            </a:r>
          </a:p>
          <a:p>
            <a:pPr lvl="1"/>
            <a:r>
              <a:rPr lang="en-US" dirty="0"/>
              <a:t>Can respondents answer the questions easily?</a:t>
            </a:r>
          </a:p>
          <a:p>
            <a:pPr lvl="1"/>
            <a:r>
              <a:rPr lang="en-US" dirty="0"/>
              <a:t>Which alternative forms of questions work best?</a:t>
            </a:r>
          </a:p>
          <a:p>
            <a:pPr lvl="1"/>
            <a:r>
              <a:rPr lang="en-US" dirty="0"/>
              <a:t>What overall and item response rates can be expected?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2016 Cengage Learning. All Rights Reserved. May not be scanned, copied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11–</a:t>
            </a:r>
            <a:fld id="{A2BDE49B-1BA1-42A5-AFA7-B5BE3368DFA9}" type="slidenum">
              <a:rPr lang="en-US" altLang="en-US" smtClean="0">
                <a:cs typeface="+mn-cs"/>
              </a:rPr>
              <a:pPr>
                <a:defRPr/>
              </a:pPr>
              <a:t>33</a:t>
            </a:fld>
            <a:endParaRPr lang="en-US" alt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87108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Questionnaires for Global Markets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International </a:t>
            </a:r>
            <a:r>
              <a:rPr lang="en-US" dirty="0"/>
              <a:t>marketing researchers must take cultural factors into </a:t>
            </a:r>
            <a:r>
              <a:rPr lang="en-US" dirty="0" smtClean="0"/>
              <a:t>account</a:t>
            </a:r>
            <a:endParaRPr lang="en-US" dirty="0"/>
          </a:p>
          <a:p>
            <a:r>
              <a:rPr lang="en-US" dirty="0"/>
              <a:t>The most common problem involves translation into another </a:t>
            </a:r>
            <a:r>
              <a:rPr lang="en-US" dirty="0" smtClean="0"/>
              <a:t>language</a:t>
            </a:r>
            <a:endParaRPr lang="en-US" dirty="0"/>
          </a:p>
          <a:p>
            <a:pPr lvl="1"/>
            <a:r>
              <a:rPr lang="en-US" dirty="0"/>
              <a:t>Back translation is the process of translating the questionnaire from one language to another and then having it translated back again by a second, independent </a:t>
            </a:r>
            <a:r>
              <a:rPr lang="en-US" dirty="0" smtClean="0"/>
              <a:t>translator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back translator is often a person whose native tongue is the language that will be used on the questionnaire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2016 Cengage Learning. All Rights Reserved. May not be scanned, copied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11–</a:t>
            </a:r>
            <a:fld id="{A2BDE49B-1BA1-42A5-AFA7-B5BE3368DFA9}" type="slidenum">
              <a:rPr lang="en-US" altLang="en-US" smtClean="0">
                <a:cs typeface="+mn-cs"/>
              </a:rPr>
              <a:pPr>
                <a:defRPr/>
              </a:pPr>
              <a:t>34</a:t>
            </a:fld>
            <a:endParaRPr lang="en-US" alt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435048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Considerations in Questionnaire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decisions must be made</a:t>
            </a:r>
          </a:p>
          <a:p>
            <a:pPr lvl="1"/>
            <a:r>
              <a:rPr lang="en-US" dirty="0" smtClean="0"/>
              <a:t>What should be asked?</a:t>
            </a:r>
          </a:p>
          <a:p>
            <a:pPr lvl="1"/>
            <a:r>
              <a:rPr lang="en-US" dirty="0" smtClean="0"/>
              <a:t>How should questions be phrased?</a:t>
            </a:r>
          </a:p>
          <a:p>
            <a:pPr lvl="1"/>
            <a:r>
              <a:rPr lang="en-US" dirty="0" smtClean="0"/>
              <a:t>In what sequence should the questions be arranged?</a:t>
            </a:r>
          </a:p>
          <a:p>
            <a:pPr lvl="1"/>
            <a:r>
              <a:rPr lang="en-US" dirty="0" smtClean="0"/>
              <a:t>What questionnaire layout will best serve the research objectives?</a:t>
            </a:r>
          </a:p>
          <a:p>
            <a:pPr lvl="1"/>
            <a:r>
              <a:rPr lang="en-US" dirty="0" smtClean="0"/>
              <a:t>How can the questionnaire encourage complete responses?</a:t>
            </a:r>
          </a:p>
          <a:p>
            <a:pPr lvl="1"/>
            <a:r>
              <a:rPr lang="en-US" dirty="0" smtClean="0"/>
              <a:t>How should the questionnaire be pretested and then revised?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2016 Cengage Learning. All Rights Reserved. May not be scanned, copied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 smtClean="0"/>
              <a:t>11–</a:t>
            </a:r>
            <a:fld id="{A2BDE49B-1BA1-42A5-AFA7-B5BE3368DFA9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7272138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Be Asked?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specific questions to be asked will be a function of the previous decisions</a:t>
            </a:r>
          </a:p>
          <a:p>
            <a:r>
              <a:rPr lang="en-US" dirty="0" smtClean="0"/>
              <a:t>The later stages of the research process will have an important impact on the questionnaire wording</a:t>
            </a:r>
          </a:p>
          <a:p>
            <a:r>
              <a:rPr lang="en-US" dirty="0" smtClean="0"/>
              <a:t>When designing the questionnaire, the researcher must also be thinking about the types of statistical analyses that will be conducted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2016 Cengage Learning. All Rights Reserved. May not be scanned, copied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 smtClean="0"/>
              <a:t>11–</a:t>
            </a:r>
            <a:fld id="{A2BDE49B-1BA1-42A5-AFA7-B5BE3368DFA9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377059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Questionnaire Relevancy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questionnaire is relevant to the extent that all information collected addresses a research question that will help the decision maker address the current marketing problem</a:t>
            </a:r>
          </a:p>
          <a:p>
            <a:r>
              <a:rPr lang="en-US" dirty="0" smtClean="0"/>
              <a:t>The researcher should be specific about data needs and have a rationale for each item</a:t>
            </a:r>
          </a:p>
          <a:p>
            <a:r>
              <a:rPr lang="en-US" dirty="0" smtClean="0"/>
              <a:t>Irrelevant questions make the survey needlessly long</a:t>
            </a:r>
          </a:p>
          <a:p>
            <a:r>
              <a:rPr lang="en-US" dirty="0" smtClean="0"/>
              <a:t>When planning the questionnaire design, researchers must think about possible omissions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2016 Cengage Learning. All Rights Reserved. May not be scanned, copied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 smtClean="0"/>
              <a:t>11–</a:t>
            </a:r>
            <a:fld id="{A2BDE49B-1BA1-42A5-AFA7-B5BE3368DFA9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7236318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Questionnaire 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Accuracy means that the information is reliable and valid</a:t>
            </a:r>
          </a:p>
          <a:p>
            <a:r>
              <a:rPr lang="en-US" dirty="0" smtClean="0"/>
              <a:t>One should use simple, understandable, unbiased, unambiguous, and nonirritating words</a:t>
            </a:r>
          </a:p>
          <a:p>
            <a:pPr lvl="1"/>
            <a:r>
              <a:rPr lang="en-US" dirty="0" smtClean="0"/>
              <a:t>However, no step-by-step procedure can be generalized</a:t>
            </a:r>
          </a:p>
          <a:p>
            <a:r>
              <a:rPr lang="en-US" dirty="0" smtClean="0"/>
              <a:t>Respondents tend to be most cooperative when the subject of the research is interesting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2016 Cengage Learning. All Rights Reserved. May not be scanned, copied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 smtClean="0"/>
              <a:t>11–</a:t>
            </a:r>
            <a:fld id="{A2BDE49B-1BA1-42A5-AFA7-B5BE3368DFA9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719267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Questionnaire Accuracy (cont’d.)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questions are not lengthy, difficult to answer, or ego threatening, there is a high probability of obtaining unbiased answers</a:t>
            </a:r>
          </a:p>
          <a:p>
            <a:r>
              <a:rPr lang="en-US" dirty="0" smtClean="0"/>
              <a:t>Question wording and sequence substantially influence accuracy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2016 Cengage Learning. All Rights Reserved. May not be scanned, copied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 smtClean="0"/>
              <a:t>11–</a:t>
            </a:r>
            <a:fld id="{A2BDE49B-1BA1-42A5-AFA7-B5BE3368DFA9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0364387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Phrasing: Open- or Closed-Ended Statements?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Open-ended response versus fixed-alternative questions</a:t>
            </a:r>
          </a:p>
          <a:p>
            <a:pPr lvl="1"/>
            <a:r>
              <a:rPr lang="en-US" dirty="0" smtClean="0"/>
              <a:t>Open-ended response questions pose some problem or topic and ask respondents to answer in their own words</a:t>
            </a:r>
          </a:p>
          <a:p>
            <a:pPr lvl="1"/>
            <a:r>
              <a:rPr lang="en-US" dirty="0" smtClean="0"/>
              <a:t>Fixed-alternative questions (a.k.a., closed questions) give respondents specific limited-alternative responses and ask them to choose the one closest to their own viewpoint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2016 Cengage Learning. All Rights Reserved. May not be scanned, copied or duplicated, in whole or in part, except for use as permitted in a license distributed with a certain product or service or otherwise on a password-protected website for classroom use.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 smtClean="0"/>
              <a:t>11–</a:t>
            </a:r>
            <a:fld id="{A2BDE49B-1BA1-42A5-AFA7-B5BE3368DFA9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0188309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Exploring Marketing Research 9e.">
  <a:themeElements>
    <a:clrScheme name="1_Exploring Marketing Research 9e. 2">
      <a:dk1>
        <a:srgbClr val="000000"/>
      </a:dk1>
      <a:lt1>
        <a:srgbClr val="FFFFFF"/>
      </a:lt1>
      <a:dk2>
        <a:srgbClr val="003300"/>
      </a:dk2>
      <a:lt2>
        <a:srgbClr val="5F5F5F"/>
      </a:lt2>
      <a:accent1>
        <a:srgbClr val="00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B98A00"/>
      </a:accent6>
      <a:hlink>
        <a:srgbClr val="FF3300"/>
      </a:hlink>
      <a:folHlink>
        <a:srgbClr val="663300"/>
      </a:folHlink>
    </a:clrScheme>
    <a:fontScheme name="1_Exploring Marketing Research 9e.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1_Exploring Marketing Research 9e. 1">
        <a:dk1>
          <a:srgbClr val="000000"/>
        </a:dk1>
        <a:lt1>
          <a:srgbClr val="FFFFFF"/>
        </a:lt1>
        <a:dk2>
          <a:srgbClr val="396F39"/>
        </a:dk2>
        <a:lt2>
          <a:srgbClr val="FFCC00"/>
        </a:lt2>
        <a:accent1>
          <a:srgbClr val="009900"/>
        </a:accent1>
        <a:accent2>
          <a:srgbClr val="CC9900"/>
        </a:accent2>
        <a:accent3>
          <a:srgbClr val="AEBBAE"/>
        </a:accent3>
        <a:accent4>
          <a:srgbClr val="DADADA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xploring Marketing Research 9e. 2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99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xploring Marketing Research 9e.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xploring Marketing Research 9e. 4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E78A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4285</TotalTime>
  <Words>3304</Words>
  <Application>Microsoft Office PowerPoint</Application>
  <PresentationFormat>On-screen Show (4:3)</PresentationFormat>
  <Paragraphs>227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MS PGothic</vt:lpstr>
      <vt:lpstr>MS PGothic</vt:lpstr>
      <vt:lpstr>Arial</vt:lpstr>
      <vt:lpstr>Tahoma</vt:lpstr>
      <vt:lpstr>Times New Roman</vt:lpstr>
      <vt:lpstr>Wingdings</vt:lpstr>
      <vt:lpstr>2_Exploring Marketing Research 9e.</vt:lpstr>
      <vt:lpstr>PowerPoint Presentation</vt:lpstr>
      <vt:lpstr>LEARNING OUTCOMES</vt:lpstr>
      <vt:lpstr>Introduction</vt:lpstr>
      <vt:lpstr>Basic Considerations in Questionnaire Design</vt:lpstr>
      <vt:lpstr>What Should Be Asked?</vt:lpstr>
      <vt:lpstr>Questionnaire Relevancy</vt:lpstr>
      <vt:lpstr>Questionnaire Accuracy</vt:lpstr>
      <vt:lpstr>Questionnaire Accuracy (cont’d.)</vt:lpstr>
      <vt:lpstr>Question Phrasing: Open- or Closed-Ended Statements?</vt:lpstr>
      <vt:lpstr>Using Open-Ended Response Questions</vt:lpstr>
      <vt:lpstr>Using Open-Ended Response Questions (cont’d.)</vt:lpstr>
      <vt:lpstr>Fixed-Alternative Questions</vt:lpstr>
      <vt:lpstr>Fixed-Alternative Questions (cont’d.)</vt:lpstr>
      <vt:lpstr>Types of Fixed-Alternative Questions</vt:lpstr>
      <vt:lpstr>Types of Fixed-Alternative Questions: Guidelines</vt:lpstr>
      <vt:lpstr>Phrasing Questions for Self-Administered, Telephone, and Personal Interview Surveys</vt:lpstr>
      <vt:lpstr>PowerPoint Presentation</vt:lpstr>
      <vt:lpstr>Avoiding Mistakes</vt:lpstr>
      <vt:lpstr>Simpler Is Better</vt:lpstr>
      <vt:lpstr>Avoid Leading and Loaded Questions</vt:lpstr>
      <vt:lpstr>Avoid Leading and Loaded Questions (cont’d.)</vt:lpstr>
      <vt:lpstr>Avoid Ambiguity: Be As Specific As Possible</vt:lpstr>
      <vt:lpstr>Avoid Double-Barreled Items</vt:lpstr>
      <vt:lpstr>Avoid Making Assumptions</vt:lpstr>
      <vt:lpstr>Avoid Taxing Respondents’ Memory</vt:lpstr>
      <vt:lpstr>Order Bias</vt:lpstr>
      <vt:lpstr>Order Bias (cont’d.)</vt:lpstr>
      <vt:lpstr>Survey Flow</vt:lpstr>
      <vt:lpstr>PowerPoint Presentation</vt:lpstr>
      <vt:lpstr>Survey Technology</vt:lpstr>
      <vt:lpstr>Survey Technology: Key Advantages (cont’d.)</vt:lpstr>
      <vt:lpstr>Pretesting and Revising Questionnaires</vt:lpstr>
      <vt:lpstr>Pretesting and Revising Questionnaires (cont’d.)</vt:lpstr>
      <vt:lpstr>Designing Questionnaires for Global Markets</vt:lpstr>
    </vt:vector>
  </TitlesOfParts>
  <Company>University of Louisiana Monroe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Marketing Research 10e</dc:title>
  <dc:subject>Chapter 1</dc:subject>
  <dc:creator>Laurie A. Babin</dc:creator>
  <cp:lastModifiedBy>Dr. Saleh Alqahtani</cp:lastModifiedBy>
  <cp:revision>250</cp:revision>
  <dcterms:created xsi:type="dcterms:W3CDTF">2003-02-17T02:06:55Z</dcterms:created>
  <dcterms:modified xsi:type="dcterms:W3CDTF">2016-11-14T09:50:52Z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