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39"/>
  </p:notesMasterIdLst>
  <p:handoutMasterIdLst>
    <p:handoutMasterId r:id="rId40"/>
  </p:handoutMasterIdLst>
  <p:sldIdLst>
    <p:sldId id="256" r:id="rId2"/>
    <p:sldId id="425" r:id="rId3"/>
    <p:sldId id="427" r:id="rId4"/>
    <p:sldId id="428" r:id="rId5"/>
    <p:sldId id="429" r:id="rId6"/>
    <p:sldId id="430" r:id="rId7"/>
    <p:sldId id="431" r:id="rId8"/>
    <p:sldId id="432" r:id="rId9"/>
    <p:sldId id="433" r:id="rId10"/>
    <p:sldId id="434" r:id="rId11"/>
    <p:sldId id="466" r:id="rId12"/>
    <p:sldId id="435" r:id="rId13"/>
    <p:sldId id="436" r:id="rId14"/>
    <p:sldId id="437" r:id="rId15"/>
    <p:sldId id="438" r:id="rId16"/>
    <p:sldId id="439" r:id="rId17"/>
    <p:sldId id="440" r:id="rId18"/>
    <p:sldId id="441" r:id="rId19"/>
    <p:sldId id="442" r:id="rId20"/>
    <p:sldId id="444" r:id="rId21"/>
    <p:sldId id="445" r:id="rId22"/>
    <p:sldId id="446" r:id="rId23"/>
    <p:sldId id="447" r:id="rId24"/>
    <p:sldId id="448" r:id="rId25"/>
    <p:sldId id="449" r:id="rId26"/>
    <p:sldId id="450" r:id="rId27"/>
    <p:sldId id="451" r:id="rId28"/>
    <p:sldId id="452" r:id="rId29"/>
    <p:sldId id="454" r:id="rId30"/>
    <p:sldId id="455" r:id="rId31"/>
    <p:sldId id="456" r:id="rId32"/>
    <p:sldId id="457" r:id="rId33"/>
    <p:sldId id="461" r:id="rId34"/>
    <p:sldId id="462" r:id="rId35"/>
    <p:sldId id="463" r:id="rId36"/>
    <p:sldId id="464" r:id="rId37"/>
    <p:sldId id="465" r:id="rId38"/>
  </p:sldIdLst>
  <p:sldSz cx="9144000" cy="6858000" type="screen4x3"/>
  <p:notesSz cx="69342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anette" initials="j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642A"/>
    <a:srgbClr val="840C4F"/>
    <a:srgbClr val="634501"/>
    <a:srgbClr val="335D65"/>
    <a:srgbClr val="9A4D23"/>
    <a:srgbClr val="735001"/>
    <a:srgbClr val="83724F"/>
    <a:srgbClr val="367C2B"/>
    <a:srgbClr val="88923E"/>
    <a:srgbClr val="CB34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50" autoAdjust="0"/>
    <p:restoredTop sz="88809" autoAdjust="0"/>
  </p:normalViewPr>
  <p:slideViewPr>
    <p:cSldViewPr>
      <p:cViewPr varScale="1">
        <p:scale>
          <a:sx n="103" d="100"/>
          <a:sy n="103" d="100"/>
        </p:scale>
        <p:origin x="195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3234" y="84"/>
      </p:cViewPr>
      <p:guideLst/>
    </p:cSldViewPr>
  </p:notes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9A9852-0081-4000-ABE8-4B26D133B44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87366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10075"/>
            <a:ext cx="508635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483893-3D30-4E7B-8B76-2B90C15202A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5400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06F353-E35D-4124-98E2-6FA91A6C1C72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059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483893-3D30-4E7B-8B76-2B90C15202A5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48980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" y="5852160"/>
            <a:ext cx="914400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 userDrawn="1"/>
        </p:nvSpPr>
        <p:spPr bwMode="auto">
          <a:xfrm>
            <a:off x="6035675" y="1782763"/>
            <a:ext cx="11874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423"/>
          <a:stretch/>
        </p:blipFill>
        <p:spPr>
          <a:xfrm>
            <a:off x="-1" y="0"/>
            <a:ext cx="9144000" cy="32004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56894" y="1905929"/>
            <a:ext cx="4138422" cy="2304288"/>
          </a:xfrm>
        </p:spPr>
        <p:txBody>
          <a:bodyPr/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Click to add chapter # and title</a:t>
            </a:r>
            <a:endParaRPr lang="en-US" dirty="0"/>
          </a:p>
        </p:txBody>
      </p:sp>
      <p:sp>
        <p:nvSpPr>
          <p:cNvPr id="2" name="Oval 1"/>
          <p:cNvSpPr/>
          <p:nvPr userDrawn="1"/>
        </p:nvSpPr>
        <p:spPr bwMode="auto">
          <a:xfrm>
            <a:off x="5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5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9"/>
          <p:cNvSpPr/>
          <p:nvPr userDrawn="1"/>
        </p:nvSpPr>
        <p:spPr bwMode="auto">
          <a:xfrm>
            <a:off x="5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Oval 22"/>
          <p:cNvSpPr/>
          <p:nvPr userDrawn="1"/>
        </p:nvSpPr>
        <p:spPr bwMode="auto">
          <a:xfrm>
            <a:off x="22136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Oval 23"/>
          <p:cNvSpPr/>
          <p:nvPr userDrawn="1"/>
        </p:nvSpPr>
        <p:spPr bwMode="auto">
          <a:xfrm>
            <a:off x="22136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Oval 24"/>
          <p:cNvSpPr/>
          <p:nvPr userDrawn="1"/>
        </p:nvSpPr>
        <p:spPr bwMode="auto">
          <a:xfrm>
            <a:off x="22136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Oval 25"/>
          <p:cNvSpPr/>
          <p:nvPr userDrawn="1"/>
        </p:nvSpPr>
        <p:spPr bwMode="auto">
          <a:xfrm>
            <a:off x="44267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Oval 26"/>
          <p:cNvSpPr/>
          <p:nvPr userDrawn="1"/>
        </p:nvSpPr>
        <p:spPr bwMode="auto">
          <a:xfrm>
            <a:off x="44267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Oval 27"/>
          <p:cNvSpPr/>
          <p:nvPr userDrawn="1"/>
        </p:nvSpPr>
        <p:spPr bwMode="auto">
          <a:xfrm>
            <a:off x="44267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Oval 28"/>
          <p:cNvSpPr/>
          <p:nvPr userDrawn="1"/>
        </p:nvSpPr>
        <p:spPr bwMode="auto">
          <a:xfrm>
            <a:off x="66398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Oval 29"/>
          <p:cNvSpPr/>
          <p:nvPr userDrawn="1"/>
        </p:nvSpPr>
        <p:spPr bwMode="auto">
          <a:xfrm>
            <a:off x="66398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Oval 30"/>
          <p:cNvSpPr/>
          <p:nvPr userDrawn="1"/>
        </p:nvSpPr>
        <p:spPr bwMode="auto">
          <a:xfrm>
            <a:off x="66398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Oval 31"/>
          <p:cNvSpPr/>
          <p:nvPr userDrawn="1"/>
        </p:nvSpPr>
        <p:spPr bwMode="auto">
          <a:xfrm>
            <a:off x="88529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Oval 32"/>
          <p:cNvSpPr/>
          <p:nvPr userDrawn="1"/>
        </p:nvSpPr>
        <p:spPr bwMode="auto">
          <a:xfrm>
            <a:off x="88529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Oval 33"/>
          <p:cNvSpPr/>
          <p:nvPr userDrawn="1"/>
        </p:nvSpPr>
        <p:spPr bwMode="auto">
          <a:xfrm>
            <a:off x="88529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Oval 34"/>
          <p:cNvSpPr/>
          <p:nvPr userDrawn="1"/>
        </p:nvSpPr>
        <p:spPr bwMode="auto">
          <a:xfrm>
            <a:off x="110661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Oval 35"/>
          <p:cNvSpPr/>
          <p:nvPr userDrawn="1"/>
        </p:nvSpPr>
        <p:spPr bwMode="auto">
          <a:xfrm>
            <a:off x="110661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Oval 36"/>
          <p:cNvSpPr/>
          <p:nvPr userDrawn="1"/>
        </p:nvSpPr>
        <p:spPr bwMode="auto">
          <a:xfrm>
            <a:off x="110661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Oval 37"/>
          <p:cNvSpPr/>
          <p:nvPr userDrawn="1"/>
        </p:nvSpPr>
        <p:spPr bwMode="auto">
          <a:xfrm>
            <a:off x="1327922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Oval 38"/>
          <p:cNvSpPr/>
          <p:nvPr userDrawn="1"/>
        </p:nvSpPr>
        <p:spPr bwMode="auto">
          <a:xfrm>
            <a:off x="1327922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Oval 39"/>
          <p:cNvSpPr/>
          <p:nvPr userDrawn="1"/>
        </p:nvSpPr>
        <p:spPr bwMode="auto">
          <a:xfrm>
            <a:off x="1327922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Oval 61"/>
          <p:cNvSpPr/>
          <p:nvPr userDrawn="1"/>
        </p:nvSpPr>
        <p:spPr bwMode="auto">
          <a:xfrm>
            <a:off x="1549234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Oval 62"/>
          <p:cNvSpPr/>
          <p:nvPr userDrawn="1"/>
        </p:nvSpPr>
        <p:spPr bwMode="auto">
          <a:xfrm>
            <a:off x="1549234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Oval 63"/>
          <p:cNvSpPr/>
          <p:nvPr userDrawn="1"/>
        </p:nvSpPr>
        <p:spPr bwMode="auto">
          <a:xfrm>
            <a:off x="1549234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Oval 64"/>
          <p:cNvSpPr/>
          <p:nvPr userDrawn="1"/>
        </p:nvSpPr>
        <p:spPr bwMode="auto">
          <a:xfrm>
            <a:off x="1770546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Oval 65"/>
          <p:cNvSpPr/>
          <p:nvPr userDrawn="1"/>
        </p:nvSpPr>
        <p:spPr bwMode="auto">
          <a:xfrm>
            <a:off x="1770546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Oval 66"/>
          <p:cNvSpPr/>
          <p:nvPr userDrawn="1"/>
        </p:nvSpPr>
        <p:spPr bwMode="auto">
          <a:xfrm>
            <a:off x="1770546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Oval 67"/>
          <p:cNvSpPr/>
          <p:nvPr userDrawn="1"/>
        </p:nvSpPr>
        <p:spPr bwMode="auto">
          <a:xfrm>
            <a:off x="1991858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Oval 68"/>
          <p:cNvSpPr/>
          <p:nvPr userDrawn="1"/>
        </p:nvSpPr>
        <p:spPr bwMode="auto">
          <a:xfrm>
            <a:off x="1991858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Oval 69"/>
          <p:cNvSpPr/>
          <p:nvPr userDrawn="1"/>
        </p:nvSpPr>
        <p:spPr bwMode="auto">
          <a:xfrm>
            <a:off x="1991858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Oval 70"/>
          <p:cNvSpPr/>
          <p:nvPr userDrawn="1"/>
        </p:nvSpPr>
        <p:spPr bwMode="auto">
          <a:xfrm>
            <a:off x="2213170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Oval 71"/>
          <p:cNvSpPr/>
          <p:nvPr userDrawn="1"/>
        </p:nvSpPr>
        <p:spPr bwMode="auto">
          <a:xfrm>
            <a:off x="2213170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Oval 72"/>
          <p:cNvSpPr/>
          <p:nvPr userDrawn="1"/>
        </p:nvSpPr>
        <p:spPr bwMode="auto">
          <a:xfrm>
            <a:off x="2213170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Oval 73"/>
          <p:cNvSpPr/>
          <p:nvPr userDrawn="1"/>
        </p:nvSpPr>
        <p:spPr bwMode="auto">
          <a:xfrm>
            <a:off x="2434482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Oval 74"/>
          <p:cNvSpPr/>
          <p:nvPr userDrawn="1"/>
        </p:nvSpPr>
        <p:spPr bwMode="auto">
          <a:xfrm>
            <a:off x="2434482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Oval 75"/>
          <p:cNvSpPr/>
          <p:nvPr userDrawn="1"/>
        </p:nvSpPr>
        <p:spPr bwMode="auto">
          <a:xfrm>
            <a:off x="2434482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Oval 76"/>
          <p:cNvSpPr/>
          <p:nvPr userDrawn="1"/>
        </p:nvSpPr>
        <p:spPr bwMode="auto">
          <a:xfrm>
            <a:off x="2655794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Oval 77"/>
          <p:cNvSpPr/>
          <p:nvPr userDrawn="1"/>
        </p:nvSpPr>
        <p:spPr bwMode="auto">
          <a:xfrm>
            <a:off x="2655794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Oval 78"/>
          <p:cNvSpPr/>
          <p:nvPr userDrawn="1"/>
        </p:nvSpPr>
        <p:spPr bwMode="auto">
          <a:xfrm>
            <a:off x="2655794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Oval 79"/>
          <p:cNvSpPr/>
          <p:nvPr userDrawn="1"/>
        </p:nvSpPr>
        <p:spPr bwMode="auto">
          <a:xfrm>
            <a:off x="2877106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Oval 80"/>
          <p:cNvSpPr/>
          <p:nvPr userDrawn="1"/>
        </p:nvSpPr>
        <p:spPr bwMode="auto">
          <a:xfrm>
            <a:off x="2877106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Oval 81"/>
          <p:cNvSpPr/>
          <p:nvPr userDrawn="1"/>
        </p:nvSpPr>
        <p:spPr bwMode="auto">
          <a:xfrm>
            <a:off x="2877106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Oval 82"/>
          <p:cNvSpPr/>
          <p:nvPr userDrawn="1"/>
        </p:nvSpPr>
        <p:spPr bwMode="auto">
          <a:xfrm>
            <a:off x="3098418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Oval 83"/>
          <p:cNvSpPr/>
          <p:nvPr userDrawn="1"/>
        </p:nvSpPr>
        <p:spPr bwMode="auto">
          <a:xfrm>
            <a:off x="3098418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Oval 84"/>
          <p:cNvSpPr/>
          <p:nvPr userDrawn="1"/>
        </p:nvSpPr>
        <p:spPr bwMode="auto">
          <a:xfrm>
            <a:off x="3098418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Oval 85"/>
          <p:cNvSpPr/>
          <p:nvPr userDrawn="1"/>
        </p:nvSpPr>
        <p:spPr bwMode="auto">
          <a:xfrm>
            <a:off x="3319730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Oval 86"/>
          <p:cNvSpPr/>
          <p:nvPr userDrawn="1"/>
        </p:nvSpPr>
        <p:spPr bwMode="auto">
          <a:xfrm>
            <a:off x="3319730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Oval 87"/>
          <p:cNvSpPr/>
          <p:nvPr userDrawn="1"/>
        </p:nvSpPr>
        <p:spPr bwMode="auto">
          <a:xfrm>
            <a:off x="3319730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Oval 88"/>
          <p:cNvSpPr/>
          <p:nvPr userDrawn="1"/>
        </p:nvSpPr>
        <p:spPr bwMode="auto">
          <a:xfrm>
            <a:off x="3541042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Oval 89"/>
          <p:cNvSpPr/>
          <p:nvPr userDrawn="1"/>
        </p:nvSpPr>
        <p:spPr bwMode="auto">
          <a:xfrm>
            <a:off x="3541042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Oval 90"/>
          <p:cNvSpPr/>
          <p:nvPr userDrawn="1"/>
        </p:nvSpPr>
        <p:spPr bwMode="auto">
          <a:xfrm>
            <a:off x="3541042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Oval 91"/>
          <p:cNvSpPr/>
          <p:nvPr userDrawn="1"/>
        </p:nvSpPr>
        <p:spPr bwMode="auto">
          <a:xfrm>
            <a:off x="3762354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Oval 92"/>
          <p:cNvSpPr/>
          <p:nvPr userDrawn="1"/>
        </p:nvSpPr>
        <p:spPr bwMode="auto">
          <a:xfrm>
            <a:off x="3762354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Oval 93"/>
          <p:cNvSpPr/>
          <p:nvPr userDrawn="1"/>
        </p:nvSpPr>
        <p:spPr bwMode="auto">
          <a:xfrm>
            <a:off x="3762354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Oval 94"/>
          <p:cNvSpPr/>
          <p:nvPr userDrawn="1"/>
        </p:nvSpPr>
        <p:spPr bwMode="auto">
          <a:xfrm>
            <a:off x="3983666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Oval 95"/>
          <p:cNvSpPr/>
          <p:nvPr userDrawn="1"/>
        </p:nvSpPr>
        <p:spPr bwMode="auto">
          <a:xfrm>
            <a:off x="3983666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Oval 96"/>
          <p:cNvSpPr/>
          <p:nvPr userDrawn="1"/>
        </p:nvSpPr>
        <p:spPr bwMode="auto">
          <a:xfrm>
            <a:off x="3983666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Oval 97"/>
          <p:cNvSpPr/>
          <p:nvPr userDrawn="1"/>
        </p:nvSpPr>
        <p:spPr bwMode="auto">
          <a:xfrm>
            <a:off x="4204978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Oval 98"/>
          <p:cNvSpPr/>
          <p:nvPr userDrawn="1"/>
        </p:nvSpPr>
        <p:spPr bwMode="auto">
          <a:xfrm>
            <a:off x="4204978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Oval 99"/>
          <p:cNvSpPr/>
          <p:nvPr userDrawn="1"/>
        </p:nvSpPr>
        <p:spPr bwMode="auto">
          <a:xfrm>
            <a:off x="4204978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Oval 100"/>
          <p:cNvSpPr/>
          <p:nvPr userDrawn="1"/>
        </p:nvSpPr>
        <p:spPr bwMode="auto">
          <a:xfrm>
            <a:off x="4426290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Oval 101"/>
          <p:cNvSpPr/>
          <p:nvPr userDrawn="1"/>
        </p:nvSpPr>
        <p:spPr bwMode="auto">
          <a:xfrm>
            <a:off x="4426290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Oval 102"/>
          <p:cNvSpPr/>
          <p:nvPr userDrawn="1"/>
        </p:nvSpPr>
        <p:spPr bwMode="auto">
          <a:xfrm>
            <a:off x="4426290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Oval 103"/>
          <p:cNvSpPr/>
          <p:nvPr userDrawn="1"/>
        </p:nvSpPr>
        <p:spPr bwMode="auto">
          <a:xfrm>
            <a:off x="4647602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Oval 104"/>
          <p:cNvSpPr/>
          <p:nvPr userDrawn="1"/>
        </p:nvSpPr>
        <p:spPr bwMode="auto">
          <a:xfrm>
            <a:off x="4647602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Oval 105"/>
          <p:cNvSpPr/>
          <p:nvPr userDrawn="1"/>
        </p:nvSpPr>
        <p:spPr bwMode="auto">
          <a:xfrm>
            <a:off x="4647602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Oval 106"/>
          <p:cNvSpPr/>
          <p:nvPr userDrawn="1"/>
        </p:nvSpPr>
        <p:spPr bwMode="auto">
          <a:xfrm>
            <a:off x="4868914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Oval 107"/>
          <p:cNvSpPr/>
          <p:nvPr userDrawn="1"/>
        </p:nvSpPr>
        <p:spPr bwMode="auto">
          <a:xfrm>
            <a:off x="4868914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Oval 108"/>
          <p:cNvSpPr/>
          <p:nvPr userDrawn="1"/>
        </p:nvSpPr>
        <p:spPr bwMode="auto">
          <a:xfrm>
            <a:off x="4868914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Oval 109"/>
          <p:cNvSpPr/>
          <p:nvPr userDrawn="1"/>
        </p:nvSpPr>
        <p:spPr bwMode="auto">
          <a:xfrm>
            <a:off x="5090226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Oval 110"/>
          <p:cNvSpPr/>
          <p:nvPr userDrawn="1"/>
        </p:nvSpPr>
        <p:spPr bwMode="auto">
          <a:xfrm>
            <a:off x="5090226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Oval 111"/>
          <p:cNvSpPr/>
          <p:nvPr userDrawn="1"/>
        </p:nvSpPr>
        <p:spPr bwMode="auto">
          <a:xfrm>
            <a:off x="5090226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Oval 112"/>
          <p:cNvSpPr/>
          <p:nvPr userDrawn="1"/>
        </p:nvSpPr>
        <p:spPr bwMode="auto">
          <a:xfrm>
            <a:off x="5311538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Oval 113"/>
          <p:cNvSpPr/>
          <p:nvPr userDrawn="1"/>
        </p:nvSpPr>
        <p:spPr bwMode="auto">
          <a:xfrm>
            <a:off x="5311538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Oval 114"/>
          <p:cNvSpPr/>
          <p:nvPr userDrawn="1"/>
        </p:nvSpPr>
        <p:spPr bwMode="auto">
          <a:xfrm>
            <a:off x="5311538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Oval 115"/>
          <p:cNvSpPr/>
          <p:nvPr userDrawn="1"/>
        </p:nvSpPr>
        <p:spPr bwMode="auto">
          <a:xfrm>
            <a:off x="5532850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Oval 116"/>
          <p:cNvSpPr/>
          <p:nvPr userDrawn="1"/>
        </p:nvSpPr>
        <p:spPr bwMode="auto">
          <a:xfrm>
            <a:off x="5532850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Oval 117"/>
          <p:cNvSpPr/>
          <p:nvPr userDrawn="1"/>
        </p:nvSpPr>
        <p:spPr bwMode="auto">
          <a:xfrm>
            <a:off x="5532850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Oval 118"/>
          <p:cNvSpPr/>
          <p:nvPr userDrawn="1"/>
        </p:nvSpPr>
        <p:spPr bwMode="auto">
          <a:xfrm>
            <a:off x="5754162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Oval 119"/>
          <p:cNvSpPr/>
          <p:nvPr userDrawn="1"/>
        </p:nvSpPr>
        <p:spPr bwMode="auto">
          <a:xfrm>
            <a:off x="5754162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Oval 120"/>
          <p:cNvSpPr/>
          <p:nvPr userDrawn="1"/>
        </p:nvSpPr>
        <p:spPr bwMode="auto">
          <a:xfrm>
            <a:off x="5754162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Oval 121"/>
          <p:cNvSpPr/>
          <p:nvPr userDrawn="1"/>
        </p:nvSpPr>
        <p:spPr bwMode="auto">
          <a:xfrm>
            <a:off x="5975474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Oval 122"/>
          <p:cNvSpPr/>
          <p:nvPr userDrawn="1"/>
        </p:nvSpPr>
        <p:spPr bwMode="auto">
          <a:xfrm>
            <a:off x="5975474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Oval 123"/>
          <p:cNvSpPr/>
          <p:nvPr userDrawn="1"/>
        </p:nvSpPr>
        <p:spPr bwMode="auto">
          <a:xfrm>
            <a:off x="5975474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Oval 124"/>
          <p:cNvSpPr/>
          <p:nvPr userDrawn="1"/>
        </p:nvSpPr>
        <p:spPr bwMode="auto">
          <a:xfrm>
            <a:off x="6196786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Oval 125"/>
          <p:cNvSpPr/>
          <p:nvPr userDrawn="1"/>
        </p:nvSpPr>
        <p:spPr bwMode="auto">
          <a:xfrm>
            <a:off x="6196786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Oval 126"/>
          <p:cNvSpPr/>
          <p:nvPr userDrawn="1"/>
        </p:nvSpPr>
        <p:spPr bwMode="auto">
          <a:xfrm>
            <a:off x="6196786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Oval 127"/>
          <p:cNvSpPr/>
          <p:nvPr userDrawn="1"/>
        </p:nvSpPr>
        <p:spPr bwMode="auto">
          <a:xfrm>
            <a:off x="6418098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Oval 128"/>
          <p:cNvSpPr/>
          <p:nvPr userDrawn="1"/>
        </p:nvSpPr>
        <p:spPr bwMode="auto">
          <a:xfrm>
            <a:off x="6418098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Oval 129"/>
          <p:cNvSpPr/>
          <p:nvPr userDrawn="1"/>
        </p:nvSpPr>
        <p:spPr bwMode="auto">
          <a:xfrm>
            <a:off x="6418098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Oval 130"/>
          <p:cNvSpPr/>
          <p:nvPr userDrawn="1"/>
        </p:nvSpPr>
        <p:spPr bwMode="auto">
          <a:xfrm>
            <a:off x="6639410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Oval 131"/>
          <p:cNvSpPr/>
          <p:nvPr userDrawn="1"/>
        </p:nvSpPr>
        <p:spPr bwMode="auto">
          <a:xfrm>
            <a:off x="6639410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Oval 132"/>
          <p:cNvSpPr/>
          <p:nvPr userDrawn="1"/>
        </p:nvSpPr>
        <p:spPr bwMode="auto">
          <a:xfrm>
            <a:off x="6639410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Oval 133"/>
          <p:cNvSpPr/>
          <p:nvPr userDrawn="1"/>
        </p:nvSpPr>
        <p:spPr bwMode="auto">
          <a:xfrm>
            <a:off x="6860722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Oval 134"/>
          <p:cNvSpPr/>
          <p:nvPr userDrawn="1"/>
        </p:nvSpPr>
        <p:spPr bwMode="auto">
          <a:xfrm>
            <a:off x="6860722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Oval 135"/>
          <p:cNvSpPr/>
          <p:nvPr userDrawn="1"/>
        </p:nvSpPr>
        <p:spPr bwMode="auto">
          <a:xfrm>
            <a:off x="6860722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Oval 136"/>
          <p:cNvSpPr/>
          <p:nvPr userDrawn="1"/>
        </p:nvSpPr>
        <p:spPr bwMode="auto">
          <a:xfrm>
            <a:off x="7082034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Oval 137"/>
          <p:cNvSpPr/>
          <p:nvPr userDrawn="1"/>
        </p:nvSpPr>
        <p:spPr bwMode="auto">
          <a:xfrm>
            <a:off x="7082034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Oval 138"/>
          <p:cNvSpPr/>
          <p:nvPr userDrawn="1"/>
        </p:nvSpPr>
        <p:spPr bwMode="auto">
          <a:xfrm>
            <a:off x="7082034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Oval 139"/>
          <p:cNvSpPr/>
          <p:nvPr userDrawn="1"/>
        </p:nvSpPr>
        <p:spPr bwMode="auto">
          <a:xfrm>
            <a:off x="7303346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Oval 140"/>
          <p:cNvSpPr/>
          <p:nvPr userDrawn="1"/>
        </p:nvSpPr>
        <p:spPr bwMode="auto">
          <a:xfrm>
            <a:off x="7303346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Oval 141"/>
          <p:cNvSpPr/>
          <p:nvPr userDrawn="1"/>
        </p:nvSpPr>
        <p:spPr bwMode="auto">
          <a:xfrm>
            <a:off x="7303346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Oval 142"/>
          <p:cNvSpPr/>
          <p:nvPr userDrawn="1"/>
        </p:nvSpPr>
        <p:spPr bwMode="auto">
          <a:xfrm>
            <a:off x="752465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Oval 143"/>
          <p:cNvSpPr/>
          <p:nvPr userDrawn="1"/>
        </p:nvSpPr>
        <p:spPr bwMode="auto">
          <a:xfrm>
            <a:off x="752465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Oval 144"/>
          <p:cNvSpPr/>
          <p:nvPr userDrawn="1"/>
        </p:nvSpPr>
        <p:spPr bwMode="auto">
          <a:xfrm>
            <a:off x="752465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Oval 145"/>
          <p:cNvSpPr/>
          <p:nvPr userDrawn="1"/>
        </p:nvSpPr>
        <p:spPr bwMode="auto">
          <a:xfrm>
            <a:off x="774597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Oval 146"/>
          <p:cNvSpPr/>
          <p:nvPr userDrawn="1"/>
        </p:nvSpPr>
        <p:spPr bwMode="auto">
          <a:xfrm>
            <a:off x="774597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Oval 147"/>
          <p:cNvSpPr/>
          <p:nvPr userDrawn="1"/>
        </p:nvSpPr>
        <p:spPr bwMode="auto">
          <a:xfrm>
            <a:off x="774597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Oval 148"/>
          <p:cNvSpPr/>
          <p:nvPr userDrawn="1"/>
        </p:nvSpPr>
        <p:spPr bwMode="auto">
          <a:xfrm>
            <a:off x="796728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Oval 149"/>
          <p:cNvSpPr/>
          <p:nvPr userDrawn="1"/>
        </p:nvSpPr>
        <p:spPr bwMode="auto">
          <a:xfrm>
            <a:off x="796728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Oval 150"/>
          <p:cNvSpPr/>
          <p:nvPr userDrawn="1"/>
        </p:nvSpPr>
        <p:spPr bwMode="auto">
          <a:xfrm>
            <a:off x="796728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Oval 151"/>
          <p:cNvSpPr/>
          <p:nvPr userDrawn="1"/>
        </p:nvSpPr>
        <p:spPr bwMode="auto">
          <a:xfrm>
            <a:off x="818859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Oval 152"/>
          <p:cNvSpPr/>
          <p:nvPr userDrawn="1"/>
        </p:nvSpPr>
        <p:spPr bwMode="auto">
          <a:xfrm>
            <a:off x="818859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Oval 153"/>
          <p:cNvSpPr/>
          <p:nvPr userDrawn="1"/>
        </p:nvSpPr>
        <p:spPr bwMode="auto">
          <a:xfrm>
            <a:off x="818859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Oval 154"/>
          <p:cNvSpPr/>
          <p:nvPr userDrawn="1"/>
        </p:nvSpPr>
        <p:spPr bwMode="auto">
          <a:xfrm>
            <a:off x="840990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Oval 155"/>
          <p:cNvSpPr/>
          <p:nvPr userDrawn="1"/>
        </p:nvSpPr>
        <p:spPr bwMode="auto">
          <a:xfrm>
            <a:off x="840990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Oval 156"/>
          <p:cNvSpPr/>
          <p:nvPr userDrawn="1"/>
        </p:nvSpPr>
        <p:spPr bwMode="auto">
          <a:xfrm>
            <a:off x="840990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Oval 157"/>
          <p:cNvSpPr/>
          <p:nvPr userDrawn="1"/>
        </p:nvSpPr>
        <p:spPr bwMode="auto">
          <a:xfrm>
            <a:off x="863121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Oval 158"/>
          <p:cNvSpPr/>
          <p:nvPr userDrawn="1"/>
        </p:nvSpPr>
        <p:spPr bwMode="auto">
          <a:xfrm>
            <a:off x="863121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Oval 159"/>
          <p:cNvSpPr/>
          <p:nvPr userDrawn="1"/>
        </p:nvSpPr>
        <p:spPr bwMode="auto">
          <a:xfrm>
            <a:off x="863121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Oval 160"/>
          <p:cNvSpPr/>
          <p:nvPr userDrawn="1"/>
        </p:nvSpPr>
        <p:spPr bwMode="auto">
          <a:xfrm>
            <a:off x="885253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Oval 161"/>
          <p:cNvSpPr/>
          <p:nvPr userDrawn="1"/>
        </p:nvSpPr>
        <p:spPr bwMode="auto">
          <a:xfrm>
            <a:off x="885253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Oval 162"/>
          <p:cNvSpPr/>
          <p:nvPr userDrawn="1"/>
        </p:nvSpPr>
        <p:spPr bwMode="auto">
          <a:xfrm>
            <a:off x="885253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Oval 163"/>
          <p:cNvSpPr/>
          <p:nvPr userDrawn="1"/>
        </p:nvSpPr>
        <p:spPr bwMode="auto">
          <a:xfrm>
            <a:off x="907384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Oval 164"/>
          <p:cNvSpPr/>
          <p:nvPr userDrawn="1"/>
        </p:nvSpPr>
        <p:spPr bwMode="auto">
          <a:xfrm>
            <a:off x="907384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Oval 165"/>
          <p:cNvSpPr/>
          <p:nvPr userDrawn="1"/>
        </p:nvSpPr>
        <p:spPr bwMode="auto">
          <a:xfrm>
            <a:off x="907384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41152" y="6421723"/>
            <a:ext cx="826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</a:p>
        </p:txBody>
      </p:sp>
      <p:pic>
        <p:nvPicPr>
          <p:cNvPr id="167" name="Picture 16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3062" y="874094"/>
            <a:ext cx="3400304" cy="42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0056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570643"/>
            <a:ext cx="8102600" cy="4510088"/>
          </a:xfrm>
        </p:spPr>
        <p:txBody>
          <a:bodyPr/>
          <a:lstStyle>
            <a:lvl1pPr marL="461963" indent="-461963">
              <a:buClr>
                <a:srgbClr val="008080"/>
              </a:buClr>
              <a:buFont typeface="+mj-lt"/>
              <a:buAutoNum type="arabicPeriod"/>
              <a:defRPr sz="2400">
                <a:solidFill>
                  <a:srgbClr val="008080"/>
                </a:solidFill>
              </a:defRPr>
            </a:lvl1pPr>
            <a:lvl2pPr>
              <a:buClr>
                <a:srgbClr val="008080"/>
              </a:buClr>
              <a:defRPr>
                <a:solidFill>
                  <a:srgbClr val="008080"/>
                </a:solidFill>
              </a:defRPr>
            </a:lvl2pPr>
            <a:lvl3pPr>
              <a:buClr>
                <a:srgbClr val="008080"/>
              </a:buClr>
              <a:defRPr>
                <a:solidFill>
                  <a:srgbClr val="008080"/>
                </a:solidFill>
              </a:defRPr>
            </a:lvl3pPr>
            <a:lvl4pPr>
              <a:buClr>
                <a:srgbClr val="008080"/>
              </a:buClr>
              <a:defRPr>
                <a:solidFill>
                  <a:srgbClr val="008080"/>
                </a:solidFill>
              </a:defRPr>
            </a:lvl4pPr>
            <a:lvl5pPr>
              <a:buClr>
                <a:srgbClr val="008080"/>
              </a:buClr>
              <a:defRPr>
                <a:solidFill>
                  <a:srgbClr val="00808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12–</a:t>
            </a:r>
            <a:fld id="{33DEBC54-C9EE-4907-918D-6A6C224373A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544513" y="1051586"/>
            <a:ext cx="8324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i="1" dirty="0"/>
              <a:t>After studying this chapter, you should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>
          <a:xfrm>
            <a:off x="523875" y="411163"/>
            <a:ext cx="8077200" cy="592137"/>
          </a:xfrm>
          <a:gradFill rotWithShape="1">
            <a:gsLst>
              <a:gs pos="0">
                <a:srgbClr val="B2B2B2">
                  <a:gamma/>
                  <a:shade val="46275"/>
                  <a:invGamma/>
                </a:srgbClr>
              </a:gs>
              <a:gs pos="5000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LEARNING  OUTCOMES</a:t>
            </a:r>
          </a:p>
        </p:txBody>
      </p:sp>
    </p:spTree>
    <p:extLst>
      <p:ext uri="{BB962C8B-B14F-4D97-AF65-F5344CB8AC3E}">
        <p14:creationId xmlns:p14="http://schemas.microsoft.com/office/powerpoint/2010/main" val="911605323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12–</a:t>
            </a:r>
            <a:fld id="{33DEBC54-C9EE-4907-918D-6A6C224373A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512763"/>
            <a:ext cx="8102600" cy="3365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 Summary of 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val="2369707429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00220"/>
            <a:ext cx="8102600" cy="45719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00800" y="6347012"/>
            <a:ext cx="2209800" cy="3744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12–</a:t>
            </a:r>
            <a:fld id="{33DEBC54-C9EE-4907-918D-6A6C224373A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04590471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12–</a:t>
            </a:r>
            <a:fld id="{33DEBC54-C9EE-4907-918D-6A6C224373A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57171279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12–</a:t>
            </a:r>
            <a:fld id="{7BB9D097-4C5C-417C-B097-C6B81CA15357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6315756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12–</a:t>
            </a:r>
            <a:fld id="{75537931-4260-4B6B-A3A7-1D7190C9A38E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25882825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12–</a:t>
            </a:r>
            <a:fld id="{79FE24D5-8D74-4CD1-985E-26CC2917080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50571962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blackWhite">
          <a:xfrm>
            <a:off x="523875" y="4572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235075"/>
            <a:ext cx="8102600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46838"/>
            <a:ext cx="7421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b="1"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54763"/>
            <a:ext cx="220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en-US" dirty="0" smtClean="0"/>
              <a:t>12–</a:t>
            </a:r>
            <a:fld id="{D6C49FDD-8038-4201-872D-15D00067EA40}" type="slidenum">
              <a:rPr lang="en-US" altLang="en-US" smtClean="0">
                <a:cs typeface="+mn-cs"/>
              </a:rPr>
              <a:pPr>
                <a:defRPr/>
              </a:pPr>
              <a:t>‹#›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356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lr>
          <a:srgbClr val="993300"/>
        </a:buClr>
        <a:buChar char="•"/>
        <a:defRPr sz="28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25475" indent="-284163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SzPct val="90000"/>
        <a:buFont typeface="Wingdings" panose="05000000000000000000" pitchFamily="2" charset="2"/>
        <a:buChar char="Ø"/>
        <a:defRPr sz="2400" kern="1200">
          <a:solidFill>
            <a:srgbClr val="9966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974725" indent="-23495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75000"/>
        <a:buFont typeface="Wingdings" panose="05000000000000000000" pitchFamily="2" charset="2"/>
        <a:buChar char="v"/>
        <a:defRPr sz="2000" kern="12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311275" indent="-222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1657350" indent="-1730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6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microsoft.com/office/2007/relationships/hdphoto" Target="../media/hdphoto4.wdp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Chapter 12</a:t>
            </a:r>
          </a:p>
          <a:p>
            <a:r>
              <a:rPr lang="en-US" altLang="en-US" dirty="0" smtClean="0">
                <a:effectLst/>
              </a:rPr>
              <a:t>Sampling and Statistical Theory</a:t>
            </a:r>
            <a:endParaRPr lang="en-US" altLang="en-US" dirty="0">
              <a:effectLst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Panels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Lists of respondents who have agreed to participate in marketing research</a:t>
            </a:r>
          </a:p>
          <a:p>
            <a:pPr lvl="1"/>
            <a:r>
              <a:rPr lang="en-US" dirty="0" smtClean="0"/>
              <a:t>Generally contain millions of potential respondents</a:t>
            </a:r>
          </a:p>
          <a:p>
            <a:pPr lvl="1"/>
            <a:r>
              <a:rPr lang="en-US" dirty="0" smtClean="0"/>
              <a:t>The more specific the profile requested, the more expensive the panel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81169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Sampling </a:t>
            </a:r>
            <a:r>
              <a:rPr lang="en-US" dirty="0" smtClean="0"/>
              <a:t>Frames for International Marketing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availability of sampling frames around the world varies dramatically</a:t>
            </a:r>
          </a:p>
          <a:p>
            <a:r>
              <a:rPr lang="en-US" dirty="0" smtClean="0"/>
              <a:t>Not every country’s government conducts a census of the population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12–</a:t>
            </a:r>
            <a:fld id="{E8563CE7-B1D2-2443-A5C4-FAC1DC40065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95144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sampling unit is a single element or group of elements subject to selection in the sample</a:t>
            </a:r>
          </a:p>
          <a:p>
            <a:r>
              <a:rPr lang="en-US" dirty="0" smtClean="0"/>
              <a:t>If the target population has first been divided into units, additional terminology must be used</a:t>
            </a:r>
          </a:p>
          <a:p>
            <a:pPr lvl="1"/>
            <a:r>
              <a:rPr lang="en-US" dirty="0" smtClean="0"/>
              <a:t>Primary sampling unit (PSU) designates units selected in the first stage of sampling</a:t>
            </a:r>
          </a:p>
          <a:p>
            <a:pPr lvl="1"/>
            <a:r>
              <a:rPr lang="en-US" dirty="0" smtClean="0"/>
              <a:t>Secondary sampling units describes units in successive stages of sampling</a:t>
            </a:r>
          </a:p>
          <a:p>
            <a:r>
              <a:rPr lang="en-US" dirty="0" smtClean="0"/>
              <a:t>When there is no list of population elements</a:t>
            </a:r>
          </a:p>
          <a:p>
            <a:pPr lvl="1"/>
            <a:r>
              <a:rPr lang="en-US" dirty="0" smtClean="0"/>
              <a:t>The sampling unit is generally something other than the population element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97945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Sampling and Nonsampling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Statistical error</a:t>
            </a:r>
            <a:r>
              <a:rPr lang="en-US" altLang="en-US" dirty="0" smtClean="0"/>
              <a:t>—</a:t>
            </a:r>
            <a:r>
              <a:rPr lang="en-US" dirty="0" smtClean="0"/>
              <a:t>a difference exists between the value of a sample statistic and the value of the corresponding population parameter</a:t>
            </a:r>
          </a:p>
          <a:p>
            <a:r>
              <a:rPr lang="en-US" dirty="0" smtClean="0"/>
              <a:t>Two basic causes of differences</a:t>
            </a:r>
          </a:p>
          <a:p>
            <a:pPr lvl="1"/>
            <a:r>
              <a:rPr lang="en-US" dirty="0" smtClean="0"/>
              <a:t>Random sampling errors</a:t>
            </a:r>
          </a:p>
          <a:p>
            <a:pPr lvl="1"/>
            <a:r>
              <a:rPr lang="en-US" dirty="0" smtClean="0"/>
              <a:t>Systematic (nonsampling) errors</a:t>
            </a:r>
          </a:p>
          <a:p>
            <a:r>
              <a:rPr lang="en-US" dirty="0" smtClean="0"/>
              <a:t>Random sampling error</a:t>
            </a:r>
            <a:r>
              <a:rPr lang="en-US" altLang="en-US" dirty="0" smtClean="0"/>
              <a:t>—</a:t>
            </a:r>
            <a:r>
              <a:rPr lang="en-US" dirty="0" smtClean="0"/>
              <a:t>the difference between the sample result and the result of a census conducted using identical procedures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36678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Sampling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technical term that refers only to statistical fluctuations that occur because of chance variations in the elements selected for the sample</a:t>
            </a:r>
          </a:p>
          <a:p>
            <a:r>
              <a:rPr lang="en-US" dirty="0" smtClean="0"/>
              <a:t>A function of sample size</a:t>
            </a:r>
          </a:p>
          <a:p>
            <a:pPr lvl="1"/>
            <a:r>
              <a:rPr lang="en-US" dirty="0" smtClean="0"/>
              <a:t>As sample size increases, random sampling error decreases</a:t>
            </a:r>
          </a:p>
          <a:p>
            <a:pPr lvl="1"/>
            <a:r>
              <a:rPr lang="en-US" dirty="0" smtClean="0"/>
              <a:t>Margin of error is determined by the sample size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65434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Systematic Sampling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Systematic (nonsampling) errors result from nonsampling factors, primarily the nature of a study’s design and the correctness of execution</a:t>
            </a:r>
          </a:p>
          <a:p>
            <a:pPr lvl="1"/>
            <a:r>
              <a:rPr lang="en-US" dirty="0" smtClean="0"/>
              <a:t>These errors are not due to chance fluctuations</a:t>
            </a:r>
          </a:p>
          <a:p>
            <a:r>
              <a:rPr lang="en-US" dirty="0" smtClean="0"/>
              <a:t>Sample biases account for a large portion of errors in marketing research</a:t>
            </a:r>
          </a:p>
          <a:p>
            <a:r>
              <a:rPr lang="en-US" dirty="0" smtClean="0"/>
              <a:t>Errors due to sample selection problems are nonsampling errors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59655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Systematic But Not Obvious Sampling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Internet surveys allow researchers to reach a large sample rapidly </a:t>
            </a:r>
          </a:p>
          <a:p>
            <a:pPr lvl="1"/>
            <a:r>
              <a:rPr lang="en-US" dirty="0" smtClean="0"/>
              <a:t>Both an advantage and a disadvantage</a:t>
            </a:r>
          </a:p>
          <a:p>
            <a:r>
              <a:rPr lang="en-US" dirty="0" smtClean="0"/>
              <a:t>Due to the flood of online questionnaires, frequent Internet users may be more selective about which surveys they bother answering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62348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Visitors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unrestricted samples are clearly not random samples</a:t>
            </a:r>
          </a:p>
          <a:p>
            <a:pPr lvl="1"/>
            <a:r>
              <a:rPr lang="en-US" dirty="0" smtClean="0"/>
              <a:t>May not be representative because of the haphazard manner by which many respondents arrived at a particular website or because of self-selection bias</a:t>
            </a:r>
          </a:p>
          <a:p>
            <a:r>
              <a:rPr lang="en-US" dirty="0" smtClean="0"/>
              <a:t>A better technique for sampling website visitors is to randomly select sampling units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89796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Visitors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Survey software can be used to trigger a pop-up survey for every </a:t>
            </a:r>
            <a:r>
              <a:rPr lang="en-US" i="1" dirty="0" smtClean="0"/>
              <a:t>N</a:t>
            </a:r>
            <a:r>
              <a:rPr lang="en-US" dirty="0" smtClean="0"/>
              <a:t>th visitor or on information gathered on the respondent’s Web behavior</a:t>
            </a:r>
          </a:p>
          <a:p>
            <a:r>
              <a:rPr lang="en-US" dirty="0" smtClean="0"/>
              <a:t>Randomly selecting Website visitors can cause a potential problem</a:t>
            </a:r>
          </a:p>
          <a:p>
            <a:pPr lvl="1"/>
            <a:r>
              <a:rPr lang="en-US" dirty="0" smtClean="0"/>
              <a:t>May over-represent the more frequent visitors to the site</a:t>
            </a:r>
          </a:p>
          <a:p>
            <a:pPr lvl="1"/>
            <a:r>
              <a:rPr lang="en-US" dirty="0" smtClean="0"/>
              <a:t>Programming techniques and technologies that can help accomplish more representative sampling based on site traffic ► "cookies," registration data, or pre-screening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10182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Panel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 panels provide a practical sampling frame in many situations</a:t>
            </a:r>
          </a:p>
          <a:p>
            <a:pPr lvl="1"/>
            <a:r>
              <a:rPr lang="en-US" dirty="0" smtClean="0"/>
              <a:t>There is some concern regarding the representativeness of these samples</a:t>
            </a:r>
          </a:p>
          <a:p>
            <a:pPr lvl="1"/>
            <a:r>
              <a:rPr lang="en-US" dirty="0" smtClean="0"/>
              <a:t>Researchers must take more steps to ensure that the sampling units do indeed represent the population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68751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Explain reasons for taking a sample rather than a complete census</a:t>
            </a:r>
          </a:p>
          <a:p>
            <a:r>
              <a:rPr lang="en-US" dirty="0" smtClean="0"/>
              <a:t>Describe the process of identifying a target population and selecting a sampling frame</a:t>
            </a:r>
          </a:p>
          <a:p>
            <a:r>
              <a:rPr lang="en-US" dirty="0" smtClean="0"/>
              <a:t>Compare random sampling and systematic (nonsampling) errors with an emphasis on how the Internet is intertwined with this issue</a:t>
            </a:r>
          </a:p>
          <a:p>
            <a:r>
              <a:rPr lang="en-US" dirty="0" smtClean="0"/>
              <a:t>Identify the types of nonprobability sampling, including their advantages and disadvantages</a:t>
            </a:r>
          </a:p>
          <a:p>
            <a:r>
              <a:rPr lang="en-US" dirty="0" smtClean="0"/>
              <a:t>Summarize various types of probability samples</a:t>
            </a:r>
          </a:p>
          <a:p>
            <a:r>
              <a:rPr lang="en-US" dirty="0" smtClean="0"/>
              <a:t>Discuss how to choose an appropriate sample design</a:t>
            </a:r>
          </a:p>
          <a:p>
            <a:pPr lvl="1"/>
            <a:endParaRPr lang="en-US" dirty="0"/>
          </a:p>
        </p:txBody>
      </p:sp>
      <p:sp>
        <p:nvSpPr>
          <p:cNvPr id="1331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OUTCOMES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12–</a:t>
            </a:r>
            <a:fld id="{33DEBC54-C9EE-4907-918D-6A6C224373A9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 Than Perfectly Representative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Random sampling errors and systematic errors associated with the sampling process may combine to yield a sample that is less than perfectly representative of the population</a:t>
            </a:r>
          </a:p>
          <a:p>
            <a:r>
              <a:rPr lang="en-US" dirty="0" smtClean="0"/>
              <a:t>Additional errors will occur if individuals refuse to be interviewed or cannot be contacted</a:t>
            </a:r>
          </a:p>
          <a:p>
            <a:pPr lvl="1"/>
            <a:r>
              <a:rPr lang="en-US" dirty="0" smtClean="0"/>
              <a:t>Such nonresponse error may also cause the sample to be less than perfectly representative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13528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12–</a:t>
            </a:r>
            <a:fld id="{E8563CE7-B1D2-2443-A5C4-FAC1DC40065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1866875"/>
            <a:ext cx="843915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12.3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Errors Associated with Sampling</a:t>
            </a:r>
          </a:p>
        </p:txBody>
      </p:sp>
    </p:spTree>
    <p:extLst>
      <p:ext uri="{BB962C8B-B14F-4D97-AF65-F5344CB8AC3E}">
        <p14:creationId xmlns:p14="http://schemas.microsoft.com/office/powerpoint/2010/main" val="227376554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 Versus Nonprobability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alternative ways to take a sample are available</a:t>
            </a:r>
          </a:p>
          <a:p>
            <a:r>
              <a:rPr lang="en-US" dirty="0" smtClean="0"/>
              <a:t>The main alternative sampling plans may be grouped into two categories</a:t>
            </a:r>
          </a:p>
          <a:p>
            <a:pPr lvl="1"/>
            <a:r>
              <a:rPr lang="en-US" dirty="0" smtClean="0"/>
              <a:t>Probability techniques</a:t>
            </a:r>
          </a:p>
          <a:p>
            <a:pPr lvl="1"/>
            <a:r>
              <a:rPr lang="en-US" dirty="0" smtClean="0"/>
              <a:t>Nonprobability techniques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32016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 Versus Nonprobability Sampling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Probability sampling</a:t>
            </a:r>
            <a:r>
              <a:rPr lang="en-US" altLang="en-US" dirty="0" smtClean="0"/>
              <a:t>—</a:t>
            </a:r>
            <a:r>
              <a:rPr lang="en-US" dirty="0" smtClean="0"/>
              <a:t>-every population element has a known, nonzero probability of selection</a:t>
            </a:r>
          </a:p>
          <a:p>
            <a:pPr lvl="1"/>
            <a:r>
              <a:rPr lang="en-US" dirty="0" smtClean="0"/>
              <a:t>Simple random sample is the best-known probability sample</a:t>
            </a:r>
          </a:p>
          <a:p>
            <a:r>
              <a:rPr lang="en-US" dirty="0" smtClean="0"/>
              <a:t>Nonprobability sampling</a:t>
            </a:r>
            <a:r>
              <a:rPr lang="en-US" altLang="en-US" dirty="0" smtClean="0"/>
              <a:t>—</a:t>
            </a:r>
            <a:r>
              <a:rPr lang="en-US" dirty="0" smtClean="0"/>
              <a:t>probability of any member of the population being chosen is unknown</a:t>
            </a:r>
          </a:p>
          <a:p>
            <a:pPr lvl="1"/>
            <a:r>
              <a:rPr lang="en-US" dirty="0" smtClean="0"/>
              <a:t>The selection of sampling units is quite arbitrary</a:t>
            </a:r>
          </a:p>
          <a:p>
            <a:r>
              <a:rPr lang="en-US" dirty="0" smtClean="0"/>
              <a:t>Nonprobability samples are pragmatic and are used in market research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08975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Convenience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Sampling by obtaining people or units that are conveniently available</a:t>
            </a:r>
          </a:p>
          <a:p>
            <a:r>
              <a:rPr lang="en-US" dirty="0" smtClean="0"/>
              <a:t>Used to obtain a large number of completed questionnaires quickly and economically, or when obtaining a sample through other means is impractical</a:t>
            </a:r>
          </a:p>
          <a:p>
            <a:r>
              <a:rPr lang="en-US" dirty="0" smtClean="0"/>
              <a:t>Employed when research is looking for cross-cultural differences in organizational or consumer behavior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66865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Judgment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nonprobability technique in which an experienced individual selects the sample based on his or her judgment</a:t>
            </a:r>
          </a:p>
          <a:p>
            <a:pPr lvl="1"/>
            <a:r>
              <a:rPr lang="en-US" dirty="0" smtClean="0"/>
              <a:t>Also called purposive sampling</a:t>
            </a:r>
          </a:p>
          <a:p>
            <a:r>
              <a:rPr lang="en-US" dirty="0" smtClean="0"/>
              <a:t>The consumer price index (CPI) is based on a judgment sample</a:t>
            </a:r>
          </a:p>
          <a:p>
            <a:r>
              <a:rPr lang="en-US" dirty="0" smtClean="0"/>
              <a:t>Test-market cities often are selected because they are viewed as typical cities whose demographic profiles closely match the national profile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38801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Quota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ensure that the various subgroups in a population are represented on pertinent sample characteristics to the exact extent that the investigators desire</a:t>
            </a:r>
          </a:p>
          <a:p>
            <a:r>
              <a:rPr lang="en-US" dirty="0" smtClean="0"/>
              <a:t>In quota sampling, the interviewer has a quota to achieve</a:t>
            </a:r>
          </a:p>
          <a:p>
            <a:r>
              <a:rPr lang="en-US" dirty="0" smtClean="0"/>
              <a:t>Aggregating the various interview quotas yields a sample representing the desired proportion of the subgroups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74858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Quota Sampling: Possible Sources of 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Respondents are selected according to a convenience sampling procedure rather than on a probability basis (as in stratified sampling)</a:t>
            </a:r>
          </a:p>
          <a:p>
            <a:pPr lvl="1"/>
            <a:r>
              <a:rPr lang="en-US" dirty="0" smtClean="0"/>
              <a:t>The haphazard selection of subjects may introduce bias</a:t>
            </a:r>
          </a:p>
          <a:p>
            <a:r>
              <a:rPr lang="en-US" dirty="0" smtClean="0"/>
              <a:t>Quota samples tend to include people who are easily found, willing to be interviewed, and middle class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10077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Quota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major advantages</a:t>
            </a:r>
          </a:p>
          <a:p>
            <a:pPr lvl="1"/>
            <a:r>
              <a:rPr lang="en-US" dirty="0" smtClean="0"/>
              <a:t>Speed of data collection</a:t>
            </a:r>
          </a:p>
          <a:p>
            <a:pPr lvl="1"/>
            <a:r>
              <a:rPr lang="en-US" dirty="0" smtClean="0"/>
              <a:t>Lower costs</a:t>
            </a:r>
          </a:p>
          <a:p>
            <a:pPr lvl="1"/>
            <a:r>
              <a:rPr lang="en-US" dirty="0" smtClean="0"/>
              <a:t>Convenience</a:t>
            </a:r>
          </a:p>
          <a:p>
            <a:r>
              <a:rPr lang="en-US" dirty="0" smtClean="0"/>
              <a:t>Careful supervision of the data collection may provide a representative sample for analyzing the various subgroups within a population</a:t>
            </a:r>
          </a:p>
          <a:p>
            <a:pPr lvl="1"/>
            <a:r>
              <a:rPr lang="en-US" dirty="0" smtClean="0"/>
              <a:t>May be appropriate when the researcher knows that a certain demographic group is more likely to refuse to cooperate with a survey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38120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chance selection procedures</a:t>
            </a:r>
          </a:p>
          <a:p>
            <a:pPr lvl="1"/>
            <a:r>
              <a:rPr lang="en-US" dirty="0" smtClean="0"/>
              <a:t>Eliminate the bias inherent in nonprobability sampling procedures because the probability sampling process is random</a:t>
            </a:r>
          </a:p>
          <a:p>
            <a:r>
              <a:rPr lang="en-US" dirty="0" smtClean="0"/>
              <a:t>Randomness characterizes a procedure whose outcome cannot be predicted because it depends on chance</a:t>
            </a:r>
          </a:p>
          <a:p>
            <a:r>
              <a:rPr lang="en-US" dirty="0" smtClean="0"/>
              <a:t>Randomness is the basis of all probability sampling techniques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16462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sample is a subset or some part of a larger population</a:t>
            </a:r>
          </a:p>
          <a:p>
            <a:r>
              <a:rPr lang="en-US" dirty="0" smtClean="0"/>
              <a:t>Purpose of sampling is to estimate an unknown characteristic of a population</a:t>
            </a:r>
          </a:p>
          <a:p>
            <a:r>
              <a:rPr lang="en-US" dirty="0" smtClean="0"/>
              <a:t>Sampling is defined in terms of the population being studied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76314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Random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sampling procedure that assures that each element in the population will have an equal chance of being included in the sample</a:t>
            </a:r>
          </a:p>
          <a:p>
            <a:r>
              <a:rPr lang="en-US" dirty="0" smtClean="0"/>
              <a:t>Sample selection when populations consist of large numbers of elements</a:t>
            </a:r>
          </a:p>
          <a:p>
            <a:pPr lvl="1"/>
            <a:r>
              <a:rPr lang="en-US" dirty="0" smtClean="0"/>
              <a:t>Utilizes tables of random numbers or computer-generated random numbers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37351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Systematic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initial starting point is selected by a random process; then every </a:t>
            </a:r>
            <a:r>
              <a:rPr lang="en-US" i="1" dirty="0" smtClean="0"/>
              <a:t>n</a:t>
            </a:r>
            <a:r>
              <a:rPr lang="en-US" dirty="0" smtClean="0"/>
              <a:t>th number on the list is selected</a:t>
            </a:r>
          </a:p>
          <a:p>
            <a:r>
              <a:rPr lang="en-US" dirty="0" smtClean="0"/>
              <a:t>While this procedure is not actually a random selection procedure, it does yield random results if the arrangement of the items in the list is random in character</a:t>
            </a:r>
          </a:p>
          <a:p>
            <a:r>
              <a:rPr lang="en-US" dirty="0" smtClean="0"/>
              <a:t>The problem of periodicity occurs if a list has a systematic pattern, that is, if it is not random in character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75108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12–</a:t>
            </a:r>
            <a:fld id="{E8563CE7-B1D2-2443-A5C4-FAC1DC400656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9167"/>
          <a:stretch/>
        </p:blipFill>
        <p:spPr bwMode="auto">
          <a:xfrm>
            <a:off x="275507" y="1272564"/>
            <a:ext cx="4387932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513" y="3433289"/>
            <a:ext cx="4389120" cy="2965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9633" y="4941586"/>
            <a:ext cx="1714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12.4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Systematically Sampling from a List</a:t>
            </a:r>
          </a:p>
        </p:txBody>
      </p:sp>
    </p:spTree>
    <p:extLst>
      <p:ext uri="{BB962C8B-B14F-4D97-AF65-F5344CB8AC3E}">
        <p14:creationId xmlns:p14="http://schemas.microsoft.com/office/powerpoint/2010/main" val="275897168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primary </a:t>
            </a:r>
            <a:r>
              <a:rPr lang="en-US" dirty="0"/>
              <a:t>sampling unit is no longer the individual element in the population (e.g., grocery stores) but a larger cluster of elements located in proximity to one another (e.g., cities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The </a:t>
            </a:r>
            <a:r>
              <a:rPr lang="en-US" dirty="0"/>
              <a:t>area sample is the most popular type of cluster </a:t>
            </a:r>
            <a:r>
              <a:rPr lang="en-US" dirty="0" smtClean="0"/>
              <a:t>sample</a:t>
            </a:r>
            <a:endParaRPr lang="en-US" dirty="0"/>
          </a:p>
          <a:p>
            <a:r>
              <a:rPr lang="en-US" dirty="0" smtClean="0"/>
              <a:t>Cluster </a:t>
            </a:r>
            <a:r>
              <a:rPr lang="en-US" dirty="0"/>
              <a:t>sampling is classified as a probability sampling technique because of either the random selection of clusters or the random selection of elements within each </a:t>
            </a:r>
            <a:r>
              <a:rPr lang="en-US" dirty="0" smtClean="0"/>
              <a:t>cluster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12–</a:t>
            </a:r>
            <a:fld id="{E8563CE7-B1D2-2443-A5C4-FAC1DC400656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63713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12–</a:t>
            </a:r>
            <a:fld id="{E8563CE7-B1D2-2443-A5C4-FAC1DC400656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43" y="1508781"/>
            <a:ext cx="8072515" cy="45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12.6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Examples of Clusters</a:t>
            </a:r>
          </a:p>
        </p:txBody>
      </p:sp>
    </p:spTree>
    <p:extLst>
      <p:ext uri="{BB962C8B-B14F-4D97-AF65-F5344CB8AC3E}">
        <p14:creationId xmlns:p14="http://schemas.microsoft.com/office/powerpoint/2010/main" val="26766934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Multistage Area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Involves </a:t>
            </a:r>
            <a:r>
              <a:rPr lang="en-US" dirty="0"/>
              <a:t>two or more steps that combine some of the probability techniques already </a:t>
            </a:r>
            <a:r>
              <a:rPr lang="en-US" dirty="0" smtClean="0"/>
              <a:t>described</a:t>
            </a:r>
            <a:endParaRPr lang="en-US" dirty="0"/>
          </a:p>
          <a:p>
            <a:pPr lvl="1"/>
            <a:r>
              <a:rPr lang="en-US" dirty="0" smtClean="0"/>
              <a:t>Typically</a:t>
            </a:r>
            <a:r>
              <a:rPr lang="en-US" dirty="0"/>
              <a:t>, geographic areas are randomly selected in progressively smaller (lower-population) </a:t>
            </a:r>
            <a:r>
              <a:rPr lang="en-US" dirty="0" smtClean="0"/>
              <a:t>units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Bureau of the Census provides maps, population information, demographic characteristics for population statistics, </a:t>
            </a:r>
            <a:r>
              <a:rPr lang="en-US" dirty="0" smtClean="0"/>
              <a:t>etc., </a:t>
            </a:r>
            <a:r>
              <a:rPr lang="en-US" dirty="0"/>
              <a:t>by several small geographical </a:t>
            </a:r>
            <a:r>
              <a:rPr lang="en-US" dirty="0" smtClean="0"/>
              <a:t>areas</a:t>
            </a:r>
          </a:p>
          <a:p>
            <a:pPr lvl="1"/>
            <a:r>
              <a:rPr lang="en-US" dirty="0" smtClean="0"/>
              <a:t>May </a:t>
            </a:r>
            <a:r>
              <a:rPr lang="en-US" dirty="0"/>
              <a:t>be useful in </a:t>
            </a:r>
            <a:r>
              <a:rPr lang="en-US" dirty="0" smtClean="0"/>
              <a:t>sampling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1–</a:t>
            </a:r>
            <a:fld id="{E8563CE7-B1D2-2443-A5C4-FAC1DC400656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7996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Appropriate Sample Design?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Degree of accuracy</a:t>
            </a:r>
          </a:p>
          <a:p>
            <a:pPr lvl="1"/>
            <a:r>
              <a:rPr lang="en-US" dirty="0" smtClean="0"/>
              <a:t>Cost savings is a trade off for a reduction in accuracy</a:t>
            </a:r>
          </a:p>
          <a:p>
            <a:r>
              <a:rPr lang="en-US" dirty="0" smtClean="0"/>
              <a:t>Resources</a:t>
            </a:r>
          </a:p>
          <a:p>
            <a:pPr lvl="1"/>
            <a:r>
              <a:rPr lang="en-US" dirty="0" smtClean="0"/>
              <a:t>If the researcher’s financial and human resources are restricted, certain options will have to be eliminated</a:t>
            </a:r>
          </a:p>
          <a:p>
            <a:r>
              <a:rPr lang="en-US" dirty="0" smtClean="0"/>
              <a:t>Time</a:t>
            </a:r>
          </a:p>
          <a:p>
            <a:pPr lvl="1"/>
            <a:r>
              <a:rPr lang="en-US" dirty="0" smtClean="0"/>
              <a:t>Time constraints restrict sampling techniques to simpler methods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1–</a:t>
            </a:r>
            <a:fld id="{E8563CE7-B1D2-2443-A5C4-FAC1DC400656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55280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1077218"/>
          </a:xfrm>
        </p:spPr>
        <p:txBody>
          <a:bodyPr/>
          <a:lstStyle/>
          <a:p>
            <a:r>
              <a:rPr lang="en-US" dirty="0" smtClean="0"/>
              <a:t>What Is the Appropriate Sample Design?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Advance knowledge of the population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lack of adequate lists may automatically rule out systematic sampling, stratified sampling, or other sampling </a:t>
            </a:r>
            <a:r>
              <a:rPr lang="en-US" dirty="0" smtClean="0"/>
              <a:t>designs</a:t>
            </a:r>
          </a:p>
          <a:p>
            <a:r>
              <a:rPr lang="en-US" dirty="0" smtClean="0"/>
              <a:t>National versus local project</a:t>
            </a:r>
          </a:p>
          <a:p>
            <a:pPr lvl="1"/>
            <a:r>
              <a:rPr lang="en-US" dirty="0" smtClean="0"/>
              <a:t>Geographic </a:t>
            </a:r>
            <a:r>
              <a:rPr lang="en-US" dirty="0"/>
              <a:t>proximity of population elements will influence sample </a:t>
            </a:r>
            <a:r>
              <a:rPr lang="en-US" dirty="0" smtClean="0"/>
              <a:t>design</a:t>
            </a:r>
            <a:endParaRPr lang="en-US" dirty="0"/>
          </a:p>
          <a:p>
            <a:pPr lvl="1"/>
            <a:r>
              <a:rPr lang="en-US" dirty="0" smtClean="0"/>
              <a:t>When </a:t>
            </a:r>
            <a:r>
              <a:rPr lang="en-US" dirty="0"/>
              <a:t>population elements are unequally distributed geographically, a cluster sample may become much more </a:t>
            </a:r>
            <a:r>
              <a:rPr lang="en-US" dirty="0" smtClean="0"/>
              <a:t>attractive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1–</a:t>
            </a:r>
            <a:fld id="{E8563CE7-B1D2-2443-A5C4-FAC1DC400656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58394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population (universe) is any complete group sharing some common set of characteristics</a:t>
            </a:r>
          </a:p>
          <a:p>
            <a:r>
              <a:rPr lang="en-US" dirty="0" smtClean="0"/>
              <a:t>The term population element refers to an individual member of the population</a:t>
            </a:r>
          </a:p>
          <a:p>
            <a:r>
              <a:rPr lang="en-US" dirty="0" smtClean="0"/>
              <a:t>A census is an investigation of all the individual elements making up the population—a total enumeration rather than a sample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00246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Sample?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Pragmatic reasons</a:t>
            </a:r>
          </a:p>
          <a:p>
            <a:pPr lvl="1"/>
            <a:r>
              <a:rPr lang="en-US" dirty="0" smtClean="0"/>
              <a:t>Sampling cuts costs, reduces labor requirements, and gathers vital information quickly</a:t>
            </a:r>
          </a:p>
          <a:p>
            <a:r>
              <a:rPr lang="en-US" dirty="0" smtClean="0"/>
              <a:t>Accurate and reliable results</a:t>
            </a:r>
          </a:p>
          <a:p>
            <a:pPr lvl="1"/>
            <a:r>
              <a:rPr lang="en-US" dirty="0" smtClean="0"/>
              <a:t>A sample on occasion is more accurate than a census</a:t>
            </a:r>
          </a:p>
          <a:p>
            <a:pPr lvl="2"/>
            <a:r>
              <a:rPr lang="en-US" dirty="0" smtClean="0"/>
              <a:t>Increased volume of work in a census may lead to interviewer mistakes, tabulation errors, and other nonsampling errors</a:t>
            </a:r>
          </a:p>
          <a:p>
            <a:r>
              <a:rPr lang="en-US" dirty="0" smtClean="0"/>
              <a:t>Destruction of test units</a:t>
            </a:r>
          </a:p>
          <a:p>
            <a:pPr lvl="1"/>
            <a:r>
              <a:rPr lang="en-US" dirty="0" smtClean="0"/>
              <a:t>Occurs in the process of the research project</a:t>
            </a:r>
          </a:p>
          <a:p>
            <a:pPr lvl="1"/>
            <a:r>
              <a:rPr lang="en-US" dirty="0" smtClean="0"/>
              <a:t>Provides the case against using a census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87335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a Relevant Population and Sampling Frame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Defining the target population</a:t>
            </a:r>
          </a:p>
          <a:p>
            <a:pPr lvl="1"/>
            <a:r>
              <a:rPr lang="en-US" dirty="0" smtClean="0"/>
              <a:t>Once </a:t>
            </a:r>
            <a:r>
              <a:rPr lang="en-US" dirty="0"/>
              <a:t>the decision to sample has been made, the first question concerns identifying the target </a:t>
            </a:r>
            <a:r>
              <a:rPr lang="en-US" dirty="0" smtClean="0"/>
              <a:t>population</a:t>
            </a:r>
            <a:endParaRPr lang="en-US" dirty="0"/>
          </a:p>
          <a:p>
            <a:pPr lvl="1"/>
            <a:r>
              <a:rPr lang="en-US" dirty="0" smtClean="0"/>
              <a:t>For </a:t>
            </a:r>
            <a:r>
              <a:rPr lang="en-US" dirty="0"/>
              <a:t>consumer research, the appropriate population element frequently is the </a:t>
            </a:r>
            <a:r>
              <a:rPr lang="en-US" dirty="0" smtClean="0"/>
              <a:t>household</a:t>
            </a:r>
            <a:endParaRPr lang="en-US" dirty="0"/>
          </a:p>
          <a:p>
            <a:pPr lvl="1"/>
            <a:r>
              <a:rPr lang="en-US" dirty="0" smtClean="0"/>
              <a:t>The </a:t>
            </a:r>
            <a:r>
              <a:rPr lang="en-US" dirty="0"/>
              <a:t>sample is implemented using the tangible, identifiable characteristics that also define the </a:t>
            </a:r>
            <a:r>
              <a:rPr lang="en-US" dirty="0" smtClean="0"/>
              <a:t>population</a:t>
            </a:r>
            <a:endParaRPr lang="en-US" dirty="0"/>
          </a:p>
          <a:p>
            <a:pPr lvl="1"/>
            <a:r>
              <a:rPr lang="en-US" dirty="0" smtClean="0"/>
              <a:t>If </a:t>
            </a:r>
            <a:r>
              <a:rPr lang="en-US" dirty="0"/>
              <a:t>the population members cannot be reached by an appropriate communication method, they cannot be part of a </a:t>
            </a:r>
            <a:r>
              <a:rPr lang="en-US" dirty="0" smtClean="0"/>
              <a:t>sample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12–</a:t>
            </a:r>
            <a:fld id="{E8563CE7-B1D2-2443-A5C4-FAC1DC40065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83954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12–</a:t>
            </a:r>
            <a:fld id="{E8563CE7-B1D2-2443-A5C4-FAC1DC40065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541" y="1051586"/>
            <a:ext cx="3166919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12.2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Stages in the Selection of a Sample</a:t>
            </a:r>
          </a:p>
        </p:txBody>
      </p:sp>
    </p:spTree>
    <p:extLst>
      <p:ext uri="{BB962C8B-B14F-4D97-AF65-F5344CB8AC3E}">
        <p14:creationId xmlns:p14="http://schemas.microsoft.com/office/powerpoint/2010/main" val="123953673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Sampling Frame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list of elements from which the sample may be drawn</a:t>
            </a:r>
          </a:p>
          <a:p>
            <a:pPr lvl="1"/>
            <a:r>
              <a:rPr lang="en-US" dirty="0" smtClean="0"/>
              <a:t>Also called the working population</a:t>
            </a:r>
          </a:p>
          <a:p>
            <a:r>
              <a:rPr lang="en-US" dirty="0" smtClean="0"/>
              <a:t>Sampling frame errors</a:t>
            </a:r>
          </a:p>
          <a:p>
            <a:pPr lvl="1"/>
            <a:r>
              <a:rPr lang="en-US" dirty="0" smtClean="0"/>
              <a:t>Occur when certain sample elements are excluded or when the entire population is not accurately represented in the sampling frame</a:t>
            </a:r>
          </a:p>
          <a:p>
            <a:r>
              <a:rPr lang="en-US" dirty="0" smtClean="0"/>
              <a:t>Almost every list excludes some members of the population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68655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Firms specializing in providing lists or databases of specific populations</a:t>
            </a:r>
          </a:p>
          <a:p>
            <a:pPr lvl="1"/>
            <a:r>
              <a:rPr lang="en-US" dirty="0" smtClean="0"/>
              <a:t>Also called list brokers</a:t>
            </a:r>
          </a:p>
          <a:p>
            <a:r>
              <a:rPr lang="en-US" dirty="0" smtClean="0"/>
              <a:t>Equifax City Directory provides complete, comprehensive, and accurate business and residential information</a:t>
            </a:r>
          </a:p>
          <a:p>
            <a:r>
              <a:rPr lang="en-US" dirty="0" smtClean="0"/>
              <a:t>A reverse directory provides listings by city and street address or by phone number</a:t>
            </a:r>
          </a:p>
          <a:p>
            <a:pPr lvl="1"/>
            <a:r>
              <a:rPr lang="en-US" dirty="0" smtClean="0"/>
              <a:t>Useful when a researcher wishes to survey only a certain geographical area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12–</a:t>
            </a:r>
            <a:fld id="{E8563CE7-B1D2-2443-A5C4-FAC1DC40065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03946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Exploring Marketing Research 9e.">
  <a:themeElements>
    <a:clrScheme name="1_Exploring Marketing Research 9e.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1_Exploring Marketing Research 9e.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Exploring Marketing Research 9e.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ploring Marketing Research 9e.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4408</TotalTime>
  <Words>3539</Words>
  <Application>Microsoft Office PowerPoint</Application>
  <PresentationFormat>On-screen Show (4:3)</PresentationFormat>
  <Paragraphs>243</Paragraphs>
  <Slides>37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ＭＳ Ｐゴシック</vt:lpstr>
      <vt:lpstr>ＭＳ Ｐゴシック</vt:lpstr>
      <vt:lpstr>Arial</vt:lpstr>
      <vt:lpstr>Tahoma</vt:lpstr>
      <vt:lpstr>Times New Roman</vt:lpstr>
      <vt:lpstr>Wingdings</vt:lpstr>
      <vt:lpstr>2_Exploring Marketing Research 9e.</vt:lpstr>
      <vt:lpstr>PowerPoint Presentation</vt:lpstr>
      <vt:lpstr>LEARNING OUTCOMES</vt:lpstr>
      <vt:lpstr>Introduction</vt:lpstr>
      <vt:lpstr>Introduction (cont’d.)</vt:lpstr>
      <vt:lpstr>Why Sample?</vt:lpstr>
      <vt:lpstr>Identifying a Relevant Population and Sampling Frame</vt:lpstr>
      <vt:lpstr>PowerPoint Presentation</vt:lpstr>
      <vt:lpstr>The Sampling Frame</vt:lpstr>
      <vt:lpstr>Sampling Services</vt:lpstr>
      <vt:lpstr>Online Panels </vt:lpstr>
      <vt:lpstr>Sampling Frames for International Marketing Research</vt:lpstr>
      <vt:lpstr>Sampling Units</vt:lpstr>
      <vt:lpstr>Random Sampling and Nonsampling Errors</vt:lpstr>
      <vt:lpstr>Random Sampling Error</vt:lpstr>
      <vt:lpstr>Systematic Sampling Error</vt:lpstr>
      <vt:lpstr>Systematic But Not Obvious Sampling Error</vt:lpstr>
      <vt:lpstr>Website Visitors</vt:lpstr>
      <vt:lpstr>Website Visitors (cont’d.)</vt:lpstr>
      <vt:lpstr>Panel Samples</vt:lpstr>
      <vt:lpstr>Less Than Perfectly Representative Samples</vt:lpstr>
      <vt:lpstr>PowerPoint Presentation</vt:lpstr>
      <vt:lpstr>Probability Versus Nonprobability Sampling</vt:lpstr>
      <vt:lpstr>Probability Versus Nonprobability Sampling (cont’d.)</vt:lpstr>
      <vt:lpstr>Convenience Sampling</vt:lpstr>
      <vt:lpstr>Judgment Sampling</vt:lpstr>
      <vt:lpstr>Quota Sampling</vt:lpstr>
      <vt:lpstr>Quota Sampling: Possible Sources of Bias</vt:lpstr>
      <vt:lpstr>Advantages of Quota Sampling</vt:lpstr>
      <vt:lpstr>Probability Sampling</vt:lpstr>
      <vt:lpstr>Simple Random Sampling</vt:lpstr>
      <vt:lpstr>Systematic Sampling</vt:lpstr>
      <vt:lpstr>PowerPoint Presentation</vt:lpstr>
      <vt:lpstr>Cluster Sampling</vt:lpstr>
      <vt:lpstr>PowerPoint Presentation</vt:lpstr>
      <vt:lpstr>Multistage Area Sampling</vt:lpstr>
      <vt:lpstr>What Is the Appropriate Sample Design?</vt:lpstr>
      <vt:lpstr>What Is the Appropriate Sample Design? (cont’d.)</vt:lpstr>
    </vt:vector>
  </TitlesOfParts>
  <Company>University of Louisiana Monroe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Marketing Research 10e</dc:title>
  <dc:subject>Chapter 1</dc:subject>
  <dc:creator>Laurie A. Babin</dc:creator>
  <cp:lastModifiedBy>Dr. Saleh Alqahtani</cp:lastModifiedBy>
  <cp:revision>268</cp:revision>
  <dcterms:created xsi:type="dcterms:W3CDTF">2003-02-17T02:06:55Z</dcterms:created>
  <dcterms:modified xsi:type="dcterms:W3CDTF">2016-11-24T09:30:15Z</dcterms:modified>
</cp:coreProperties>
</file>