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21" r:id="rId1"/>
  </p:sldMasterIdLst>
  <p:notesMasterIdLst>
    <p:notesMasterId r:id="rId45"/>
  </p:notesMasterIdLst>
  <p:handoutMasterIdLst>
    <p:handoutMasterId r:id="rId46"/>
  </p:handoutMasterIdLst>
  <p:sldIdLst>
    <p:sldId id="256" r:id="rId2"/>
    <p:sldId id="524" r:id="rId3"/>
    <p:sldId id="487" r:id="rId4"/>
    <p:sldId id="488" r:id="rId5"/>
    <p:sldId id="525" r:id="rId6"/>
    <p:sldId id="489" r:id="rId7"/>
    <p:sldId id="490" r:id="rId8"/>
    <p:sldId id="526" r:id="rId9"/>
    <p:sldId id="491" r:id="rId10"/>
    <p:sldId id="492" r:id="rId11"/>
    <p:sldId id="493" r:id="rId12"/>
    <p:sldId id="494" r:id="rId13"/>
    <p:sldId id="495" r:id="rId14"/>
    <p:sldId id="496" r:id="rId15"/>
    <p:sldId id="497" r:id="rId16"/>
    <p:sldId id="498" r:id="rId17"/>
    <p:sldId id="499" r:id="rId18"/>
    <p:sldId id="500" r:id="rId19"/>
    <p:sldId id="501" r:id="rId20"/>
    <p:sldId id="502" r:id="rId21"/>
    <p:sldId id="503" r:id="rId22"/>
    <p:sldId id="504" r:id="rId23"/>
    <p:sldId id="505" r:id="rId24"/>
    <p:sldId id="506" r:id="rId25"/>
    <p:sldId id="507" r:id="rId26"/>
    <p:sldId id="508" r:id="rId27"/>
    <p:sldId id="509" r:id="rId28"/>
    <p:sldId id="510" r:id="rId29"/>
    <p:sldId id="511" r:id="rId30"/>
    <p:sldId id="512" r:id="rId31"/>
    <p:sldId id="513" r:id="rId32"/>
    <p:sldId id="514" r:id="rId33"/>
    <p:sldId id="515" r:id="rId34"/>
    <p:sldId id="516" r:id="rId35"/>
    <p:sldId id="517" r:id="rId36"/>
    <p:sldId id="518" r:id="rId37"/>
    <p:sldId id="519" r:id="rId38"/>
    <p:sldId id="520" r:id="rId39"/>
    <p:sldId id="521" r:id="rId40"/>
    <p:sldId id="522" r:id="rId41"/>
    <p:sldId id="527" r:id="rId42"/>
    <p:sldId id="528" r:id="rId43"/>
    <p:sldId id="523" r:id="rId44"/>
  </p:sldIdLst>
  <p:sldSz cx="9144000" cy="6858000" type="screen4x3"/>
  <p:notesSz cx="6934200" cy="92837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10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0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0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0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0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5pPr>
    <a:lvl6pPr marL="2286000" algn="l" defTabSz="914400" rtl="0" eaLnBrk="1" latinLnBrk="0" hangingPunct="1">
      <a:defRPr sz="10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6pPr>
    <a:lvl7pPr marL="2743200" algn="l" defTabSz="914400" rtl="0" eaLnBrk="1" latinLnBrk="0" hangingPunct="1">
      <a:defRPr sz="10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7pPr>
    <a:lvl8pPr marL="3200400" algn="l" defTabSz="914400" rtl="0" eaLnBrk="1" latinLnBrk="0" hangingPunct="1">
      <a:defRPr sz="10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8pPr>
    <a:lvl9pPr marL="3657600" algn="l" defTabSz="914400" rtl="0" eaLnBrk="1" latinLnBrk="0" hangingPunct="1">
      <a:defRPr sz="10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080"/>
    <a:srgbClr val="5D642A"/>
    <a:srgbClr val="840C4F"/>
    <a:srgbClr val="634501"/>
    <a:srgbClr val="335D65"/>
    <a:srgbClr val="9A4D23"/>
    <a:srgbClr val="735001"/>
    <a:srgbClr val="83724F"/>
    <a:srgbClr val="367C2B"/>
    <a:srgbClr val="88923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4601" autoAdjust="0"/>
    <p:restoredTop sz="94660"/>
  </p:normalViewPr>
  <p:slideViewPr>
    <p:cSldViewPr>
      <p:cViewPr varScale="1">
        <p:scale>
          <a:sx n="110" d="100"/>
          <a:sy n="110" d="100"/>
        </p:scale>
        <p:origin x="1266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5142"/>
    </p:cViewPr>
  </p:sorterViewPr>
  <p:notesViewPr>
    <p:cSldViewPr>
      <p:cViewPr varScale="1">
        <p:scale>
          <a:sx n="66" d="100"/>
          <a:sy n="66" d="100"/>
        </p:scale>
        <p:origin x="3234" y="84"/>
      </p:cViewPr>
      <p:guideLst/>
    </p:cSldViewPr>
  </p:notesViewPr>
  <p:gridSpacing cx="91439" cy="91439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handoutMaster" Target="handoutMasters/handoutMaster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05138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665" tIns="46333" rIns="92665" bIns="46333" numCol="1" anchor="t" anchorCtr="0" compatLnSpc="1">
            <a:prstTxWarp prst="textNoShape">
              <a:avLst/>
            </a:prstTxWarp>
          </a:bodyPr>
          <a:lstStyle>
            <a:lvl1pPr defTabSz="927100" eaLnBrk="1" hangingPunct="1">
              <a:defRPr sz="1200" dirty="0">
                <a:latin typeface="Times New Roman" panose="02020603050405020304" pitchFamily="18" charset="0"/>
                <a:ea typeface="+mn-ea"/>
              </a:defRPr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29063" y="0"/>
            <a:ext cx="3005137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665" tIns="46333" rIns="92665" bIns="46333" numCol="1" anchor="t" anchorCtr="0" compatLnSpc="1">
            <a:prstTxWarp prst="textNoShape">
              <a:avLst/>
            </a:prstTxWarp>
          </a:bodyPr>
          <a:lstStyle>
            <a:lvl1pPr algn="r" defTabSz="927100" eaLnBrk="1" hangingPunct="1">
              <a:defRPr sz="1200" dirty="0">
                <a:latin typeface="Times New Roman" panose="02020603050405020304" pitchFamily="18" charset="0"/>
                <a:ea typeface="+mn-ea"/>
              </a:defRPr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2765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20150"/>
            <a:ext cx="3005138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665" tIns="46333" rIns="92665" bIns="46333" numCol="1" anchor="b" anchorCtr="0" compatLnSpc="1">
            <a:prstTxWarp prst="textNoShape">
              <a:avLst/>
            </a:prstTxWarp>
          </a:bodyPr>
          <a:lstStyle>
            <a:lvl1pPr defTabSz="927100" eaLnBrk="1" hangingPunct="1">
              <a:defRPr sz="1200" dirty="0">
                <a:latin typeface="Times New Roman" panose="02020603050405020304" pitchFamily="18" charset="0"/>
                <a:ea typeface="+mn-ea"/>
              </a:defRPr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2765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29063" y="8820150"/>
            <a:ext cx="3005137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665" tIns="46333" rIns="92665" bIns="46333" numCol="1" anchor="b" anchorCtr="0" compatLnSpc="1">
            <a:prstTxWarp prst="textNoShape">
              <a:avLst/>
            </a:prstTxWarp>
          </a:bodyPr>
          <a:lstStyle>
            <a:lvl1pPr algn="r" defTabSz="927100" eaLnBrk="1" hangingPunct="1">
              <a:defRPr sz="1200" smtClean="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899A9852-0081-4000-ABE8-4B26D133B442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58736663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05138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665" tIns="46333" rIns="92665" bIns="46333" numCol="1" anchor="t" anchorCtr="0" compatLnSpc="1">
            <a:prstTxWarp prst="textNoShape">
              <a:avLst/>
            </a:prstTxWarp>
          </a:bodyPr>
          <a:lstStyle>
            <a:lvl1pPr defTabSz="927100" eaLnBrk="1" hangingPunct="1">
              <a:defRPr sz="1200" dirty="0">
                <a:latin typeface="Times New Roman" panose="02020603050405020304" pitchFamily="18" charset="0"/>
                <a:ea typeface="+mn-ea"/>
              </a:defRPr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29063" y="0"/>
            <a:ext cx="3005137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665" tIns="46333" rIns="92665" bIns="46333" numCol="1" anchor="t" anchorCtr="0" compatLnSpc="1">
            <a:prstTxWarp prst="textNoShape">
              <a:avLst/>
            </a:prstTxWarp>
          </a:bodyPr>
          <a:lstStyle>
            <a:lvl1pPr algn="r" defTabSz="927100" eaLnBrk="1" hangingPunct="1">
              <a:defRPr sz="1200" dirty="0">
                <a:latin typeface="Times New Roman" panose="02020603050405020304" pitchFamily="18" charset="0"/>
                <a:ea typeface="+mn-ea"/>
              </a:defRPr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922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6175" y="696913"/>
            <a:ext cx="4641850" cy="34813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23925" y="4410075"/>
            <a:ext cx="5086350" cy="417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665" tIns="46333" rIns="92665" bIns="4633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noProof="0" smtClean="0"/>
              <a:t>Click to edit Master text styles</a:t>
            </a:r>
          </a:p>
          <a:p>
            <a:pPr lvl="1"/>
            <a:r>
              <a:rPr lang="en-US" altLang="en-US" noProof="0" smtClean="0"/>
              <a:t>Second level</a:t>
            </a:r>
          </a:p>
          <a:p>
            <a:pPr lvl="2"/>
            <a:r>
              <a:rPr lang="en-US" altLang="en-US" noProof="0" smtClean="0"/>
              <a:t>Third level</a:t>
            </a:r>
          </a:p>
          <a:p>
            <a:pPr lvl="3"/>
            <a:r>
              <a:rPr lang="en-US" altLang="en-US" noProof="0" smtClean="0"/>
              <a:t>Fourth level</a:t>
            </a:r>
          </a:p>
          <a:p>
            <a:pPr lvl="4"/>
            <a:r>
              <a:rPr lang="en-US" altLang="en-US" noProof="0" smtClean="0"/>
              <a:t>Fifth level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0150"/>
            <a:ext cx="3005138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665" tIns="46333" rIns="92665" bIns="46333" numCol="1" anchor="b" anchorCtr="0" compatLnSpc="1">
            <a:prstTxWarp prst="textNoShape">
              <a:avLst/>
            </a:prstTxWarp>
          </a:bodyPr>
          <a:lstStyle>
            <a:lvl1pPr defTabSz="927100" eaLnBrk="1" hangingPunct="1">
              <a:defRPr sz="1200" dirty="0">
                <a:latin typeface="Times New Roman" panose="02020603050405020304" pitchFamily="18" charset="0"/>
                <a:ea typeface="+mn-ea"/>
              </a:defRPr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29063" y="8820150"/>
            <a:ext cx="3005137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665" tIns="46333" rIns="92665" bIns="46333" numCol="1" anchor="b" anchorCtr="0" compatLnSpc="1">
            <a:prstTxWarp prst="textNoShape">
              <a:avLst/>
            </a:prstTxWarp>
          </a:bodyPr>
          <a:lstStyle>
            <a:lvl1pPr algn="r" defTabSz="927100" eaLnBrk="1" hangingPunct="1">
              <a:defRPr sz="1200" smtClean="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6B483893-3D30-4E7B-8B76-2B90C15202A5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35400733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MS PGothic" panose="020B0600070205080204" pitchFamily="34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MS PGothic" panose="020B0600070205080204" pitchFamily="34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MS PGothic" panose="020B0600070205080204" pitchFamily="34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MS PGothic" panose="020B0600070205080204" pitchFamily="34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MS PGothic" panose="020B0600070205080204" pitchFamily="34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2710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defTabSz="92710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defTabSz="92710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defTabSz="92710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defTabSz="92710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fld id="{E606F353-E35D-4124-98E2-6FA91A6C1C72}" type="slidenum">
              <a:rPr lang="en-US" altLang="en-US" sz="1200">
                <a:latin typeface="Times New Roman" panose="02020603050405020304" pitchFamily="18" charset="0"/>
              </a:rPr>
              <a:pPr/>
              <a:t>1</a:t>
            </a:fld>
            <a:endParaRPr lang="en-US" altLang="en-US" sz="1200" dirty="0">
              <a:latin typeface="Times New Roman" panose="02020603050405020304" pitchFamily="18" charset="0"/>
            </a:endParaRPr>
          </a:p>
        </p:txBody>
      </p:sp>
      <p:sp>
        <p:nvSpPr>
          <p:cNvPr id="122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4" name="Rectangle 3"/>
          <p:cNvSpPr>
            <a:spLocks noGrp="1" noChangeArrowheads="1"/>
          </p:cNvSpPr>
          <p:nvPr>
            <p:ph type="body" idx="1"/>
          </p:nvPr>
        </p:nvSpPr>
        <p:spPr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>
              <a:defRPr/>
            </a:pPr>
            <a:endParaRPr lang="en-US" dirty="0">
              <a:latin typeface="Times New Roman" charset="0"/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7105974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2710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defTabSz="92710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defTabSz="92710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defTabSz="92710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defTabSz="92710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fld id="{954D5F77-BB8C-431F-958F-D45A52450ABE}" type="slidenum">
              <a:rPr lang="en-US" altLang="en-US" sz="1200">
                <a:latin typeface="Times New Roman" panose="02020603050405020304" pitchFamily="18" charset="0"/>
              </a:rPr>
              <a:pPr/>
              <a:t>2</a:t>
            </a:fld>
            <a:endParaRPr lang="en-US" altLang="en-US" sz="1200" dirty="0">
              <a:latin typeface="Times New Roman" panose="02020603050405020304" pitchFamily="18" charset="0"/>
            </a:endParaRPr>
          </a:p>
        </p:txBody>
      </p:sp>
      <p:sp>
        <p:nvSpPr>
          <p:cNvPr id="143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7763" y="696913"/>
            <a:ext cx="4641850" cy="3481387"/>
          </a:xfrm>
          <a:ln/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>
              <a:defRPr/>
            </a:pPr>
            <a:endParaRPr lang="en-US" dirty="0">
              <a:latin typeface="Times New Roman" charset="0"/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644614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B483893-3D30-4E7B-8B76-2B90C15202A5}" type="slidenum">
              <a:rPr lang="en-US" altLang="en-US" smtClean="0"/>
              <a:pPr>
                <a:defRPr/>
              </a:pPr>
              <a:t>3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53267753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B483893-3D30-4E7B-8B76-2B90C15202A5}" type="slidenum">
              <a:rPr lang="en-US" altLang="en-US" smtClean="0"/>
              <a:pPr>
                <a:defRPr/>
              </a:pPr>
              <a:t>4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3983848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1_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00" y="5852160"/>
            <a:ext cx="9144000" cy="10058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 Box 3"/>
          <p:cNvSpPr txBox="1">
            <a:spLocks noChangeArrowheads="1"/>
          </p:cNvSpPr>
          <p:nvPr userDrawn="1"/>
        </p:nvSpPr>
        <p:spPr bwMode="auto">
          <a:xfrm>
            <a:off x="6035675" y="1782763"/>
            <a:ext cx="1187450" cy="24447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>
            <a:lvl1pPr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endParaRPr lang="en-US" dirty="0" smtClean="0">
              <a:solidFill>
                <a:srgbClr val="000000"/>
              </a:solidFill>
            </a:endParaRPr>
          </a:p>
        </p:txBody>
      </p:sp>
      <p:pic>
        <p:nvPicPr>
          <p:cNvPr id="7" name="Picture 6"/>
          <p:cNvPicPr>
            <a:picLocks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8423"/>
          <a:stretch/>
        </p:blipFill>
        <p:spPr>
          <a:xfrm>
            <a:off x="-1" y="0"/>
            <a:ext cx="9144000" cy="320040"/>
          </a:xfrm>
          <a:prstGeom prst="rect">
            <a:avLst/>
          </a:prstGeom>
        </p:spPr>
      </p:pic>
      <p:sp>
        <p:nvSpPr>
          <p:cNvPr id="8" name="Text Placeholder 7"/>
          <p:cNvSpPr>
            <a:spLocks noGrp="1"/>
          </p:cNvSpPr>
          <p:nvPr>
            <p:ph type="body" sz="quarter" idx="11" hasCustomPrompt="1"/>
          </p:nvPr>
        </p:nvSpPr>
        <p:spPr>
          <a:xfrm>
            <a:off x="4456894" y="1905929"/>
            <a:ext cx="4138422" cy="2304288"/>
          </a:xfrm>
        </p:spPr>
        <p:txBody>
          <a:bodyPr/>
          <a:lstStyle>
            <a:lvl1pPr marL="0" indent="0" algn="ctr" rtl="0" eaLnBrk="1" fontAlgn="base" hangingPunct="1">
              <a:spcBef>
                <a:spcPct val="0"/>
              </a:spcBef>
              <a:spcAft>
                <a:spcPct val="0"/>
              </a:spcAft>
              <a:buNone/>
              <a:defRPr lang="en-US" sz="3600" b="1" kern="1200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1pPr>
          </a:lstStyle>
          <a:p>
            <a:pPr lvl="0"/>
            <a:r>
              <a:rPr lang="en-US" dirty="0" smtClean="0"/>
              <a:t>Click to add chapter # and title</a:t>
            </a:r>
            <a:endParaRPr lang="en-US" dirty="0"/>
          </a:p>
        </p:txBody>
      </p:sp>
      <p:sp>
        <p:nvSpPr>
          <p:cNvPr id="2" name="Oval 1"/>
          <p:cNvSpPr/>
          <p:nvPr userDrawn="1"/>
        </p:nvSpPr>
        <p:spPr bwMode="auto">
          <a:xfrm>
            <a:off x="50" y="5939764"/>
            <a:ext cx="73152" cy="73152"/>
          </a:xfrm>
          <a:prstGeom prst="ellipse">
            <a:avLst/>
          </a:prstGeom>
          <a:solidFill>
            <a:srgbClr val="335D6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9" name="Oval 18"/>
          <p:cNvSpPr/>
          <p:nvPr userDrawn="1"/>
        </p:nvSpPr>
        <p:spPr bwMode="auto">
          <a:xfrm>
            <a:off x="50" y="6115022"/>
            <a:ext cx="73152" cy="73152"/>
          </a:xfrm>
          <a:prstGeom prst="ellipse">
            <a:avLst/>
          </a:prstGeom>
          <a:solidFill>
            <a:srgbClr val="335D6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0" name="Oval 19"/>
          <p:cNvSpPr/>
          <p:nvPr userDrawn="1"/>
        </p:nvSpPr>
        <p:spPr bwMode="auto">
          <a:xfrm>
            <a:off x="50" y="6290280"/>
            <a:ext cx="73152" cy="73152"/>
          </a:xfrm>
          <a:prstGeom prst="ellipse">
            <a:avLst/>
          </a:prstGeom>
          <a:solidFill>
            <a:srgbClr val="335D6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3" name="Oval 22"/>
          <p:cNvSpPr/>
          <p:nvPr userDrawn="1"/>
        </p:nvSpPr>
        <p:spPr bwMode="auto">
          <a:xfrm>
            <a:off x="221362" y="5939764"/>
            <a:ext cx="73152" cy="73152"/>
          </a:xfrm>
          <a:prstGeom prst="ellipse">
            <a:avLst/>
          </a:prstGeom>
          <a:solidFill>
            <a:srgbClr val="C2B59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4" name="Oval 23"/>
          <p:cNvSpPr/>
          <p:nvPr userDrawn="1"/>
        </p:nvSpPr>
        <p:spPr bwMode="auto">
          <a:xfrm>
            <a:off x="221362" y="6115022"/>
            <a:ext cx="73152" cy="73152"/>
          </a:xfrm>
          <a:prstGeom prst="ellipse">
            <a:avLst/>
          </a:prstGeom>
          <a:solidFill>
            <a:srgbClr val="C2B59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5" name="Oval 24"/>
          <p:cNvSpPr/>
          <p:nvPr userDrawn="1"/>
        </p:nvSpPr>
        <p:spPr bwMode="auto">
          <a:xfrm>
            <a:off x="221362" y="6290280"/>
            <a:ext cx="73152" cy="73152"/>
          </a:xfrm>
          <a:prstGeom prst="ellipse">
            <a:avLst/>
          </a:prstGeom>
          <a:solidFill>
            <a:srgbClr val="C2B59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6" name="Oval 25"/>
          <p:cNvSpPr/>
          <p:nvPr userDrawn="1"/>
        </p:nvSpPr>
        <p:spPr bwMode="auto">
          <a:xfrm>
            <a:off x="442674" y="5939764"/>
            <a:ext cx="73152" cy="73152"/>
          </a:xfrm>
          <a:prstGeom prst="ellipse">
            <a:avLst/>
          </a:prstGeom>
          <a:solidFill>
            <a:srgbClr val="367C2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7" name="Oval 26"/>
          <p:cNvSpPr/>
          <p:nvPr userDrawn="1"/>
        </p:nvSpPr>
        <p:spPr bwMode="auto">
          <a:xfrm>
            <a:off x="442674" y="6115022"/>
            <a:ext cx="73152" cy="73152"/>
          </a:xfrm>
          <a:prstGeom prst="ellipse">
            <a:avLst/>
          </a:prstGeom>
          <a:solidFill>
            <a:srgbClr val="367C2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8" name="Oval 27"/>
          <p:cNvSpPr/>
          <p:nvPr userDrawn="1"/>
        </p:nvSpPr>
        <p:spPr bwMode="auto">
          <a:xfrm>
            <a:off x="442674" y="6290280"/>
            <a:ext cx="73152" cy="73152"/>
          </a:xfrm>
          <a:prstGeom prst="ellipse">
            <a:avLst/>
          </a:prstGeom>
          <a:solidFill>
            <a:srgbClr val="367C2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9" name="Oval 28"/>
          <p:cNvSpPr/>
          <p:nvPr userDrawn="1"/>
        </p:nvSpPr>
        <p:spPr bwMode="auto">
          <a:xfrm>
            <a:off x="663986" y="5939764"/>
            <a:ext cx="73152" cy="73152"/>
          </a:xfrm>
          <a:prstGeom prst="ellipse">
            <a:avLst/>
          </a:prstGeom>
          <a:solidFill>
            <a:srgbClr val="FBAB18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0" name="Oval 29"/>
          <p:cNvSpPr/>
          <p:nvPr userDrawn="1"/>
        </p:nvSpPr>
        <p:spPr bwMode="auto">
          <a:xfrm>
            <a:off x="663986" y="6115022"/>
            <a:ext cx="73152" cy="73152"/>
          </a:xfrm>
          <a:prstGeom prst="ellipse">
            <a:avLst/>
          </a:prstGeom>
          <a:solidFill>
            <a:srgbClr val="FBAB18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1" name="Oval 30"/>
          <p:cNvSpPr/>
          <p:nvPr userDrawn="1"/>
        </p:nvSpPr>
        <p:spPr bwMode="auto">
          <a:xfrm>
            <a:off x="663986" y="6290280"/>
            <a:ext cx="73152" cy="73152"/>
          </a:xfrm>
          <a:prstGeom prst="ellipse">
            <a:avLst/>
          </a:prstGeom>
          <a:solidFill>
            <a:srgbClr val="FBAB18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2" name="Oval 31"/>
          <p:cNvSpPr/>
          <p:nvPr userDrawn="1"/>
        </p:nvSpPr>
        <p:spPr bwMode="auto">
          <a:xfrm>
            <a:off x="885298" y="5939764"/>
            <a:ext cx="73152" cy="73152"/>
          </a:xfrm>
          <a:prstGeom prst="ellipse">
            <a:avLst/>
          </a:prstGeom>
          <a:solidFill>
            <a:srgbClr val="CB343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3" name="Oval 32"/>
          <p:cNvSpPr/>
          <p:nvPr userDrawn="1"/>
        </p:nvSpPr>
        <p:spPr bwMode="auto">
          <a:xfrm>
            <a:off x="885298" y="6115022"/>
            <a:ext cx="73152" cy="73152"/>
          </a:xfrm>
          <a:prstGeom prst="ellipse">
            <a:avLst/>
          </a:prstGeom>
          <a:solidFill>
            <a:srgbClr val="CB343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4" name="Oval 33"/>
          <p:cNvSpPr/>
          <p:nvPr userDrawn="1"/>
        </p:nvSpPr>
        <p:spPr bwMode="auto">
          <a:xfrm>
            <a:off x="885298" y="6290280"/>
            <a:ext cx="73152" cy="73152"/>
          </a:xfrm>
          <a:prstGeom prst="ellipse">
            <a:avLst/>
          </a:prstGeom>
          <a:solidFill>
            <a:srgbClr val="CB343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5" name="Oval 34"/>
          <p:cNvSpPr/>
          <p:nvPr userDrawn="1"/>
        </p:nvSpPr>
        <p:spPr bwMode="auto">
          <a:xfrm>
            <a:off x="1106610" y="5939764"/>
            <a:ext cx="73152" cy="73152"/>
          </a:xfrm>
          <a:prstGeom prst="ellipse">
            <a:avLst/>
          </a:prstGeom>
          <a:solidFill>
            <a:srgbClr val="840C4F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6" name="Oval 35"/>
          <p:cNvSpPr/>
          <p:nvPr userDrawn="1"/>
        </p:nvSpPr>
        <p:spPr bwMode="auto">
          <a:xfrm>
            <a:off x="1106610" y="6115022"/>
            <a:ext cx="73152" cy="73152"/>
          </a:xfrm>
          <a:prstGeom prst="ellipse">
            <a:avLst/>
          </a:prstGeom>
          <a:solidFill>
            <a:srgbClr val="840C4F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7" name="Oval 36"/>
          <p:cNvSpPr/>
          <p:nvPr userDrawn="1"/>
        </p:nvSpPr>
        <p:spPr bwMode="auto">
          <a:xfrm>
            <a:off x="1106610" y="6290280"/>
            <a:ext cx="73152" cy="73152"/>
          </a:xfrm>
          <a:prstGeom prst="ellipse">
            <a:avLst/>
          </a:prstGeom>
          <a:solidFill>
            <a:srgbClr val="840C4F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8" name="Oval 37"/>
          <p:cNvSpPr/>
          <p:nvPr userDrawn="1"/>
        </p:nvSpPr>
        <p:spPr bwMode="auto">
          <a:xfrm>
            <a:off x="1327922" y="5939764"/>
            <a:ext cx="73152" cy="73152"/>
          </a:xfrm>
          <a:prstGeom prst="ellipse">
            <a:avLst/>
          </a:prstGeom>
          <a:solidFill>
            <a:srgbClr val="88923E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9" name="Oval 38"/>
          <p:cNvSpPr/>
          <p:nvPr userDrawn="1"/>
        </p:nvSpPr>
        <p:spPr bwMode="auto">
          <a:xfrm>
            <a:off x="1327922" y="6115022"/>
            <a:ext cx="73152" cy="73152"/>
          </a:xfrm>
          <a:prstGeom prst="ellipse">
            <a:avLst/>
          </a:prstGeom>
          <a:solidFill>
            <a:srgbClr val="88923E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0" name="Oval 39"/>
          <p:cNvSpPr/>
          <p:nvPr userDrawn="1"/>
        </p:nvSpPr>
        <p:spPr bwMode="auto">
          <a:xfrm>
            <a:off x="1327922" y="6290280"/>
            <a:ext cx="73152" cy="73152"/>
          </a:xfrm>
          <a:prstGeom prst="ellipse">
            <a:avLst/>
          </a:prstGeom>
          <a:solidFill>
            <a:srgbClr val="88923E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2" name="Oval 61"/>
          <p:cNvSpPr/>
          <p:nvPr userDrawn="1"/>
        </p:nvSpPr>
        <p:spPr bwMode="auto">
          <a:xfrm>
            <a:off x="1549234" y="5939764"/>
            <a:ext cx="73152" cy="73152"/>
          </a:xfrm>
          <a:prstGeom prst="ellipse">
            <a:avLst/>
          </a:prstGeom>
          <a:solidFill>
            <a:srgbClr val="335D6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3" name="Oval 62"/>
          <p:cNvSpPr/>
          <p:nvPr userDrawn="1"/>
        </p:nvSpPr>
        <p:spPr bwMode="auto">
          <a:xfrm>
            <a:off x="1549234" y="6115022"/>
            <a:ext cx="73152" cy="73152"/>
          </a:xfrm>
          <a:prstGeom prst="ellipse">
            <a:avLst/>
          </a:prstGeom>
          <a:solidFill>
            <a:srgbClr val="335D6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4" name="Oval 63"/>
          <p:cNvSpPr/>
          <p:nvPr userDrawn="1"/>
        </p:nvSpPr>
        <p:spPr bwMode="auto">
          <a:xfrm>
            <a:off x="1549234" y="6290280"/>
            <a:ext cx="73152" cy="73152"/>
          </a:xfrm>
          <a:prstGeom prst="ellipse">
            <a:avLst/>
          </a:prstGeom>
          <a:solidFill>
            <a:srgbClr val="335D6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5" name="Oval 64"/>
          <p:cNvSpPr/>
          <p:nvPr userDrawn="1"/>
        </p:nvSpPr>
        <p:spPr bwMode="auto">
          <a:xfrm>
            <a:off x="1770546" y="5939764"/>
            <a:ext cx="73152" cy="73152"/>
          </a:xfrm>
          <a:prstGeom prst="ellipse">
            <a:avLst/>
          </a:prstGeom>
          <a:solidFill>
            <a:srgbClr val="C2B59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6" name="Oval 65"/>
          <p:cNvSpPr/>
          <p:nvPr userDrawn="1"/>
        </p:nvSpPr>
        <p:spPr bwMode="auto">
          <a:xfrm>
            <a:off x="1770546" y="6115022"/>
            <a:ext cx="73152" cy="73152"/>
          </a:xfrm>
          <a:prstGeom prst="ellipse">
            <a:avLst/>
          </a:prstGeom>
          <a:solidFill>
            <a:srgbClr val="C2B59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7" name="Oval 66"/>
          <p:cNvSpPr/>
          <p:nvPr userDrawn="1"/>
        </p:nvSpPr>
        <p:spPr bwMode="auto">
          <a:xfrm>
            <a:off x="1770546" y="6290280"/>
            <a:ext cx="73152" cy="73152"/>
          </a:xfrm>
          <a:prstGeom prst="ellipse">
            <a:avLst/>
          </a:prstGeom>
          <a:solidFill>
            <a:srgbClr val="C2B59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8" name="Oval 67"/>
          <p:cNvSpPr/>
          <p:nvPr userDrawn="1"/>
        </p:nvSpPr>
        <p:spPr bwMode="auto">
          <a:xfrm>
            <a:off x="1991858" y="5939764"/>
            <a:ext cx="73152" cy="73152"/>
          </a:xfrm>
          <a:prstGeom prst="ellipse">
            <a:avLst/>
          </a:prstGeom>
          <a:solidFill>
            <a:srgbClr val="367C2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9" name="Oval 68"/>
          <p:cNvSpPr/>
          <p:nvPr userDrawn="1"/>
        </p:nvSpPr>
        <p:spPr bwMode="auto">
          <a:xfrm>
            <a:off x="1991858" y="6115022"/>
            <a:ext cx="73152" cy="73152"/>
          </a:xfrm>
          <a:prstGeom prst="ellipse">
            <a:avLst/>
          </a:prstGeom>
          <a:solidFill>
            <a:srgbClr val="367C2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0" name="Oval 69"/>
          <p:cNvSpPr/>
          <p:nvPr userDrawn="1"/>
        </p:nvSpPr>
        <p:spPr bwMode="auto">
          <a:xfrm>
            <a:off x="1991858" y="6290280"/>
            <a:ext cx="73152" cy="73152"/>
          </a:xfrm>
          <a:prstGeom prst="ellipse">
            <a:avLst/>
          </a:prstGeom>
          <a:solidFill>
            <a:srgbClr val="367C2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1" name="Oval 70"/>
          <p:cNvSpPr/>
          <p:nvPr userDrawn="1"/>
        </p:nvSpPr>
        <p:spPr bwMode="auto">
          <a:xfrm>
            <a:off x="2213170" y="5939764"/>
            <a:ext cx="73152" cy="73152"/>
          </a:xfrm>
          <a:prstGeom prst="ellipse">
            <a:avLst/>
          </a:prstGeom>
          <a:solidFill>
            <a:srgbClr val="FBAB18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2" name="Oval 71"/>
          <p:cNvSpPr/>
          <p:nvPr userDrawn="1"/>
        </p:nvSpPr>
        <p:spPr bwMode="auto">
          <a:xfrm>
            <a:off x="2213170" y="6115022"/>
            <a:ext cx="73152" cy="73152"/>
          </a:xfrm>
          <a:prstGeom prst="ellipse">
            <a:avLst/>
          </a:prstGeom>
          <a:solidFill>
            <a:srgbClr val="FBAB18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3" name="Oval 72"/>
          <p:cNvSpPr/>
          <p:nvPr userDrawn="1"/>
        </p:nvSpPr>
        <p:spPr bwMode="auto">
          <a:xfrm>
            <a:off x="2213170" y="6290280"/>
            <a:ext cx="73152" cy="73152"/>
          </a:xfrm>
          <a:prstGeom prst="ellipse">
            <a:avLst/>
          </a:prstGeom>
          <a:solidFill>
            <a:srgbClr val="FBAB18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4" name="Oval 73"/>
          <p:cNvSpPr/>
          <p:nvPr userDrawn="1"/>
        </p:nvSpPr>
        <p:spPr bwMode="auto">
          <a:xfrm>
            <a:off x="2434482" y="5939764"/>
            <a:ext cx="73152" cy="73152"/>
          </a:xfrm>
          <a:prstGeom prst="ellipse">
            <a:avLst/>
          </a:prstGeom>
          <a:solidFill>
            <a:srgbClr val="CB343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5" name="Oval 74"/>
          <p:cNvSpPr/>
          <p:nvPr userDrawn="1"/>
        </p:nvSpPr>
        <p:spPr bwMode="auto">
          <a:xfrm>
            <a:off x="2434482" y="6115022"/>
            <a:ext cx="73152" cy="73152"/>
          </a:xfrm>
          <a:prstGeom prst="ellipse">
            <a:avLst/>
          </a:prstGeom>
          <a:solidFill>
            <a:srgbClr val="CB343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6" name="Oval 75"/>
          <p:cNvSpPr/>
          <p:nvPr userDrawn="1"/>
        </p:nvSpPr>
        <p:spPr bwMode="auto">
          <a:xfrm>
            <a:off x="2434482" y="6290280"/>
            <a:ext cx="73152" cy="73152"/>
          </a:xfrm>
          <a:prstGeom prst="ellipse">
            <a:avLst/>
          </a:prstGeom>
          <a:solidFill>
            <a:srgbClr val="CB343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7" name="Oval 76"/>
          <p:cNvSpPr/>
          <p:nvPr userDrawn="1"/>
        </p:nvSpPr>
        <p:spPr bwMode="auto">
          <a:xfrm>
            <a:off x="2655794" y="5939764"/>
            <a:ext cx="73152" cy="73152"/>
          </a:xfrm>
          <a:prstGeom prst="ellipse">
            <a:avLst/>
          </a:prstGeom>
          <a:solidFill>
            <a:srgbClr val="840C4F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8" name="Oval 77"/>
          <p:cNvSpPr/>
          <p:nvPr userDrawn="1"/>
        </p:nvSpPr>
        <p:spPr bwMode="auto">
          <a:xfrm>
            <a:off x="2655794" y="6115022"/>
            <a:ext cx="73152" cy="73152"/>
          </a:xfrm>
          <a:prstGeom prst="ellipse">
            <a:avLst/>
          </a:prstGeom>
          <a:solidFill>
            <a:srgbClr val="840C4F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9" name="Oval 78"/>
          <p:cNvSpPr/>
          <p:nvPr userDrawn="1"/>
        </p:nvSpPr>
        <p:spPr bwMode="auto">
          <a:xfrm>
            <a:off x="2655794" y="6290280"/>
            <a:ext cx="73152" cy="73152"/>
          </a:xfrm>
          <a:prstGeom prst="ellipse">
            <a:avLst/>
          </a:prstGeom>
          <a:solidFill>
            <a:srgbClr val="840C4F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0" name="Oval 79"/>
          <p:cNvSpPr/>
          <p:nvPr userDrawn="1"/>
        </p:nvSpPr>
        <p:spPr bwMode="auto">
          <a:xfrm>
            <a:off x="2877106" y="5939764"/>
            <a:ext cx="73152" cy="73152"/>
          </a:xfrm>
          <a:prstGeom prst="ellipse">
            <a:avLst/>
          </a:prstGeom>
          <a:solidFill>
            <a:srgbClr val="88923E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1" name="Oval 80"/>
          <p:cNvSpPr/>
          <p:nvPr userDrawn="1"/>
        </p:nvSpPr>
        <p:spPr bwMode="auto">
          <a:xfrm>
            <a:off x="2877106" y="6115022"/>
            <a:ext cx="73152" cy="73152"/>
          </a:xfrm>
          <a:prstGeom prst="ellipse">
            <a:avLst/>
          </a:prstGeom>
          <a:solidFill>
            <a:srgbClr val="88923E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2" name="Oval 81"/>
          <p:cNvSpPr/>
          <p:nvPr userDrawn="1"/>
        </p:nvSpPr>
        <p:spPr bwMode="auto">
          <a:xfrm>
            <a:off x="2877106" y="6290280"/>
            <a:ext cx="73152" cy="73152"/>
          </a:xfrm>
          <a:prstGeom prst="ellipse">
            <a:avLst/>
          </a:prstGeom>
          <a:solidFill>
            <a:srgbClr val="88923E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3" name="Oval 82"/>
          <p:cNvSpPr/>
          <p:nvPr userDrawn="1"/>
        </p:nvSpPr>
        <p:spPr bwMode="auto">
          <a:xfrm>
            <a:off x="3098418" y="5939764"/>
            <a:ext cx="73152" cy="73152"/>
          </a:xfrm>
          <a:prstGeom prst="ellipse">
            <a:avLst/>
          </a:prstGeom>
          <a:solidFill>
            <a:srgbClr val="335D6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4" name="Oval 83"/>
          <p:cNvSpPr/>
          <p:nvPr userDrawn="1"/>
        </p:nvSpPr>
        <p:spPr bwMode="auto">
          <a:xfrm>
            <a:off x="3098418" y="6115022"/>
            <a:ext cx="73152" cy="73152"/>
          </a:xfrm>
          <a:prstGeom prst="ellipse">
            <a:avLst/>
          </a:prstGeom>
          <a:solidFill>
            <a:srgbClr val="335D6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5" name="Oval 84"/>
          <p:cNvSpPr/>
          <p:nvPr userDrawn="1"/>
        </p:nvSpPr>
        <p:spPr bwMode="auto">
          <a:xfrm>
            <a:off x="3098418" y="6290280"/>
            <a:ext cx="73152" cy="73152"/>
          </a:xfrm>
          <a:prstGeom prst="ellipse">
            <a:avLst/>
          </a:prstGeom>
          <a:solidFill>
            <a:srgbClr val="335D6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6" name="Oval 85"/>
          <p:cNvSpPr/>
          <p:nvPr userDrawn="1"/>
        </p:nvSpPr>
        <p:spPr bwMode="auto">
          <a:xfrm>
            <a:off x="3319730" y="5939764"/>
            <a:ext cx="73152" cy="73152"/>
          </a:xfrm>
          <a:prstGeom prst="ellipse">
            <a:avLst/>
          </a:prstGeom>
          <a:solidFill>
            <a:srgbClr val="C2B59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7" name="Oval 86"/>
          <p:cNvSpPr/>
          <p:nvPr userDrawn="1"/>
        </p:nvSpPr>
        <p:spPr bwMode="auto">
          <a:xfrm>
            <a:off x="3319730" y="6115022"/>
            <a:ext cx="73152" cy="73152"/>
          </a:xfrm>
          <a:prstGeom prst="ellipse">
            <a:avLst/>
          </a:prstGeom>
          <a:solidFill>
            <a:srgbClr val="C2B59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8" name="Oval 87"/>
          <p:cNvSpPr/>
          <p:nvPr userDrawn="1"/>
        </p:nvSpPr>
        <p:spPr bwMode="auto">
          <a:xfrm>
            <a:off x="3319730" y="6290280"/>
            <a:ext cx="73152" cy="73152"/>
          </a:xfrm>
          <a:prstGeom prst="ellipse">
            <a:avLst/>
          </a:prstGeom>
          <a:solidFill>
            <a:srgbClr val="C2B59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9" name="Oval 88"/>
          <p:cNvSpPr/>
          <p:nvPr userDrawn="1"/>
        </p:nvSpPr>
        <p:spPr bwMode="auto">
          <a:xfrm>
            <a:off x="3541042" y="5939764"/>
            <a:ext cx="73152" cy="73152"/>
          </a:xfrm>
          <a:prstGeom prst="ellipse">
            <a:avLst/>
          </a:prstGeom>
          <a:solidFill>
            <a:srgbClr val="367C2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0" name="Oval 89"/>
          <p:cNvSpPr/>
          <p:nvPr userDrawn="1"/>
        </p:nvSpPr>
        <p:spPr bwMode="auto">
          <a:xfrm>
            <a:off x="3541042" y="6115022"/>
            <a:ext cx="73152" cy="73152"/>
          </a:xfrm>
          <a:prstGeom prst="ellipse">
            <a:avLst/>
          </a:prstGeom>
          <a:solidFill>
            <a:srgbClr val="367C2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1" name="Oval 90"/>
          <p:cNvSpPr/>
          <p:nvPr userDrawn="1"/>
        </p:nvSpPr>
        <p:spPr bwMode="auto">
          <a:xfrm>
            <a:off x="3541042" y="6290280"/>
            <a:ext cx="73152" cy="73152"/>
          </a:xfrm>
          <a:prstGeom prst="ellipse">
            <a:avLst/>
          </a:prstGeom>
          <a:solidFill>
            <a:srgbClr val="367C2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2" name="Oval 91"/>
          <p:cNvSpPr/>
          <p:nvPr userDrawn="1"/>
        </p:nvSpPr>
        <p:spPr bwMode="auto">
          <a:xfrm>
            <a:off x="3762354" y="5939764"/>
            <a:ext cx="73152" cy="73152"/>
          </a:xfrm>
          <a:prstGeom prst="ellipse">
            <a:avLst/>
          </a:prstGeom>
          <a:solidFill>
            <a:srgbClr val="FBAB18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3" name="Oval 92"/>
          <p:cNvSpPr/>
          <p:nvPr userDrawn="1"/>
        </p:nvSpPr>
        <p:spPr bwMode="auto">
          <a:xfrm>
            <a:off x="3762354" y="6115022"/>
            <a:ext cx="73152" cy="73152"/>
          </a:xfrm>
          <a:prstGeom prst="ellipse">
            <a:avLst/>
          </a:prstGeom>
          <a:solidFill>
            <a:srgbClr val="FBAB18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4" name="Oval 93"/>
          <p:cNvSpPr/>
          <p:nvPr userDrawn="1"/>
        </p:nvSpPr>
        <p:spPr bwMode="auto">
          <a:xfrm>
            <a:off x="3762354" y="6290280"/>
            <a:ext cx="73152" cy="73152"/>
          </a:xfrm>
          <a:prstGeom prst="ellipse">
            <a:avLst/>
          </a:prstGeom>
          <a:solidFill>
            <a:srgbClr val="FBAB18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5" name="Oval 94"/>
          <p:cNvSpPr/>
          <p:nvPr userDrawn="1"/>
        </p:nvSpPr>
        <p:spPr bwMode="auto">
          <a:xfrm>
            <a:off x="3983666" y="5939764"/>
            <a:ext cx="73152" cy="73152"/>
          </a:xfrm>
          <a:prstGeom prst="ellipse">
            <a:avLst/>
          </a:prstGeom>
          <a:solidFill>
            <a:srgbClr val="CB343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6" name="Oval 95"/>
          <p:cNvSpPr/>
          <p:nvPr userDrawn="1"/>
        </p:nvSpPr>
        <p:spPr bwMode="auto">
          <a:xfrm>
            <a:off x="3983666" y="6115022"/>
            <a:ext cx="73152" cy="73152"/>
          </a:xfrm>
          <a:prstGeom prst="ellipse">
            <a:avLst/>
          </a:prstGeom>
          <a:solidFill>
            <a:srgbClr val="CB343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7" name="Oval 96"/>
          <p:cNvSpPr/>
          <p:nvPr userDrawn="1"/>
        </p:nvSpPr>
        <p:spPr bwMode="auto">
          <a:xfrm>
            <a:off x="3983666" y="6290280"/>
            <a:ext cx="73152" cy="73152"/>
          </a:xfrm>
          <a:prstGeom prst="ellipse">
            <a:avLst/>
          </a:prstGeom>
          <a:solidFill>
            <a:srgbClr val="CB343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8" name="Oval 97"/>
          <p:cNvSpPr/>
          <p:nvPr userDrawn="1"/>
        </p:nvSpPr>
        <p:spPr bwMode="auto">
          <a:xfrm>
            <a:off x="4204978" y="5939764"/>
            <a:ext cx="73152" cy="73152"/>
          </a:xfrm>
          <a:prstGeom prst="ellipse">
            <a:avLst/>
          </a:prstGeom>
          <a:solidFill>
            <a:srgbClr val="840C4F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9" name="Oval 98"/>
          <p:cNvSpPr/>
          <p:nvPr userDrawn="1"/>
        </p:nvSpPr>
        <p:spPr bwMode="auto">
          <a:xfrm>
            <a:off x="4204978" y="6115022"/>
            <a:ext cx="73152" cy="73152"/>
          </a:xfrm>
          <a:prstGeom prst="ellipse">
            <a:avLst/>
          </a:prstGeom>
          <a:solidFill>
            <a:srgbClr val="840C4F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0" name="Oval 99"/>
          <p:cNvSpPr/>
          <p:nvPr userDrawn="1"/>
        </p:nvSpPr>
        <p:spPr bwMode="auto">
          <a:xfrm>
            <a:off x="4204978" y="6290280"/>
            <a:ext cx="73152" cy="73152"/>
          </a:xfrm>
          <a:prstGeom prst="ellipse">
            <a:avLst/>
          </a:prstGeom>
          <a:solidFill>
            <a:srgbClr val="840C4F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1" name="Oval 100"/>
          <p:cNvSpPr/>
          <p:nvPr userDrawn="1"/>
        </p:nvSpPr>
        <p:spPr bwMode="auto">
          <a:xfrm>
            <a:off x="4426290" y="5939764"/>
            <a:ext cx="73152" cy="73152"/>
          </a:xfrm>
          <a:prstGeom prst="ellipse">
            <a:avLst/>
          </a:prstGeom>
          <a:solidFill>
            <a:srgbClr val="88923E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2" name="Oval 101"/>
          <p:cNvSpPr/>
          <p:nvPr userDrawn="1"/>
        </p:nvSpPr>
        <p:spPr bwMode="auto">
          <a:xfrm>
            <a:off x="4426290" y="6115022"/>
            <a:ext cx="73152" cy="73152"/>
          </a:xfrm>
          <a:prstGeom prst="ellipse">
            <a:avLst/>
          </a:prstGeom>
          <a:solidFill>
            <a:srgbClr val="88923E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3" name="Oval 102"/>
          <p:cNvSpPr/>
          <p:nvPr userDrawn="1"/>
        </p:nvSpPr>
        <p:spPr bwMode="auto">
          <a:xfrm>
            <a:off x="4426290" y="6290280"/>
            <a:ext cx="73152" cy="73152"/>
          </a:xfrm>
          <a:prstGeom prst="ellipse">
            <a:avLst/>
          </a:prstGeom>
          <a:solidFill>
            <a:srgbClr val="88923E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4" name="Oval 103"/>
          <p:cNvSpPr/>
          <p:nvPr userDrawn="1"/>
        </p:nvSpPr>
        <p:spPr bwMode="auto">
          <a:xfrm>
            <a:off x="4647602" y="5939764"/>
            <a:ext cx="73152" cy="73152"/>
          </a:xfrm>
          <a:prstGeom prst="ellipse">
            <a:avLst/>
          </a:prstGeom>
          <a:solidFill>
            <a:srgbClr val="335D6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5" name="Oval 104"/>
          <p:cNvSpPr/>
          <p:nvPr userDrawn="1"/>
        </p:nvSpPr>
        <p:spPr bwMode="auto">
          <a:xfrm>
            <a:off x="4647602" y="6115022"/>
            <a:ext cx="73152" cy="73152"/>
          </a:xfrm>
          <a:prstGeom prst="ellipse">
            <a:avLst/>
          </a:prstGeom>
          <a:solidFill>
            <a:srgbClr val="335D6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6" name="Oval 105"/>
          <p:cNvSpPr/>
          <p:nvPr userDrawn="1"/>
        </p:nvSpPr>
        <p:spPr bwMode="auto">
          <a:xfrm>
            <a:off x="4647602" y="6290280"/>
            <a:ext cx="73152" cy="73152"/>
          </a:xfrm>
          <a:prstGeom prst="ellipse">
            <a:avLst/>
          </a:prstGeom>
          <a:solidFill>
            <a:srgbClr val="335D6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7" name="Oval 106"/>
          <p:cNvSpPr/>
          <p:nvPr userDrawn="1"/>
        </p:nvSpPr>
        <p:spPr bwMode="auto">
          <a:xfrm>
            <a:off x="4868914" y="5939764"/>
            <a:ext cx="73152" cy="73152"/>
          </a:xfrm>
          <a:prstGeom prst="ellipse">
            <a:avLst/>
          </a:prstGeom>
          <a:solidFill>
            <a:srgbClr val="C2B59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8" name="Oval 107"/>
          <p:cNvSpPr/>
          <p:nvPr userDrawn="1"/>
        </p:nvSpPr>
        <p:spPr bwMode="auto">
          <a:xfrm>
            <a:off x="4868914" y="6115022"/>
            <a:ext cx="73152" cy="73152"/>
          </a:xfrm>
          <a:prstGeom prst="ellipse">
            <a:avLst/>
          </a:prstGeom>
          <a:solidFill>
            <a:srgbClr val="C2B59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9" name="Oval 108"/>
          <p:cNvSpPr/>
          <p:nvPr userDrawn="1"/>
        </p:nvSpPr>
        <p:spPr bwMode="auto">
          <a:xfrm>
            <a:off x="4868914" y="6290280"/>
            <a:ext cx="73152" cy="73152"/>
          </a:xfrm>
          <a:prstGeom prst="ellipse">
            <a:avLst/>
          </a:prstGeom>
          <a:solidFill>
            <a:srgbClr val="C2B59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0" name="Oval 109"/>
          <p:cNvSpPr/>
          <p:nvPr userDrawn="1"/>
        </p:nvSpPr>
        <p:spPr bwMode="auto">
          <a:xfrm>
            <a:off x="5090226" y="5939764"/>
            <a:ext cx="73152" cy="73152"/>
          </a:xfrm>
          <a:prstGeom prst="ellipse">
            <a:avLst/>
          </a:prstGeom>
          <a:solidFill>
            <a:srgbClr val="367C2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1" name="Oval 110"/>
          <p:cNvSpPr/>
          <p:nvPr userDrawn="1"/>
        </p:nvSpPr>
        <p:spPr bwMode="auto">
          <a:xfrm>
            <a:off x="5090226" y="6115022"/>
            <a:ext cx="73152" cy="73152"/>
          </a:xfrm>
          <a:prstGeom prst="ellipse">
            <a:avLst/>
          </a:prstGeom>
          <a:solidFill>
            <a:srgbClr val="367C2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2" name="Oval 111"/>
          <p:cNvSpPr/>
          <p:nvPr userDrawn="1"/>
        </p:nvSpPr>
        <p:spPr bwMode="auto">
          <a:xfrm>
            <a:off x="5090226" y="6290280"/>
            <a:ext cx="73152" cy="73152"/>
          </a:xfrm>
          <a:prstGeom prst="ellipse">
            <a:avLst/>
          </a:prstGeom>
          <a:solidFill>
            <a:srgbClr val="367C2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3" name="Oval 112"/>
          <p:cNvSpPr/>
          <p:nvPr userDrawn="1"/>
        </p:nvSpPr>
        <p:spPr bwMode="auto">
          <a:xfrm>
            <a:off x="5311538" y="5939764"/>
            <a:ext cx="73152" cy="73152"/>
          </a:xfrm>
          <a:prstGeom prst="ellipse">
            <a:avLst/>
          </a:prstGeom>
          <a:solidFill>
            <a:srgbClr val="FBAB18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4" name="Oval 113"/>
          <p:cNvSpPr/>
          <p:nvPr userDrawn="1"/>
        </p:nvSpPr>
        <p:spPr bwMode="auto">
          <a:xfrm>
            <a:off x="5311538" y="6115022"/>
            <a:ext cx="73152" cy="73152"/>
          </a:xfrm>
          <a:prstGeom prst="ellipse">
            <a:avLst/>
          </a:prstGeom>
          <a:solidFill>
            <a:srgbClr val="FBAB18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5" name="Oval 114"/>
          <p:cNvSpPr/>
          <p:nvPr userDrawn="1"/>
        </p:nvSpPr>
        <p:spPr bwMode="auto">
          <a:xfrm>
            <a:off x="5311538" y="6290280"/>
            <a:ext cx="73152" cy="73152"/>
          </a:xfrm>
          <a:prstGeom prst="ellipse">
            <a:avLst/>
          </a:prstGeom>
          <a:solidFill>
            <a:srgbClr val="FBAB18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6" name="Oval 115"/>
          <p:cNvSpPr/>
          <p:nvPr userDrawn="1"/>
        </p:nvSpPr>
        <p:spPr bwMode="auto">
          <a:xfrm>
            <a:off x="5532850" y="5939764"/>
            <a:ext cx="73152" cy="73152"/>
          </a:xfrm>
          <a:prstGeom prst="ellipse">
            <a:avLst/>
          </a:prstGeom>
          <a:solidFill>
            <a:srgbClr val="CB343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7" name="Oval 116"/>
          <p:cNvSpPr/>
          <p:nvPr userDrawn="1"/>
        </p:nvSpPr>
        <p:spPr bwMode="auto">
          <a:xfrm>
            <a:off x="5532850" y="6115022"/>
            <a:ext cx="73152" cy="73152"/>
          </a:xfrm>
          <a:prstGeom prst="ellipse">
            <a:avLst/>
          </a:prstGeom>
          <a:solidFill>
            <a:srgbClr val="CB343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8" name="Oval 117"/>
          <p:cNvSpPr/>
          <p:nvPr userDrawn="1"/>
        </p:nvSpPr>
        <p:spPr bwMode="auto">
          <a:xfrm>
            <a:off x="5532850" y="6290280"/>
            <a:ext cx="73152" cy="73152"/>
          </a:xfrm>
          <a:prstGeom prst="ellipse">
            <a:avLst/>
          </a:prstGeom>
          <a:solidFill>
            <a:srgbClr val="CB343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9" name="Oval 118"/>
          <p:cNvSpPr/>
          <p:nvPr userDrawn="1"/>
        </p:nvSpPr>
        <p:spPr bwMode="auto">
          <a:xfrm>
            <a:off x="5754162" y="5939764"/>
            <a:ext cx="73152" cy="73152"/>
          </a:xfrm>
          <a:prstGeom prst="ellipse">
            <a:avLst/>
          </a:prstGeom>
          <a:solidFill>
            <a:srgbClr val="840C4F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0" name="Oval 119"/>
          <p:cNvSpPr/>
          <p:nvPr userDrawn="1"/>
        </p:nvSpPr>
        <p:spPr bwMode="auto">
          <a:xfrm>
            <a:off x="5754162" y="6115022"/>
            <a:ext cx="73152" cy="73152"/>
          </a:xfrm>
          <a:prstGeom prst="ellipse">
            <a:avLst/>
          </a:prstGeom>
          <a:solidFill>
            <a:srgbClr val="840C4F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1" name="Oval 120"/>
          <p:cNvSpPr/>
          <p:nvPr userDrawn="1"/>
        </p:nvSpPr>
        <p:spPr bwMode="auto">
          <a:xfrm>
            <a:off x="5754162" y="6290280"/>
            <a:ext cx="73152" cy="73152"/>
          </a:xfrm>
          <a:prstGeom prst="ellipse">
            <a:avLst/>
          </a:prstGeom>
          <a:solidFill>
            <a:srgbClr val="840C4F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2" name="Oval 121"/>
          <p:cNvSpPr/>
          <p:nvPr userDrawn="1"/>
        </p:nvSpPr>
        <p:spPr bwMode="auto">
          <a:xfrm>
            <a:off x="5975474" y="5939764"/>
            <a:ext cx="73152" cy="73152"/>
          </a:xfrm>
          <a:prstGeom prst="ellipse">
            <a:avLst/>
          </a:prstGeom>
          <a:solidFill>
            <a:srgbClr val="88923E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3" name="Oval 122"/>
          <p:cNvSpPr/>
          <p:nvPr userDrawn="1"/>
        </p:nvSpPr>
        <p:spPr bwMode="auto">
          <a:xfrm>
            <a:off x="5975474" y="6115022"/>
            <a:ext cx="73152" cy="73152"/>
          </a:xfrm>
          <a:prstGeom prst="ellipse">
            <a:avLst/>
          </a:prstGeom>
          <a:solidFill>
            <a:srgbClr val="88923E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4" name="Oval 123"/>
          <p:cNvSpPr/>
          <p:nvPr userDrawn="1"/>
        </p:nvSpPr>
        <p:spPr bwMode="auto">
          <a:xfrm>
            <a:off x="5975474" y="6290280"/>
            <a:ext cx="73152" cy="73152"/>
          </a:xfrm>
          <a:prstGeom prst="ellipse">
            <a:avLst/>
          </a:prstGeom>
          <a:solidFill>
            <a:srgbClr val="88923E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5" name="Oval 124"/>
          <p:cNvSpPr/>
          <p:nvPr userDrawn="1"/>
        </p:nvSpPr>
        <p:spPr bwMode="auto">
          <a:xfrm>
            <a:off x="6196786" y="5939764"/>
            <a:ext cx="73152" cy="73152"/>
          </a:xfrm>
          <a:prstGeom prst="ellipse">
            <a:avLst/>
          </a:prstGeom>
          <a:solidFill>
            <a:srgbClr val="335D6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6" name="Oval 125"/>
          <p:cNvSpPr/>
          <p:nvPr userDrawn="1"/>
        </p:nvSpPr>
        <p:spPr bwMode="auto">
          <a:xfrm>
            <a:off x="6196786" y="6115022"/>
            <a:ext cx="73152" cy="73152"/>
          </a:xfrm>
          <a:prstGeom prst="ellipse">
            <a:avLst/>
          </a:prstGeom>
          <a:solidFill>
            <a:srgbClr val="335D6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7" name="Oval 126"/>
          <p:cNvSpPr/>
          <p:nvPr userDrawn="1"/>
        </p:nvSpPr>
        <p:spPr bwMode="auto">
          <a:xfrm>
            <a:off x="6196786" y="6290280"/>
            <a:ext cx="73152" cy="73152"/>
          </a:xfrm>
          <a:prstGeom prst="ellipse">
            <a:avLst/>
          </a:prstGeom>
          <a:solidFill>
            <a:srgbClr val="335D6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8" name="Oval 127"/>
          <p:cNvSpPr/>
          <p:nvPr userDrawn="1"/>
        </p:nvSpPr>
        <p:spPr bwMode="auto">
          <a:xfrm>
            <a:off x="6418098" y="5939764"/>
            <a:ext cx="73152" cy="73152"/>
          </a:xfrm>
          <a:prstGeom prst="ellipse">
            <a:avLst/>
          </a:prstGeom>
          <a:solidFill>
            <a:srgbClr val="C2B59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9" name="Oval 128"/>
          <p:cNvSpPr/>
          <p:nvPr userDrawn="1"/>
        </p:nvSpPr>
        <p:spPr bwMode="auto">
          <a:xfrm>
            <a:off x="6418098" y="6115022"/>
            <a:ext cx="73152" cy="73152"/>
          </a:xfrm>
          <a:prstGeom prst="ellipse">
            <a:avLst/>
          </a:prstGeom>
          <a:solidFill>
            <a:srgbClr val="C2B59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0" name="Oval 129"/>
          <p:cNvSpPr/>
          <p:nvPr userDrawn="1"/>
        </p:nvSpPr>
        <p:spPr bwMode="auto">
          <a:xfrm>
            <a:off x="6418098" y="6290280"/>
            <a:ext cx="73152" cy="73152"/>
          </a:xfrm>
          <a:prstGeom prst="ellipse">
            <a:avLst/>
          </a:prstGeom>
          <a:solidFill>
            <a:srgbClr val="C2B59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1" name="Oval 130"/>
          <p:cNvSpPr/>
          <p:nvPr userDrawn="1"/>
        </p:nvSpPr>
        <p:spPr bwMode="auto">
          <a:xfrm>
            <a:off x="6639410" y="5939764"/>
            <a:ext cx="73152" cy="73152"/>
          </a:xfrm>
          <a:prstGeom prst="ellipse">
            <a:avLst/>
          </a:prstGeom>
          <a:solidFill>
            <a:srgbClr val="367C2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2" name="Oval 131"/>
          <p:cNvSpPr/>
          <p:nvPr userDrawn="1"/>
        </p:nvSpPr>
        <p:spPr bwMode="auto">
          <a:xfrm>
            <a:off x="6639410" y="6115022"/>
            <a:ext cx="73152" cy="73152"/>
          </a:xfrm>
          <a:prstGeom prst="ellipse">
            <a:avLst/>
          </a:prstGeom>
          <a:solidFill>
            <a:srgbClr val="367C2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3" name="Oval 132"/>
          <p:cNvSpPr/>
          <p:nvPr userDrawn="1"/>
        </p:nvSpPr>
        <p:spPr bwMode="auto">
          <a:xfrm>
            <a:off x="6639410" y="6290280"/>
            <a:ext cx="73152" cy="73152"/>
          </a:xfrm>
          <a:prstGeom prst="ellipse">
            <a:avLst/>
          </a:prstGeom>
          <a:solidFill>
            <a:srgbClr val="367C2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4" name="Oval 133"/>
          <p:cNvSpPr/>
          <p:nvPr userDrawn="1"/>
        </p:nvSpPr>
        <p:spPr bwMode="auto">
          <a:xfrm>
            <a:off x="6860722" y="5939764"/>
            <a:ext cx="73152" cy="73152"/>
          </a:xfrm>
          <a:prstGeom prst="ellipse">
            <a:avLst/>
          </a:prstGeom>
          <a:solidFill>
            <a:srgbClr val="FBAB18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5" name="Oval 134"/>
          <p:cNvSpPr/>
          <p:nvPr userDrawn="1"/>
        </p:nvSpPr>
        <p:spPr bwMode="auto">
          <a:xfrm>
            <a:off x="6860722" y="6115022"/>
            <a:ext cx="73152" cy="73152"/>
          </a:xfrm>
          <a:prstGeom prst="ellipse">
            <a:avLst/>
          </a:prstGeom>
          <a:solidFill>
            <a:srgbClr val="FBAB18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6" name="Oval 135"/>
          <p:cNvSpPr/>
          <p:nvPr userDrawn="1"/>
        </p:nvSpPr>
        <p:spPr bwMode="auto">
          <a:xfrm>
            <a:off x="6860722" y="6290280"/>
            <a:ext cx="73152" cy="73152"/>
          </a:xfrm>
          <a:prstGeom prst="ellipse">
            <a:avLst/>
          </a:prstGeom>
          <a:solidFill>
            <a:srgbClr val="FBAB18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7" name="Oval 136"/>
          <p:cNvSpPr/>
          <p:nvPr userDrawn="1"/>
        </p:nvSpPr>
        <p:spPr bwMode="auto">
          <a:xfrm>
            <a:off x="7082034" y="5939764"/>
            <a:ext cx="73152" cy="73152"/>
          </a:xfrm>
          <a:prstGeom prst="ellipse">
            <a:avLst/>
          </a:prstGeom>
          <a:solidFill>
            <a:srgbClr val="CB343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8" name="Oval 137"/>
          <p:cNvSpPr/>
          <p:nvPr userDrawn="1"/>
        </p:nvSpPr>
        <p:spPr bwMode="auto">
          <a:xfrm>
            <a:off x="7082034" y="6115022"/>
            <a:ext cx="73152" cy="73152"/>
          </a:xfrm>
          <a:prstGeom prst="ellipse">
            <a:avLst/>
          </a:prstGeom>
          <a:solidFill>
            <a:srgbClr val="CB343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9" name="Oval 138"/>
          <p:cNvSpPr/>
          <p:nvPr userDrawn="1"/>
        </p:nvSpPr>
        <p:spPr bwMode="auto">
          <a:xfrm>
            <a:off x="7082034" y="6290280"/>
            <a:ext cx="73152" cy="73152"/>
          </a:xfrm>
          <a:prstGeom prst="ellipse">
            <a:avLst/>
          </a:prstGeom>
          <a:solidFill>
            <a:srgbClr val="CB343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0" name="Oval 139"/>
          <p:cNvSpPr/>
          <p:nvPr userDrawn="1"/>
        </p:nvSpPr>
        <p:spPr bwMode="auto">
          <a:xfrm>
            <a:off x="7303346" y="5939764"/>
            <a:ext cx="73152" cy="73152"/>
          </a:xfrm>
          <a:prstGeom prst="ellipse">
            <a:avLst/>
          </a:prstGeom>
          <a:solidFill>
            <a:srgbClr val="840C4F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1" name="Oval 140"/>
          <p:cNvSpPr/>
          <p:nvPr userDrawn="1"/>
        </p:nvSpPr>
        <p:spPr bwMode="auto">
          <a:xfrm>
            <a:off x="7303346" y="6115022"/>
            <a:ext cx="73152" cy="73152"/>
          </a:xfrm>
          <a:prstGeom prst="ellipse">
            <a:avLst/>
          </a:prstGeom>
          <a:solidFill>
            <a:srgbClr val="840C4F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2" name="Oval 141"/>
          <p:cNvSpPr/>
          <p:nvPr userDrawn="1"/>
        </p:nvSpPr>
        <p:spPr bwMode="auto">
          <a:xfrm>
            <a:off x="7303346" y="6290280"/>
            <a:ext cx="73152" cy="73152"/>
          </a:xfrm>
          <a:prstGeom prst="ellipse">
            <a:avLst/>
          </a:prstGeom>
          <a:solidFill>
            <a:srgbClr val="840C4F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3" name="Oval 142"/>
          <p:cNvSpPr/>
          <p:nvPr userDrawn="1"/>
        </p:nvSpPr>
        <p:spPr bwMode="auto">
          <a:xfrm>
            <a:off x="7524658" y="5939764"/>
            <a:ext cx="73152" cy="73152"/>
          </a:xfrm>
          <a:prstGeom prst="ellipse">
            <a:avLst/>
          </a:prstGeom>
          <a:solidFill>
            <a:srgbClr val="88923E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4" name="Oval 143"/>
          <p:cNvSpPr/>
          <p:nvPr userDrawn="1"/>
        </p:nvSpPr>
        <p:spPr bwMode="auto">
          <a:xfrm>
            <a:off x="7524658" y="6115022"/>
            <a:ext cx="73152" cy="73152"/>
          </a:xfrm>
          <a:prstGeom prst="ellipse">
            <a:avLst/>
          </a:prstGeom>
          <a:solidFill>
            <a:srgbClr val="88923E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5" name="Oval 144"/>
          <p:cNvSpPr/>
          <p:nvPr userDrawn="1"/>
        </p:nvSpPr>
        <p:spPr bwMode="auto">
          <a:xfrm>
            <a:off x="7524658" y="6290280"/>
            <a:ext cx="73152" cy="73152"/>
          </a:xfrm>
          <a:prstGeom prst="ellipse">
            <a:avLst/>
          </a:prstGeom>
          <a:solidFill>
            <a:srgbClr val="88923E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6" name="Oval 145"/>
          <p:cNvSpPr/>
          <p:nvPr userDrawn="1"/>
        </p:nvSpPr>
        <p:spPr bwMode="auto">
          <a:xfrm>
            <a:off x="7745970" y="5939764"/>
            <a:ext cx="73152" cy="73152"/>
          </a:xfrm>
          <a:prstGeom prst="ellipse">
            <a:avLst/>
          </a:prstGeom>
          <a:solidFill>
            <a:srgbClr val="335D6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7" name="Oval 146"/>
          <p:cNvSpPr/>
          <p:nvPr userDrawn="1"/>
        </p:nvSpPr>
        <p:spPr bwMode="auto">
          <a:xfrm>
            <a:off x="7745970" y="6115022"/>
            <a:ext cx="73152" cy="73152"/>
          </a:xfrm>
          <a:prstGeom prst="ellipse">
            <a:avLst/>
          </a:prstGeom>
          <a:solidFill>
            <a:srgbClr val="335D6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8" name="Oval 147"/>
          <p:cNvSpPr/>
          <p:nvPr userDrawn="1"/>
        </p:nvSpPr>
        <p:spPr bwMode="auto">
          <a:xfrm>
            <a:off x="7745970" y="6290280"/>
            <a:ext cx="73152" cy="73152"/>
          </a:xfrm>
          <a:prstGeom prst="ellipse">
            <a:avLst/>
          </a:prstGeom>
          <a:solidFill>
            <a:srgbClr val="335D6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9" name="Oval 148"/>
          <p:cNvSpPr/>
          <p:nvPr userDrawn="1"/>
        </p:nvSpPr>
        <p:spPr bwMode="auto">
          <a:xfrm>
            <a:off x="7967282" y="5939764"/>
            <a:ext cx="73152" cy="73152"/>
          </a:xfrm>
          <a:prstGeom prst="ellipse">
            <a:avLst/>
          </a:prstGeom>
          <a:solidFill>
            <a:srgbClr val="C2B59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50" name="Oval 149"/>
          <p:cNvSpPr/>
          <p:nvPr userDrawn="1"/>
        </p:nvSpPr>
        <p:spPr bwMode="auto">
          <a:xfrm>
            <a:off x="7967282" y="6115022"/>
            <a:ext cx="73152" cy="73152"/>
          </a:xfrm>
          <a:prstGeom prst="ellipse">
            <a:avLst/>
          </a:prstGeom>
          <a:solidFill>
            <a:srgbClr val="C2B59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51" name="Oval 150"/>
          <p:cNvSpPr/>
          <p:nvPr userDrawn="1"/>
        </p:nvSpPr>
        <p:spPr bwMode="auto">
          <a:xfrm>
            <a:off x="7967282" y="6290280"/>
            <a:ext cx="73152" cy="73152"/>
          </a:xfrm>
          <a:prstGeom prst="ellipse">
            <a:avLst/>
          </a:prstGeom>
          <a:solidFill>
            <a:srgbClr val="C2B59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52" name="Oval 151"/>
          <p:cNvSpPr/>
          <p:nvPr userDrawn="1"/>
        </p:nvSpPr>
        <p:spPr bwMode="auto">
          <a:xfrm>
            <a:off x="8188594" y="5939764"/>
            <a:ext cx="73152" cy="73152"/>
          </a:xfrm>
          <a:prstGeom prst="ellipse">
            <a:avLst/>
          </a:prstGeom>
          <a:solidFill>
            <a:srgbClr val="367C2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53" name="Oval 152"/>
          <p:cNvSpPr/>
          <p:nvPr userDrawn="1"/>
        </p:nvSpPr>
        <p:spPr bwMode="auto">
          <a:xfrm>
            <a:off x="8188594" y="6115022"/>
            <a:ext cx="73152" cy="73152"/>
          </a:xfrm>
          <a:prstGeom prst="ellipse">
            <a:avLst/>
          </a:prstGeom>
          <a:solidFill>
            <a:srgbClr val="367C2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54" name="Oval 153"/>
          <p:cNvSpPr/>
          <p:nvPr userDrawn="1"/>
        </p:nvSpPr>
        <p:spPr bwMode="auto">
          <a:xfrm>
            <a:off x="8188594" y="6290280"/>
            <a:ext cx="73152" cy="73152"/>
          </a:xfrm>
          <a:prstGeom prst="ellipse">
            <a:avLst/>
          </a:prstGeom>
          <a:solidFill>
            <a:srgbClr val="367C2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55" name="Oval 154"/>
          <p:cNvSpPr/>
          <p:nvPr userDrawn="1"/>
        </p:nvSpPr>
        <p:spPr bwMode="auto">
          <a:xfrm>
            <a:off x="8409906" y="5939764"/>
            <a:ext cx="73152" cy="73152"/>
          </a:xfrm>
          <a:prstGeom prst="ellipse">
            <a:avLst/>
          </a:prstGeom>
          <a:solidFill>
            <a:srgbClr val="FBAB18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56" name="Oval 155"/>
          <p:cNvSpPr/>
          <p:nvPr userDrawn="1"/>
        </p:nvSpPr>
        <p:spPr bwMode="auto">
          <a:xfrm>
            <a:off x="8409906" y="6115022"/>
            <a:ext cx="73152" cy="73152"/>
          </a:xfrm>
          <a:prstGeom prst="ellipse">
            <a:avLst/>
          </a:prstGeom>
          <a:solidFill>
            <a:srgbClr val="FBAB18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57" name="Oval 156"/>
          <p:cNvSpPr/>
          <p:nvPr userDrawn="1"/>
        </p:nvSpPr>
        <p:spPr bwMode="auto">
          <a:xfrm>
            <a:off x="8409906" y="6290280"/>
            <a:ext cx="73152" cy="73152"/>
          </a:xfrm>
          <a:prstGeom prst="ellipse">
            <a:avLst/>
          </a:prstGeom>
          <a:solidFill>
            <a:srgbClr val="FBAB18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58" name="Oval 157"/>
          <p:cNvSpPr/>
          <p:nvPr userDrawn="1"/>
        </p:nvSpPr>
        <p:spPr bwMode="auto">
          <a:xfrm>
            <a:off x="8631218" y="5939764"/>
            <a:ext cx="73152" cy="73152"/>
          </a:xfrm>
          <a:prstGeom prst="ellipse">
            <a:avLst/>
          </a:prstGeom>
          <a:solidFill>
            <a:srgbClr val="CB343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59" name="Oval 158"/>
          <p:cNvSpPr/>
          <p:nvPr userDrawn="1"/>
        </p:nvSpPr>
        <p:spPr bwMode="auto">
          <a:xfrm>
            <a:off x="8631218" y="6115022"/>
            <a:ext cx="73152" cy="73152"/>
          </a:xfrm>
          <a:prstGeom prst="ellipse">
            <a:avLst/>
          </a:prstGeom>
          <a:solidFill>
            <a:srgbClr val="CB343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60" name="Oval 159"/>
          <p:cNvSpPr/>
          <p:nvPr userDrawn="1"/>
        </p:nvSpPr>
        <p:spPr bwMode="auto">
          <a:xfrm>
            <a:off x="8631218" y="6290280"/>
            <a:ext cx="73152" cy="73152"/>
          </a:xfrm>
          <a:prstGeom prst="ellipse">
            <a:avLst/>
          </a:prstGeom>
          <a:solidFill>
            <a:srgbClr val="CB343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61" name="Oval 160"/>
          <p:cNvSpPr/>
          <p:nvPr userDrawn="1"/>
        </p:nvSpPr>
        <p:spPr bwMode="auto">
          <a:xfrm>
            <a:off x="8852530" y="5939764"/>
            <a:ext cx="73152" cy="73152"/>
          </a:xfrm>
          <a:prstGeom prst="ellipse">
            <a:avLst/>
          </a:prstGeom>
          <a:solidFill>
            <a:srgbClr val="840C4F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62" name="Oval 161"/>
          <p:cNvSpPr/>
          <p:nvPr userDrawn="1"/>
        </p:nvSpPr>
        <p:spPr bwMode="auto">
          <a:xfrm>
            <a:off x="8852530" y="6115022"/>
            <a:ext cx="73152" cy="73152"/>
          </a:xfrm>
          <a:prstGeom prst="ellipse">
            <a:avLst/>
          </a:prstGeom>
          <a:solidFill>
            <a:srgbClr val="840C4F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63" name="Oval 162"/>
          <p:cNvSpPr/>
          <p:nvPr userDrawn="1"/>
        </p:nvSpPr>
        <p:spPr bwMode="auto">
          <a:xfrm>
            <a:off x="8852530" y="6290280"/>
            <a:ext cx="73152" cy="73152"/>
          </a:xfrm>
          <a:prstGeom prst="ellipse">
            <a:avLst/>
          </a:prstGeom>
          <a:solidFill>
            <a:srgbClr val="840C4F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64" name="Oval 163"/>
          <p:cNvSpPr/>
          <p:nvPr userDrawn="1"/>
        </p:nvSpPr>
        <p:spPr bwMode="auto">
          <a:xfrm>
            <a:off x="9073848" y="5939764"/>
            <a:ext cx="73152" cy="73152"/>
          </a:xfrm>
          <a:prstGeom prst="ellipse">
            <a:avLst/>
          </a:prstGeom>
          <a:solidFill>
            <a:srgbClr val="88923E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65" name="Oval 164"/>
          <p:cNvSpPr/>
          <p:nvPr userDrawn="1"/>
        </p:nvSpPr>
        <p:spPr bwMode="auto">
          <a:xfrm>
            <a:off x="9073848" y="6115022"/>
            <a:ext cx="73152" cy="73152"/>
          </a:xfrm>
          <a:prstGeom prst="ellipse">
            <a:avLst/>
          </a:prstGeom>
          <a:solidFill>
            <a:srgbClr val="88923E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66" name="Oval 165"/>
          <p:cNvSpPr/>
          <p:nvPr userDrawn="1"/>
        </p:nvSpPr>
        <p:spPr bwMode="auto">
          <a:xfrm>
            <a:off x="9073848" y="6290280"/>
            <a:ext cx="73152" cy="73152"/>
          </a:xfrm>
          <a:prstGeom prst="ellipse">
            <a:avLst/>
          </a:prstGeom>
          <a:solidFill>
            <a:srgbClr val="88923E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1" name="TextBox 20"/>
          <p:cNvSpPr txBox="1"/>
          <p:nvPr userDrawn="1"/>
        </p:nvSpPr>
        <p:spPr>
          <a:xfrm>
            <a:off x="441152" y="6421723"/>
            <a:ext cx="82616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9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MS PGothic" panose="020B0600070205080204" pitchFamily="34" charset="-128"/>
                <a:cs typeface="+mn-cs"/>
              </a:rPr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</a:p>
        </p:txBody>
      </p:sp>
      <p:pic>
        <p:nvPicPr>
          <p:cNvPr id="167" name="Picture 166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623062" y="874094"/>
            <a:ext cx="3400304" cy="42008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641841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random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4350" y="1570643"/>
            <a:ext cx="8102600" cy="4510088"/>
          </a:xfrm>
        </p:spPr>
        <p:txBody>
          <a:bodyPr/>
          <a:lstStyle>
            <a:lvl1pPr marL="461963" indent="-461963">
              <a:buClr>
                <a:srgbClr val="008080"/>
              </a:buClr>
              <a:buFont typeface="+mj-lt"/>
              <a:buAutoNum type="arabicPeriod"/>
              <a:defRPr sz="2400">
                <a:solidFill>
                  <a:srgbClr val="008080"/>
                </a:solidFill>
              </a:defRPr>
            </a:lvl1pPr>
            <a:lvl2pPr>
              <a:buClr>
                <a:srgbClr val="008080"/>
              </a:buClr>
              <a:defRPr>
                <a:solidFill>
                  <a:srgbClr val="008080"/>
                </a:solidFill>
              </a:defRPr>
            </a:lvl2pPr>
            <a:lvl3pPr>
              <a:buClr>
                <a:srgbClr val="008080"/>
              </a:buClr>
              <a:defRPr>
                <a:solidFill>
                  <a:srgbClr val="008080"/>
                </a:solidFill>
              </a:defRPr>
            </a:lvl3pPr>
            <a:lvl4pPr>
              <a:buClr>
                <a:srgbClr val="008080"/>
              </a:buClr>
              <a:defRPr>
                <a:solidFill>
                  <a:srgbClr val="008080"/>
                </a:solidFill>
              </a:defRPr>
            </a:lvl4pPr>
            <a:lvl5pPr>
              <a:buClr>
                <a:srgbClr val="008080"/>
              </a:buClr>
              <a:defRPr>
                <a:solidFill>
                  <a:srgbClr val="008080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 smtClean="0"/>
              <a:t>16–</a:t>
            </a:r>
            <a:fld id="{33DEBC54-C9EE-4907-918D-6A6C224373A9}" type="slidenum">
              <a:rPr lang="en-US" altLang="en-US" smtClean="0"/>
              <a:pPr>
                <a:defRPr/>
              </a:pPr>
              <a:t>‹#›</a:t>
            </a:fld>
            <a:endParaRPr lang="en-US" altLang="en-US" dirty="0"/>
          </a:p>
        </p:txBody>
      </p:sp>
      <p:sp>
        <p:nvSpPr>
          <p:cNvPr id="7" name="Rectangle 7"/>
          <p:cNvSpPr>
            <a:spLocks noChangeArrowheads="1"/>
          </p:cNvSpPr>
          <p:nvPr userDrawn="1"/>
        </p:nvSpPr>
        <p:spPr bwMode="auto">
          <a:xfrm>
            <a:off x="544513" y="1051586"/>
            <a:ext cx="832485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2800" i="1" dirty="0"/>
              <a:t>After studying this chapter, you should</a:t>
            </a:r>
          </a:p>
        </p:txBody>
      </p:sp>
      <p:sp>
        <p:nvSpPr>
          <p:cNvPr id="8" name="Rectangle 9"/>
          <p:cNvSpPr>
            <a:spLocks noGrp="1" noChangeArrowheads="1"/>
          </p:cNvSpPr>
          <p:nvPr>
            <p:ph type="title"/>
          </p:nvPr>
        </p:nvSpPr>
        <p:spPr>
          <a:xfrm>
            <a:off x="523875" y="411163"/>
            <a:ext cx="8077200" cy="592137"/>
          </a:xfrm>
          <a:gradFill rotWithShape="1">
            <a:gsLst>
              <a:gs pos="0">
                <a:srgbClr val="B2B2B2">
                  <a:gamma/>
                  <a:shade val="46275"/>
                  <a:invGamma/>
                </a:srgbClr>
              </a:gs>
              <a:gs pos="50000">
                <a:srgbClr val="B2B2B2"/>
              </a:gs>
              <a:gs pos="100000">
                <a:srgbClr val="B2B2B2">
                  <a:gamma/>
                  <a:shade val="46275"/>
                  <a:invGamma/>
                </a:srgbClr>
              </a:gs>
            </a:gsLst>
            <a:lin ang="5400000" scaled="1"/>
          </a:gradFill>
          <a:ln w="12700">
            <a:solidFill>
              <a:srgbClr val="969696"/>
            </a:solidFill>
            <a:miter lim="800000"/>
            <a:headEnd/>
            <a:tailEnd/>
          </a:ln>
          <a:effectLst>
            <a:outerShdw dist="107763" dir="2700000" algn="ctr" rotWithShape="0">
              <a:srgbClr val="B2B2B2">
                <a:alpha val="50000"/>
              </a:srgbClr>
            </a:outerShdw>
          </a:effectLst>
        </p:spPr>
        <p:txBody>
          <a:bodyPr/>
          <a:lstStyle/>
          <a:p>
            <a:pPr eaLnBrk="1" hangingPunct="1">
              <a:defRPr/>
            </a:pPr>
            <a:r>
              <a:rPr lang="en-US" alt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rPr>
              <a:t>LEARNING  OUTCOMES</a:t>
            </a:r>
          </a:p>
        </p:txBody>
      </p:sp>
    </p:spTree>
    <p:extLst>
      <p:ext uri="{BB962C8B-B14F-4D97-AF65-F5344CB8AC3E}">
        <p14:creationId xmlns:p14="http://schemas.microsoft.com/office/powerpoint/2010/main" val="1898960735"/>
      </p:ext>
    </p:extLst>
  </p:cSld>
  <p:clrMapOvr>
    <a:masterClrMapping/>
  </p:clrMapOvr>
  <p:transition>
    <p:random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 smtClean="0"/>
              <a:t>16–</a:t>
            </a:r>
            <a:fld id="{33DEBC54-C9EE-4907-918D-6A6C224373A9}" type="slidenum">
              <a:rPr lang="en-US" altLang="en-US" smtClean="0"/>
              <a:pPr>
                <a:defRPr/>
              </a:pPr>
              <a:t>‹#›</a:t>
            </a:fld>
            <a:endParaRPr lang="en-US" altLang="en-US" dirty="0"/>
          </a:p>
        </p:txBody>
      </p:sp>
      <p:sp>
        <p:nvSpPr>
          <p:cNvPr id="14" name="Rectangle 2"/>
          <p:cNvSpPr>
            <a:spLocks noGrp="1" noChangeArrowheads="1"/>
          </p:cNvSpPr>
          <p:nvPr>
            <p:ph type="title"/>
          </p:nvPr>
        </p:nvSpPr>
        <p:spPr>
          <a:xfrm>
            <a:off x="514350" y="512763"/>
            <a:ext cx="8102600" cy="336550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cap="flat" cmpd="sng" algn="ctr">
                <a:solidFill>
                  <a:srgbClr val="4D4D4D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pPr marL="1146175" indent="-1146175" eaLnBrk="1" hangingPunct="1">
              <a:defRPr/>
            </a:pPr>
            <a:r>
              <a:rPr lang="en-US" altLang="en-US" sz="1200" dirty="0" smtClean="0">
                <a:solidFill>
                  <a:srgbClr val="4D4D4D"/>
                </a:solidFill>
                <a:latin typeface="Arial" panose="020B0604020202020204" pitchFamily="34" charset="0"/>
              </a:rPr>
              <a:t>EXHIBIT 1.</a:t>
            </a:r>
            <a:r>
              <a:rPr lang="en-US" altLang="en-US" sz="1200" dirty="0" smtClean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n-US" altLang="en-US" sz="1600" dirty="0" smtClean="0">
                <a:solidFill>
                  <a:srgbClr val="4D4D4D"/>
                </a:solidFill>
                <a:latin typeface="Arial" panose="020B0604020202020204" pitchFamily="34" charset="0"/>
              </a:rPr>
              <a:t>	</a:t>
            </a:r>
            <a:r>
              <a:rPr lang="en-US" altLang="en-US" sz="1600" dirty="0" smtClean="0">
                <a:solidFill>
                  <a:schemeClr val="tx1"/>
                </a:solidFill>
              </a:rPr>
              <a:t>A Summary of the Scientific Method</a:t>
            </a:r>
          </a:p>
        </p:txBody>
      </p:sp>
    </p:spTree>
    <p:extLst>
      <p:ext uri="{BB962C8B-B14F-4D97-AF65-F5344CB8AC3E}">
        <p14:creationId xmlns:p14="http://schemas.microsoft.com/office/powerpoint/2010/main" val="1503720904"/>
      </p:ext>
    </p:extLst>
  </p:cSld>
  <p:clrMapOvr>
    <a:masterClrMapping/>
  </p:clrMapOvr>
  <p:transition>
    <p:random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4350" y="1600220"/>
            <a:ext cx="8102600" cy="4571980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 smtClean="0"/>
              <a:t>16–</a:t>
            </a:r>
            <a:fld id="{33DEBC54-C9EE-4907-918D-6A6C224373A9}" type="slidenum">
              <a:rPr lang="en-US" altLang="en-US" smtClean="0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274169166"/>
      </p:ext>
    </p:extLst>
  </p:cSld>
  <p:clrMapOvr>
    <a:masterClrMapping/>
  </p:clrMapOvr>
  <p:transition>
    <p:random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 smtClean="0"/>
              <a:t>16–</a:t>
            </a:r>
            <a:fld id="{33DEBC54-C9EE-4907-918D-6A6C224373A9}" type="slidenum">
              <a:rPr lang="en-US" altLang="en-US" smtClean="0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652100812"/>
      </p:ext>
    </p:extLst>
  </p:cSld>
  <p:clrMapOvr>
    <a:masterClrMapping/>
  </p:clrMapOvr>
  <p:transition>
    <p:random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4350" y="1235075"/>
            <a:ext cx="3975100" cy="49371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1850" y="1235075"/>
            <a:ext cx="3975100" cy="49371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 smtClean="0"/>
              <a:t>16–</a:t>
            </a:r>
            <a:fld id="{7BB9D097-4C5C-417C-B097-C6B81CA15357}" type="slidenum">
              <a:rPr lang="en-US" altLang="en-US" smtClean="0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009051887"/>
      </p:ext>
    </p:extLst>
  </p:cSld>
  <p:clrMapOvr>
    <a:masterClrMapping/>
  </p:clrMapOvr>
  <p:transition>
    <p:random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 smtClean="0"/>
              <a:t>16–</a:t>
            </a:r>
            <a:fld id="{75537931-4260-4B6B-A3A7-1D7190C9A38E}" type="slidenum">
              <a:rPr lang="en-US" altLang="en-US" smtClean="0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032307042"/>
      </p:ext>
    </p:extLst>
  </p:cSld>
  <p:clrMapOvr>
    <a:masterClrMapping/>
  </p:clrMapOvr>
  <p:transition>
    <p:random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 smtClean="0"/>
              <a:t>16–</a:t>
            </a:r>
            <a:fld id="{79FE24D5-8D74-4CD1-985E-26CC2917080D}" type="slidenum">
              <a:rPr lang="en-US" altLang="en-US" smtClean="0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335318092"/>
      </p:ext>
    </p:extLst>
  </p:cSld>
  <p:clrMapOvr>
    <a:masterClrMapping/>
  </p:clrMapOvr>
  <p:transition>
    <p:random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5378" name="Rectangle 2"/>
          <p:cNvSpPr>
            <a:spLocks noGrp="1" noChangeArrowheads="1"/>
          </p:cNvSpPr>
          <p:nvPr>
            <p:ph type="title"/>
          </p:nvPr>
        </p:nvSpPr>
        <p:spPr bwMode="blackWhite">
          <a:xfrm>
            <a:off x="523875" y="457200"/>
            <a:ext cx="80772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C6600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07763" dir="2700000" algn="ctr" rotWithShape="0">
                    <a:srgbClr val="EAEAEA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48537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14350" y="1235075"/>
            <a:ext cx="8102600" cy="4937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485380" name="Rectangle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533400" y="6446838"/>
            <a:ext cx="7421563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45720" rIns="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900" b="1"/>
            </a:lvl1pPr>
          </a:lstStyle>
          <a:p>
            <a:pPr>
              <a:defRPr/>
            </a:pPr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485381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400800" y="6354763"/>
            <a:ext cx="220980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45720" rIns="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900" b="1">
                <a:cs typeface="Times New Roman" panose="02020603050405020304" pitchFamily="18" charset="0"/>
              </a:defRPr>
            </a:lvl1pPr>
          </a:lstStyle>
          <a:p>
            <a:pPr>
              <a:defRPr/>
            </a:pPr>
            <a:r>
              <a:rPr lang="en-US" altLang="en-US" dirty="0" smtClean="0"/>
              <a:t>16–</a:t>
            </a:r>
            <a:fld id="{D6C49FDD-8038-4201-872D-15D00067EA40}" type="slidenum">
              <a:rPr lang="en-US" altLang="en-US" smtClean="0">
                <a:cs typeface="+mn-cs"/>
              </a:rPr>
              <a:pPr>
                <a:defRPr/>
              </a:pPr>
              <a:t>‹#›</a:t>
            </a:fld>
            <a:endParaRPr lang="en-US" altLang="en-US" dirty="0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648638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23" r:id="rId5"/>
    <p:sldLayoutId id="2147483725" r:id="rId6"/>
    <p:sldLayoutId id="2147483727" r:id="rId7"/>
    <p:sldLayoutId id="2147483728" r:id="rId8"/>
  </p:sldLayoutIdLst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53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853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53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853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53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853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53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853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53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853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5379" grpId="0" build="p">
        <p:tmplLst>
          <p:tmpl lvl="1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8537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85379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8537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85379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8537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85379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8537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85379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8537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8537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kern="1200">
          <a:solidFill>
            <a:srgbClr val="336699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336699"/>
          </a:solidFill>
          <a:effectLst>
            <a:outerShdw blurRad="38100" dist="38100" dir="2700000" algn="tl">
              <a:srgbClr val="C0C0C0"/>
            </a:outerShdw>
          </a:effectLst>
          <a:latin typeface="Tahoma" panose="020B0604030504040204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336699"/>
          </a:solidFill>
          <a:effectLst>
            <a:outerShdw blurRad="38100" dist="38100" dir="2700000" algn="tl">
              <a:srgbClr val="C0C0C0"/>
            </a:outerShdw>
          </a:effectLst>
          <a:latin typeface="Tahoma" panose="020B0604030504040204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336699"/>
          </a:solidFill>
          <a:effectLst>
            <a:outerShdw blurRad="38100" dist="38100" dir="2700000" algn="tl">
              <a:srgbClr val="C0C0C0"/>
            </a:outerShdw>
          </a:effectLst>
          <a:latin typeface="Tahoma" panose="020B0604030504040204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336699"/>
          </a:solidFill>
          <a:effectLst>
            <a:outerShdw blurRad="38100" dist="38100" dir="2700000" algn="tl">
              <a:srgbClr val="C0C0C0"/>
            </a:outerShdw>
          </a:effectLst>
          <a:latin typeface="Tahoma" panose="020B0604030504040204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rgbClr val="336699"/>
          </a:solidFill>
          <a:effectLst>
            <a:outerShdw blurRad="38100" dist="38100" dir="2700000" algn="tl">
              <a:srgbClr val="C0C0C0"/>
            </a:outerShdw>
          </a:effectLst>
          <a:latin typeface="Tahoma" panose="020B0604030504040204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rgbClr val="336699"/>
          </a:solidFill>
          <a:effectLst>
            <a:outerShdw blurRad="38100" dist="38100" dir="2700000" algn="tl">
              <a:srgbClr val="C0C0C0"/>
            </a:outerShdw>
          </a:effectLst>
          <a:latin typeface="Tahoma" panose="020B0604030504040204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rgbClr val="336699"/>
          </a:solidFill>
          <a:effectLst>
            <a:outerShdw blurRad="38100" dist="38100" dir="2700000" algn="tl">
              <a:srgbClr val="C0C0C0"/>
            </a:outerShdw>
          </a:effectLst>
          <a:latin typeface="Tahoma" panose="020B0604030504040204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rgbClr val="336699"/>
          </a:solidFill>
          <a:effectLst>
            <a:outerShdw blurRad="38100" dist="38100" dir="2700000" algn="tl">
              <a:srgbClr val="C0C0C0"/>
            </a:outerShdw>
          </a:effectLst>
          <a:latin typeface="Tahoma" panose="020B0604030504040204" pitchFamily="34" charset="0"/>
        </a:defRPr>
      </a:lvl9pPr>
    </p:titleStyle>
    <p:bodyStyle>
      <a:lvl1pPr marL="222250" indent="-222250" algn="l" rtl="0" eaLnBrk="0" fontAlgn="base" hangingPunct="0">
        <a:spcBef>
          <a:spcPct val="20000"/>
        </a:spcBef>
        <a:spcAft>
          <a:spcPct val="0"/>
        </a:spcAft>
        <a:buClr>
          <a:srgbClr val="993300"/>
        </a:buClr>
        <a:buChar char="•"/>
        <a:defRPr sz="2800" kern="1200">
          <a:solidFill>
            <a:srgbClr val="993300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n-ea"/>
          <a:cs typeface="+mn-cs"/>
        </a:defRPr>
      </a:lvl1pPr>
      <a:lvl2pPr marL="625475" indent="-284163" algn="l" rtl="0" eaLnBrk="0" fontAlgn="base" hangingPunct="0">
        <a:spcBef>
          <a:spcPct val="20000"/>
        </a:spcBef>
        <a:spcAft>
          <a:spcPct val="0"/>
        </a:spcAft>
        <a:buClr>
          <a:srgbClr val="CC9900"/>
        </a:buClr>
        <a:buSzPct val="90000"/>
        <a:buFont typeface="Wingdings" panose="05000000000000000000" pitchFamily="2" charset="2"/>
        <a:buChar char="Ø"/>
        <a:defRPr sz="2400" kern="1200">
          <a:solidFill>
            <a:srgbClr val="996600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n-ea"/>
          <a:cs typeface="+mn-cs"/>
        </a:defRPr>
      </a:lvl2pPr>
      <a:lvl3pPr marL="974725" indent="-234950" algn="l" rtl="0" eaLnBrk="0" fontAlgn="base" hangingPunct="0">
        <a:spcBef>
          <a:spcPct val="20000"/>
        </a:spcBef>
        <a:spcAft>
          <a:spcPct val="0"/>
        </a:spcAft>
        <a:buClr>
          <a:srgbClr val="0099CC"/>
        </a:buClr>
        <a:buSzPct val="75000"/>
        <a:buFont typeface="Wingdings" panose="05000000000000000000" pitchFamily="2" charset="2"/>
        <a:buChar char="v"/>
        <a:defRPr sz="2000" kern="1200">
          <a:solidFill>
            <a:srgbClr val="008080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n-ea"/>
          <a:cs typeface="+mn-cs"/>
        </a:defRPr>
      </a:lvl3pPr>
      <a:lvl4pPr marL="1311275" indent="-22225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Char char="–"/>
        <a:defRPr kern="12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n-ea"/>
          <a:cs typeface="+mn-cs"/>
        </a:defRPr>
      </a:lvl4pPr>
      <a:lvl5pPr marL="1657350" indent="-173038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Char char="•"/>
        <a:defRPr sz="1600" kern="1200">
          <a:solidFill>
            <a:srgbClr val="993300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_rels/slide31.xml.rels><?xml version="1.0" encoding="UTF-8" standalone="yes"?>
<Relationships xmlns="http://schemas.openxmlformats.org/package/2006/relationships"><Relationship Id="rId3" Type="http://schemas.microsoft.com/office/2007/relationships/hdphoto" Target="../media/hdphoto5.wdp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3.xml.rels><?xml version="1.0" encoding="UTF-8" standalone="yes"?>
<Relationships xmlns="http://schemas.openxmlformats.org/package/2006/relationships"><Relationship Id="rId3" Type="http://schemas.microsoft.com/office/2007/relationships/hdphoto" Target="../media/hdphoto6.wdp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5.xml.rels><?xml version="1.0" encoding="UTF-8" standalone="yes"?>
<Relationships xmlns="http://schemas.openxmlformats.org/package/2006/relationships"><Relationship Id="rId3" Type="http://schemas.microsoft.com/office/2007/relationships/hdphoto" Target="../media/hdphoto7.wdp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7.xml.rels><?xml version="1.0" encoding="UTF-8" standalone="yes"?>
<Relationships xmlns="http://schemas.openxmlformats.org/package/2006/relationships"><Relationship Id="rId3" Type="http://schemas.microsoft.com/office/2007/relationships/hdphoto" Target="../media/hdphoto8.wdp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5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Chapter 16</a:t>
            </a:r>
          </a:p>
          <a:p>
            <a:pPr>
              <a:defRPr/>
            </a:pPr>
            <a:r>
              <a:rPr lang="en-US" altLang="en-US" dirty="0" smtClean="0"/>
              <a:t>Communicating Research Results</a:t>
            </a:r>
            <a:endParaRPr lang="en-US" alt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format may need </a:t>
            </a:r>
            <a:r>
              <a:rPr lang="en-US" dirty="0" smtClean="0"/>
              <a:t>adjustment:</a:t>
            </a:r>
            <a:endParaRPr lang="en-US" sz="3000" dirty="0"/>
          </a:p>
          <a:p>
            <a:pPr lvl="1"/>
            <a:r>
              <a:rPr lang="en-US" dirty="0"/>
              <a:t>T</a:t>
            </a:r>
            <a:r>
              <a:rPr lang="en-US" dirty="0" smtClean="0"/>
              <a:t>o </a:t>
            </a:r>
            <a:r>
              <a:rPr lang="en-US" dirty="0"/>
              <a:t>obtain the proper level of formality and</a:t>
            </a:r>
            <a:endParaRPr lang="en-US" sz="2600" dirty="0"/>
          </a:p>
          <a:p>
            <a:pPr lvl="1"/>
            <a:r>
              <a:rPr lang="en-US" dirty="0"/>
              <a:t>T</a:t>
            </a:r>
            <a:r>
              <a:rPr lang="en-US" dirty="0" smtClean="0"/>
              <a:t>o </a:t>
            </a:r>
            <a:r>
              <a:rPr lang="en-US" dirty="0"/>
              <a:t>decrease the complexity of the </a:t>
            </a:r>
            <a:r>
              <a:rPr lang="en-US" dirty="0" smtClean="0"/>
              <a:t>report</a:t>
            </a:r>
            <a:endParaRPr lang="en-US" sz="2600" dirty="0"/>
          </a:p>
          <a:p>
            <a:r>
              <a:rPr lang="en-US" dirty="0" smtClean="0"/>
              <a:t>A formal </a:t>
            </a:r>
            <a:r>
              <a:rPr lang="en-US" dirty="0"/>
              <a:t>type of </a:t>
            </a:r>
            <a:r>
              <a:rPr lang="en-US" dirty="0" smtClean="0"/>
              <a:t>report is </a:t>
            </a:r>
            <a:r>
              <a:rPr lang="en-US" dirty="0"/>
              <a:t>usually bound in a permanent cover and may be hundreds of </a:t>
            </a:r>
            <a:r>
              <a:rPr lang="en-US" dirty="0" smtClean="0"/>
              <a:t>pages</a:t>
            </a:r>
            <a:endParaRPr lang="en-US" sz="3000" dirty="0"/>
          </a:p>
          <a:p>
            <a:pPr lvl="1"/>
            <a:r>
              <a:rPr lang="en-US" dirty="0"/>
              <a:t>How does the researcher decide on the appropriate level of formality?</a:t>
            </a:r>
            <a:endParaRPr lang="en-US" sz="2600" dirty="0"/>
          </a:p>
          <a:p>
            <a:pPr lvl="2"/>
            <a:r>
              <a:rPr lang="en-US" dirty="0"/>
              <a:t>The general rule is to include all the parts needed for effective communication in the particular </a:t>
            </a:r>
            <a:r>
              <a:rPr lang="en-US" dirty="0" smtClean="0"/>
              <a:t>circumstances</a:t>
            </a:r>
            <a:endParaRPr lang="en-US" sz="2200" dirty="0"/>
          </a:p>
          <a:p>
            <a:pPr lvl="2"/>
            <a:r>
              <a:rPr lang="en-US" altLang="en-US" dirty="0"/>
              <a:t>This depends on how far up in management the report is expected to go and how routine the matter is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50" y="512763"/>
            <a:ext cx="8102600" cy="584775"/>
          </a:xfrm>
        </p:spPr>
        <p:txBody>
          <a:bodyPr/>
          <a:lstStyle/>
          <a:p>
            <a:r>
              <a:rPr lang="en-US" dirty="0" smtClean="0"/>
              <a:t>Tailoring the Format to the Project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16–</a:t>
            </a:r>
            <a:fld id="{33DEBC54-C9EE-4907-918D-6A6C224373A9}" type="slidenum">
              <a:rPr lang="en-US" altLang="en-US" smtClean="0"/>
              <a:pPr>
                <a:defRPr/>
              </a:pPr>
              <a:t>10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458793399"/>
      </p:ext>
    </p:ext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</a:t>
            </a:r>
            <a:r>
              <a:rPr lang="en-US" dirty="0"/>
              <a:t>title page should state the title of the report, for whom the report was prepared, by whom it was prepared, and the date of release or </a:t>
            </a:r>
            <a:r>
              <a:rPr lang="en-US" dirty="0" smtClean="0"/>
              <a:t>presentation</a:t>
            </a:r>
            <a:endParaRPr lang="en-US" sz="3000" dirty="0"/>
          </a:p>
          <a:p>
            <a:pPr lvl="1"/>
            <a:r>
              <a:rPr lang="en-US" dirty="0"/>
              <a:t>The title should give a brief but complete indication of the purpose of the research </a:t>
            </a:r>
            <a:r>
              <a:rPr lang="en-US" dirty="0" smtClean="0"/>
              <a:t>project</a:t>
            </a:r>
            <a:endParaRPr lang="en-US" sz="2600" dirty="0"/>
          </a:p>
          <a:p>
            <a:pPr lvl="2"/>
            <a:r>
              <a:rPr lang="en-US" dirty="0"/>
              <a:t>Not more than 12 </a:t>
            </a:r>
            <a:r>
              <a:rPr lang="en-US" dirty="0" smtClean="0"/>
              <a:t>words</a:t>
            </a:r>
            <a:endParaRPr lang="en-US" dirty="0"/>
          </a:p>
          <a:p>
            <a:pPr lvl="1"/>
            <a:r>
              <a:rPr lang="en-US" dirty="0" smtClean="0"/>
              <a:t>Include addresses, titles </a:t>
            </a:r>
            <a:r>
              <a:rPr lang="en-US" dirty="0"/>
              <a:t>of the preparer and </a:t>
            </a:r>
            <a:r>
              <a:rPr lang="en-US" dirty="0" smtClean="0"/>
              <a:t>recipient</a:t>
            </a:r>
            <a:endParaRPr lang="en-US" sz="2600" dirty="0"/>
          </a:p>
          <a:p>
            <a:pPr lvl="2"/>
            <a:r>
              <a:rPr lang="en-US" dirty="0"/>
              <a:t>On confidential reports, list the people to whom the report should be </a:t>
            </a:r>
            <a:r>
              <a:rPr lang="en-US" dirty="0" smtClean="0"/>
              <a:t>circulated</a:t>
            </a:r>
            <a:endParaRPr lang="en-US" sz="2200" dirty="0"/>
          </a:p>
          <a:p>
            <a:pPr lvl="2"/>
            <a:r>
              <a:rPr lang="en-US" altLang="en-US" dirty="0"/>
              <a:t>For the most formal reports, the title page is preceded by a title fly page, which contains only the report’s title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50" y="512763"/>
            <a:ext cx="8102600" cy="584775"/>
          </a:xfrm>
        </p:spPr>
        <p:txBody>
          <a:bodyPr/>
          <a:lstStyle/>
          <a:p>
            <a:r>
              <a:rPr lang="en-US" dirty="0" smtClean="0"/>
              <a:t>The Parts of the Report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16–</a:t>
            </a:r>
            <a:fld id="{33DEBC54-C9EE-4907-918D-6A6C224373A9}" type="slidenum">
              <a:rPr lang="en-US" altLang="en-US" smtClean="0"/>
              <a:pPr>
                <a:defRPr/>
              </a:pPr>
              <a:t>11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46018088"/>
      </p:ext>
    </p:ext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Included </a:t>
            </a:r>
            <a:r>
              <a:rPr lang="en-US" dirty="0"/>
              <a:t>in relatively formal to very formal </a:t>
            </a:r>
            <a:r>
              <a:rPr lang="en-US" dirty="0" smtClean="0"/>
              <a:t>reports</a:t>
            </a:r>
            <a:endParaRPr lang="en-US" sz="3000" dirty="0"/>
          </a:p>
          <a:p>
            <a:pPr lvl="1"/>
            <a:r>
              <a:rPr lang="en-US" dirty="0"/>
              <a:t>A transmittal letter’s opening paragraph releases the report and briefly identifies the factors of </a:t>
            </a:r>
            <a:r>
              <a:rPr lang="en-US" dirty="0" smtClean="0"/>
              <a:t>authorization</a:t>
            </a:r>
            <a:endParaRPr lang="en-US" sz="2600" dirty="0"/>
          </a:p>
          <a:p>
            <a:pPr lvl="1"/>
            <a:r>
              <a:rPr lang="en-US" dirty="0"/>
              <a:t>The letter comments generally on findings and matters of interest regarding the </a:t>
            </a:r>
            <a:r>
              <a:rPr lang="en-US" dirty="0" smtClean="0"/>
              <a:t>research</a:t>
            </a:r>
            <a:endParaRPr lang="en-US" sz="2600" dirty="0"/>
          </a:p>
          <a:p>
            <a:pPr lvl="1"/>
            <a:r>
              <a:rPr lang="en-US" dirty="0"/>
              <a:t>The closing section expresses the writer’s personal interest in the project just completed and in doing additional, related </a:t>
            </a:r>
            <a:r>
              <a:rPr lang="en-US" dirty="0" smtClean="0"/>
              <a:t>work</a:t>
            </a:r>
            <a:endParaRPr lang="en-US" sz="2600" dirty="0"/>
          </a:p>
          <a:p>
            <a:pPr lvl="1"/>
            <a:r>
              <a:rPr lang="en-US" altLang="en-US" dirty="0"/>
              <a:t>Overall, the letter explains how the report represents a key deliverable and invites further discussion on the matter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Letter of Transmittal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16–</a:t>
            </a:r>
            <a:fld id="{33DEBC54-C9EE-4907-918D-6A6C224373A9}" type="slidenum">
              <a:rPr lang="en-US" altLang="en-US" smtClean="0"/>
              <a:pPr>
                <a:defRPr/>
              </a:pPr>
              <a:t>12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4174111794"/>
      </p:ext>
    </p:ext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 letter to the researcher that approves the project, details who has responsibility for it, and describes the resources available to support </a:t>
            </a:r>
            <a:r>
              <a:rPr lang="en-US" dirty="0" smtClean="0"/>
              <a:t>it</a:t>
            </a:r>
            <a:endParaRPr lang="en-US" sz="3000" dirty="0"/>
          </a:p>
          <a:p>
            <a:pPr lvl="1"/>
            <a:r>
              <a:rPr lang="en-US" dirty="0" smtClean="0"/>
              <a:t>Not written by the researcher</a:t>
            </a:r>
            <a:endParaRPr lang="en-US" sz="2600" dirty="0"/>
          </a:p>
          <a:p>
            <a:r>
              <a:rPr lang="en-US" dirty="0"/>
              <a:t>In many situations, simply referring to the authorization in the letter of transmittal is sufficient and need not be included in the </a:t>
            </a:r>
            <a:r>
              <a:rPr lang="en-US" dirty="0" smtClean="0"/>
              <a:t>report</a:t>
            </a:r>
            <a:endParaRPr lang="en-US" sz="3000" dirty="0"/>
          </a:p>
          <a:p>
            <a:r>
              <a:rPr lang="en-US" altLang="en-US" dirty="0"/>
              <a:t>In cases where the reader may be unfamiliar with the authorization, the report should include an exact copy of the original letter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50" y="512763"/>
            <a:ext cx="8102600" cy="584775"/>
          </a:xfrm>
        </p:spPr>
        <p:txBody>
          <a:bodyPr/>
          <a:lstStyle/>
          <a:p>
            <a:r>
              <a:rPr lang="en-US" dirty="0" smtClean="0"/>
              <a:t>Letter of Authorization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16–</a:t>
            </a:r>
            <a:fld id="{33DEBC54-C9EE-4907-918D-6A6C224373A9}" type="slidenum">
              <a:rPr lang="en-US" altLang="en-US" smtClean="0"/>
              <a:pPr>
                <a:defRPr/>
              </a:pPr>
              <a:t>13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381293007"/>
      </p:ext>
    </p:ext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Essential </a:t>
            </a:r>
            <a:r>
              <a:rPr lang="en-US" dirty="0"/>
              <a:t>to any report more than a few pages </a:t>
            </a:r>
            <a:r>
              <a:rPr lang="en-US" dirty="0" smtClean="0"/>
              <a:t>long</a:t>
            </a:r>
            <a:endParaRPr lang="en-US" sz="3000" dirty="0"/>
          </a:p>
          <a:p>
            <a:r>
              <a:rPr lang="en-US" dirty="0" smtClean="0"/>
              <a:t>Should </a:t>
            </a:r>
            <a:r>
              <a:rPr lang="en-US" dirty="0"/>
              <a:t>list the divisions and subdivisions (only the first-level subdivisions) of the report with page </a:t>
            </a:r>
            <a:r>
              <a:rPr lang="en-US" dirty="0" smtClean="0"/>
              <a:t>references</a:t>
            </a:r>
            <a:endParaRPr lang="en-US" sz="3000" dirty="0"/>
          </a:p>
          <a:p>
            <a:pPr lvl="1"/>
            <a:r>
              <a:rPr lang="en-US" altLang="en-US" dirty="0"/>
              <a:t>If the report includes many figures or tables, a list of these should immediately follow the table of contents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50" y="512763"/>
            <a:ext cx="8102600" cy="584775"/>
          </a:xfrm>
        </p:spPr>
        <p:txBody>
          <a:bodyPr/>
          <a:lstStyle/>
          <a:p>
            <a:r>
              <a:rPr lang="en-US" dirty="0" smtClean="0"/>
              <a:t>The Table of Contents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16–</a:t>
            </a:r>
            <a:fld id="{33DEBC54-C9EE-4907-918D-6A6C224373A9}" type="slidenum">
              <a:rPr lang="en-US" altLang="en-US" smtClean="0"/>
              <a:pPr>
                <a:defRPr/>
              </a:pPr>
              <a:t>14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988894971"/>
      </p:ext>
    </p:ext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Briefly explains </a:t>
            </a:r>
            <a:r>
              <a:rPr lang="en-US" dirty="0"/>
              <a:t>why the research project was conducted, what aspects of the problem were considered, what the outcome was, and what should be </a:t>
            </a:r>
            <a:r>
              <a:rPr lang="en-US" dirty="0" smtClean="0"/>
              <a:t>done </a:t>
            </a:r>
            <a:endParaRPr lang="en-US" sz="3000" dirty="0"/>
          </a:p>
          <a:p>
            <a:r>
              <a:rPr lang="en-US" dirty="0" smtClean="0"/>
              <a:t>A </a:t>
            </a:r>
            <a:r>
              <a:rPr lang="en-US" dirty="0"/>
              <a:t>vital part of the </a:t>
            </a:r>
            <a:r>
              <a:rPr lang="en-US" dirty="0" smtClean="0"/>
              <a:t>report</a:t>
            </a:r>
            <a:endParaRPr lang="en-US" sz="3000" dirty="0"/>
          </a:p>
          <a:p>
            <a:pPr lvl="1"/>
            <a:r>
              <a:rPr lang="en-US" dirty="0"/>
              <a:t>Studies have indicated that nearly all managers read a report’s </a:t>
            </a:r>
            <a:r>
              <a:rPr lang="en-US" dirty="0" smtClean="0"/>
              <a:t>summary; only </a:t>
            </a:r>
            <a:r>
              <a:rPr lang="en-US" dirty="0"/>
              <a:t>a minority read the rest of the </a:t>
            </a:r>
            <a:r>
              <a:rPr lang="en-US" dirty="0" smtClean="0"/>
              <a:t>report</a:t>
            </a:r>
            <a:endParaRPr lang="en-US" sz="2600" dirty="0"/>
          </a:p>
          <a:p>
            <a:r>
              <a:rPr lang="en-US" dirty="0"/>
              <a:t>Should be written only after the rest of the report has been </a:t>
            </a:r>
            <a:r>
              <a:rPr lang="en-US" dirty="0" smtClean="0"/>
              <a:t>completed</a:t>
            </a:r>
            <a:endParaRPr lang="en-US" sz="30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Executive Summary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16–</a:t>
            </a:r>
            <a:fld id="{33DEBC54-C9EE-4907-918D-6A6C224373A9}" type="slidenum">
              <a:rPr lang="en-US" altLang="en-US" smtClean="0"/>
              <a:pPr>
                <a:defRPr/>
              </a:pPr>
              <a:t>15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762417686"/>
      </p:ext>
    </p:ext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Should </a:t>
            </a:r>
            <a:r>
              <a:rPr lang="en-US" dirty="0"/>
              <a:t>be one page long </a:t>
            </a:r>
            <a:r>
              <a:rPr lang="en-US" dirty="0" smtClean="0"/>
              <a:t>or</a:t>
            </a:r>
            <a:r>
              <a:rPr lang="en-US" dirty="0"/>
              <a:t>, at most, two </a:t>
            </a:r>
            <a:r>
              <a:rPr lang="en-US" dirty="0" smtClean="0"/>
              <a:t>pages</a:t>
            </a:r>
            <a:endParaRPr lang="en-US" sz="3000" dirty="0"/>
          </a:p>
          <a:p>
            <a:r>
              <a:rPr lang="en-US" dirty="0"/>
              <a:t>Should be written to be </a:t>
            </a:r>
            <a:r>
              <a:rPr lang="en-US" dirty="0" smtClean="0"/>
              <a:t>self-sufficient</a:t>
            </a:r>
            <a:r>
              <a:rPr lang="en-US" dirty="0">
                <a:effectLst/>
              </a:rPr>
              <a:t>—</a:t>
            </a:r>
            <a:r>
              <a:rPr lang="en-US" dirty="0" smtClean="0"/>
              <a:t>it </a:t>
            </a:r>
            <a:r>
              <a:rPr lang="en-US" dirty="0"/>
              <a:t>is often detached from the report and circulated by </a:t>
            </a:r>
            <a:r>
              <a:rPr lang="en-US" dirty="0" smtClean="0"/>
              <a:t>itself</a:t>
            </a:r>
            <a:endParaRPr lang="en-US" sz="3000" dirty="0"/>
          </a:p>
          <a:p>
            <a:r>
              <a:rPr lang="en-US" dirty="0"/>
              <a:t>The summary contains four </a:t>
            </a:r>
            <a:r>
              <a:rPr lang="en-US" dirty="0" smtClean="0"/>
              <a:t>elements</a:t>
            </a:r>
            <a:endParaRPr lang="en-US" sz="3000" dirty="0"/>
          </a:p>
          <a:p>
            <a:pPr lvl="1"/>
            <a:r>
              <a:rPr lang="en-US" dirty="0" smtClean="0"/>
              <a:t>The </a:t>
            </a:r>
            <a:r>
              <a:rPr lang="en-US" dirty="0"/>
              <a:t>objectives of the report, including the most important background information and the specific purposes of the </a:t>
            </a:r>
            <a:r>
              <a:rPr lang="en-US" dirty="0" smtClean="0"/>
              <a:t>project</a:t>
            </a:r>
            <a:endParaRPr lang="en-US" dirty="0"/>
          </a:p>
          <a:p>
            <a:pPr lvl="1"/>
            <a:r>
              <a:rPr lang="en-US" dirty="0" smtClean="0"/>
              <a:t>The methodology </a:t>
            </a:r>
            <a:r>
              <a:rPr lang="en-US" dirty="0"/>
              <a:t>and the major </a:t>
            </a:r>
            <a:r>
              <a:rPr lang="en-US" dirty="0" smtClean="0"/>
              <a:t>results</a:t>
            </a:r>
            <a:endParaRPr lang="en-US" dirty="0"/>
          </a:p>
          <a:p>
            <a:pPr lvl="1"/>
            <a:r>
              <a:rPr lang="en-US" dirty="0"/>
              <a:t>The </a:t>
            </a:r>
            <a:r>
              <a:rPr lang="en-US" dirty="0" smtClean="0"/>
              <a:t>conclusions</a:t>
            </a:r>
            <a:endParaRPr lang="en-US" dirty="0"/>
          </a:p>
          <a:p>
            <a:pPr lvl="1"/>
            <a:r>
              <a:rPr lang="en-US" altLang="en-US" dirty="0"/>
              <a:t>Recommendations, or suggestions for action, based on the </a:t>
            </a:r>
            <a:r>
              <a:rPr lang="en-US" altLang="en-US" dirty="0" smtClean="0"/>
              <a:t>conclusions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Executive Summary (cont’d.)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16–</a:t>
            </a:r>
            <a:fld id="{33DEBC54-C9EE-4907-918D-6A6C224373A9}" type="slidenum">
              <a:rPr lang="en-US" altLang="en-US" smtClean="0"/>
              <a:pPr>
                <a:defRPr/>
              </a:pPr>
              <a:t>16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74965280"/>
      </p:ext>
    </p:ext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Begins </a:t>
            </a:r>
            <a:r>
              <a:rPr lang="en-US" dirty="0"/>
              <a:t>with an introduction </a:t>
            </a:r>
            <a:r>
              <a:rPr lang="en-US" dirty="0" smtClean="0"/>
              <a:t>section</a:t>
            </a:r>
            <a:endParaRPr lang="en-US" sz="3000" dirty="0"/>
          </a:p>
          <a:p>
            <a:pPr lvl="1"/>
            <a:r>
              <a:rPr lang="en-US" dirty="0" smtClean="0"/>
              <a:t>Explains </a:t>
            </a:r>
            <a:r>
              <a:rPr lang="en-US" dirty="0"/>
              <a:t>why the project was done and what it aimed to </a:t>
            </a:r>
            <a:r>
              <a:rPr lang="en-US" dirty="0" smtClean="0"/>
              <a:t>discover</a:t>
            </a:r>
            <a:endParaRPr lang="en-US" sz="2600" dirty="0"/>
          </a:p>
          <a:p>
            <a:pPr lvl="1"/>
            <a:r>
              <a:rPr lang="en-US" dirty="0" smtClean="0"/>
              <a:t>Includes </a:t>
            </a:r>
            <a:r>
              <a:rPr lang="en-US" dirty="0"/>
              <a:t>the basic authorization and submittal </a:t>
            </a:r>
            <a:r>
              <a:rPr lang="en-US" dirty="0" smtClean="0"/>
              <a:t>data</a:t>
            </a:r>
            <a:endParaRPr lang="en-US" sz="2600" dirty="0"/>
          </a:p>
          <a:p>
            <a:pPr lvl="1"/>
            <a:r>
              <a:rPr lang="en-US" dirty="0" smtClean="0"/>
              <a:t>Includes enough </a:t>
            </a:r>
            <a:r>
              <a:rPr lang="en-US" dirty="0"/>
              <a:t>background </a:t>
            </a:r>
            <a:r>
              <a:rPr lang="en-US" dirty="0" smtClean="0"/>
              <a:t>to </a:t>
            </a:r>
            <a:r>
              <a:rPr lang="en-US" dirty="0"/>
              <a:t>explain why the project was worth </a:t>
            </a:r>
            <a:r>
              <a:rPr lang="en-US" dirty="0" smtClean="0"/>
              <a:t>doing</a:t>
            </a:r>
            <a:endParaRPr lang="en-US" sz="2600" dirty="0"/>
          </a:p>
          <a:p>
            <a:pPr lvl="1"/>
            <a:r>
              <a:rPr lang="en-US" dirty="0"/>
              <a:t>The last part explains exactly what the project tried to discover, discussing the statement of the problem and research questions as they were stated in the research </a:t>
            </a:r>
            <a:r>
              <a:rPr lang="en-US" dirty="0" smtClean="0"/>
              <a:t>proposal</a:t>
            </a:r>
            <a:endParaRPr lang="en-US" sz="2600" dirty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Body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16–</a:t>
            </a:r>
            <a:fld id="{33DEBC54-C9EE-4907-918D-6A6C224373A9}" type="slidenum">
              <a:rPr lang="en-US" altLang="en-US" smtClean="0"/>
              <a:pPr>
                <a:defRPr/>
              </a:pPr>
              <a:t>17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417443175"/>
      </p:ext>
    </p:ext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3875" y="457200"/>
            <a:ext cx="8077200" cy="1077218"/>
          </a:xfrm>
        </p:spPr>
        <p:txBody>
          <a:bodyPr/>
          <a:lstStyle/>
          <a:p>
            <a:r>
              <a:rPr lang="en-US" dirty="0" smtClean="0"/>
              <a:t>The Research Methodology Section of the Body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Research design</a:t>
            </a:r>
          </a:p>
          <a:p>
            <a:pPr lvl="1"/>
            <a:r>
              <a:rPr lang="en-US" dirty="0"/>
              <a:t>Was the study exploratory, descriptive, or causal? Did the data come from primary or secondary sources? Were results collected by survey, observation, or experiment?</a:t>
            </a:r>
          </a:p>
          <a:p>
            <a:r>
              <a:rPr lang="en-US" dirty="0"/>
              <a:t>Sample design</a:t>
            </a:r>
          </a:p>
          <a:p>
            <a:pPr lvl="1"/>
            <a:r>
              <a:rPr lang="en-US" dirty="0"/>
              <a:t>What was the target population? What is the sampling frame? What sample units are selected? How were they selected? How large was the sample? What was the response rate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16–</a:t>
            </a:r>
            <a:fld id="{33DEBC54-C9EE-4907-918D-6A6C224373A9}" type="slidenum">
              <a:rPr lang="en-US" altLang="en-US" smtClean="0"/>
              <a:pPr>
                <a:defRPr/>
              </a:pPr>
              <a:t>18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4277816420"/>
      </p:ext>
    </p:ext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3875" y="457200"/>
            <a:ext cx="8077200" cy="1077218"/>
          </a:xfrm>
        </p:spPr>
        <p:txBody>
          <a:bodyPr/>
          <a:lstStyle/>
          <a:p>
            <a:r>
              <a:rPr lang="en-US" dirty="0" smtClean="0"/>
              <a:t>The Research Methodology Section of the Body (cont’d.)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Data </a:t>
            </a:r>
            <a:r>
              <a:rPr lang="en-US" dirty="0"/>
              <a:t>collection and fieldwork</a:t>
            </a:r>
          </a:p>
          <a:p>
            <a:pPr lvl="1"/>
            <a:r>
              <a:rPr lang="en-US" dirty="0"/>
              <a:t>How many and what types of fieldworkers were used? What training and supervision did they receive? Was the work verified?</a:t>
            </a:r>
          </a:p>
          <a:p>
            <a:r>
              <a:rPr lang="en-US" dirty="0"/>
              <a:t>Analysis</a:t>
            </a:r>
          </a:p>
          <a:p>
            <a:pPr lvl="1"/>
            <a:r>
              <a:rPr lang="en-US" dirty="0"/>
              <a:t>This section should outline the general statistical methods used in the study, but the information presented here should not overlap with what is presented in the results </a:t>
            </a:r>
            <a:r>
              <a:rPr lang="en-US" dirty="0" smtClean="0"/>
              <a:t>section</a:t>
            </a:r>
            <a:endParaRPr lang="en-US" dirty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16–</a:t>
            </a:r>
            <a:fld id="{33DEBC54-C9EE-4907-918D-6A6C224373A9}" type="slidenum">
              <a:rPr lang="en-US" altLang="en-US" smtClean="0"/>
              <a:pPr>
                <a:defRPr/>
              </a:pPr>
              <a:t>19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575014525"/>
      </p:ext>
    </p:extLst>
  </p:cSld>
  <p:clrMapOvr>
    <a:masterClrMapping/>
  </p:clrMapOvr>
  <p:transition>
    <p:random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106" name="Rectangle 10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/>
              <a:t>Create an outline for a research project using the basic parts of a final report</a:t>
            </a:r>
          </a:p>
          <a:p>
            <a:r>
              <a:rPr lang="en-US" altLang="en-US" dirty="0"/>
              <a:t>Explain how to use tables for presenting numerical information</a:t>
            </a:r>
          </a:p>
          <a:p>
            <a:r>
              <a:rPr lang="en-US" altLang="en-US" dirty="0"/>
              <a:t>Summarize how to select and use the types of research charts</a:t>
            </a:r>
          </a:p>
          <a:p>
            <a:r>
              <a:rPr lang="en-US" altLang="en-US" dirty="0"/>
              <a:t>Know how to give an effective oral presentation</a:t>
            </a:r>
          </a:p>
          <a:p>
            <a:r>
              <a:rPr lang="en-US" altLang="en-US" dirty="0"/>
              <a:t>Discuss the importance of Internet reporting and research follow-up</a:t>
            </a:r>
          </a:p>
          <a:p>
            <a:endParaRPr lang="en-US" altLang="en-US" dirty="0" smtClean="0"/>
          </a:p>
          <a:p>
            <a:endParaRPr lang="en-US" altLang="en-US" dirty="0" smtClean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260105" name="Rectangle 9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>
                <a:solidFill>
                  <a:schemeClr val="bg1"/>
                </a:solidFill>
                <a:latin typeface="+mn-lt"/>
              </a:rPr>
              <a:t>LEARNING OUTCOMES</a:t>
            </a:r>
          </a:p>
        </p:txBody>
      </p:sp>
      <p:sp>
        <p:nvSpPr>
          <p:cNvPr id="13318" name="Rectangle 7"/>
          <p:cNvSpPr>
            <a:spLocks noChangeArrowheads="1"/>
          </p:cNvSpPr>
          <p:nvPr/>
        </p:nvSpPr>
        <p:spPr bwMode="auto">
          <a:xfrm>
            <a:off x="544513" y="1143000"/>
            <a:ext cx="832485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endParaRPr lang="en-US" altLang="en-US" sz="2800" i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16–</a:t>
            </a:r>
            <a:fld id="{33DEBC54-C9EE-4907-918D-6A6C224373A9}" type="slidenum">
              <a:rPr lang="en-US" altLang="en-US" smtClean="0"/>
              <a:pPr>
                <a:defRPr/>
              </a:pPr>
              <a:t>2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292514651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1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601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10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6010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10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6010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10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6010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10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6010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0106" grpId="0" build="p" bldLvl="3" autoUpdateAnimBg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Should </a:t>
            </a:r>
            <a:r>
              <a:rPr lang="en-US" dirty="0"/>
              <a:t>make up the bulk of the report and </a:t>
            </a:r>
            <a:r>
              <a:rPr lang="en-US" dirty="0" smtClean="0"/>
              <a:t>present </a:t>
            </a:r>
            <a:r>
              <a:rPr lang="en-US" dirty="0"/>
              <a:t>those findings of the project that bear on the </a:t>
            </a:r>
            <a:r>
              <a:rPr lang="en-US" dirty="0" smtClean="0"/>
              <a:t>objectives</a:t>
            </a:r>
            <a:endParaRPr lang="en-US" sz="3000" dirty="0"/>
          </a:p>
          <a:p>
            <a:pPr lvl="1"/>
            <a:r>
              <a:rPr lang="en-US" dirty="0" smtClean="0"/>
              <a:t>Design to </a:t>
            </a:r>
            <a:r>
              <a:rPr lang="en-US" dirty="0"/>
              <a:t>be convincing but not to oversell the </a:t>
            </a:r>
            <a:r>
              <a:rPr lang="en-US" dirty="0" smtClean="0"/>
              <a:t>project</a:t>
            </a:r>
            <a:endParaRPr lang="en-US" dirty="0"/>
          </a:p>
          <a:p>
            <a:pPr lvl="1"/>
            <a:r>
              <a:rPr lang="en-US" dirty="0" smtClean="0"/>
              <a:t>Use summary </a:t>
            </a:r>
            <a:r>
              <a:rPr lang="en-US" dirty="0"/>
              <a:t>tables and charts </a:t>
            </a:r>
            <a:r>
              <a:rPr lang="en-US" dirty="0" smtClean="0"/>
              <a:t>(</a:t>
            </a:r>
            <a:r>
              <a:rPr lang="en-US" dirty="0"/>
              <a:t>but </a:t>
            </a:r>
            <a:r>
              <a:rPr lang="en-US" dirty="0" smtClean="0"/>
              <a:t>save comprehensive </a:t>
            </a:r>
            <a:r>
              <a:rPr lang="en-US" dirty="0"/>
              <a:t>or detailed ones </a:t>
            </a:r>
            <a:r>
              <a:rPr lang="en-US" dirty="0" smtClean="0"/>
              <a:t>for </a:t>
            </a:r>
            <a:r>
              <a:rPr lang="en-US" dirty="0"/>
              <a:t>the appendix</a:t>
            </a:r>
            <a:r>
              <a:rPr lang="en-US" dirty="0" smtClean="0"/>
              <a:t>)</a:t>
            </a:r>
            <a:endParaRPr lang="en-US" dirty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50" y="512763"/>
            <a:ext cx="8102600" cy="584775"/>
          </a:xfrm>
        </p:spPr>
        <p:txBody>
          <a:bodyPr/>
          <a:lstStyle/>
          <a:p>
            <a:r>
              <a:rPr lang="en-US" dirty="0" smtClean="0"/>
              <a:t>The Results Section of the Body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16–</a:t>
            </a:r>
            <a:fld id="{33DEBC54-C9EE-4907-918D-6A6C224373A9}" type="slidenum">
              <a:rPr lang="en-US" altLang="en-US" smtClean="0"/>
              <a:pPr>
                <a:defRPr/>
              </a:pPr>
              <a:t>20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852388827"/>
      </p:ext>
    </p:ext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3875" y="457200"/>
            <a:ext cx="8077200" cy="1077218"/>
          </a:xfrm>
        </p:spPr>
        <p:txBody>
          <a:bodyPr/>
          <a:lstStyle/>
          <a:p>
            <a:r>
              <a:rPr lang="en-US" dirty="0" smtClean="0"/>
              <a:t>The Conclusions and Recommendations Section of the Body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last part of the body </a:t>
            </a:r>
            <a:endParaRPr lang="en-US" dirty="0" smtClean="0"/>
          </a:p>
          <a:p>
            <a:pPr lvl="1"/>
            <a:r>
              <a:rPr lang="en-US" altLang="en-US" dirty="0" smtClean="0"/>
              <a:t>Conclusions </a:t>
            </a:r>
            <a:r>
              <a:rPr lang="en-US" altLang="en-US" dirty="0"/>
              <a:t>are opinions based on the </a:t>
            </a:r>
            <a:r>
              <a:rPr lang="en-US" altLang="en-US" dirty="0" smtClean="0"/>
              <a:t>results</a:t>
            </a:r>
          </a:p>
          <a:p>
            <a:pPr lvl="1"/>
            <a:r>
              <a:rPr lang="en-US" altLang="en-US" dirty="0" smtClean="0"/>
              <a:t>Recommendations </a:t>
            </a:r>
            <a:r>
              <a:rPr lang="en-US" altLang="en-US" dirty="0"/>
              <a:t>are suggestions for </a:t>
            </a:r>
            <a:r>
              <a:rPr lang="en-US" altLang="en-US" dirty="0" smtClean="0"/>
              <a:t>action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16–</a:t>
            </a:r>
            <a:fld id="{33DEBC54-C9EE-4907-918D-6A6C224373A9}" type="slidenum">
              <a:rPr lang="en-US" altLang="en-US" smtClean="0"/>
              <a:pPr>
                <a:defRPr/>
              </a:pPr>
              <a:t>21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887288678"/>
      </p:ext>
    </p:ext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Presents the “too …” </a:t>
            </a:r>
            <a:r>
              <a:rPr lang="en-US" dirty="0" smtClean="0"/>
              <a:t>material</a:t>
            </a:r>
            <a:endParaRPr lang="en-US" sz="3000" dirty="0"/>
          </a:p>
          <a:p>
            <a:pPr lvl="1"/>
            <a:r>
              <a:rPr lang="en-US" dirty="0" smtClean="0"/>
              <a:t>Includes any </a:t>
            </a:r>
            <a:r>
              <a:rPr lang="en-US" dirty="0"/>
              <a:t>material that is too technical or too detailed to go in the body </a:t>
            </a:r>
            <a:endParaRPr lang="en-US" dirty="0" smtClean="0"/>
          </a:p>
          <a:p>
            <a:pPr lvl="1"/>
            <a:r>
              <a:rPr lang="en-US" dirty="0" smtClean="0"/>
              <a:t>Examples: data </a:t>
            </a:r>
            <a:r>
              <a:rPr lang="en-US" dirty="0"/>
              <a:t>collection forms, detailed calculations, discussions of highly technical questions, detailed or comprehensive tables of results, and a bibliography (if appropriate</a:t>
            </a:r>
            <a:r>
              <a:rPr lang="en-US" dirty="0" smtClean="0"/>
              <a:t>)</a:t>
            </a:r>
            <a:endParaRPr lang="en-US" sz="2600" dirty="0"/>
          </a:p>
          <a:p>
            <a:pPr lvl="1"/>
            <a:r>
              <a:rPr lang="en-US" altLang="en-US" dirty="0"/>
              <a:t>Much appendix material is posted on internal Web pages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Appendix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16–</a:t>
            </a:r>
            <a:fld id="{33DEBC54-C9EE-4907-918D-6A6C224373A9}" type="slidenum">
              <a:rPr lang="en-US" altLang="en-US" smtClean="0"/>
              <a:pPr>
                <a:defRPr/>
              </a:pPr>
              <a:t>22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956819128"/>
      </p:ext>
    </p:ext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/>
              <a:t>The outline above applies especially to applied market research </a:t>
            </a:r>
            <a:r>
              <a:rPr lang="en-US" altLang="en-US" dirty="0" smtClean="0"/>
              <a:t>projects</a:t>
            </a:r>
            <a:endParaRPr lang="en-US" altLang="en-US" dirty="0"/>
          </a:p>
          <a:p>
            <a:r>
              <a:rPr lang="en-US" altLang="en-US" dirty="0"/>
              <a:t>Basic research reports (e.g., published in an academic business journal) have a slightly different outline since some components become </a:t>
            </a:r>
            <a:r>
              <a:rPr lang="en-US" altLang="en-US" dirty="0" smtClean="0"/>
              <a:t>irrelevant</a:t>
            </a:r>
            <a:endParaRPr lang="en-US" altLang="en-US" sz="3200" dirty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Basic Marketing Research Report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16–</a:t>
            </a:r>
            <a:fld id="{33DEBC54-C9EE-4907-918D-6A6C224373A9}" type="slidenum">
              <a:rPr lang="en-US" altLang="en-US" smtClean="0"/>
              <a:pPr>
                <a:defRPr/>
              </a:pPr>
              <a:t>23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782182119"/>
      </p:ext>
    </p:ext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Basic Marketing Research Report: 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Abstract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Introduction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Background</a:t>
            </a:r>
          </a:p>
          <a:p>
            <a:pPr marL="798512" lvl="1" indent="-457200">
              <a:buFont typeface="+mj-lt"/>
              <a:buAutoNum type="alphaLcPeriod"/>
            </a:pPr>
            <a:r>
              <a:rPr lang="en-US" dirty="0" smtClean="0"/>
              <a:t>Literature review</a:t>
            </a:r>
          </a:p>
          <a:p>
            <a:pPr marL="798512" lvl="1" indent="-457200">
              <a:buFont typeface="+mj-lt"/>
              <a:buAutoNum type="alphaLcPeriod"/>
            </a:pPr>
            <a:r>
              <a:rPr lang="en-US" dirty="0" smtClean="0"/>
              <a:t>Hypotheses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Research Methods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Results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Appendices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 startAt="7"/>
            </a:pPr>
            <a:r>
              <a:rPr lang="en-US" dirty="0"/>
              <a:t>Discussion</a:t>
            </a:r>
          </a:p>
          <a:p>
            <a:pPr marL="798512" lvl="1" indent="-457200">
              <a:buFont typeface="+mj-lt"/>
              <a:buAutoNum type="alphaLcPeriod"/>
            </a:pPr>
            <a:r>
              <a:rPr lang="en-US" dirty="0" smtClean="0"/>
              <a:t>Implications</a:t>
            </a:r>
          </a:p>
          <a:p>
            <a:pPr marL="798512" lvl="1" indent="-457200">
              <a:buFont typeface="+mj-lt"/>
              <a:buAutoNum type="alphaLcPeriod"/>
            </a:pPr>
            <a:r>
              <a:rPr lang="en-US" dirty="0" smtClean="0"/>
              <a:t>Limitations</a:t>
            </a:r>
          </a:p>
          <a:p>
            <a:pPr marL="798512" lvl="1" indent="-457200">
              <a:buFont typeface="+mj-lt"/>
              <a:buAutoNum type="alphaLcPeriod"/>
            </a:pPr>
            <a:r>
              <a:rPr lang="en-US" dirty="0" smtClean="0"/>
              <a:t>Future </a:t>
            </a:r>
            <a:r>
              <a:rPr lang="en-US" dirty="0"/>
              <a:t>research</a:t>
            </a:r>
          </a:p>
          <a:p>
            <a:pPr marL="514350" indent="-514350">
              <a:buFont typeface="+mj-lt"/>
              <a:buAutoNum type="arabicPeriod" startAt="7"/>
            </a:pPr>
            <a:r>
              <a:rPr lang="en-US" dirty="0"/>
              <a:t>Conclusions</a:t>
            </a:r>
          </a:p>
          <a:p>
            <a:pPr marL="514350" indent="-514350">
              <a:buFont typeface="+mj-lt"/>
              <a:buAutoNum type="arabicPeriod" startAt="7"/>
            </a:pPr>
            <a:r>
              <a:rPr lang="en-US" dirty="0"/>
              <a:t>References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16–</a:t>
            </a:r>
            <a:fld id="{7BB9D097-4C5C-417C-B097-C6B81CA15357}" type="slidenum">
              <a:rPr lang="en-US" altLang="en-US" smtClean="0"/>
              <a:pPr>
                <a:defRPr/>
              </a:pPr>
              <a:t>24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998237542"/>
      </p:ext>
    </p:ext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/>
              <a:t>Used properly, graphic aids can clarify complex points or emphasize a </a:t>
            </a:r>
            <a:r>
              <a:rPr lang="en-US" altLang="en-US" dirty="0" smtClean="0"/>
              <a:t>message</a:t>
            </a:r>
            <a:endParaRPr lang="en-US" altLang="en-US" sz="3200" dirty="0"/>
          </a:p>
          <a:p>
            <a:pPr lvl="1"/>
            <a:r>
              <a:rPr lang="en-US" altLang="en-US" dirty="0"/>
              <a:t>Used improperly or sloppily, they can be distracting or </a:t>
            </a:r>
            <a:r>
              <a:rPr lang="en-US" altLang="en-US" dirty="0" smtClean="0"/>
              <a:t>misleading</a:t>
            </a:r>
            <a:endParaRPr lang="en-US" altLang="en-US" sz="2800" dirty="0"/>
          </a:p>
          <a:p>
            <a:pPr lvl="1"/>
            <a:r>
              <a:rPr lang="en-US" altLang="en-US" dirty="0"/>
              <a:t>Work best when they are an integral part of the text, and they should always be interpreted in the </a:t>
            </a:r>
            <a:r>
              <a:rPr lang="en-US" altLang="en-US" dirty="0" smtClean="0"/>
              <a:t>text</a:t>
            </a:r>
            <a:endParaRPr lang="en-US" altLang="en-US" sz="2800" dirty="0"/>
          </a:p>
          <a:p>
            <a:r>
              <a:rPr lang="en-US" altLang="en-US" dirty="0"/>
              <a:t>Several types of graphic aids may be useful in research reports: </a:t>
            </a:r>
            <a:r>
              <a:rPr lang="en-US" altLang="en-US" dirty="0" smtClean="0"/>
              <a:t>tables</a:t>
            </a:r>
            <a:r>
              <a:rPr lang="en-US" altLang="en-US" dirty="0"/>
              <a:t>, charts, maps, and diagrams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Using Tables Effectively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16–</a:t>
            </a:r>
            <a:fld id="{33DEBC54-C9EE-4907-918D-6A6C224373A9}" type="slidenum">
              <a:rPr lang="en-US" altLang="en-US" smtClean="0"/>
              <a:pPr>
                <a:defRPr/>
              </a:pPr>
              <a:t>25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211934909"/>
      </p:ext>
    </p:ext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smtClean="0"/>
              <a:t>Most </a:t>
            </a:r>
            <a:r>
              <a:rPr lang="en-US" altLang="en-US" dirty="0"/>
              <a:t>useful for presenting numerical information, especially when several pieces of information have been gathered about each item </a:t>
            </a:r>
            <a:r>
              <a:rPr lang="en-US" altLang="en-US" dirty="0" smtClean="0"/>
              <a:t>discussed</a:t>
            </a:r>
            <a:endParaRPr lang="en-US" altLang="en-US" dirty="0"/>
          </a:p>
          <a:p>
            <a:r>
              <a:rPr lang="en-US" altLang="en-US" dirty="0" smtClean="0"/>
              <a:t>Include </a:t>
            </a:r>
            <a:r>
              <a:rPr lang="en-US" altLang="en-US" dirty="0"/>
              <a:t>the </a:t>
            </a:r>
            <a:r>
              <a:rPr lang="en-US" altLang="en-US" dirty="0" smtClean="0"/>
              <a:t>following for each table:</a:t>
            </a:r>
            <a:endParaRPr lang="en-US" altLang="en-US" sz="3200" dirty="0"/>
          </a:p>
          <a:p>
            <a:pPr lvl="1"/>
            <a:r>
              <a:rPr lang="en-US" altLang="en-US" dirty="0"/>
              <a:t>Table </a:t>
            </a:r>
            <a:r>
              <a:rPr lang="en-US" altLang="en-US" dirty="0" smtClean="0"/>
              <a:t>number</a:t>
            </a:r>
            <a:endParaRPr lang="en-US" altLang="en-US" sz="2800" dirty="0"/>
          </a:p>
          <a:p>
            <a:pPr lvl="1"/>
            <a:r>
              <a:rPr lang="en-US" altLang="en-US" dirty="0" smtClean="0"/>
              <a:t>Title</a:t>
            </a:r>
            <a:endParaRPr lang="en-US" altLang="en-US" sz="2800" dirty="0"/>
          </a:p>
          <a:p>
            <a:pPr lvl="1"/>
            <a:r>
              <a:rPr lang="en-US" altLang="en-US" dirty="0"/>
              <a:t>Subheads and </a:t>
            </a:r>
            <a:r>
              <a:rPr lang="en-US" altLang="en-US" dirty="0" smtClean="0"/>
              <a:t>bannerheads</a:t>
            </a:r>
            <a:endParaRPr lang="en-US" altLang="en-US" sz="2800" dirty="0"/>
          </a:p>
          <a:p>
            <a:pPr lvl="1"/>
            <a:r>
              <a:rPr lang="en-US" altLang="en-US" dirty="0" smtClean="0"/>
              <a:t>Notes</a:t>
            </a:r>
            <a:endParaRPr lang="en-US" altLang="en-US" sz="2800" dirty="0"/>
          </a:p>
          <a:p>
            <a:pPr lvl="1"/>
            <a:r>
              <a:rPr lang="en-US" altLang="en-US" dirty="0"/>
              <a:t>Source </a:t>
            </a:r>
            <a:r>
              <a:rPr lang="en-US" altLang="en-US" dirty="0" smtClean="0"/>
              <a:t>notes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Creating Tables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16–</a:t>
            </a:r>
            <a:fld id="{33DEBC54-C9EE-4907-918D-6A6C224373A9}" type="slidenum">
              <a:rPr lang="en-US" altLang="en-US" smtClean="0"/>
              <a:pPr>
                <a:defRPr/>
              </a:pPr>
              <a:t>26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528848241"/>
      </p:ext>
    </p:ext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3875" y="457200"/>
            <a:ext cx="8077200" cy="338554"/>
          </a:xfrm>
        </p:spPr>
        <p:txBody>
          <a:bodyPr/>
          <a:lstStyle/>
          <a:p>
            <a:pPr marL="1147763" indent="-1147763"/>
            <a:r>
              <a:rPr lang="en-US" sz="1200" dirty="0" smtClean="0">
                <a:solidFill>
                  <a:srgbClr val="4D4D4D"/>
                </a:solidFill>
                <a:latin typeface="Arial" panose="020B0604020202020204" pitchFamily="34" charset="0"/>
              </a:rPr>
              <a:t>EXHIBIT 16.2</a:t>
            </a:r>
            <a:r>
              <a:rPr lang="en-US" sz="1200" dirty="0">
                <a:solidFill>
                  <a:srgbClr val="4D4D4D"/>
                </a:solidFill>
                <a:latin typeface="Arial" panose="020B0604020202020204" pitchFamily="34" charset="0"/>
              </a:rPr>
              <a:t>	</a:t>
            </a:r>
            <a:r>
              <a:rPr lang="en-US" sz="1600" dirty="0">
                <a:solidFill>
                  <a:schemeClr val="tx1"/>
                </a:solidFill>
              </a:rPr>
              <a:t>Basic Data Table Illustration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900" y="1451408"/>
            <a:ext cx="8458200" cy="41721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16–</a:t>
            </a:r>
            <a:fld id="{33DEBC54-C9EE-4907-918D-6A6C224373A9}" type="slidenum">
              <a:rPr lang="en-US" altLang="en-US" smtClean="0"/>
              <a:pPr>
                <a:defRPr/>
              </a:pPr>
              <a:t>27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217719710"/>
      </p:ext>
    </p:ext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/>
              <a:t>Each chart should include:</a:t>
            </a:r>
            <a:endParaRPr lang="en-US" altLang="en-US" sz="3200" dirty="0"/>
          </a:p>
          <a:p>
            <a:pPr lvl="1"/>
            <a:r>
              <a:rPr lang="en-US" altLang="en-US" dirty="0"/>
              <a:t>Figure </a:t>
            </a:r>
            <a:r>
              <a:rPr lang="en-US" altLang="en-US" dirty="0" smtClean="0"/>
              <a:t>number</a:t>
            </a:r>
            <a:endParaRPr lang="en-US" altLang="en-US" sz="2800" dirty="0"/>
          </a:p>
          <a:p>
            <a:pPr lvl="1"/>
            <a:r>
              <a:rPr lang="en-US" altLang="en-US" dirty="0" smtClean="0"/>
              <a:t>Title</a:t>
            </a:r>
            <a:endParaRPr lang="en-US" altLang="en-US" sz="2800" dirty="0"/>
          </a:p>
          <a:p>
            <a:pPr lvl="1"/>
            <a:r>
              <a:rPr lang="en-US" altLang="en-US" dirty="0"/>
              <a:t>Explanatory </a:t>
            </a:r>
            <a:r>
              <a:rPr lang="en-US" altLang="en-US" dirty="0" smtClean="0"/>
              <a:t>legends</a:t>
            </a:r>
            <a:endParaRPr lang="en-US" altLang="en-US" sz="2800" dirty="0"/>
          </a:p>
          <a:p>
            <a:pPr lvl="1"/>
            <a:r>
              <a:rPr lang="en-US" altLang="en-US" dirty="0"/>
              <a:t>Source and </a:t>
            </a:r>
            <a:r>
              <a:rPr lang="en-US" altLang="en-US" dirty="0" smtClean="0"/>
              <a:t>footnotes</a:t>
            </a:r>
            <a:endParaRPr lang="en-US" altLang="en-US" sz="2800" dirty="0"/>
          </a:p>
          <a:p>
            <a:r>
              <a:rPr lang="en-US" altLang="en-US" dirty="0"/>
              <a:t>Charts are subject to distortion, whether unintentional or </a:t>
            </a:r>
            <a:r>
              <a:rPr lang="en-US" altLang="en-US" dirty="0" smtClean="0"/>
              <a:t>deliberate</a:t>
            </a:r>
            <a:endParaRPr lang="en-US" altLang="en-US" sz="3200" dirty="0"/>
          </a:p>
          <a:p>
            <a:pPr lvl="1"/>
            <a:r>
              <a:rPr lang="en-US" altLang="en-US" dirty="0"/>
              <a:t>A particularly severe kind of distortion comes from treating unequal intervals as if they were </a:t>
            </a:r>
            <a:r>
              <a:rPr lang="en-US" altLang="en-US" dirty="0" smtClean="0"/>
              <a:t>equal</a:t>
            </a:r>
            <a:endParaRPr lang="en-US" altLang="en-US" sz="2800" dirty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Using Charts Effectively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16–</a:t>
            </a:r>
            <a:fld id="{33DEBC54-C9EE-4907-918D-6A6C224373A9}" type="slidenum">
              <a:rPr lang="en-US" altLang="en-US" smtClean="0"/>
              <a:pPr>
                <a:defRPr/>
              </a:pPr>
              <a:t>28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481825162"/>
      </p:ext>
    </p:ext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3875" y="457200"/>
            <a:ext cx="8077200" cy="338554"/>
          </a:xfrm>
        </p:spPr>
        <p:txBody>
          <a:bodyPr/>
          <a:lstStyle/>
          <a:p>
            <a:pPr marL="1143000" indent="-1143000"/>
            <a:r>
              <a:rPr lang="en-US" sz="1200" dirty="0" smtClean="0">
                <a:solidFill>
                  <a:srgbClr val="4D4D4D"/>
                </a:solidFill>
                <a:latin typeface="Arial" panose="020B0604020202020204" pitchFamily="34" charset="0"/>
              </a:rPr>
              <a:t>EXHIBIT 16.3</a:t>
            </a:r>
            <a:r>
              <a:rPr lang="en-US" sz="1200" dirty="0">
                <a:solidFill>
                  <a:srgbClr val="4D4D4D"/>
                </a:solidFill>
                <a:latin typeface="Arial" panose="020B0604020202020204" pitchFamily="34" charset="0"/>
              </a:rPr>
              <a:t>	</a:t>
            </a:r>
            <a:r>
              <a:rPr lang="en-US" sz="1600" dirty="0">
                <a:solidFill>
                  <a:schemeClr val="tx1"/>
                </a:solidFill>
              </a:rPr>
              <a:t>Two Differing </a:t>
            </a:r>
            <a:r>
              <a:rPr lang="en-US" sz="1600" dirty="0" smtClean="0">
                <a:solidFill>
                  <a:schemeClr val="tx1"/>
                </a:solidFill>
              </a:rPr>
              <a:t>Depictions of </a:t>
            </a:r>
            <a:r>
              <a:rPr lang="en-US" sz="1600" dirty="0">
                <a:solidFill>
                  <a:schemeClr val="tx1"/>
                </a:solidFill>
              </a:rPr>
              <a:t>the Same </a:t>
            </a:r>
            <a:r>
              <a:rPr lang="en-US" sz="1600" dirty="0" smtClean="0">
                <a:solidFill>
                  <a:schemeClr val="tx1"/>
                </a:solidFill>
              </a:rPr>
              <a:t>Data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3689" y="960091"/>
            <a:ext cx="5076623" cy="51206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16–</a:t>
            </a:r>
            <a:fld id="{33DEBC54-C9EE-4907-918D-6A6C224373A9}" type="slidenum">
              <a:rPr lang="en-US" altLang="en-US" smtClean="0"/>
              <a:pPr>
                <a:defRPr/>
              </a:pPr>
              <a:t>29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335083771"/>
      </p:ext>
    </p:ext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/>
              <a:t>A research report is an formal presentation and/or a written statement that communicates research results and draws appropriate conclusions following from a research </a:t>
            </a:r>
            <a:r>
              <a:rPr lang="en-US" altLang="en-US" dirty="0" smtClean="0"/>
              <a:t>project</a:t>
            </a:r>
            <a:endParaRPr lang="en-US" altLang="en-US" sz="3200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50" y="512763"/>
            <a:ext cx="8102600" cy="584775"/>
          </a:xfrm>
        </p:spPr>
        <p:txBody>
          <a:bodyPr/>
          <a:lstStyle/>
          <a:p>
            <a:r>
              <a:rPr lang="en-US" dirty="0" smtClean="0"/>
              <a:t>The Project and the Report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16–</a:t>
            </a:r>
            <a:fld id="{33DEBC54-C9EE-4907-918D-6A6C224373A9}" type="slidenum">
              <a:rPr lang="en-US" altLang="en-US" smtClean="0"/>
              <a:pPr>
                <a:defRPr/>
              </a:pPr>
              <a:t>3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878423730"/>
      </p:ext>
    </p:ext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3875" y="457200"/>
            <a:ext cx="8077200" cy="338554"/>
          </a:xfrm>
        </p:spPr>
        <p:txBody>
          <a:bodyPr/>
          <a:lstStyle/>
          <a:p>
            <a:pPr marL="1147763" indent="-1147763"/>
            <a:r>
              <a:rPr lang="en-US" sz="1200" dirty="0" smtClean="0">
                <a:solidFill>
                  <a:srgbClr val="4D4D4D"/>
                </a:solidFill>
                <a:latin typeface="Arial" panose="020B0604020202020204" pitchFamily="34" charset="0"/>
              </a:rPr>
              <a:t>EXHIBIT 16.4</a:t>
            </a:r>
            <a:r>
              <a:rPr lang="en-US" sz="1200" dirty="0">
                <a:solidFill>
                  <a:srgbClr val="4D4D4D"/>
                </a:solidFill>
                <a:latin typeface="Arial" panose="020B0604020202020204" pitchFamily="34" charset="0"/>
              </a:rPr>
              <a:t>	</a:t>
            </a:r>
            <a:r>
              <a:rPr lang="en-US" sz="1600" dirty="0">
                <a:solidFill>
                  <a:schemeClr val="tx1"/>
                </a:solidFill>
              </a:rPr>
              <a:t>Axes Values Can Influence Interpretation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2148854"/>
            <a:ext cx="7772400" cy="25336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16–</a:t>
            </a:r>
            <a:fld id="{33DEBC54-C9EE-4907-918D-6A6C224373A9}" type="slidenum">
              <a:rPr lang="en-US" altLang="en-US" smtClean="0"/>
              <a:pPr>
                <a:defRPr/>
              </a:pPr>
              <a:t>30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853117066"/>
      </p:ext>
    </p:ext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3875" y="457200"/>
            <a:ext cx="8077200" cy="338554"/>
          </a:xfrm>
        </p:spPr>
        <p:txBody>
          <a:bodyPr/>
          <a:lstStyle/>
          <a:p>
            <a:pPr marL="1143000" indent="-1143000"/>
            <a:r>
              <a:rPr lang="en-US" sz="1200" dirty="0" smtClean="0">
                <a:solidFill>
                  <a:srgbClr val="4D4D4D"/>
                </a:solidFill>
                <a:latin typeface="Arial" panose="020B0604020202020204" pitchFamily="34" charset="0"/>
              </a:rPr>
              <a:t>EXHIBIT 16.5</a:t>
            </a:r>
            <a:r>
              <a:rPr lang="en-US" sz="1200" dirty="0">
                <a:solidFill>
                  <a:srgbClr val="4D4D4D"/>
                </a:solidFill>
                <a:latin typeface="Arial" panose="020B0604020202020204" pitchFamily="34" charset="0"/>
              </a:rPr>
              <a:t>	</a:t>
            </a:r>
            <a:r>
              <a:rPr lang="en-US" sz="1600" dirty="0">
                <a:solidFill>
                  <a:schemeClr val="tx1"/>
                </a:solidFill>
              </a:rPr>
              <a:t>A Small-Scale Range for </a:t>
            </a:r>
            <a:r>
              <a:rPr lang="en-US" sz="1600" dirty="0" smtClean="0">
                <a:solidFill>
                  <a:schemeClr val="tx1"/>
                </a:solidFill>
              </a:rPr>
              <a:t>the Y-Axis </a:t>
            </a:r>
            <a:r>
              <a:rPr lang="en-US" sz="1600" dirty="0">
                <a:solidFill>
                  <a:schemeClr val="tx1"/>
                </a:solidFill>
              </a:rPr>
              <a:t>Can Mislead the User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38592" y="1031210"/>
            <a:ext cx="4666817" cy="51206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16–</a:t>
            </a:r>
            <a:fld id="{33DEBC54-C9EE-4907-918D-6A6C224373A9}" type="slidenum">
              <a:rPr lang="en-US" altLang="en-US" smtClean="0"/>
              <a:pPr>
                <a:defRPr/>
              </a:pPr>
              <a:t>31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312798437"/>
      </p:ext>
    </p:ext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50" y="375567"/>
            <a:ext cx="8086725" cy="584775"/>
          </a:xfrm>
        </p:spPr>
        <p:txBody>
          <a:bodyPr/>
          <a:lstStyle/>
          <a:p>
            <a:r>
              <a:rPr lang="en-US" dirty="0" smtClean="0"/>
              <a:t>Pie Charts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/>
              <a:t>One of the most useful types of </a:t>
            </a:r>
            <a:r>
              <a:rPr lang="en-US" altLang="en-US" dirty="0" smtClean="0"/>
              <a:t>charts</a:t>
            </a:r>
            <a:endParaRPr lang="en-US" altLang="en-US" sz="3200" dirty="0"/>
          </a:p>
          <a:p>
            <a:r>
              <a:rPr lang="en-US" altLang="en-US" dirty="0"/>
              <a:t>Shows the composition of some total quantity at a particular </a:t>
            </a:r>
            <a:r>
              <a:rPr lang="en-US" altLang="en-US" dirty="0" smtClean="0"/>
              <a:t>time</a:t>
            </a:r>
            <a:endParaRPr lang="en-US" altLang="en-US" sz="3200" dirty="0"/>
          </a:p>
          <a:p>
            <a:r>
              <a:rPr lang="en-US" altLang="en-US" dirty="0"/>
              <a:t>Each angle, or “slice,” is proportional to its percentage of the whole and should be labeled with its description and </a:t>
            </a:r>
            <a:r>
              <a:rPr lang="en-US" altLang="en-US" dirty="0" smtClean="0"/>
              <a:t>percentage</a:t>
            </a:r>
            <a:endParaRPr lang="en-US" altLang="en-US" sz="3200" dirty="0"/>
          </a:p>
          <a:p>
            <a:r>
              <a:rPr lang="en-US" altLang="en-US" dirty="0"/>
              <a:t>The writer should not try to include too many slices—about six slices is a typical maximum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16–</a:t>
            </a:r>
            <a:fld id="{33DEBC54-C9EE-4907-918D-6A6C224373A9}" type="slidenum">
              <a:rPr lang="en-US" altLang="en-US" smtClean="0"/>
              <a:pPr>
                <a:defRPr/>
              </a:pPr>
              <a:t>32</a:t>
            </a:fld>
            <a:endParaRPr lang="en-US" altLang="en-US" dirty="0"/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533400" y="6446838"/>
            <a:ext cx="7421563" cy="274637"/>
          </a:xfrm>
        </p:spPr>
        <p:txBody>
          <a:bodyPr/>
          <a:lstStyle/>
          <a:p>
            <a:pPr>
              <a:defRPr/>
            </a:pPr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60949980"/>
      </p:ext>
    </p:ext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3875" y="457200"/>
            <a:ext cx="8077200" cy="584775"/>
          </a:xfrm>
        </p:spPr>
        <p:txBody>
          <a:bodyPr/>
          <a:lstStyle/>
          <a:p>
            <a:pPr marL="1143000" indent="-1143000"/>
            <a:r>
              <a:rPr lang="en-US" sz="1200" dirty="0" smtClean="0">
                <a:solidFill>
                  <a:srgbClr val="4D4D4D"/>
                </a:solidFill>
                <a:latin typeface="Arial" panose="020B0604020202020204" pitchFamily="34" charset="0"/>
              </a:rPr>
              <a:t>EXHIBIT 16.6</a:t>
            </a:r>
            <a:r>
              <a:rPr lang="en-US" sz="1200" dirty="0">
                <a:solidFill>
                  <a:srgbClr val="4D4D4D"/>
                </a:solidFill>
                <a:latin typeface="Arial" panose="020B0604020202020204" pitchFamily="34" charset="0"/>
              </a:rPr>
              <a:t>	</a:t>
            </a:r>
            <a:r>
              <a:rPr lang="en-US" sz="1600" dirty="0">
                <a:solidFill>
                  <a:schemeClr val="tx1"/>
                </a:solidFill>
              </a:rPr>
              <a:t>A Pie Chart Depicting a Sample of Tenth Graders’ Choice to a Question Asking Their Favorite Means of Communication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5916" y="1468616"/>
            <a:ext cx="6492169" cy="4429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16–</a:t>
            </a:r>
            <a:fld id="{33DEBC54-C9EE-4907-918D-6A6C224373A9}" type="slidenum">
              <a:rPr lang="en-US" altLang="en-US" smtClean="0"/>
              <a:pPr>
                <a:defRPr/>
              </a:pPr>
              <a:t>33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979271185"/>
      </p:ext>
    </p:ext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/>
              <a:t>Useful to show the relationship of one variable to </a:t>
            </a:r>
            <a:r>
              <a:rPr lang="en-US" altLang="en-US" dirty="0" smtClean="0"/>
              <a:t>another</a:t>
            </a:r>
            <a:endParaRPr lang="en-US" altLang="en-US" sz="3200" dirty="0"/>
          </a:p>
          <a:p>
            <a:pPr lvl="1"/>
            <a:r>
              <a:rPr lang="en-US" altLang="en-US" dirty="0"/>
              <a:t>The dependent variable is generally shown on the vertical axis and the independent variable on the horizontal </a:t>
            </a:r>
            <a:r>
              <a:rPr lang="en-US" altLang="en-US" dirty="0" smtClean="0"/>
              <a:t>axis</a:t>
            </a:r>
            <a:endParaRPr lang="en-US" altLang="en-US" dirty="0"/>
          </a:p>
          <a:p>
            <a:pPr lvl="1"/>
            <a:r>
              <a:rPr lang="en-US" altLang="en-US" dirty="0"/>
              <a:t>The most common independent variable for such charts is time, but it is not the only one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Line Graphs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16–</a:t>
            </a:r>
            <a:fld id="{33DEBC54-C9EE-4907-918D-6A6C224373A9}" type="slidenum">
              <a:rPr lang="en-US" altLang="en-US" smtClean="0"/>
              <a:pPr>
                <a:defRPr/>
              </a:pPr>
              <a:t>34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285586604"/>
      </p:ext>
    </p:extLst>
  </p:cSld>
  <p:clrMapOvr>
    <a:masterClrMapping/>
  </p:clrMapOvr>
  <p:transition>
    <p:random/>
  </p:transition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3875" y="457200"/>
            <a:ext cx="8077200" cy="338554"/>
          </a:xfrm>
        </p:spPr>
        <p:txBody>
          <a:bodyPr/>
          <a:lstStyle/>
          <a:p>
            <a:pPr marL="1143000" indent="-1143000"/>
            <a:r>
              <a:rPr lang="en-US" sz="1200" dirty="0" smtClean="0">
                <a:solidFill>
                  <a:srgbClr val="4D4D4D"/>
                </a:solidFill>
                <a:latin typeface="Arial" panose="020B0604020202020204" pitchFamily="34" charset="0"/>
              </a:rPr>
              <a:t>EXHIBIT 16.7</a:t>
            </a:r>
            <a:r>
              <a:rPr lang="en-US" sz="1200" dirty="0">
                <a:solidFill>
                  <a:srgbClr val="4D4D4D"/>
                </a:solidFill>
                <a:latin typeface="Arial" panose="020B0604020202020204" pitchFamily="34" charset="0"/>
              </a:rPr>
              <a:t>	</a:t>
            </a:r>
            <a:r>
              <a:rPr lang="en-US" sz="1600" dirty="0">
                <a:solidFill>
                  <a:schemeClr val="tx1"/>
                </a:solidFill>
              </a:rPr>
              <a:t>A Line Graph </a:t>
            </a:r>
            <a:r>
              <a:rPr lang="en-US" sz="1600" dirty="0" smtClean="0">
                <a:solidFill>
                  <a:schemeClr val="tx1"/>
                </a:solidFill>
              </a:rPr>
              <a:t>Depicting Percentage </a:t>
            </a:r>
            <a:r>
              <a:rPr lang="en-US" sz="1600" dirty="0">
                <a:solidFill>
                  <a:schemeClr val="tx1"/>
                </a:solidFill>
              </a:rPr>
              <a:t>of Internet </a:t>
            </a:r>
            <a:r>
              <a:rPr lang="en-US" sz="1600" dirty="0" smtClean="0">
                <a:solidFill>
                  <a:schemeClr val="tx1"/>
                </a:solidFill>
              </a:rPr>
              <a:t>Users Worldwide </a:t>
            </a:r>
            <a:r>
              <a:rPr lang="en-US" sz="1600" dirty="0">
                <a:solidFill>
                  <a:schemeClr val="tx1"/>
                </a:solidFill>
              </a:rPr>
              <a:t>by Year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3169" y="1417342"/>
            <a:ext cx="8037662" cy="42976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16–</a:t>
            </a:r>
            <a:fld id="{33DEBC54-C9EE-4907-918D-6A6C224373A9}" type="slidenum">
              <a:rPr lang="en-US" altLang="en-US" smtClean="0"/>
              <a:pPr>
                <a:defRPr/>
              </a:pPr>
              <a:t>35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679492000"/>
      </p:ext>
    </p:ext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/>
              <a:t>Show changes in the value of a dependent variable </a:t>
            </a:r>
            <a:r>
              <a:rPr lang="en-US" altLang="en-US" dirty="0" smtClean="0"/>
              <a:t>at </a:t>
            </a:r>
            <a:r>
              <a:rPr lang="en-US" altLang="en-US" dirty="0"/>
              <a:t>discrete intervals of the independent </a:t>
            </a:r>
            <a:r>
              <a:rPr lang="en-US" altLang="en-US" dirty="0" smtClean="0"/>
              <a:t>variable</a:t>
            </a:r>
            <a:endParaRPr lang="en-US" altLang="en-US" sz="3200" dirty="0"/>
          </a:p>
          <a:p>
            <a:pPr lvl="1"/>
            <a:r>
              <a:rPr lang="en-US" altLang="en-US" dirty="0"/>
              <a:t>Multiple-bar </a:t>
            </a:r>
            <a:r>
              <a:rPr lang="en-US" altLang="en-US" dirty="0" smtClean="0"/>
              <a:t>chart – shows how multiple variables are related to the primary variables</a:t>
            </a:r>
            <a:endParaRPr lang="en-US" altLang="en-US" sz="2800" dirty="0"/>
          </a:p>
          <a:p>
            <a:pPr lvl="2"/>
            <a:r>
              <a:rPr lang="en-US" altLang="en-US" dirty="0" smtClean="0"/>
              <a:t>Each </a:t>
            </a:r>
            <a:r>
              <a:rPr lang="en-US" altLang="en-US" dirty="0"/>
              <a:t>bar or segment of the bar needs to be clearly identified with a different color or </a:t>
            </a:r>
            <a:r>
              <a:rPr lang="en-US" altLang="en-US" dirty="0" smtClean="0"/>
              <a:t>pattern </a:t>
            </a:r>
          </a:p>
          <a:p>
            <a:pPr lvl="2"/>
            <a:r>
              <a:rPr lang="en-US" altLang="en-US" dirty="0" smtClean="0"/>
              <a:t>The </a:t>
            </a:r>
            <a:r>
              <a:rPr lang="en-US" altLang="en-US" dirty="0"/>
              <a:t>writer should not use too many divisions or dependent </a:t>
            </a:r>
            <a:r>
              <a:rPr lang="en-US" altLang="en-US" dirty="0" smtClean="0"/>
              <a:t>variables</a:t>
            </a:r>
            <a:endParaRPr lang="en-US" altLang="en-US" sz="2800" dirty="0"/>
          </a:p>
          <a:p>
            <a:pPr lvl="1"/>
            <a:r>
              <a:rPr lang="en-US" altLang="en-US" dirty="0"/>
              <a:t>Too much detail obscures the essential advantage of charts, which is to make relationships easy to grasp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Bar Charts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16–</a:t>
            </a:r>
            <a:fld id="{33DEBC54-C9EE-4907-918D-6A6C224373A9}" type="slidenum">
              <a:rPr lang="en-US" altLang="en-US" smtClean="0"/>
              <a:pPr>
                <a:defRPr/>
              </a:pPr>
              <a:t>36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923257121"/>
      </p:ext>
    </p:ext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3875" y="457200"/>
            <a:ext cx="8077200" cy="584775"/>
          </a:xfrm>
        </p:spPr>
        <p:txBody>
          <a:bodyPr/>
          <a:lstStyle/>
          <a:p>
            <a:pPr marL="1147763" indent="-1147763"/>
            <a:r>
              <a:rPr lang="en-US" sz="1200" dirty="0" smtClean="0">
                <a:solidFill>
                  <a:srgbClr val="4D4D4D"/>
                </a:solidFill>
                <a:latin typeface="Arial" panose="020B0604020202020204" pitchFamily="34" charset="0"/>
              </a:rPr>
              <a:t>EXHIBIT 16.8	</a:t>
            </a:r>
            <a:r>
              <a:rPr lang="en-US" sz="1600" dirty="0" smtClean="0">
                <a:solidFill>
                  <a:schemeClr val="tx1"/>
                </a:solidFill>
              </a:rPr>
              <a:t>Graphic </a:t>
            </a:r>
            <a:r>
              <a:rPr lang="en-US" sz="1600" dirty="0">
                <a:solidFill>
                  <a:schemeClr val="tx1"/>
                </a:solidFill>
              </a:rPr>
              <a:t>Combining a Multiple-Bar Chart and a Line Chart to Depict Trends in Car Versus Truck Sales in the United </a:t>
            </a:r>
            <a:r>
              <a:rPr lang="en-US" sz="1600" dirty="0" smtClean="0">
                <a:solidFill>
                  <a:schemeClr val="tx1"/>
                </a:solidFill>
              </a:rPr>
              <a:t>States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2759" y="1143025"/>
            <a:ext cx="6538483" cy="51206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16–</a:t>
            </a:r>
            <a:fld id="{33DEBC54-C9EE-4907-918D-6A6C224373A9}" type="slidenum">
              <a:rPr lang="en-US" altLang="en-US" smtClean="0"/>
              <a:pPr>
                <a:defRPr/>
              </a:pPr>
              <a:t>37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211230618"/>
      </p:ext>
    </p:ext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/>
              <a:t>The purpose of an oral presentation is to highlight the most important findings of a research project and provide clients or line managers with an opportunity to ask </a:t>
            </a:r>
            <a:r>
              <a:rPr lang="en-US" altLang="en-US" dirty="0" smtClean="0"/>
              <a:t>questions</a:t>
            </a:r>
            <a:endParaRPr lang="en-US" altLang="en-US" sz="3200" dirty="0"/>
          </a:p>
          <a:p>
            <a:pPr lvl="1"/>
            <a:r>
              <a:rPr lang="en-US" altLang="en-US" dirty="0"/>
              <a:t>One simple rule—be as straightforward as </a:t>
            </a:r>
            <a:r>
              <a:rPr lang="en-US" altLang="en-US" dirty="0" smtClean="0"/>
              <a:t>possible</a:t>
            </a:r>
            <a:endParaRPr lang="en-US" altLang="en-US" sz="2800" dirty="0"/>
          </a:p>
          <a:p>
            <a:pPr lvl="1"/>
            <a:r>
              <a:rPr lang="en-US" altLang="en-US" dirty="0" smtClean="0"/>
              <a:t>Prepare: the </a:t>
            </a:r>
            <a:r>
              <a:rPr lang="en-US" altLang="en-US" dirty="0"/>
              <a:t>key to effective </a:t>
            </a:r>
            <a:r>
              <a:rPr lang="en-US" altLang="en-US" dirty="0" smtClean="0"/>
              <a:t>presentation</a:t>
            </a:r>
            <a:endParaRPr lang="en-US" altLang="en-US" sz="2800" dirty="0"/>
          </a:p>
          <a:p>
            <a:pPr lvl="1"/>
            <a:r>
              <a:rPr lang="en-US" altLang="en-US" dirty="0" smtClean="0"/>
              <a:t>Begin </a:t>
            </a:r>
            <a:r>
              <a:rPr lang="en-US" altLang="en-US" dirty="0"/>
              <a:t>at the end, meaning what a researcher wants the client to know when it has been </a:t>
            </a:r>
            <a:r>
              <a:rPr lang="en-US" altLang="en-US" dirty="0" smtClean="0"/>
              <a:t>completed</a:t>
            </a:r>
            <a:endParaRPr lang="en-US" altLang="en-US" sz="2800" dirty="0"/>
          </a:p>
          <a:p>
            <a:pPr lvl="1"/>
            <a:r>
              <a:rPr lang="en-US" altLang="en-US" dirty="0"/>
              <a:t>Select the three or four most important findings for emphasis and rely on the written report for full </a:t>
            </a:r>
            <a:r>
              <a:rPr lang="en-US" altLang="en-US" dirty="0" smtClean="0"/>
              <a:t>summary</a:t>
            </a:r>
            <a:endParaRPr lang="en-US" altLang="en-US" sz="2800" dirty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50" y="512763"/>
            <a:ext cx="8102600" cy="584775"/>
          </a:xfrm>
        </p:spPr>
        <p:txBody>
          <a:bodyPr/>
          <a:lstStyle/>
          <a:p>
            <a:r>
              <a:rPr lang="en-US" dirty="0" smtClean="0"/>
              <a:t>Oral Presentation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16–</a:t>
            </a:r>
            <a:fld id="{33DEBC54-C9EE-4907-918D-6A6C224373A9}" type="slidenum">
              <a:rPr lang="en-US" altLang="en-US" smtClean="0"/>
              <a:pPr>
                <a:defRPr/>
              </a:pPr>
              <a:t>38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829838216"/>
      </p:ext>
    </p:ext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Organize </a:t>
            </a:r>
            <a:r>
              <a:rPr lang="en-US" dirty="0"/>
              <a:t>around a standard format: </a:t>
            </a:r>
            <a:r>
              <a:rPr lang="en-US" dirty="0" smtClean="0"/>
              <a:t>“</a:t>
            </a:r>
            <a:r>
              <a:rPr lang="en-US" dirty="0"/>
              <a:t>Tell them what you are going to tell them, tell them, and tell them what you just told </a:t>
            </a:r>
            <a:r>
              <a:rPr lang="en-US" dirty="0" smtClean="0"/>
              <a:t>them”</a:t>
            </a:r>
            <a:endParaRPr lang="en-US" dirty="0"/>
          </a:p>
          <a:p>
            <a:r>
              <a:rPr lang="en-US" dirty="0" smtClean="0"/>
              <a:t>Tips</a:t>
            </a:r>
          </a:p>
          <a:p>
            <a:pPr lvl="1"/>
            <a:r>
              <a:rPr lang="en-US" altLang="en-US" dirty="0"/>
              <a:t>Introduce yourself while displaying the title of the </a:t>
            </a:r>
            <a:r>
              <a:rPr lang="en-US" altLang="en-US" dirty="0" smtClean="0"/>
              <a:t>presentation</a:t>
            </a:r>
            <a:endParaRPr lang="en-US" altLang="en-US" dirty="0"/>
          </a:p>
          <a:p>
            <a:pPr lvl="1"/>
            <a:r>
              <a:rPr lang="en-US" altLang="en-US" dirty="0"/>
              <a:t>Open up your arms to embrace your </a:t>
            </a:r>
            <a:r>
              <a:rPr lang="en-US" altLang="en-US" dirty="0" smtClean="0"/>
              <a:t>audience</a:t>
            </a:r>
            <a:endParaRPr lang="en-US" altLang="en-US" sz="2800" dirty="0"/>
          </a:p>
          <a:p>
            <a:pPr lvl="1"/>
            <a:r>
              <a:rPr lang="en-US" altLang="en-US" dirty="0"/>
              <a:t>Drop your arms to your sides when not using </a:t>
            </a:r>
            <a:r>
              <a:rPr lang="en-US" altLang="en-US" dirty="0" smtClean="0"/>
              <a:t>them</a:t>
            </a:r>
            <a:endParaRPr lang="en-US" altLang="en-US" sz="2800" dirty="0"/>
          </a:p>
          <a:p>
            <a:pPr lvl="1"/>
            <a:r>
              <a:rPr lang="en-US" altLang="en-US" dirty="0"/>
              <a:t>Avoid quick and jerky gestures which make you appear </a:t>
            </a:r>
            <a:r>
              <a:rPr lang="en-US" altLang="en-US" dirty="0" smtClean="0"/>
              <a:t>nervous</a:t>
            </a:r>
            <a:endParaRPr lang="en-US" altLang="en-US" sz="1600" dirty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Oral Presentation (cont’d.)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16–</a:t>
            </a:r>
            <a:fld id="{33DEBC54-C9EE-4907-918D-6A6C224373A9}" type="slidenum">
              <a:rPr lang="en-US" altLang="en-US" smtClean="0"/>
              <a:pPr>
                <a:defRPr/>
              </a:pPr>
              <a:t>39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760001159"/>
      </p:ext>
    </p:ext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smtClean="0"/>
              <a:t>The </a:t>
            </a:r>
            <a:r>
              <a:rPr lang="en-US" altLang="en-US" dirty="0"/>
              <a:t>report provides the “answers” and documents procedures to the interested </a:t>
            </a:r>
            <a:r>
              <a:rPr lang="en-US" altLang="en-US" dirty="0" smtClean="0"/>
              <a:t>audience</a:t>
            </a:r>
            <a:endParaRPr lang="en-US" altLang="en-US" sz="3200" dirty="0"/>
          </a:p>
          <a:p>
            <a:pPr lvl="1"/>
            <a:r>
              <a:rPr lang="en-US" altLang="en-US" dirty="0"/>
              <a:t>For an applied market research project, the report presents the results accomplishing the proposal’s deliverables including specific managerial </a:t>
            </a:r>
            <a:r>
              <a:rPr lang="en-US" altLang="en-US" dirty="0" smtClean="0"/>
              <a:t>recommendations</a:t>
            </a:r>
            <a:endParaRPr lang="en-US" altLang="en-US" sz="2800" dirty="0"/>
          </a:p>
          <a:p>
            <a:pPr lvl="1"/>
            <a:r>
              <a:rPr lang="en-US" altLang="en-US" dirty="0" smtClean="0"/>
              <a:t>Deliverables </a:t>
            </a:r>
            <a:r>
              <a:rPr lang="en-US" altLang="en-US" dirty="0"/>
              <a:t>should be a logical conclusion of the report </a:t>
            </a:r>
            <a:r>
              <a:rPr lang="en-US" altLang="en-US" dirty="0" smtClean="0"/>
              <a:t>contents</a:t>
            </a:r>
            <a:endParaRPr lang="en-US" altLang="en-US" sz="2800" dirty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50" y="512763"/>
            <a:ext cx="8102600" cy="584775"/>
          </a:xfrm>
        </p:spPr>
        <p:txBody>
          <a:bodyPr/>
          <a:lstStyle/>
          <a:p>
            <a:r>
              <a:rPr lang="en-US" dirty="0" smtClean="0"/>
              <a:t>The Project and the Report (cont’d.)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16–</a:t>
            </a:r>
            <a:fld id="{33DEBC54-C9EE-4907-918D-6A6C224373A9}" type="slidenum">
              <a:rPr lang="en-US" altLang="en-US" smtClean="0"/>
              <a:pPr>
                <a:defRPr/>
              </a:pPr>
              <a:t>4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812091029"/>
      </p:ext>
    </p:ext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/>
              <a:t>One easy way to share data is to have executive summaries and reports </a:t>
            </a:r>
            <a:r>
              <a:rPr lang="en-US" altLang="en-US" dirty="0" smtClean="0"/>
              <a:t>on </a:t>
            </a:r>
            <a:r>
              <a:rPr lang="en-US" altLang="en-US" dirty="0"/>
              <a:t>a company </a:t>
            </a:r>
            <a:r>
              <a:rPr lang="en-US" altLang="en-US" dirty="0" smtClean="0"/>
              <a:t>intranet</a:t>
            </a:r>
            <a:endParaRPr lang="en-US" altLang="en-US" sz="3200" dirty="0"/>
          </a:p>
          <a:p>
            <a:r>
              <a:rPr lang="en-US" altLang="en-US" dirty="0"/>
              <a:t>A company can use information technology on the Internet to:</a:t>
            </a:r>
            <a:endParaRPr lang="en-US" altLang="en-US" sz="3200" dirty="0"/>
          </a:p>
          <a:p>
            <a:pPr lvl="1"/>
            <a:r>
              <a:rPr lang="en-US" altLang="en-US" dirty="0" smtClean="0"/>
              <a:t>Design questionnaires</a:t>
            </a:r>
            <a:endParaRPr lang="en-US" altLang="en-US" sz="2800" dirty="0" smtClean="0"/>
          </a:p>
          <a:p>
            <a:pPr lvl="1"/>
            <a:r>
              <a:rPr lang="en-US" altLang="en-US" dirty="0" smtClean="0"/>
              <a:t>Administer surveys</a:t>
            </a:r>
            <a:endParaRPr lang="en-US" altLang="en-US" sz="2800" dirty="0" smtClean="0"/>
          </a:p>
          <a:p>
            <a:pPr lvl="1"/>
            <a:r>
              <a:rPr lang="en-US" altLang="en-US" dirty="0" smtClean="0"/>
              <a:t>Analyze data</a:t>
            </a:r>
            <a:endParaRPr lang="en-US" altLang="en-US" sz="2800" dirty="0" smtClean="0"/>
          </a:p>
          <a:p>
            <a:pPr lvl="1"/>
            <a:r>
              <a:rPr lang="en-US" altLang="en-US" dirty="0" smtClean="0"/>
              <a:t>Share the results in a presentation-ready format</a:t>
            </a:r>
            <a:endParaRPr lang="en-US" altLang="en-US" sz="2800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50" y="512763"/>
            <a:ext cx="8102600" cy="584775"/>
          </a:xfrm>
        </p:spPr>
        <p:txBody>
          <a:bodyPr/>
          <a:lstStyle/>
          <a:p>
            <a:r>
              <a:rPr lang="en-US" dirty="0" smtClean="0"/>
              <a:t>Reports on the Internet and Follow-Up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16–</a:t>
            </a:r>
            <a:fld id="{33DEBC54-C9EE-4907-918D-6A6C224373A9}" type="slidenum">
              <a:rPr lang="en-US" altLang="en-US" smtClean="0"/>
              <a:pPr>
                <a:defRPr/>
              </a:pPr>
              <a:t>40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993519212"/>
      </p:ext>
    </p:extLst>
  </p:cSld>
  <p:clrMapOvr>
    <a:masterClrMapping/>
  </p:clrMapOvr>
  <p:transition>
    <p:random/>
  </p:transition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Reports on the Internet and Follow-Up (cont’d.)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/>
              <a:t>Real-time data capture allows for beginning-to-end reporting</a:t>
            </a:r>
            <a:endParaRPr lang="en-US" altLang="en-US" sz="3200" dirty="0"/>
          </a:p>
          <a:p>
            <a:pPr lvl="1"/>
            <a:r>
              <a:rPr lang="en-US" altLang="en-US" dirty="0"/>
              <a:t>A number of companies offer fully Web-based research management </a:t>
            </a:r>
            <a:r>
              <a:rPr lang="en-US" altLang="en-US" dirty="0" smtClean="0"/>
              <a:t>systems</a:t>
            </a:r>
          </a:p>
          <a:p>
            <a:r>
              <a:rPr lang="en-US" dirty="0"/>
              <a:t>Self-contained </a:t>
            </a:r>
            <a:r>
              <a:rPr lang="en-US" dirty="0" smtClean="0"/>
              <a:t>presentations</a:t>
            </a:r>
          </a:p>
          <a:p>
            <a:pPr lvl="1"/>
            <a:r>
              <a:rPr lang="en-US" dirty="0"/>
              <a:t>Make sure the title page indicates who did the research and for whom it was </a:t>
            </a:r>
            <a:r>
              <a:rPr lang="en-US" dirty="0" smtClean="0"/>
              <a:t>done</a:t>
            </a:r>
          </a:p>
          <a:p>
            <a:pPr lvl="1"/>
            <a:r>
              <a:rPr lang="en-US" dirty="0"/>
              <a:t>Keep in mind that viewers may use all sorts of media devices to view the </a:t>
            </a:r>
            <a:r>
              <a:rPr lang="en-US" dirty="0" smtClean="0"/>
              <a:t>presentation</a:t>
            </a:r>
          </a:p>
          <a:p>
            <a:pPr lvl="1"/>
            <a:r>
              <a:rPr lang="en-US" dirty="0"/>
              <a:t>Limit the number of words on a </a:t>
            </a:r>
            <a:r>
              <a:rPr lang="en-US" dirty="0" smtClean="0"/>
              <a:t>slide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16–</a:t>
            </a:r>
            <a:fld id="{33DEBC54-C9EE-4907-918D-6A6C224373A9}" type="slidenum">
              <a:rPr lang="en-US" altLang="en-US" smtClean="0"/>
              <a:pPr>
                <a:defRPr/>
              </a:pPr>
              <a:t>41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378484690"/>
      </p:ext>
    </p:ext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Self-Contained Presentations (cont’d.)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Annotate any potentially complex </a:t>
            </a:r>
            <a:r>
              <a:rPr lang="en-US" dirty="0" smtClean="0"/>
              <a:t>material</a:t>
            </a:r>
          </a:p>
          <a:p>
            <a:r>
              <a:rPr lang="en-US" dirty="0"/>
              <a:t>Use self-advancing slides but always include an easy way for the user to move forward, stop, </a:t>
            </a:r>
            <a:r>
              <a:rPr lang="en-US" dirty="0" smtClean="0"/>
              <a:t>or repeat </a:t>
            </a:r>
            <a:r>
              <a:rPr lang="en-US" dirty="0"/>
              <a:t>the </a:t>
            </a:r>
            <a:r>
              <a:rPr lang="en-US" dirty="0" smtClean="0"/>
              <a:t>presentation</a:t>
            </a:r>
          </a:p>
          <a:p>
            <a:r>
              <a:rPr lang="en-US" dirty="0"/>
              <a:t>Include links to any technical appendices that support the work</a:t>
            </a:r>
            <a:r>
              <a:rPr lang="en-US" dirty="0" smtClean="0"/>
              <a:t>.</a:t>
            </a:r>
          </a:p>
          <a:p>
            <a:r>
              <a:rPr lang="en-US" dirty="0" smtClean="0"/>
              <a:t>On </a:t>
            </a:r>
            <a:r>
              <a:rPr lang="en-US" dirty="0"/>
              <a:t>the last slide, provide clear and unambiguous contact information for easy </a:t>
            </a:r>
            <a:r>
              <a:rPr lang="en-US" dirty="0" smtClean="0"/>
              <a:t>follow-up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16–</a:t>
            </a:r>
            <a:fld id="{33DEBC54-C9EE-4907-918D-6A6C224373A9}" type="slidenum">
              <a:rPr lang="en-US" altLang="en-US" smtClean="0"/>
              <a:pPr>
                <a:defRPr/>
              </a:pPr>
              <a:t>42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470867469"/>
      </p:ext>
    </p:ext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/>
              <a:t>The research follow-up is a recontacting of decision makers and/or clients after they have had a chance to read over the </a:t>
            </a:r>
            <a:r>
              <a:rPr lang="en-US" altLang="en-US" dirty="0" smtClean="0"/>
              <a:t>report</a:t>
            </a:r>
            <a:endParaRPr lang="en-US" altLang="en-US" sz="3200" dirty="0"/>
          </a:p>
          <a:p>
            <a:pPr lvl="1"/>
            <a:r>
              <a:rPr lang="en-US" altLang="en-US" dirty="0"/>
              <a:t>Purpose is to determine whether the researchers need to provide additional information or clarify issues of concern  to </a:t>
            </a:r>
            <a:r>
              <a:rPr lang="en-US" altLang="en-US" dirty="0" smtClean="0"/>
              <a:t>management</a:t>
            </a:r>
            <a:endParaRPr lang="en-US" altLang="en-US" sz="2800" dirty="0"/>
          </a:p>
          <a:p>
            <a:r>
              <a:rPr lang="en-US" altLang="en-US" dirty="0"/>
              <a:t>Can help marketing researchers ensure the satisfaction of their customers, marketing </a:t>
            </a:r>
            <a:r>
              <a:rPr lang="en-US" altLang="en-US" dirty="0" smtClean="0"/>
              <a:t>managers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50" y="512763"/>
            <a:ext cx="8102600" cy="584775"/>
          </a:xfrm>
        </p:spPr>
        <p:txBody>
          <a:bodyPr/>
          <a:lstStyle/>
          <a:p>
            <a:r>
              <a:rPr lang="en-US" dirty="0" smtClean="0"/>
              <a:t>Follow-Up Reports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16–</a:t>
            </a:r>
            <a:fld id="{33DEBC54-C9EE-4907-918D-6A6C224373A9}" type="slidenum">
              <a:rPr lang="en-US" altLang="en-US" smtClean="0"/>
              <a:pPr>
                <a:defRPr/>
              </a:pPr>
              <a:t>43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951837565"/>
      </p:ext>
    </p:ext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/>
              <a:t>A basic marketing researcher writes a similar report that often takes the form of a white paper or scholarly research paper targeted for publication in a research </a:t>
            </a:r>
            <a:r>
              <a:rPr lang="en-US" altLang="en-US" dirty="0" smtClean="0"/>
              <a:t>journal</a:t>
            </a:r>
          </a:p>
          <a:p>
            <a:pPr lvl="1"/>
            <a:r>
              <a:rPr lang="en-US" altLang="en-US" dirty="0" smtClean="0"/>
              <a:t>Examples: the </a:t>
            </a:r>
            <a:r>
              <a:rPr lang="en-US" altLang="en-US" dirty="0"/>
              <a:t>Journal of Marketing, the Journal of the Academy of Marketing Science, or the Journal of Business Research </a:t>
            </a:r>
          </a:p>
          <a:p>
            <a:r>
              <a:rPr lang="en-US" altLang="en-US" dirty="0"/>
              <a:t>A written research report often coincides with a formal presentation delivered in person and/or via the Internet</a:t>
            </a:r>
            <a:endParaRPr lang="en-US" altLang="en-US" sz="3200" dirty="0"/>
          </a:p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514350" y="512763"/>
            <a:ext cx="8102600" cy="584775"/>
          </a:xfrm>
        </p:spPr>
        <p:txBody>
          <a:bodyPr/>
          <a:lstStyle/>
          <a:p>
            <a:r>
              <a:rPr lang="en-US" dirty="0" smtClean="0"/>
              <a:t>The Research Report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16–</a:t>
            </a:r>
            <a:fld id="{33DEBC54-C9EE-4907-918D-6A6C224373A9}" type="slidenum">
              <a:rPr lang="en-US" altLang="en-US" smtClean="0"/>
              <a:pPr>
                <a:defRPr/>
              </a:pPr>
              <a:t>5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424968541"/>
      </p:ext>
    </p:ext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Major elements</a:t>
            </a:r>
          </a:p>
          <a:p>
            <a:pPr lvl="1"/>
            <a:r>
              <a:rPr lang="en-US" dirty="0" smtClean="0"/>
              <a:t>Title page</a:t>
            </a:r>
          </a:p>
          <a:p>
            <a:pPr lvl="1"/>
            <a:r>
              <a:rPr lang="en-US" dirty="0" smtClean="0"/>
              <a:t>Letter of transmittal</a:t>
            </a:r>
          </a:p>
          <a:p>
            <a:pPr lvl="1"/>
            <a:r>
              <a:rPr lang="en-US" dirty="0" smtClean="0"/>
              <a:t>Letter of authorization</a:t>
            </a:r>
          </a:p>
          <a:p>
            <a:pPr lvl="1"/>
            <a:r>
              <a:rPr lang="en-US" dirty="0" smtClean="0"/>
              <a:t>Table of contents (and lists of figures and tables)</a:t>
            </a:r>
          </a:p>
          <a:p>
            <a:pPr lvl="1"/>
            <a:r>
              <a:rPr lang="en-US" dirty="0" smtClean="0"/>
              <a:t>Executive summary</a:t>
            </a:r>
          </a:p>
          <a:p>
            <a:pPr lvl="2"/>
            <a:r>
              <a:rPr lang="en-US" dirty="0" smtClean="0"/>
              <a:t>Objectives</a:t>
            </a:r>
          </a:p>
          <a:p>
            <a:pPr lvl="2"/>
            <a:r>
              <a:rPr lang="en-US" dirty="0" smtClean="0"/>
              <a:t>Results</a:t>
            </a:r>
          </a:p>
          <a:p>
            <a:pPr lvl="2"/>
            <a:r>
              <a:rPr lang="en-US" dirty="0" smtClean="0"/>
              <a:t>Conclusions</a:t>
            </a:r>
          </a:p>
          <a:p>
            <a:pPr lvl="2"/>
            <a:r>
              <a:rPr lang="en-US" dirty="0" smtClean="0"/>
              <a:t>Recommendations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Report Format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16–</a:t>
            </a:r>
            <a:fld id="{33DEBC54-C9EE-4907-918D-6A6C224373A9}" type="slidenum">
              <a:rPr lang="en-US" altLang="en-US" smtClean="0"/>
              <a:pPr>
                <a:defRPr/>
              </a:pPr>
              <a:t>6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594680957"/>
      </p:ext>
    </p:ext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Body</a:t>
            </a:r>
          </a:p>
          <a:p>
            <a:pPr lvl="1"/>
            <a:r>
              <a:rPr lang="en-US" dirty="0" smtClean="0"/>
              <a:t>Introduction</a:t>
            </a:r>
          </a:p>
          <a:p>
            <a:r>
              <a:rPr lang="en-US" dirty="0" smtClean="0"/>
              <a:t>Objectives</a:t>
            </a:r>
          </a:p>
          <a:p>
            <a:pPr lvl="1"/>
            <a:r>
              <a:rPr lang="en-US" dirty="0" smtClean="0"/>
              <a:t>Methodology</a:t>
            </a:r>
          </a:p>
          <a:p>
            <a:pPr lvl="1"/>
            <a:r>
              <a:rPr lang="en-US" dirty="0" smtClean="0"/>
              <a:t>Results</a:t>
            </a:r>
          </a:p>
          <a:p>
            <a:pPr lvl="1"/>
            <a:r>
              <a:rPr lang="en-US" dirty="0" smtClean="0"/>
              <a:t>Limitations</a:t>
            </a:r>
          </a:p>
          <a:p>
            <a:pPr lvl="1"/>
            <a:r>
              <a:rPr lang="en-US" dirty="0" smtClean="0"/>
              <a:t>Conclusions and recommendations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50" y="512763"/>
            <a:ext cx="8102600" cy="584775"/>
          </a:xfrm>
        </p:spPr>
        <p:txBody>
          <a:bodyPr/>
          <a:lstStyle/>
          <a:p>
            <a:r>
              <a:rPr lang="en-US" dirty="0" smtClean="0"/>
              <a:t>Report Format: Body and Objectives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16–</a:t>
            </a:r>
            <a:fld id="{33DEBC54-C9EE-4907-918D-6A6C224373A9}" type="slidenum">
              <a:rPr lang="en-US" altLang="en-US" smtClean="0"/>
              <a:pPr>
                <a:defRPr/>
              </a:pPr>
              <a:t>7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152233650"/>
      </p:ext>
    </p:ext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Contains</a:t>
            </a:r>
            <a:endParaRPr lang="en-US" dirty="0"/>
          </a:p>
          <a:p>
            <a:pPr lvl="1"/>
            <a:r>
              <a:rPr lang="en-US" dirty="0"/>
              <a:t>Data collection forms</a:t>
            </a:r>
          </a:p>
          <a:p>
            <a:pPr lvl="1"/>
            <a:r>
              <a:rPr lang="en-US" dirty="0"/>
              <a:t>Detailed calculations</a:t>
            </a:r>
          </a:p>
          <a:p>
            <a:pPr lvl="1"/>
            <a:r>
              <a:rPr lang="en-US" dirty="0"/>
              <a:t>General tables</a:t>
            </a:r>
          </a:p>
          <a:p>
            <a:pPr lvl="1"/>
            <a:r>
              <a:rPr lang="en-US" dirty="0"/>
              <a:t>Bibliography</a:t>
            </a:r>
          </a:p>
          <a:p>
            <a:pPr lvl="1"/>
            <a:r>
              <a:rPr lang="en-US" dirty="0"/>
              <a:t>Other support material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50" y="512763"/>
            <a:ext cx="8102600" cy="584775"/>
          </a:xfrm>
        </p:spPr>
        <p:txBody>
          <a:bodyPr/>
          <a:lstStyle/>
          <a:p>
            <a:r>
              <a:rPr lang="en-US" dirty="0" smtClean="0"/>
              <a:t>Report Format: Appendix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16–</a:t>
            </a:r>
            <a:fld id="{33DEBC54-C9EE-4907-918D-6A6C224373A9}" type="slidenum">
              <a:rPr lang="en-US" altLang="en-US" smtClean="0"/>
              <a:pPr>
                <a:defRPr/>
              </a:pPr>
              <a:t>8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999823825"/>
      </p:ext>
    </p:ext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3875" y="457200"/>
            <a:ext cx="8077200" cy="338554"/>
          </a:xfrm>
        </p:spPr>
        <p:txBody>
          <a:bodyPr/>
          <a:lstStyle/>
          <a:p>
            <a:pPr marL="1147763" indent="-1147763"/>
            <a:r>
              <a:rPr lang="en-US" sz="1200" dirty="0" smtClean="0">
                <a:solidFill>
                  <a:srgbClr val="4D4D4D"/>
                </a:solidFill>
                <a:latin typeface="Arial" panose="020B0604020202020204" pitchFamily="34" charset="0"/>
              </a:rPr>
              <a:t>EXHIBIT 16.1</a:t>
            </a:r>
            <a:r>
              <a:rPr lang="en-US" sz="1200" dirty="0">
                <a:solidFill>
                  <a:srgbClr val="4D4D4D"/>
                </a:solidFill>
                <a:latin typeface="Arial" panose="020B0604020202020204" pitchFamily="34" charset="0"/>
              </a:rPr>
              <a:t>	</a:t>
            </a:r>
            <a:r>
              <a:rPr lang="en-US" sz="1600" dirty="0">
                <a:solidFill>
                  <a:schemeClr val="tx1"/>
                </a:solidFill>
              </a:rPr>
              <a:t>Report Format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900" y="1290638"/>
            <a:ext cx="8458200" cy="4123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16–</a:t>
            </a:r>
            <a:fld id="{33DEBC54-C9EE-4907-918D-6A6C224373A9}" type="slidenum">
              <a:rPr lang="en-US" altLang="en-US" smtClean="0"/>
              <a:pPr>
                <a:defRPr/>
              </a:pPr>
              <a:t>9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567775275"/>
      </p:ext>
    </p:ext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_Exploring Marketing Research 9e.">
  <a:themeElements>
    <a:clrScheme name="1_Exploring Marketing Research 9e. 2">
      <a:dk1>
        <a:srgbClr val="000000"/>
      </a:dk1>
      <a:lt1>
        <a:srgbClr val="FFFFFF"/>
      </a:lt1>
      <a:dk2>
        <a:srgbClr val="003300"/>
      </a:dk2>
      <a:lt2>
        <a:srgbClr val="5F5F5F"/>
      </a:lt2>
      <a:accent1>
        <a:srgbClr val="009900"/>
      </a:accent1>
      <a:accent2>
        <a:srgbClr val="CC9900"/>
      </a:accent2>
      <a:accent3>
        <a:srgbClr val="FFFFFF"/>
      </a:accent3>
      <a:accent4>
        <a:srgbClr val="000000"/>
      </a:accent4>
      <a:accent5>
        <a:srgbClr val="AACAAA"/>
      </a:accent5>
      <a:accent6>
        <a:srgbClr val="B98A00"/>
      </a:accent6>
      <a:hlink>
        <a:srgbClr val="FF3300"/>
      </a:hlink>
      <a:folHlink>
        <a:srgbClr val="663300"/>
      </a:folHlink>
    </a:clrScheme>
    <a:fontScheme name="1_Exploring Marketing Research 9e.">
      <a:majorFont>
        <a:latin typeface="Tahoma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1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1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defRPr>
        </a:defPPr>
      </a:lstStyle>
    </a:lnDef>
  </a:objectDefaults>
  <a:extraClrSchemeLst>
    <a:extraClrScheme>
      <a:clrScheme name="1_Exploring Marketing Research 9e. 1">
        <a:dk1>
          <a:srgbClr val="000000"/>
        </a:dk1>
        <a:lt1>
          <a:srgbClr val="FFFFFF"/>
        </a:lt1>
        <a:dk2>
          <a:srgbClr val="396F39"/>
        </a:dk2>
        <a:lt2>
          <a:srgbClr val="FFCC00"/>
        </a:lt2>
        <a:accent1>
          <a:srgbClr val="009900"/>
        </a:accent1>
        <a:accent2>
          <a:srgbClr val="CC9900"/>
        </a:accent2>
        <a:accent3>
          <a:srgbClr val="AEBBAE"/>
        </a:accent3>
        <a:accent4>
          <a:srgbClr val="DADADA"/>
        </a:accent4>
        <a:accent5>
          <a:srgbClr val="AACAAA"/>
        </a:accent5>
        <a:accent6>
          <a:srgbClr val="B98A00"/>
        </a:accent6>
        <a:hlink>
          <a:srgbClr val="FF3300"/>
        </a:hlink>
        <a:folHlink>
          <a:srgbClr val="66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xploring Marketing Research 9e. 2">
        <a:dk1>
          <a:srgbClr val="000000"/>
        </a:dk1>
        <a:lt1>
          <a:srgbClr val="FFFFFF"/>
        </a:lt1>
        <a:dk2>
          <a:srgbClr val="003300"/>
        </a:dk2>
        <a:lt2>
          <a:srgbClr val="5F5F5F"/>
        </a:lt2>
        <a:accent1>
          <a:srgbClr val="009900"/>
        </a:accent1>
        <a:accent2>
          <a:srgbClr val="CC9900"/>
        </a:accent2>
        <a:accent3>
          <a:srgbClr val="FFFFFF"/>
        </a:accent3>
        <a:accent4>
          <a:srgbClr val="000000"/>
        </a:accent4>
        <a:accent5>
          <a:srgbClr val="AACAAA"/>
        </a:accent5>
        <a:accent6>
          <a:srgbClr val="B98A00"/>
        </a:accent6>
        <a:hlink>
          <a:srgbClr val="FF3300"/>
        </a:hlink>
        <a:folHlink>
          <a:srgbClr val="6633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xploring Marketing Research 9e.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xploring Marketing Research 9e. 4">
        <a:dk1>
          <a:srgbClr val="000000"/>
        </a:dk1>
        <a:lt1>
          <a:srgbClr val="FFFFFF"/>
        </a:lt1>
        <a:dk2>
          <a:srgbClr val="FF0000"/>
        </a:dk2>
        <a:lt2>
          <a:srgbClr val="800000"/>
        </a:lt2>
        <a:accent1>
          <a:srgbClr val="008000"/>
        </a:accent1>
        <a:accent2>
          <a:srgbClr val="FF9900"/>
        </a:accent2>
        <a:accent3>
          <a:srgbClr val="FFFFFF"/>
        </a:accent3>
        <a:accent4>
          <a:srgbClr val="000000"/>
        </a:accent4>
        <a:accent5>
          <a:srgbClr val="AAC0AA"/>
        </a:accent5>
        <a:accent6>
          <a:srgbClr val="E78A00"/>
        </a:accent6>
        <a:hlink>
          <a:srgbClr val="CC3300"/>
        </a:hlink>
        <a:folHlink>
          <a:srgbClr val="6633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3105</TotalTime>
  <Words>4070</Words>
  <Application>Microsoft Office PowerPoint</Application>
  <PresentationFormat>On-screen Show (4:3)</PresentationFormat>
  <Paragraphs>302</Paragraphs>
  <Slides>43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43</vt:i4>
      </vt:variant>
    </vt:vector>
  </HeadingPairs>
  <TitlesOfParts>
    <vt:vector size="50" baseType="lpstr">
      <vt:lpstr>ＭＳ Ｐゴシック</vt:lpstr>
      <vt:lpstr>ＭＳ Ｐゴシック</vt:lpstr>
      <vt:lpstr>Arial</vt:lpstr>
      <vt:lpstr>Tahoma</vt:lpstr>
      <vt:lpstr>Times New Roman</vt:lpstr>
      <vt:lpstr>Wingdings</vt:lpstr>
      <vt:lpstr>2_Exploring Marketing Research 9e.</vt:lpstr>
      <vt:lpstr>PowerPoint Presentation</vt:lpstr>
      <vt:lpstr>LEARNING OUTCOMES</vt:lpstr>
      <vt:lpstr>The Project and the Report</vt:lpstr>
      <vt:lpstr>The Project and the Report (cont’d.)</vt:lpstr>
      <vt:lpstr>The Research Report</vt:lpstr>
      <vt:lpstr>Report Format</vt:lpstr>
      <vt:lpstr>Report Format: Body and Objectives</vt:lpstr>
      <vt:lpstr>Report Format: Appendix</vt:lpstr>
      <vt:lpstr>EXHIBIT 16.1 Report Format</vt:lpstr>
      <vt:lpstr>Tailoring the Format to the Project</vt:lpstr>
      <vt:lpstr>The Parts of the Report</vt:lpstr>
      <vt:lpstr>Letter of Transmittal</vt:lpstr>
      <vt:lpstr>Letter of Authorization</vt:lpstr>
      <vt:lpstr>The Table of Contents</vt:lpstr>
      <vt:lpstr>The Executive Summary</vt:lpstr>
      <vt:lpstr>The Executive Summary (cont’d.)</vt:lpstr>
      <vt:lpstr>The Body</vt:lpstr>
      <vt:lpstr>The Research Methodology Section of the Body</vt:lpstr>
      <vt:lpstr>The Research Methodology Section of the Body (cont’d.)</vt:lpstr>
      <vt:lpstr>The Results Section of the Body</vt:lpstr>
      <vt:lpstr>The Conclusions and Recommendations Section of the Body</vt:lpstr>
      <vt:lpstr>Appendix</vt:lpstr>
      <vt:lpstr>Basic Marketing Research Report</vt:lpstr>
      <vt:lpstr>Basic Marketing Research Report: Outline</vt:lpstr>
      <vt:lpstr>Using Tables Effectively</vt:lpstr>
      <vt:lpstr>Creating Tables</vt:lpstr>
      <vt:lpstr>EXHIBIT 16.2 Basic Data Table Illustration</vt:lpstr>
      <vt:lpstr>Using Charts Effectively</vt:lpstr>
      <vt:lpstr>EXHIBIT 16.3 Two Differing Depictions of the Same Data</vt:lpstr>
      <vt:lpstr>EXHIBIT 16.4 Axes Values Can Influence Interpretation</vt:lpstr>
      <vt:lpstr>EXHIBIT 16.5 A Small-Scale Range for the Y-Axis Can Mislead the User</vt:lpstr>
      <vt:lpstr>Pie Charts</vt:lpstr>
      <vt:lpstr>EXHIBIT 16.6 A Pie Chart Depicting a Sample of Tenth Graders’ Choice to a Question Asking Their Favorite Means of Communication</vt:lpstr>
      <vt:lpstr>Line Graphs</vt:lpstr>
      <vt:lpstr>EXHIBIT 16.7 A Line Graph Depicting Percentage of Internet Users Worldwide by Year</vt:lpstr>
      <vt:lpstr>Bar Charts</vt:lpstr>
      <vt:lpstr>EXHIBIT 16.8 Graphic Combining a Multiple-Bar Chart and a Line Chart to Depict Trends in Car Versus Truck Sales in the United States</vt:lpstr>
      <vt:lpstr>Oral Presentation</vt:lpstr>
      <vt:lpstr>Oral Presentation (cont’d.)</vt:lpstr>
      <vt:lpstr>Reports on the Internet and Follow-Up</vt:lpstr>
      <vt:lpstr>Reports on the Internet and Follow-Up (cont’d.)</vt:lpstr>
      <vt:lpstr>Self-Contained Presentations (cont’d.)</vt:lpstr>
      <vt:lpstr>Follow-Up Reports</vt:lpstr>
    </vt:vector>
  </TitlesOfParts>
  <Company>University of Louisiana Monroe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Exploring Marketing Research 10e</dc:title>
  <dc:subject>Chapter 1</dc:subject>
  <dc:creator>Laurie A. Babin</dc:creator>
  <cp:lastModifiedBy>Dr. Saleh Alqahtani</cp:lastModifiedBy>
  <cp:revision>222</cp:revision>
  <dcterms:created xsi:type="dcterms:W3CDTF">2003-02-17T02:06:55Z</dcterms:created>
  <dcterms:modified xsi:type="dcterms:W3CDTF">2016-11-26T10:37:45Z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3" name="_NewReviewCycle">
    <vt:lpwstr/>
  </property>
</Properties>
</file>