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45"/>
  </p:notesMasterIdLst>
  <p:handoutMasterIdLst>
    <p:handoutMasterId r:id="rId46"/>
  </p:handoutMasterIdLst>
  <p:sldIdLst>
    <p:sldId id="256" r:id="rId2"/>
    <p:sldId id="524" r:id="rId3"/>
    <p:sldId id="487" r:id="rId4"/>
    <p:sldId id="488" r:id="rId5"/>
    <p:sldId id="525" r:id="rId6"/>
    <p:sldId id="489" r:id="rId7"/>
    <p:sldId id="490" r:id="rId8"/>
    <p:sldId id="526" r:id="rId9"/>
    <p:sldId id="491" r:id="rId10"/>
    <p:sldId id="492" r:id="rId11"/>
    <p:sldId id="493" r:id="rId12"/>
    <p:sldId id="494" r:id="rId13"/>
    <p:sldId id="495" r:id="rId14"/>
    <p:sldId id="496" r:id="rId15"/>
    <p:sldId id="497" r:id="rId16"/>
    <p:sldId id="498" r:id="rId17"/>
    <p:sldId id="499" r:id="rId18"/>
    <p:sldId id="500" r:id="rId19"/>
    <p:sldId id="501" r:id="rId20"/>
    <p:sldId id="502" r:id="rId21"/>
    <p:sldId id="503" r:id="rId22"/>
    <p:sldId id="504" r:id="rId23"/>
    <p:sldId id="505" r:id="rId24"/>
    <p:sldId id="506" r:id="rId25"/>
    <p:sldId id="507" r:id="rId26"/>
    <p:sldId id="508" r:id="rId27"/>
    <p:sldId id="509" r:id="rId28"/>
    <p:sldId id="510" r:id="rId29"/>
    <p:sldId id="511" r:id="rId30"/>
    <p:sldId id="512" r:id="rId31"/>
    <p:sldId id="513" r:id="rId32"/>
    <p:sldId id="514" r:id="rId33"/>
    <p:sldId id="515" r:id="rId34"/>
    <p:sldId id="516" r:id="rId35"/>
    <p:sldId id="517" r:id="rId36"/>
    <p:sldId id="518" r:id="rId37"/>
    <p:sldId id="519" r:id="rId38"/>
    <p:sldId id="520" r:id="rId39"/>
    <p:sldId id="521" r:id="rId40"/>
    <p:sldId id="522" r:id="rId41"/>
    <p:sldId id="527" r:id="rId42"/>
    <p:sldId id="528" r:id="rId43"/>
    <p:sldId id="523" r:id="rId44"/>
  </p:sldIdLst>
  <p:sldSz cx="9144000" cy="6858000" type="screen4x3"/>
  <p:notesSz cx="69342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5D642A"/>
    <a:srgbClr val="840C4F"/>
    <a:srgbClr val="634501"/>
    <a:srgbClr val="335D65"/>
    <a:srgbClr val="9A4D23"/>
    <a:srgbClr val="735001"/>
    <a:srgbClr val="83724F"/>
    <a:srgbClr val="367C2B"/>
    <a:srgbClr val="889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601" autoAdjust="0"/>
    <p:restoredTop sz="94660"/>
  </p:normalViewPr>
  <p:slideViewPr>
    <p:cSldViewPr>
      <p:cViewPr varScale="1">
        <p:scale>
          <a:sx n="110" d="100"/>
          <a:sy n="110" d="100"/>
        </p:scale>
        <p:origin x="12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42"/>
    </p:cViewPr>
  </p:sorterViewPr>
  <p:notesViewPr>
    <p:cSldViewPr>
      <p:cViewPr varScale="1">
        <p:scale>
          <a:sx n="66" d="100"/>
          <a:sy n="66" d="100"/>
        </p:scale>
        <p:origin x="3234" y="84"/>
      </p:cViewPr>
      <p:guideLst/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99A9852-0081-4000-ABE8-4B26D133B44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7366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10075"/>
            <a:ext cx="508635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B483893-3D30-4E7B-8B76-2B90C15202A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4007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606F353-E35D-4124-98E2-6FA91A6C1C72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59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54D5F77-BB8C-431F-958F-D45A52450ABE}" type="slidenum">
              <a:rPr lang="en-US" altLang="en-US" sz="1200">
                <a:latin typeface="Times New Roman" panose="02020603050405020304" pitchFamily="18" charset="0"/>
              </a:rPr>
              <a:pPr/>
              <a:t>2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96913"/>
            <a:ext cx="4641850" cy="3481387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46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483893-3D30-4E7B-8B76-2B90C15202A5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2677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483893-3D30-4E7B-8B76-2B90C15202A5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8384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" y="5852160"/>
            <a:ext cx="91440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 userDrawn="1"/>
        </p:nvSpPr>
        <p:spPr bwMode="auto">
          <a:xfrm>
            <a:off x="6035675" y="1782763"/>
            <a:ext cx="118745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23"/>
          <a:stretch/>
        </p:blipFill>
        <p:spPr>
          <a:xfrm>
            <a:off x="-1" y="0"/>
            <a:ext cx="9144000" cy="32004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456894" y="1905929"/>
            <a:ext cx="4138422" cy="2304288"/>
          </a:xfrm>
        </p:spPr>
        <p:txBody>
          <a:bodyPr/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add chapter # and title</a:t>
            </a:r>
            <a:endParaRPr lang="en-US" dirty="0"/>
          </a:p>
        </p:txBody>
      </p:sp>
      <p:sp>
        <p:nvSpPr>
          <p:cNvPr id="2" name="Oval 1"/>
          <p:cNvSpPr/>
          <p:nvPr userDrawn="1"/>
        </p:nvSpPr>
        <p:spPr bwMode="auto">
          <a:xfrm>
            <a:off x="50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Oval 18"/>
          <p:cNvSpPr/>
          <p:nvPr userDrawn="1"/>
        </p:nvSpPr>
        <p:spPr bwMode="auto">
          <a:xfrm>
            <a:off x="50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Oval 19"/>
          <p:cNvSpPr/>
          <p:nvPr userDrawn="1"/>
        </p:nvSpPr>
        <p:spPr bwMode="auto">
          <a:xfrm>
            <a:off x="50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Oval 22"/>
          <p:cNvSpPr/>
          <p:nvPr userDrawn="1"/>
        </p:nvSpPr>
        <p:spPr bwMode="auto">
          <a:xfrm>
            <a:off x="221362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23"/>
          <p:cNvSpPr/>
          <p:nvPr userDrawn="1"/>
        </p:nvSpPr>
        <p:spPr bwMode="auto">
          <a:xfrm>
            <a:off x="221362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Oval 24"/>
          <p:cNvSpPr/>
          <p:nvPr userDrawn="1"/>
        </p:nvSpPr>
        <p:spPr bwMode="auto">
          <a:xfrm>
            <a:off x="221362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Oval 25"/>
          <p:cNvSpPr/>
          <p:nvPr userDrawn="1"/>
        </p:nvSpPr>
        <p:spPr bwMode="auto">
          <a:xfrm>
            <a:off x="442674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Oval 26"/>
          <p:cNvSpPr/>
          <p:nvPr userDrawn="1"/>
        </p:nvSpPr>
        <p:spPr bwMode="auto">
          <a:xfrm>
            <a:off x="442674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Oval 27"/>
          <p:cNvSpPr/>
          <p:nvPr userDrawn="1"/>
        </p:nvSpPr>
        <p:spPr bwMode="auto">
          <a:xfrm>
            <a:off x="442674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Oval 28"/>
          <p:cNvSpPr/>
          <p:nvPr userDrawn="1"/>
        </p:nvSpPr>
        <p:spPr bwMode="auto">
          <a:xfrm>
            <a:off x="663986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Oval 29"/>
          <p:cNvSpPr/>
          <p:nvPr userDrawn="1"/>
        </p:nvSpPr>
        <p:spPr bwMode="auto">
          <a:xfrm>
            <a:off x="663986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Oval 30"/>
          <p:cNvSpPr/>
          <p:nvPr userDrawn="1"/>
        </p:nvSpPr>
        <p:spPr bwMode="auto">
          <a:xfrm>
            <a:off x="663986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Oval 31"/>
          <p:cNvSpPr/>
          <p:nvPr userDrawn="1"/>
        </p:nvSpPr>
        <p:spPr bwMode="auto">
          <a:xfrm>
            <a:off x="885298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Oval 32"/>
          <p:cNvSpPr/>
          <p:nvPr userDrawn="1"/>
        </p:nvSpPr>
        <p:spPr bwMode="auto">
          <a:xfrm>
            <a:off x="885298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Oval 33"/>
          <p:cNvSpPr/>
          <p:nvPr userDrawn="1"/>
        </p:nvSpPr>
        <p:spPr bwMode="auto">
          <a:xfrm>
            <a:off x="885298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Oval 34"/>
          <p:cNvSpPr/>
          <p:nvPr userDrawn="1"/>
        </p:nvSpPr>
        <p:spPr bwMode="auto">
          <a:xfrm>
            <a:off x="1106610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Oval 35"/>
          <p:cNvSpPr/>
          <p:nvPr userDrawn="1"/>
        </p:nvSpPr>
        <p:spPr bwMode="auto">
          <a:xfrm>
            <a:off x="1106610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Oval 36"/>
          <p:cNvSpPr/>
          <p:nvPr userDrawn="1"/>
        </p:nvSpPr>
        <p:spPr bwMode="auto">
          <a:xfrm>
            <a:off x="1106610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Oval 37"/>
          <p:cNvSpPr/>
          <p:nvPr userDrawn="1"/>
        </p:nvSpPr>
        <p:spPr bwMode="auto">
          <a:xfrm>
            <a:off x="1327922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Oval 38"/>
          <p:cNvSpPr/>
          <p:nvPr userDrawn="1"/>
        </p:nvSpPr>
        <p:spPr bwMode="auto">
          <a:xfrm>
            <a:off x="1327922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Oval 39"/>
          <p:cNvSpPr/>
          <p:nvPr userDrawn="1"/>
        </p:nvSpPr>
        <p:spPr bwMode="auto">
          <a:xfrm>
            <a:off x="1327922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Oval 61"/>
          <p:cNvSpPr/>
          <p:nvPr userDrawn="1"/>
        </p:nvSpPr>
        <p:spPr bwMode="auto">
          <a:xfrm>
            <a:off x="1549234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Oval 62"/>
          <p:cNvSpPr/>
          <p:nvPr userDrawn="1"/>
        </p:nvSpPr>
        <p:spPr bwMode="auto">
          <a:xfrm>
            <a:off x="1549234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Oval 63"/>
          <p:cNvSpPr/>
          <p:nvPr userDrawn="1"/>
        </p:nvSpPr>
        <p:spPr bwMode="auto">
          <a:xfrm>
            <a:off x="1549234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Oval 64"/>
          <p:cNvSpPr/>
          <p:nvPr userDrawn="1"/>
        </p:nvSpPr>
        <p:spPr bwMode="auto">
          <a:xfrm>
            <a:off x="1770546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Oval 65"/>
          <p:cNvSpPr/>
          <p:nvPr userDrawn="1"/>
        </p:nvSpPr>
        <p:spPr bwMode="auto">
          <a:xfrm>
            <a:off x="1770546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Oval 66"/>
          <p:cNvSpPr/>
          <p:nvPr userDrawn="1"/>
        </p:nvSpPr>
        <p:spPr bwMode="auto">
          <a:xfrm>
            <a:off x="1770546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Oval 67"/>
          <p:cNvSpPr/>
          <p:nvPr userDrawn="1"/>
        </p:nvSpPr>
        <p:spPr bwMode="auto">
          <a:xfrm>
            <a:off x="1991858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Oval 68"/>
          <p:cNvSpPr/>
          <p:nvPr userDrawn="1"/>
        </p:nvSpPr>
        <p:spPr bwMode="auto">
          <a:xfrm>
            <a:off x="1991858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Oval 69"/>
          <p:cNvSpPr/>
          <p:nvPr userDrawn="1"/>
        </p:nvSpPr>
        <p:spPr bwMode="auto">
          <a:xfrm>
            <a:off x="1991858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Oval 70"/>
          <p:cNvSpPr/>
          <p:nvPr userDrawn="1"/>
        </p:nvSpPr>
        <p:spPr bwMode="auto">
          <a:xfrm>
            <a:off x="2213170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Oval 71"/>
          <p:cNvSpPr/>
          <p:nvPr userDrawn="1"/>
        </p:nvSpPr>
        <p:spPr bwMode="auto">
          <a:xfrm>
            <a:off x="2213170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Oval 72"/>
          <p:cNvSpPr/>
          <p:nvPr userDrawn="1"/>
        </p:nvSpPr>
        <p:spPr bwMode="auto">
          <a:xfrm>
            <a:off x="2213170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Oval 73"/>
          <p:cNvSpPr/>
          <p:nvPr userDrawn="1"/>
        </p:nvSpPr>
        <p:spPr bwMode="auto">
          <a:xfrm>
            <a:off x="2434482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Oval 74"/>
          <p:cNvSpPr/>
          <p:nvPr userDrawn="1"/>
        </p:nvSpPr>
        <p:spPr bwMode="auto">
          <a:xfrm>
            <a:off x="2434482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Oval 75"/>
          <p:cNvSpPr/>
          <p:nvPr userDrawn="1"/>
        </p:nvSpPr>
        <p:spPr bwMode="auto">
          <a:xfrm>
            <a:off x="2434482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Oval 76"/>
          <p:cNvSpPr/>
          <p:nvPr userDrawn="1"/>
        </p:nvSpPr>
        <p:spPr bwMode="auto">
          <a:xfrm>
            <a:off x="2655794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Oval 77"/>
          <p:cNvSpPr/>
          <p:nvPr userDrawn="1"/>
        </p:nvSpPr>
        <p:spPr bwMode="auto">
          <a:xfrm>
            <a:off x="2655794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Oval 78"/>
          <p:cNvSpPr/>
          <p:nvPr userDrawn="1"/>
        </p:nvSpPr>
        <p:spPr bwMode="auto">
          <a:xfrm>
            <a:off x="2655794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Oval 79"/>
          <p:cNvSpPr/>
          <p:nvPr userDrawn="1"/>
        </p:nvSpPr>
        <p:spPr bwMode="auto">
          <a:xfrm>
            <a:off x="2877106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Oval 80"/>
          <p:cNvSpPr/>
          <p:nvPr userDrawn="1"/>
        </p:nvSpPr>
        <p:spPr bwMode="auto">
          <a:xfrm>
            <a:off x="2877106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Oval 81"/>
          <p:cNvSpPr/>
          <p:nvPr userDrawn="1"/>
        </p:nvSpPr>
        <p:spPr bwMode="auto">
          <a:xfrm>
            <a:off x="2877106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Oval 82"/>
          <p:cNvSpPr/>
          <p:nvPr userDrawn="1"/>
        </p:nvSpPr>
        <p:spPr bwMode="auto">
          <a:xfrm>
            <a:off x="3098418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Oval 83"/>
          <p:cNvSpPr/>
          <p:nvPr userDrawn="1"/>
        </p:nvSpPr>
        <p:spPr bwMode="auto">
          <a:xfrm>
            <a:off x="3098418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Oval 84"/>
          <p:cNvSpPr/>
          <p:nvPr userDrawn="1"/>
        </p:nvSpPr>
        <p:spPr bwMode="auto">
          <a:xfrm>
            <a:off x="3098418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Oval 85"/>
          <p:cNvSpPr/>
          <p:nvPr userDrawn="1"/>
        </p:nvSpPr>
        <p:spPr bwMode="auto">
          <a:xfrm>
            <a:off x="3319730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Oval 86"/>
          <p:cNvSpPr/>
          <p:nvPr userDrawn="1"/>
        </p:nvSpPr>
        <p:spPr bwMode="auto">
          <a:xfrm>
            <a:off x="3319730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Oval 87"/>
          <p:cNvSpPr/>
          <p:nvPr userDrawn="1"/>
        </p:nvSpPr>
        <p:spPr bwMode="auto">
          <a:xfrm>
            <a:off x="3319730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Oval 88"/>
          <p:cNvSpPr/>
          <p:nvPr userDrawn="1"/>
        </p:nvSpPr>
        <p:spPr bwMode="auto">
          <a:xfrm>
            <a:off x="3541042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Oval 89"/>
          <p:cNvSpPr/>
          <p:nvPr userDrawn="1"/>
        </p:nvSpPr>
        <p:spPr bwMode="auto">
          <a:xfrm>
            <a:off x="3541042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Oval 90"/>
          <p:cNvSpPr/>
          <p:nvPr userDrawn="1"/>
        </p:nvSpPr>
        <p:spPr bwMode="auto">
          <a:xfrm>
            <a:off x="3541042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Oval 91"/>
          <p:cNvSpPr/>
          <p:nvPr userDrawn="1"/>
        </p:nvSpPr>
        <p:spPr bwMode="auto">
          <a:xfrm>
            <a:off x="3762354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Oval 92"/>
          <p:cNvSpPr/>
          <p:nvPr userDrawn="1"/>
        </p:nvSpPr>
        <p:spPr bwMode="auto">
          <a:xfrm>
            <a:off x="3762354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Oval 93"/>
          <p:cNvSpPr/>
          <p:nvPr userDrawn="1"/>
        </p:nvSpPr>
        <p:spPr bwMode="auto">
          <a:xfrm>
            <a:off x="3762354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Oval 94"/>
          <p:cNvSpPr/>
          <p:nvPr userDrawn="1"/>
        </p:nvSpPr>
        <p:spPr bwMode="auto">
          <a:xfrm>
            <a:off x="3983666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Oval 95"/>
          <p:cNvSpPr/>
          <p:nvPr userDrawn="1"/>
        </p:nvSpPr>
        <p:spPr bwMode="auto">
          <a:xfrm>
            <a:off x="3983666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Oval 96"/>
          <p:cNvSpPr/>
          <p:nvPr userDrawn="1"/>
        </p:nvSpPr>
        <p:spPr bwMode="auto">
          <a:xfrm>
            <a:off x="3983666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Oval 97"/>
          <p:cNvSpPr/>
          <p:nvPr userDrawn="1"/>
        </p:nvSpPr>
        <p:spPr bwMode="auto">
          <a:xfrm>
            <a:off x="4204978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Oval 98"/>
          <p:cNvSpPr/>
          <p:nvPr userDrawn="1"/>
        </p:nvSpPr>
        <p:spPr bwMode="auto">
          <a:xfrm>
            <a:off x="4204978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Oval 99"/>
          <p:cNvSpPr/>
          <p:nvPr userDrawn="1"/>
        </p:nvSpPr>
        <p:spPr bwMode="auto">
          <a:xfrm>
            <a:off x="4204978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Oval 100"/>
          <p:cNvSpPr/>
          <p:nvPr userDrawn="1"/>
        </p:nvSpPr>
        <p:spPr bwMode="auto">
          <a:xfrm>
            <a:off x="4426290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Oval 101"/>
          <p:cNvSpPr/>
          <p:nvPr userDrawn="1"/>
        </p:nvSpPr>
        <p:spPr bwMode="auto">
          <a:xfrm>
            <a:off x="4426290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Oval 102"/>
          <p:cNvSpPr/>
          <p:nvPr userDrawn="1"/>
        </p:nvSpPr>
        <p:spPr bwMode="auto">
          <a:xfrm>
            <a:off x="4426290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Oval 103"/>
          <p:cNvSpPr/>
          <p:nvPr userDrawn="1"/>
        </p:nvSpPr>
        <p:spPr bwMode="auto">
          <a:xfrm>
            <a:off x="4647602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Oval 104"/>
          <p:cNvSpPr/>
          <p:nvPr userDrawn="1"/>
        </p:nvSpPr>
        <p:spPr bwMode="auto">
          <a:xfrm>
            <a:off x="4647602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Oval 105"/>
          <p:cNvSpPr/>
          <p:nvPr userDrawn="1"/>
        </p:nvSpPr>
        <p:spPr bwMode="auto">
          <a:xfrm>
            <a:off x="4647602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Oval 106"/>
          <p:cNvSpPr/>
          <p:nvPr userDrawn="1"/>
        </p:nvSpPr>
        <p:spPr bwMode="auto">
          <a:xfrm>
            <a:off x="4868914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Oval 107"/>
          <p:cNvSpPr/>
          <p:nvPr userDrawn="1"/>
        </p:nvSpPr>
        <p:spPr bwMode="auto">
          <a:xfrm>
            <a:off x="4868914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Oval 108"/>
          <p:cNvSpPr/>
          <p:nvPr userDrawn="1"/>
        </p:nvSpPr>
        <p:spPr bwMode="auto">
          <a:xfrm>
            <a:off x="4868914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Oval 109"/>
          <p:cNvSpPr/>
          <p:nvPr userDrawn="1"/>
        </p:nvSpPr>
        <p:spPr bwMode="auto">
          <a:xfrm>
            <a:off x="5090226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Oval 110"/>
          <p:cNvSpPr/>
          <p:nvPr userDrawn="1"/>
        </p:nvSpPr>
        <p:spPr bwMode="auto">
          <a:xfrm>
            <a:off x="5090226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Oval 111"/>
          <p:cNvSpPr/>
          <p:nvPr userDrawn="1"/>
        </p:nvSpPr>
        <p:spPr bwMode="auto">
          <a:xfrm>
            <a:off x="5090226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" name="Oval 112"/>
          <p:cNvSpPr/>
          <p:nvPr userDrawn="1"/>
        </p:nvSpPr>
        <p:spPr bwMode="auto">
          <a:xfrm>
            <a:off x="5311538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Oval 113"/>
          <p:cNvSpPr/>
          <p:nvPr userDrawn="1"/>
        </p:nvSpPr>
        <p:spPr bwMode="auto">
          <a:xfrm>
            <a:off x="5311538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Oval 114"/>
          <p:cNvSpPr/>
          <p:nvPr userDrawn="1"/>
        </p:nvSpPr>
        <p:spPr bwMode="auto">
          <a:xfrm>
            <a:off x="5311538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Oval 115"/>
          <p:cNvSpPr/>
          <p:nvPr userDrawn="1"/>
        </p:nvSpPr>
        <p:spPr bwMode="auto">
          <a:xfrm>
            <a:off x="5532850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Oval 116"/>
          <p:cNvSpPr/>
          <p:nvPr userDrawn="1"/>
        </p:nvSpPr>
        <p:spPr bwMode="auto">
          <a:xfrm>
            <a:off x="5532850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Oval 117"/>
          <p:cNvSpPr/>
          <p:nvPr userDrawn="1"/>
        </p:nvSpPr>
        <p:spPr bwMode="auto">
          <a:xfrm>
            <a:off x="5532850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" name="Oval 118"/>
          <p:cNvSpPr/>
          <p:nvPr userDrawn="1"/>
        </p:nvSpPr>
        <p:spPr bwMode="auto">
          <a:xfrm>
            <a:off x="5754162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Oval 119"/>
          <p:cNvSpPr/>
          <p:nvPr userDrawn="1"/>
        </p:nvSpPr>
        <p:spPr bwMode="auto">
          <a:xfrm>
            <a:off x="5754162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" name="Oval 120"/>
          <p:cNvSpPr/>
          <p:nvPr userDrawn="1"/>
        </p:nvSpPr>
        <p:spPr bwMode="auto">
          <a:xfrm>
            <a:off x="5754162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Oval 121"/>
          <p:cNvSpPr/>
          <p:nvPr userDrawn="1"/>
        </p:nvSpPr>
        <p:spPr bwMode="auto">
          <a:xfrm>
            <a:off x="5975474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" name="Oval 122"/>
          <p:cNvSpPr/>
          <p:nvPr userDrawn="1"/>
        </p:nvSpPr>
        <p:spPr bwMode="auto">
          <a:xfrm>
            <a:off x="5975474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" name="Oval 123"/>
          <p:cNvSpPr/>
          <p:nvPr userDrawn="1"/>
        </p:nvSpPr>
        <p:spPr bwMode="auto">
          <a:xfrm>
            <a:off x="5975474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" name="Oval 124"/>
          <p:cNvSpPr/>
          <p:nvPr userDrawn="1"/>
        </p:nvSpPr>
        <p:spPr bwMode="auto">
          <a:xfrm>
            <a:off x="6196786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" name="Oval 125"/>
          <p:cNvSpPr/>
          <p:nvPr userDrawn="1"/>
        </p:nvSpPr>
        <p:spPr bwMode="auto">
          <a:xfrm>
            <a:off x="6196786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" name="Oval 126"/>
          <p:cNvSpPr/>
          <p:nvPr userDrawn="1"/>
        </p:nvSpPr>
        <p:spPr bwMode="auto">
          <a:xfrm>
            <a:off x="6196786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" name="Oval 127"/>
          <p:cNvSpPr/>
          <p:nvPr userDrawn="1"/>
        </p:nvSpPr>
        <p:spPr bwMode="auto">
          <a:xfrm>
            <a:off x="6418098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" name="Oval 128"/>
          <p:cNvSpPr/>
          <p:nvPr userDrawn="1"/>
        </p:nvSpPr>
        <p:spPr bwMode="auto">
          <a:xfrm>
            <a:off x="6418098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" name="Oval 129"/>
          <p:cNvSpPr/>
          <p:nvPr userDrawn="1"/>
        </p:nvSpPr>
        <p:spPr bwMode="auto">
          <a:xfrm>
            <a:off x="6418098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" name="Oval 130"/>
          <p:cNvSpPr/>
          <p:nvPr userDrawn="1"/>
        </p:nvSpPr>
        <p:spPr bwMode="auto">
          <a:xfrm>
            <a:off x="6639410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" name="Oval 131"/>
          <p:cNvSpPr/>
          <p:nvPr userDrawn="1"/>
        </p:nvSpPr>
        <p:spPr bwMode="auto">
          <a:xfrm>
            <a:off x="6639410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Oval 132"/>
          <p:cNvSpPr/>
          <p:nvPr userDrawn="1"/>
        </p:nvSpPr>
        <p:spPr bwMode="auto">
          <a:xfrm>
            <a:off x="6639410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4" name="Oval 133"/>
          <p:cNvSpPr/>
          <p:nvPr userDrawn="1"/>
        </p:nvSpPr>
        <p:spPr bwMode="auto">
          <a:xfrm>
            <a:off x="6860722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" name="Oval 134"/>
          <p:cNvSpPr/>
          <p:nvPr userDrawn="1"/>
        </p:nvSpPr>
        <p:spPr bwMode="auto">
          <a:xfrm>
            <a:off x="6860722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Oval 135"/>
          <p:cNvSpPr/>
          <p:nvPr userDrawn="1"/>
        </p:nvSpPr>
        <p:spPr bwMode="auto">
          <a:xfrm>
            <a:off x="6860722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7" name="Oval 136"/>
          <p:cNvSpPr/>
          <p:nvPr userDrawn="1"/>
        </p:nvSpPr>
        <p:spPr bwMode="auto">
          <a:xfrm>
            <a:off x="7082034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Oval 137"/>
          <p:cNvSpPr/>
          <p:nvPr userDrawn="1"/>
        </p:nvSpPr>
        <p:spPr bwMode="auto">
          <a:xfrm>
            <a:off x="7082034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9" name="Oval 138"/>
          <p:cNvSpPr/>
          <p:nvPr userDrawn="1"/>
        </p:nvSpPr>
        <p:spPr bwMode="auto">
          <a:xfrm>
            <a:off x="7082034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" name="Oval 139"/>
          <p:cNvSpPr/>
          <p:nvPr userDrawn="1"/>
        </p:nvSpPr>
        <p:spPr bwMode="auto">
          <a:xfrm>
            <a:off x="7303346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Oval 140"/>
          <p:cNvSpPr/>
          <p:nvPr userDrawn="1"/>
        </p:nvSpPr>
        <p:spPr bwMode="auto">
          <a:xfrm>
            <a:off x="7303346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Oval 141"/>
          <p:cNvSpPr/>
          <p:nvPr userDrawn="1"/>
        </p:nvSpPr>
        <p:spPr bwMode="auto">
          <a:xfrm>
            <a:off x="7303346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" name="Oval 142"/>
          <p:cNvSpPr/>
          <p:nvPr userDrawn="1"/>
        </p:nvSpPr>
        <p:spPr bwMode="auto">
          <a:xfrm>
            <a:off x="7524658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Oval 143"/>
          <p:cNvSpPr/>
          <p:nvPr userDrawn="1"/>
        </p:nvSpPr>
        <p:spPr bwMode="auto">
          <a:xfrm>
            <a:off x="7524658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5" name="Oval 144"/>
          <p:cNvSpPr/>
          <p:nvPr userDrawn="1"/>
        </p:nvSpPr>
        <p:spPr bwMode="auto">
          <a:xfrm>
            <a:off x="7524658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6" name="Oval 145"/>
          <p:cNvSpPr/>
          <p:nvPr userDrawn="1"/>
        </p:nvSpPr>
        <p:spPr bwMode="auto">
          <a:xfrm>
            <a:off x="7745970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Oval 146"/>
          <p:cNvSpPr/>
          <p:nvPr userDrawn="1"/>
        </p:nvSpPr>
        <p:spPr bwMode="auto">
          <a:xfrm>
            <a:off x="7745970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8" name="Oval 147"/>
          <p:cNvSpPr/>
          <p:nvPr userDrawn="1"/>
        </p:nvSpPr>
        <p:spPr bwMode="auto">
          <a:xfrm>
            <a:off x="7745970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9" name="Oval 148"/>
          <p:cNvSpPr/>
          <p:nvPr userDrawn="1"/>
        </p:nvSpPr>
        <p:spPr bwMode="auto">
          <a:xfrm>
            <a:off x="7967282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0" name="Oval 149"/>
          <p:cNvSpPr/>
          <p:nvPr userDrawn="1"/>
        </p:nvSpPr>
        <p:spPr bwMode="auto">
          <a:xfrm>
            <a:off x="7967282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1" name="Oval 150"/>
          <p:cNvSpPr/>
          <p:nvPr userDrawn="1"/>
        </p:nvSpPr>
        <p:spPr bwMode="auto">
          <a:xfrm>
            <a:off x="7967282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2" name="Oval 151"/>
          <p:cNvSpPr/>
          <p:nvPr userDrawn="1"/>
        </p:nvSpPr>
        <p:spPr bwMode="auto">
          <a:xfrm>
            <a:off x="8188594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" name="Oval 152"/>
          <p:cNvSpPr/>
          <p:nvPr userDrawn="1"/>
        </p:nvSpPr>
        <p:spPr bwMode="auto">
          <a:xfrm>
            <a:off x="8188594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" name="Oval 153"/>
          <p:cNvSpPr/>
          <p:nvPr userDrawn="1"/>
        </p:nvSpPr>
        <p:spPr bwMode="auto">
          <a:xfrm>
            <a:off x="8188594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5" name="Oval 154"/>
          <p:cNvSpPr/>
          <p:nvPr userDrawn="1"/>
        </p:nvSpPr>
        <p:spPr bwMode="auto">
          <a:xfrm>
            <a:off x="8409906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6" name="Oval 155"/>
          <p:cNvSpPr/>
          <p:nvPr userDrawn="1"/>
        </p:nvSpPr>
        <p:spPr bwMode="auto">
          <a:xfrm>
            <a:off x="8409906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7" name="Oval 156"/>
          <p:cNvSpPr/>
          <p:nvPr userDrawn="1"/>
        </p:nvSpPr>
        <p:spPr bwMode="auto">
          <a:xfrm>
            <a:off x="8409906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8" name="Oval 157"/>
          <p:cNvSpPr/>
          <p:nvPr userDrawn="1"/>
        </p:nvSpPr>
        <p:spPr bwMode="auto">
          <a:xfrm>
            <a:off x="8631218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9" name="Oval 158"/>
          <p:cNvSpPr/>
          <p:nvPr userDrawn="1"/>
        </p:nvSpPr>
        <p:spPr bwMode="auto">
          <a:xfrm>
            <a:off x="8631218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0" name="Oval 159"/>
          <p:cNvSpPr/>
          <p:nvPr userDrawn="1"/>
        </p:nvSpPr>
        <p:spPr bwMode="auto">
          <a:xfrm>
            <a:off x="8631218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1" name="Oval 160"/>
          <p:cNvSpPr/>
          <p:nvPr userDrawn="1"/>
        </p:nvSpPr>
        <p:spPr bwMode="auto">
          <a:xfrm>
            <a:off x="8852530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2" name="Oval 161"/>
          <p:cNvSpPr/>
          <p:nvPr userDrawn="1"/>
        </p:nvSpPr>
        <p:spPr bwMode="auto">
          <a:xfrm>
            <a:off x="8852530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3" name="Oval 162"/>
          <p:cNvSpPr/>
          <p:nvPr userDrawn="1"/>
        </p:nvSpPr>
        <p:spPr bwMode="auto">
          <a:xfrm>
            <a:off x="8852530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4" name="Oval 163"/>
          <p:cNvSpPr/>
          <p:nvPr userDrawn="1"/>
        </p:nvSpPr>
        <p:spPr bwMode="auto">
          <a:xfrm>
            <a:off x="9073848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5" name="Oval 164"/>
          <p:cNvSpPr/>
          <p:nvPr userDrawn="1"/>
        </p:nvSpPr>
        <p:spPr bwMode="auto">
          <a:xfrm>
            <a:off x="9073848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6" name="Oval 165"/>
          <p:cNvSpPr/>
          <p:nvPr userDrawn="1"/>
        </p:nvSpPr>
        <p:spPr bwMode="auto">
          <a:xfrm>
            <a:off x="9073848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41152" y="6421723"/>
            <a:ext cx="826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</a:p>
        </p:txBody>
      </p:sp>
      <p:pic>
        <p:nvPicPr>
          <p:cNvPr id="167" name="Picture 16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062" y="874094"/>
            <a:ext cx="3400304" cy="42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18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570643"/>
            <a:ext cx="8102600" cy="4510088"/>
          </a:xfrm>
        </p:spPr>
        <p:txBody>
          <a:bodyPr/>
          <a:lstStyle>
            <a:lvl1pPr marL="461963" indent="-461963">
              <a:buClr>
                <a:srgbClr val="008080"/>
              </a:buClr>
              <a:buFont typeface="+mj-lt"/>
              <a:buAutoNum type="arabicPeriod"/>
              <a:defRPr sz="2400">
                <a:solidFill>
                  <a:srgbClr val="008080"/>
                </a:solidFill>
              </a:defRPr>
            </a:lvl1pPr>
            <a:lvl2pPr>
              <a:buClr>
                <a:srgbClr val="008080"/>
              </a:buClr>
              <a:defRPr>
                <a:solidFill>
                  <a:srgbClr val="008080"/>
                </a:solidFill>
              </a:defRPr>
            </a:lvl2pPr>
            <a:lvl3pPr>
              <a:buClr>
                <a:srgbClr val="008080"/>
              </a:buClr>
              <a:defRPr>
                <a:solidFill>
                  <a:srgbClr val="008080"/>
                </a:solidFill>
              </a:defRPr>
            </a:lvl3pPr>
            <a:lvl4pPr>
              <a:buClr>
                <a:srgbClr val="008080"/>
              </a:buClr>
              <a:defRPr>
                <a:solidFill>
                  <a:srgbClr val="008080"/>
                </a:solidFill>
              </a:defRPr>
            </a:lvl4pPr>
            <a:lvl5pPr>
              <a:buClr>
                <a:srgbClr val="008080"/>
              </a:buClr>
              <a:defRPr>
                <a:solidFill>
                  <a:srgbClr val="00808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544513" y="1051586"/>
            <a:ext cx="8324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 dirty="0"/>
              <a:t>After studying this chapter, you should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title"/>
          </p:nvPr>
        </p:nvSpPr>
        <p:spPr>
          <a:xfrm>
            <a:off x="523875" y="411163"/>
            <a:ext cx="8077200" cy="592137"/>
          </a:xfrm>
          <a:gradFill rotWithShape="1">
            <a:gsLst>
              <a:gs pos="0">
                <a:srgbClr val="B2B2B2">
                  <a:gamma/>
                  <a:shade val="46275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LEARNING  OUTCOMES</a:t>
            </a:r>
          </a:p>
        </p:txBody>
      </p:sp>
    </p:spTree>
    <p:extLst>
      <p:ext uri="{BB962C8B-B14F-4D97-AF65-F5344CB8AC3E}">
        <p14:creationId xmlns:p14="http://schemas.microsoft.com/office/powerpoint/2010/main" val="1898960735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512763"/>
            <a:ext cx="8102600" cy="3365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1.</a:t>
            </a: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A Summary of the Scientific Method</a:t>
            </a:r>
          </a:p>
        </p:txBody>
      </p:sp>
    </p:spTree>
    <p:extLst>
      <p:ext uri="{BB962C8B-B14F-4D97-AF65-F5344CB8AC3E}">
        <p14:creationId xmlns:p14="http://schemas.microsoft.com/office/powerpoint/2010/main" val="1503720904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20"/>
            <a:ext cx="8102600" cy="45719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4169166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2100812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235075"/>
            <a:ext cx="3975100" cy="493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235075"/>
            <a:ext cx="3975100" cy="493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16–</a:t>
            </a:r>
            <a:fld id="{7BB9D097-4C5C-417C-B097-C6B81CA1535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9051887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16–</a:t>
            </a:r>
            <a:fld id="{75537931-4260-4B6B-A3A7-1D7190C9A38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2307042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16–</a:t>
            </a:r>
            <a:fld id="{79FE24D5-8D74-4CD1-985E-26CC2917080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5318092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523875" y="45720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235075"/>
            <a:ext cx="8102600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853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446838"/>
            <a:ext cx="7421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b="1"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85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354763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b="1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 dirty="0" smtClean="0"/>
              <a:t>16–</a:t>
            </a:r>
            <a:fld id="{D6C49FDD-8038-4201-872D-15D00067EA40}" type="slidenum">
              <a:rPr lang="en-US" altLang="en-US" smtClean="0">
                <a:cs typeface="+mn-cs"/>
              </a:rPr>
              <a:pPr>
                <a:defRPr/>
              </a:pPr>
              <a:t>‹#›</a:t>
            </a:fld>
            <a:endParaRPr lang="en-US" alt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86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23" r:id="rId5"/>
    <p:sldLayoutId id="2147483725" r:id="rId6"/>
    <p:sldLayoutId id="2147483727" r:id="rId7"/>
    <p:sldLayoutId id="2147483728" r:id="rId8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9pPr>
    </p:titleStyle>
    <p:bodyStyle>
      <a:lvl1pPr marL="222250" indent="-2222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Char char="•"/>
        <a:defRPr sz="2800" kern="12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25475" indent="-284163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SzPct val="90000"/>
        <a:buFont typeface="Wingdings" panose="05000000000000000000" pitchFamily="2" charset="2"/>
        <a:buChar char="Ø"/>
        <a:defRPr sz="2400" kern="1200">
          <a:solidFill>
            <a:srgbClr val="9966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974725" indent="-2349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75000"/>
        <a:buFont typeface="Wingdings" panose="05000000000000000000" pitchFamily="2" charset="2"/>
        <a:buChar char="v"/>
        <a:defRPr sz="2000" kern="12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31127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165735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 kern="12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Chapter 16</a:t>
            </a:r>
          </a:p>
          <a:p>
            <a:pPr>
              <a:defRPr/>
            </a:pPr>
            <a:r>
              <a:rPr lang="en-US" altLang="en-US" dirty="0" smtClean="0"/>
              <a:t>Communicating Research Results</a:t>
            </a:r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format may need </a:t>
            </a:r>
            <a:r>
              <a:rPr lang="en-US" dirty="0" smtClean="0"/>
              <a:t>adjustment:</a:t>
            </a:r>
            <a:endParaRPr lang="en-US" sz="3000" dirty="0"/>
          </a:p>
          <a:p>
            <a:pPr lvl="1"/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obtain the proper level of formality and</a:t>
            </a:r>
            <a:endParaRPr lang="en-US" sz="2600" dirty="0"/>
          </a:p>
          <a:p>
            <a:pPr lvl="1"/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decrease the complexity of the </a:t>
            </a:r>
            <a:r>
              <a:rPr lang="en-US" dirty="0" smtClean="0"/>
              <a:t>report</a:t>
            </a:r>
            <a:endParaRPr lang="en-US" sz="2600" dirty="0"/>
          </a:p>
          <a:p>
            <a:r>
              <a:rPr lang="en-US" dirty="0" smtClean="0"/>
              <a:t>A formal </a:t>
            </a:r>
            <a:r>
              <a:rPr lang="en-US" dirty="0"/>
              <a:t>type of </a:t>
            </a:r>
            <a:r>
              <a:rPr lang="en-US" dirty="0" smtClean="0"/>
              <a:t>report is </a:t>
            </a:r>
            <a:r>
              <a:rPr lang="en-US" dirty="0"/>
              <a:t>usually bound in a permanent cover and may be hundreds of </a:t>
            </a:r>
            <a:r>
              <a:rPr lang="en-US" dirty="0" smtClean="0"/>
              <a:t>pages</a:t>
            </a:r>
            <a:endParaRPr lang="en-US" sz="3000" dirty="0"/>
          </a:p>
          <a:p>
            <a:pPr lvl="1"/>
            <a:r>
              <a:rPr lang="en-US" dirty="0"/>
              <a:t>How does the researcher decide on the appropriate level of formality?</a:t>
            </a:r>
            <a:endParaRPr lang="en-US" sz="2600" dirty="0"/>
          </a:p>
          <a:p>
            <a:pPr lvl="2"/>
            <a:r>
              <a:rPr lang="en-US" dirty="0"/>
              <a:t>The general rule is to include all the parts needed for effective communication in the particular </a:t>
            </a:r>
            <a:r>
              <a:rPr lang="en-US" dirty="0" smtClean="0"/>
              <a:t>circumstances</a:t>
            </a:r>
            <a:endParaRPr lang="en-US" sz="2200" dirty="0"/>
          </a:p>
          <a:p>
            <a:pPr lvl="2"/>
            <a:r>
              <a:rPr lang="en-US" altLang="en-US" dirty="0"/>
              <a:t>This depends on how far up in management the report is expected to go and how routine the matter 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12763"/>
            <a:ext cx="8102600" cy="584775"/>
          </a:xfrm>
        </p:spPr>
        <p:txBody>
          <a:bodyPr/>
          <a:lstStyle/>
          <a:p>
            <a:r>
              <a:rPr lang="en-US" dirty="0" smtClean="0"/>
              <a:t>Tailoring the Format to the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879339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title page should state the title of the report, for whom the report was prepared, by whom it was prepared, and the date of release or </a:t>
            </a:r>
            <a:r>
              <a:rPr lang="en-US" dirty="0" smtClean="0"/>
              <a:t>presentation</a:t>
            </a:r>
            <a:endParaRPr lang="en-US" sz="3000" dirty="0"/>
          </a:p>
          <a:p>
            <a:pPr lvl="1"/>
            <a:r>
              <a:rPr lang="en-US" dirty="0"/>
              <a:t>The title should give a brief but complete indication of the purpose of the research </a:t>
            </a:r>
            <a:r>
              <a:rPr lang="en-US" dirty="0" smtClean="0"/>
              <a:t>project</a:t>
            </a:r>
            <a:endParaRPr lang="en-US" sz="2600" dirty="0"/>
          </a:p>
          <a:p>
            <a:pPr lvl="2"/>
            <a:r>
              <a:rPr lang="en-US" dirty="0"/>
              <a:t>Not more than 12 </a:t>
            </a:r>
            <a:r>
              <a:rPr lang="en-US" dirty="0" smtClean="0"/>
              <a:t>words</a:t>
            </a:r>
            <a:endParaRPr lang="en-US" dirty="0"/>
          </a:p>
          <a:p>
            <a:pPr lvl="1"/>
            <a:r>
              <a:rPr lang="en-US" dirty="0" smtClean="0"/>
              <a:t>Include addresses, titles </a:t>
            </a:r>
            <a:r>
              <a:rPr lang="en-US" dirty="0"/>
              <a:t>of the preparer and </a:t>
            </a:r>
            <a:r>
              <a:rPr lang="en-US" dirty="0" smtClean="0"/>
              <a:t>recipient</a:t>
            </a:r>
            <a:endParaRPr lang="en-US" sz="2600" dirty="0"/>
          </a:p>
          <a:p>
            <a:pPr lvl="2"/>
            <a:r>
              <a:rPr lang="en-US" dirty="0"/>
              <a:t>On confidential reports, list the people to whom the report should be </a:t>
            </a:r>
            <a:r>
              <a:rPr lang="en-US" dirty="0" smtClean="0"/>
              <a:t>circulated</a:t>
            </a:r>
            <a:endParaRPr lang="en-US" sz="2200" dirty="0"/>
          </a:p>
          <a:p>
            <a:pPr lvl="2"/>
            <a:r>
              <a:rPr lang="en-US" altLang="en-US" dirty="0"/>
              <a:t>For the most formal reports, the title page is preceded by a title fly page, which contains only the report’s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12763"/>
            <a:ext cx="8102600" cy="584775"/>
          </a:xfrm>
        </p:spPr>
        <p:txBody>
          <a:bodyPr/>
          <a:lstStyle/>
          <a:p>
            <a:r>
              <a:rPr lang="en-US" dirty="0" smtClean="0"/>
              <a:t>The Parts of the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01808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Included </a:t>
            </a:r>
            <a:r>
              <a:rPr lang="en-US" dirty="0"/>
              <a:t>in relatively formal to very formal </a:t>
            </a:r>
            <a:r>
              <a:rPr lang="en-US" dirty="0" smtClean="0"/>
              <a:t>reports</a:t>
            </a:r>
            <a:endParaRPr lang="en-US" sz="3000" dirty="0"/>
          </a:p>
          <a:p>
            <a:pPr lvl="1"/>
            <a:r>
              <a:rPr lang="en-US" dirty="0"/>
              <a:t>A transmittal letter’s opening paragraph releases the report and briefly identifies the factors of </a:t>
            </a:r>
            <a:r>
              <a:rPr lang="en-US" dirty="0" smtClean="0"/>
              <a:t>authorization</a:t>
            </a:r>
            <a:endParaRPr lang="en-US" sz="2600" dirty="0"/>
          </a:p>
          <a:p>
            <a:pPr lvl="1"/>
            <a:r>
              <a:rPr lang="en-US" dirty="0"/>
              <a:t>The letter comments generally on findings and matters of interest regarding the </a:t>
            </a:r>
            <a:r>
              <a:rPr lang="en-US" dirty="0" smtClean="0"/>
              <a:t>research</a:t>
            </a:r>
            <a:endParaRPr lang="en-US" sz="2600" dirty="0"/>
          </a:p>
          <a:p>
            <a:pPr lvl="1"/>
            <a:r>
              <a:rPr lang="en-US" dirty="0"/>
              <a:t>The closing section expresses the writer’s personal interest in the project just completed and in doing additional, related </a:t>
            </a:r>
            <a:r>
              <a:rPr lang="en-US" dirty="0" smtClean="0"/>
              <a:t>work</a:t>
            </a:r>
            <a:endParaRPr lang="en-US" sz="2600" dirty="0"/>
          </a:p>
          <a:p>
            <a:pPr lvl="1"/>
            <a:r>
              <a:rPr lang="en-US" altLang="en-US" dirty="0"/>
              <a:t>Overall, the letter explains how the report represents a key deliverable and invites further discussion on the matter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Letter of Transmittal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411179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letter to the researcher that approves the project, details who has responsibility for it, and describes the resources available to support </a:t>
            </a:r>
            <a:r>
              <a:rPr lang="en-US" dirty="0" smtClean="0"/>
              <a:t>it</a:t>
            </a:r>
            <a:endParaRPr lang="en-US" sz="3000" dirty="0"/>
          </a:p>
          <a:p>
            <a:pPr lvl="1"/>
            <a:r>
              <a:rPr lang="en-US" dirty="0" smtClean="0"/>
              <a:t>Not written by the researcher</a:t>
            </a:r>
            <a:endParaRPr lang="en-US" sz="2600" dirty="0"/>
          </a:p>
          <a:p>
            <a:r>
              <a:rPr lang="en-US" dirty="0"/>
              <a:t>In many situations, simply referring to the authorization in the letter of transmittal is sufficient and need not be included in the </a:t>
            </a:r>
            <a:r>
              <a:rPr lang="en-US" dirty="0" smtClean="0"/>
              <a:t>report</a:t>
            </a:r>
            <a:endParaRPr lang="en-US" sz="3000" dirty="0"/>
          </a:p>
          <a:p>
            <a:r>
              <a:rPr lang="en-US" altLang="en-US" dirty="0"/>
              <a:t>In cases where the reader may be unfamiliar with the authorization, the report should include an exact copy of the original letter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12763"/>
            <a:ext cx="8102600" cy="584775"/>
          </a:xfrm>
        </p:spPr>
        <p:txBody>
          <a:bodyPr/>
          <a:lstStyle/>
          <a:p>
            <a:r>
              <a:rPr lang="en-US" dirty="0" smtClean="0"/>
              <a:t>Letter of Authorization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129300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</a:t>
            </a:r>
            <a:r>
              <a:rPr lang="en-US" dirty="0"/>
              <a:t>to any report more than a few pages </a:t>
            </a:r>
            <a:r>
              <a:rPr lang="en-US" dirty="0" smtClean="0"/>
              <a:t>long</a:t>
            </a:r>
            <a:endParaRPr lang="en-US" sz="3000" dirty="0"/>
          </a:p>
          <a:p>
            <a:r>
              <a:rPr lang="en-US" dirty="0" smtClean="0"/>
              <a:t>Should </a:t>
            </a:r>
            <a:r>
              <a:rPr lang="en-US" dirty="0"/>
              <a:t>list the divisions and subdivisions (only the first-level subdivisions) of the report with page </a:t>
            </a:r>
            <a:r>
              <a:rPr lang="en-US" dirty="0" smtClean="0"/>
              <a:t>references</a:t>
            </a:r>
            <a:endParaRPr lang="en-US" sz="3000" dirty="0"/>
          </a:p>
          <a:p>
            <a:pPr lvl="1"/>
            <a:r>
              <a:rPr lang="en-US" altLang="en-US" dirty="0"/>
              <a:t>If the report includes many figures or tables, a list of these should immediately follow the table of contents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12763"/>
            <a:ext cx="8102600" cy="584775"/>
          </a:xfrm>
        </p:spPr>
        <p:txBody>
          <a:bodyPr/>
          <a:lstStyle/>
          <a:p>
            <a:r>
              <a:rPr lang="en-US" dirty="0" smtClean="0"/>
              <a:t>The Table of Contents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88949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Briefly explains </a:t>
            </a:r>
            <a:r>
              <a:rPr lang="en-US" dirty="0"/>
              <a:t>why the research project was conducted, what aspects of the problem were considered, what the outcome was, and what should be </a:t>
            </a:r>
            <a:r>
              <a:rPr lang="en-US" dirty="0" smtClean="0"/>
              <a:t>done </a:t>
            </a:r>
            <a:endParaRPr lang="en-US" sz="3000" dirty="0"/>
          </a:p>
          <a:p>
            <a:r>
              <a:rPr lang="en-US" dirty="0" smtClean="0"/>
              <a:t>A </a:t>
            </a:r>
            <a:r>
              <a:rPr lang="en-US" dirty="0"/>
              <a:t>vital part of the </a:t>
            </a:r>
            <a:r>
              <a:rPr lang="en-US" dirty="0" smtClean="0"/>
              <a:t>report</a:t>
            </a:r>
            <a:endParaRPr lang="en-US" sz="3000" dirty="0"/>
          </a:p>
          <a:p>
            <a:pPr lvl="1"/>
            <a:r>
              <a:rPr lang="en-US" dirty="0"/>
              <a:t>Studies have indicated that nearly all managers read a report’s </a:t>
            </a:r>
            <a:r>
              <a:rPr lang="en-US" dirty="0" smtClean="0"/>
              <a:t>summary; only </a:t>
            </a:r>
            <a:r>
              <a:rPr lang="en-US" dirty="0"/>
              <a:t>a minority read the rest of the </a:t>
            </a:r>
            <a:r>
              <a:rPr lang="en-US" dirty="0" smtClean="0"/>
              <a:t>report</a:t>
            </a:r>
            <a:endParaRPr lang="en-US" sz="2600" dirty="0"/>
          </a:p>
          <a:p>
            <a:r>
              <a:rPr lang="en-US" dirty="0"/>
              <a:t>Should be written only after the rest of the report has been </a:t>
            </a:r>
            <a:r>
              <a:rPr lang="en-US" dirty="0" smtClean="0"/>
              <a:t>completed</a:t>
            </a: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Executive Summary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241768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</a:t>
            </a:r>
            <a:r>
              <a:rPr lang="en-US" dirty="0"/>
              <a:t>be one page long </a:t>
            </a:r>
            <a:r>
              <a:rPr lang="en-US" dirty="0" smtClean="0"/>
              <a:t>or</a:t>
            </a:r>
            <a:r>
              <a:rPr lang="en-US" dirty="0"/>
              <a:t>, at most, two </a:t>
            </a:r>
            <a:r>
              <a:rPr lang="en-US" dirty="0" smtClean="0"/>
              <a:t>pages</a:t>
            </a:r>
            <a:endParaRPr lang="en-US" sz="3000" dirty="0"/>
          </a:p>
          <a:p>
            <a:r>
              <a:rPr lang="en-US" dirty="0"/>
              <a:t>Should be written to be </a:t>
            </a:r>
            <a:r>
              <a:rPr lang="en-US" dirty="0" smtClean="0"/>
              <a:t>self-sufficient</a:t>
            </a:r>
            <a:r>
              <a:rPr lang="en-US" dirty="0">
                <a:effectLst/>
              </a:rPr>
              <a:t>—</a:t>
            </a:r>
            <a:r>
              <a:rPr lang="en-US" dirty="0" smtClean="0"/>
              <a:t>it </a:t>
            </a:r>
            <a:r>
              <a:rPr lang="en-US" dirty="0"/>
              <a:t>is often detached from the report and circulated by </a:t>
            </a:r>
            <a:r>
              <a:rPr lang="en-US" dirty="0" smtClean="0"/>
              <a:t>itself</a:t>
            </a:r>
            <a:endParaRPr lang="en-US" sz="3000" dirty="0"/>
          </a:p>
          <a:p>
            <a:r>
              <a:rPr lang="en-US" dirty="0"/>
              <a:t>The summary contains four </a:t>
            </a:r>
            <a:r>
              <a:rPr lang="en-US" dirty="0" smtClean="0"/>
              <a:t>elements</a:t>
            </a:r>
            <a:endParaRPr lang="en-US" sz="3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objectives of the report, including the most important background information and the specific purposes of the </a:t>
            </a:r>
            <a:r>
              <a:rPr lang="en-US" dirty="0" smtClean="0"/>
              <a:t>project</a:t>
            </a:r>
            <a:endParaRPr lang="en-US" dirty="0"/>
          </a:p>
          <a:p>
            <a:pPr lvl="1"/>
            <a:r>
              <a:rPr lang="en-US" dirty="0" smtClean="0"/>
              <a:t>The methodology </a:t>
            </a:r>
            <a:r>
              <a:rPr lang="en-US" dirty="0"/>
              <a:t>and the major </a:t>
            </a:r>
            <a:r>
              <a:rPr lang="en-US" dirty="0" smtClean="0"/>
              <a:t>results</a:t>
            </a:r>
            <a:endParaRPr lang="en-US" dirty="0"/>
          </a:p>
          <a:p>
            <a:pPr lvl="1"/>
            <a:r>
              <a:rPr lang="en-US" dirty="0"/>
              <a:t>The </a:t>
            </a:r>
            <a:r>
              <a:rPr lang="en-US" dirty="0" smtClean="0"/>
              <a:t>conclusions</a:t>
            </a:r>
            <a:endParaRPr lang="en-US" dirty="0"/>
          </a:p>
          <a:p>
            <a:pPr lvl="1"/>
            <a:r>
              <a:rPr lang="en-US" altLang="en-US" dirty="0"/>
              <a:t>Recommendations, or suggestions for action, based on the </a:t>
            </a:r>
            <a:r>
              <a:rPr lang="en-US" altLang="en-US" dirty="0" smtClean="0"/>
              <a:t>conclusions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Executive Summary (cont’d.)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9652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Begins </a:t>
            </a:r>
            <a:r>
              <a:rPr lang="en-US" dirty="0"/>
              <a:t>with an introduction </a:t>
            </a:r>
            <a:r>
              <a:rPr lang="en-US" dirty="0" smtClean="0"/>
              <a:t>section</a:t>
            </a:r>
            <a:endParaRPr lang="en-US" sz="3000" dirty="0"/>
          </a:p>
          <a:p>
            <a:pPr lvl="1"/>
            <a:r>
              <a:rPr lang="en-US" dirty="0" smtClean="0"/>
              <a:t>Explains </a:t>
            </a:r>
            <a:r>
              <a:rPr lang="en-US" dirty="0"/>
              <a:t>why the project was done and what it aimed to </a:t>
            </a:r>
            <a:r>
              <a:rPr lang="en-US" dirty="0" smtClean="0"/>
              <a:t>discover</a:t>
            </a:r>
            <a:endParaRPr lang="en-US" sz="2600" dirty="0"/>
          </a:p>
          <a:p>
            <a:pPr lvl="1"/>
            <a:r>
              <a:rPr lang="en-US" dirty="0" smtClean="0"/>
              <a:t>Includes </a:t>
            </a:r>
            <a:r>
              <a:rPr lang="en-US" dirty="0"/>
              <a:t>the basic authorization and submittal </a:t>
            </a:r>
            <a:r>
              <a:rPr lang="en-US" dirty="0" smtClean="0"/>
              <a:t>data</a:t>
            </a:r>
            <a:endParaRPr lang="en-US" sz="2600" dirty="0"/>
          </a:p>
          <a:p>
            <a:pPr lvl="1"/>
            <a:r>
              <a:rPr lang="en-US" dirty="0" smtClean="0"/>
              <a:t>Includes enough </a:t>
            </a:r>
            <a:r>
              <a:rPr lang="en-US" dirty="0"/>
              <a:t>background </a:t>
            </a:r>
            <a:r>
              <a:rPr lang="en-US" dirty="0" smtClean="0"/>
              <a:t>to </a:t>
            </a:r>
            <a:r>
              <a:rPr lang="en-US" dirty="0"/>
              <a:t>explain why the project was worth </a:t>
            </a:r>
            <a:r>
              <a:rPr lang="en-US" dirty="0" smtClean="0"/>
              <a:t>doing</a:t>
            </a:r>
            <a:endParaRPr lang="en-US" sz="2600" dirty="0"/>
          </a:p>
          <a:p>
            <a:pPr lvl="1"/>
            <a:r>
              <a:rPr lang="en-US" dirty="0"/>
              <a:t>The last part explains exactly what the project tried to discover, discussing the statement of the problem and research questions as they were stated in the research </a:t>
            </a:r>
            <a:r>
              <a:rPr lang="en-US" dirty="0" smtClean="0"/>
              <a:t>proposal</a:t>
            </a:r>
            <a:endParaRPr lang="en-US" sz="26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74431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457200"/>
            <a:ext cx="8077200" cy="1077218"/>
          </a:xfrm>
        </p:spPr>
        <p:txBody>
          <a:bodyPr/>
          <a:lstStyle/>
          <a:p>
            <a:r>
              <a:rPr lang="en-US" dirty="0" smtClean="0"/>
              <a:t>The Research Methodology Section of the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design</a:t>
            </a:r>
          </a:p>
          <a:p>
            <a:pPr lvl="1"/>
            <a:r>
              <a:rPr lang="en-US" dirty="0"/>
              <a:t>Was the study exploratory, descriptive, or causal? Did the data come from primary or secondary sources? Were results collected by survey, observation, or experiment?</a:t>
            </a:r>
          </a:p>
          <a:p>
            <a:r>
              <a:rPr lang="en-US" dirty="0"/>
              <a:t>Sample design</a:t>
            </a:r>
          </a:p>
          <a:p>
            <a:pPr lvl="1"/>
            <a:r>
              <a:rPr lang="en-US" dirty="0"/>
              <a:t>What was the target population? What is the sampling frame? What sample units are selected? How were they selected? How large was the sample? What was the response rate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781642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457200"/>
            <a:ext cx="8077200" cy="1077218"/>
          </a:xfrm>
        </p:spPr>
        <p:txBody>
          <a:bodyPr/>
          <a:lstStyle/>
          <a:p>
            <a:r>
              <a:rPr lang="en-US" dirty="0" smtClean="0"/>
              <a:t>The Research Methodology Section of the Body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collection and fieldwork</a:t>
            </a:r>
          </a:p>
          <a:p>
            <a:pPr lvl="1"/>
            <a:r>
              <a:rPr lang="en-US" dirty="0"/>
              <a:t>How many and what types of fieldworkers were used? What training and supervision did they receive? Was the work verified?</a:t>
            </a:r>
          </a:p>
          <a:p>
            <a:r>
              <a:rPr lang="en-US" dirty="0"/>
              <a:t>Analysis</a:t>
            </a:r>
          </a:p>
          <a:p>
            <a:pPr lvl="1"/>
            <a:r>
              <a:rPr lang="en-US" dirty="0"/>
              <a:t>This section should outline the general statistical methods used in the study, but the information presented here should not overlap with what is presented in the results </a:t>
            </a:r>
            <a:r>
              <a:rPr lang="en-US" dirty="0" smtClean="0"/>
              <a:t>section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5014525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06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Create an outline for a research project using the basic parts of a final report</a:t>
            </a:r>
          </a:p>
          <a:p>
            <a:r>
              <a:rPr lang="en-US" altLang="en-US" dirty="0"/>
              <a:t>Explain how to use tables for presenting numerical information</a:t>
            </a:r>
          </a:p>
          <a:p>
            <a:r>
              <a:rPr lang="en-US" altLang="en-US" dirty="0"/>
              <a:t>Summarize how to select and use the types of research charts</a:t>
            </a:r>
          </a:p>
          <a:p>
            <a:r>
              <a:rPr lang="en-US" altLang="en-US" dirty="0"/>
              <a:t>Know how to give an effective oral presentation</a:t>
            </a:r>
          </a:p>
          <a:p>
            <a:r>
              <a:rPr lang="en-US" altLang="en-US" dirty="0"/>
              <a:t>Discuss the importance of Internet reporting and research follow-up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6010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latin typeface="+mn-lt"/>
              </a:rPr>
              <a:t>LEARNING OUTCOMES</a:t>
            </a: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544513" y="1143000"/>
            <a:ext cx="8324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25146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0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0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0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0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0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6" grpId="0" build="p" bldLvl="3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</a:t>
            </a:r>
            <a:r>
              <a:rPr lang="en-US" dirty="0"/>
              <a:t>make up the bulk of the report and </a:t>
            </a:r>
            <a:r>
              <a:rPr lang="en-US" dirty="0" smtClean="0"/>
              <a:t>present </a:t>
            </a:r>
            <a:r>
              <a:rPr lang="en-US" dirty="0"/>
              <a:t>those findings of the project that bear on the </a:t>
            </a:r>
            <a:r>
              <a:rPr lang="en-US" dirty="0" smtClean="0"/>
              <a:t>objectives</a:t>
            </a:r>
            <a:endParaRPr lang="en-US" sz="3000" dirty="0"/>
          </a:p>
          <a:p>
            <a:pPr lvl="1"/>
            <a:r>
              <a:rPr lang="en-US" dirty="0" smtClean="0"/>
              <a:t>Design to </a:t>
            </a:r>
            <a:r>
              <a:rPr lang="en-US" dirty="0"/>
              <a:t>be convincing but not to oversell the </a:t>
            </a:r>
            <a:r>
              <a:rPr lang="en-US" dirty="0" smtClean="0"/>
              <a:t>project</a:t>
            </a:r>
            <a:endParaRPr lang="en-US" dirty="0"/>
          </a:p>
          <a:p>
            <a:pPr lvl="1"/>
            <a:r>
              <a:rPr lang="en-US" dirty="0" smtClean="0"/>
              <a:t>Use summary </a:t>
            </a:r>
            <a:r>
              <a:rPr lang="en-US" dirty="0"/>
              <a:t>tables and charts </a:t>
            </a:r>
            <a:r>
              <a:rPr lang="en-US" dirty="0" smtClean="0"/>
              <a:t>(</a:t>
            </a:r>
            <a:r>
              <a:rPr lang="en-US" dirty="0"/>
              <a:t>but </a:t>
            </a:r>
            <a:r>
              <a:rPr lang="en-US" dirty="0" smtClean="0"/>
              <a:t>save comprehensive </a:t>
            </a:r>
            <a:r>
              <a:rPr lang="en-US" dirty="0"/>
              <a:t>or detailed ones </a:t>
            </a:r>
            <a:r>
              <a:rPr lang="en-US" dirty="0" smtClean="0"/>
              <a:t>for </a:t>
            </a:r>
            <a:r>
              <a:rPr lang="en-US" dirty="0"/>
              <a:t>the appendix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12763"/>
            <a:ext cx="8102600" cy="584775"/>
          </a:xfrm>
        </p:spPr>
        <p:txBody>
          <a:bodyPr/>
          <a:lstStyle/>
          <a:p>
            <a:r>
              <a:rPr lang="en-US" dirty="0" smtClean="0"/>
              <a:t>The Results Section of the Body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238882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457200"/>
            <a:ext cx="8077200" cy="1077218"/>
          </a:xfrm>
        </p:spPr>
        <p:txBody>
          <a:bodyPr/>
          <a:lstStyle/>
          <a:p>
            <a:r>
              <a:rPr lang="en-US" dirty="0" smtClean="0"/>
              <a:t>The Conclusions and Recommendations Section of the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last part of the body </a:t>
            </a:r>
            <a:endParaRPr lang="en-US" dirty="0" smtClean="0"/>
          </a:p>
          <a:p>
            <a:pPr lvl="1"/>
            <a:r>
              <a:rPr lang="en-US" altLang="en-US" dirty="0" smtClean="0"/>
              <a:t>Conclusions </a:t>
            </a:r>
            <a:r>
              <a:rPr lang="en-US" altLang="en-US" dirty="0"/>
              <a:t>are opinions based on the </a:t>
            </a:r>
            <a:r>
              <a:rPr lang="en-US" altLang="en-US" dirty="0" smtClean="0"/>
              <a:t>results</a:t>
            </a:r>
          </a:p>
          <a:p>
            <a:pPr lvl="1"/>
            <a:r>
              <a:rPr lang="en-US" altLang="en-US" dirty="0" smtClean="0"/>
              <a:t>Recommendations </a:t>
            </a:r>
            <a:r>
              <a:rPr lang="en-US" altLang="en-US" dirty="0"/>
              <a:t>are suggestions for </a:t>
            </a:r>
            <a:r>
              <a:rPr lang="en-US" altLang="en-US" dirty="0" smtClean="0"/>
              <a:t>action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728867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Presents the “too …” </a:t>
            </a:r>
            <a:r>
              <a:rPr lang="en-US" dirty="0" smtClean="0"/>
              <a:t>material</a:t>
            </a:r>
            <a:endParaRPr lang="en-US" sz="3000" dirty="0"/>
          </a:p>
          <a:p>
            <a:pPr lvl="1"/>
            <a:r>
              <a:rPr lang="en-US" dirty="0" smtClean="0"/>
              <a:t>Includes any </a:t>
            </a:r>
            <a:r>
              <a:rPr lang="en-US" dirty="0"/>
              <a:t>material that is too technical or too detailed to go in the body </a:t>
            </a:r>
            <a:endParaRPr lang="en-US" dirty="0" smtClean="0"/>
          </a:p>
          <a:p>
            <a:pPr lvl="1"/>
            <a:r>
              <a:rPr lang="en-US" dirty="0" smtClean="0"/>
              <a:t>Examples: data </a:t>
            </a:r>
            <a:r>
              <a:rPr lang="en-US" dirty="0"/>
              <a:t>collection forms, detailed calculations, discussions of highly technical questions, detailed or comprehensive tables of results, and a bibliography (if appropriate</a:t>
            </a:r>
            <a:r>
              <a:rPr lang="en-US" dirty="0" smtClean="0"/>
              <a:t>)</a:t>
            </a:r>
            <a:endParaRPr lang="en-US" sz="2600" dirty="0"/>
          </a:p>
          <a:p>
            <a:pPr lvl="1"/>
            <a:r>
              <a:rPr lang="en-US" altLang="en-US" dirty="0"/>
              <a:t>Much appendix material is posted on internal Web pages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68191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outline above applies especially to applied market research </a:t>
            </a:r>
            <a:r>
              <a:rPr lang="en-US" altLang="en-US" dirty="0" smtClean="0"/>
              <a:t>projects</a:t>
            </a:r>
            <a:endParaRPr lang="en-US" altLang="en-US" dirty="0"/>
          </a:p>
          <a:p>
            <a:r>
              <a:rPr lang="en-US" altLang="en-US" dirty="0"/>
              <a:t>Basic research reports (e.g., published in an academic business journal) have a slightly different outline since some components become </a:t>
            </a:r>
            <a:r>
              <a:rPr lang="en-US" altLang="en-US" dirty="0" smtClean="0"/>
              <a:t>irrelevant</a:t>
            </a:r>
            <a:endParaRPr lang="en-US" altLang="en-US" sz="32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Marketing Research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218211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Marketing Research Report: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Abstract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Background</a:t>
            </a:r>
          </a:p>
          <a:p>
            <a:pPr marL="798512" lvl="1" indent="-457200">
              <a:buFont typeface="+mj-lt"/>
              <a:buAutoNum type="alphaLcPeriod"/>
            </a:pPr>
            <a:r>
              <a:rPr lang="en-US" dirty="0" smtClean="0"/>
              <a:t>Literature review</a:t>
            </a:r>
          </a:p>
          <a:p>
            <a:pPr marL="798512" lvl="1" indent="-457200">
              <a:buFont typeface="+mj-lt"/>
              <a:buAutoNum type="alphaLcPeriod"/>
            </a:pPr>
            <a:r>
              <a:rPr lang="en-US" dirty="0" smtClean="0"/>
              <a:t>Hypotheses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Research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Appendices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/>
              <a:t>Discussion</a:t>
            </a:r>
          </a:p>
          <a:p>
            <a:pPr marL="798512" lvl="1" indent="-457200">
              <a:buFont typeface="+mj-lt"/>
              <a:buAutoNum type="alphaLcPeriod"/>
            </a:pPr>
            <a:r>
              <a:rPr lang="en-US" dirty="0" smtClean="0"/>
              <a:t>Implications</a:t>
            </a:r>
          </a:p>
          <a:p>
            <a:pPr marL="798512" lvl="1" indent="-457200">
              <a:buFont typeface="+mj-lt"/>
              <a:buAutoNum type="alphaLcPeriod"/>
            </a:pPr>
            <a:r>
              <a:rPr lang="en-US" dirty="0" smtClean="0"/>
              <a:t>Limitations</a:t>
            </a:r>
          </a:p>
          <a:p>
            <a:pPr marL="798512" lvl="1" indent="-457200">
              <a:buFont typeface="+mj-lt"/>
              <a:buAutoNum type="alphaLcPeriod"/>
            </a:pPr>
            <a:r>
              <a:rPr lang="en-US" dirty="0" smtClean="0"/>
              <a:t>Future </a:t>
            </a:r>
            <a:r>
              <a:rPr lang="en-US" dirty="0"/>
              <a:t>research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/>
              <a:t>Conclusions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/>
              <a:t>References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7BB9D097-4C5C-417C-B097-C6B81CA15357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823754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Used properly, graphic aids can clarify complex points or emphasize a </a:t>
            </a:r>
            <a:r>
              <a:rPr lang="en-US" altLang="en-US" dirty="0" smtClean="0"/>
              <a:t>message</a:t>
            </a:r>
            <a:endParaRPr lang="en-US" altLang="en-US" sz="3200" dirty="0"/>
          </a:p>
          <a:p>
            <a:pPr lvl="1"/>
            <a:r>
              <a:rPr lang="en-US" altLang="en-US" dirty="0"/>
              <a:t>Used improperly or sloppily, they can be distracting or </a:t>
            </a:r>
            <a:r>
              <a:rPr lang="en-US" altLang="en-US" dirty="0" smtClean="0"/>
              <a:t>misleading</a:t>
            </a:r>
            <a:endParaRPr lang="en-US" altLang="en-US" sz="2800" dirty="0"/>
          </a:p>
          <a:p>
            <a:pPr lvl="1"/>
            <a:r>
              <a:rPr lang="en-US" altLang="en-US" dirty="0"/>
              <a:t>Work best when they are an integral part of the text, and they should always be interpreted in the </a:t>
            </a:r>
            <a:r>
              <a:rPr lang="en-US" altLang="en-US" dirty="0" smtClean="0"/>
              <a:t>text</a:t>
            </a:r>
            <a:endParaRPr lang="en-US" altLang="en-US" sz="2800" dirty="0"/>
          </a:p>
          <a:p>
            <a:r>
              <a:rPr lang="en-US" altLang="en-US" dirty="0"/>
              <a:t>Several types of graphic aids may be useful in research reports: </a:t>
            </a:r>
            <a:r>
              <a:rPr lang="en-US" altLang="en-US" dirty="0" smtClean="0"/>
              <a:t>tables</a:t>
            </a:r>
            <a:r>
              <a:rPr lang="en-US" altLang="en-US" dirty="0"/>
              <a:t>, charts, maps, and diagrams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Tables Effectively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193490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Most </a:t>
            </a:r>
            <a:r>
              <a:rPr lang="en-US" altLang="en-US" dirty="0"/>
              <a:t>useful for presenting numerical information, especially when several pieces of information have been gathered about each item </a:t>
            </a:r>
            <a:r>
              <a:rPr lang="en-US" altLang="en-US" dirty="0" smtClean="0"/>
              <a:t>discussed</a:t>
            </a:r>
            <a:endParaRPr lang="en-US" altLang="en-US" dirty="0"/>
          </a:p>
          <a:p>
            <a:r>
              <a:rPr lang="en-US" altLang="en-US" dirty="0" smtClean="0"/>
              <a:t>Include </a:t>
            </a:r>
            <a:r>
              <a:rPr lang="en-US" altLang="en-US" dirty="0"/>
              <a:t>the </a:t>
            </a:r>
            <a:r>
              <a:rPr lang="en-US" altLang="en-US" dirty="0" smtClean="0"/>
              <a:t>following for each table:</a:t>
            </a:r>
            <a:endParaRPr lang="en-US" altLang="en-US" sz="3200" dirty="0"/>
          </a:p>
          <a:p>
            <a:pPr lvl="1"/>
            <a:r>
              <a:rPr lang="en-US" altLang="en-US" dirty="0"/>
              <a:t>Table </a:t>
            </a:r>
            <a:r>
              <a:rPr lang="en-US" altLang="en-US" dirty="0" smtClean="0"/>
              <a:t>number</a:t>
            </a:r>
            <a:endParaRPr lang="en-US" altLang="en-US" sz="2800" dirty="0"/>
          </a:p>
          <a:p>
            <a:pPr lvl="1"/>
            <a:r>
              <a:rPr lang="en-US" altLang="en-US" dirty="0" smtClean="0"/>
              <a:t>Title</a:t>
            </a:r>
            <a:endParaRPr lang="en-US" altLang="en-US" sz="2800" dirty="0"/>
          </a:p>
          <a:p>
            <a:pPr lvl="1"/>
            <a:r>
              <a:rPr lang="en-US" altLang="en-US" dirty="0"/>
              <a:t>Subheads and </a:t>
            </a:r>
            <a:r>
              <a:rPr lang="en-US" altLang="en-US" dirty="0" smtClean="0"/>
              <a:t>bannerheads</a:t>
            </a:r>
            <a:endParaRPr lang="en-US" altLang="en-US" sz="2800" dirty="0"/>
          </a:p>
          <a:p>
            <a:pPr lvl="1"/>
            <a:r>
              <a:rPr lang="en-US" altLang="en-US" dirty="0" smtClean="0"/>
              <a:t>Notes</a:t>
            </a:r>
            <a:endParaRPr lang="en-US" altLang="en-US" sz="2800" dirty="0"/>
          </a:p>
          <a:p>
            <a:pPr lvl="1"/>
            <a:r>
              <a:rPr lang="en-US" altLang="en-US" dirty="0"/>
              <a:t>Source </a:t>
            </a:r>
            <a:r>
              <a:rPr lang="en-US" altLang="en-US" dirty="0" smtClean="0"/>
              <a:t>notes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88482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457200"/>
            <a:ext cx="8077200" cy="338554"/>
          </a:xfrm>
        </p:spPr>
        <p:txBody>
          <a:bodyPr/>
          <a:lstStyle/>
          <a:p>
            <a:pPr marL="1147763" indent="-1147763"/>
            <a:r>
              <a:rPr 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16.2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sz="1600" dirty="0">
                <a:solidFill>
                  <a:schemeClr val="tx1"/>
                </a:solidFill>
              </a:rPr>
              <a:t>Basic Data Table Illustration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451408"/>
            <a:ext cx="8458200" cy="417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771971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Each chart should include:</a:t>
            </a:r>
            <a:endParaRPr lang="en-US" altLang="en-US" sz="3200" dirty="0"/>
          </a:p>
          <a:p>
            <a:pPr lvl="1"/>
            <a:r>
              <a:rPr lang="en-US" altLang="en-US" dirty="0"/>
              <a:t>Figure </a:t>
            </a:r>
            <a:r>
              <a:rPr lang="en-US" altLang="en-US" dirty="0" smtClean="0"/>
              <a:t>number</a:t>
            </a:r>
            <a:endParaRPr lang="en-US" altLang="en-US" sz="2800" dirty="0"/>
          </a:p>
          <a:p>
            <a:pPr lvl="1"/>
            <a:r>
              <a:rPr lang="en-US" altLang="en-US" dirty="0" smtClean="0"/>
              <a:t>Title</a:t>
            </a:r>
            <a:endParaRPr lang="en-US" altLang="en-US" sz="2800" dirty="0"/>
          </a:p>
          <a:p>
            <a:pPr lvl="1"/>
            <a:r>
              <a:rPr lang="en-US" altLang="en-US" dirty="0"/>
              <a:t>Explanatory </a:t>
            </a:r>
            <a:r>
              <a:rPr lang="en-US" altLang="en-US" dirty="0" smtClean="0"/>
              <a:t>legends</a:t>
            </a:r>
            <a:endParaRPr lang="en-US" altLang="en-US" sz="2800" dirty="0"/>
          </a:p>
          <a:p>
            <a:pPr lvl="1"/>
            <a:r>
              <a:rPr lang="en-US" altLang="en-US" dirty="0"/>
              <a:t>Source and </a:t>
            </a:r>
            <a:r>
              <a:rPr lang="en-US" altLang="en-US" dirty="0" smtClean="0"/>
              <a:t>footnotes</a:t>
            </a:r>
            <a:endParaRPr lang="en-US" altLang="en-US" sz="2800" dirty="0"/>
          </a:p>
          <a:p>
            <a:r>
              <a:rPr lang="en-US" altLang="en-US" dirty="0"/>
              <a:t>Charts are subject to distortion, whether unintentional or </a:t>
            </a:r>
            <a:r>
              <a:rPr lang="en-US" altLang="en-US" dirty="0" smtClean="0"/>
              <a:t>deliberate</a:t>
            </a:r>
            <a:endParaRPr lang="en-US" altLang="en-US" sz="3200" dirty="0"/>
          </a:p>
          <a:p>
            <a:pPr lvl="1"/>
            <a:r>
              <a:rPr lang="en-US" altLang="en-US" dirty="0"/>
              <a:t>A particularly severe kind of distortion comes from treating unequal intervals as if they were </a:t>
            </a:r>
            <a:r>
              <a:rPr lang="en-US" altLang="en-US" dirty="0" smtClean="0"/>
              <a:t>equal</a:t>
            </a:r>
            <a:endParaRPr lang="en-US" altLang="en-US" sz="28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Charts Effectively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182516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457200"/>
            <a:ext cx="8077200" cy="338554"/>
          </a:xfrm>
        </p:spPr>
        <p:txBody>
          <a:bodyPr/>
          <a:lstStyle/>
          <a:p>
            <a:pPr marL="1143000" indent="-1143000"/>
            <a:r>
              <a:rPr 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16.3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sz="1600" dirty="0">
                <a:solidFill>
                  <a:schemeClr val="tx1"/>
                </a:solidFill>
              </a:rPr>
              <a:t>Two Differing </a:t>
            </a:r>
            <a:r>
              <a:rPr lang="en-US" sz="1600" dirty="0" smtClean="0">
                <a:solidFill>
                  <a:schemeClr val="tx1"/>
                </a:solidFill>
              </a:rPr>
              <a:t>Depictions of </a:t>
            </a:r>
            <a:r>
              <a:rPr lang="en-US" sz="1600" dirty="0">
                <a:solidFill>
                  <a:schemeClr val="tx1"/>
                </a:solidFill>
              </a:rPr>
              <a:t>the Same </a:t>
            </a:r>
            <a:r>
              <a:rPr lang="en-US" sz="1600" dirty="0" smtClean="0">
                <a:solidFill>
                  <a:schemeClr val="tx1"/>
                </a:solidFill>
              </a:rPr>
              <a:t>Data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689" y="960091"/>
            <a:ext cx="5076623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50837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research report is an formal presentation and/or a written statement that communicates research results and draws appropriate conclusions following from a research </a:t>
            </a:r>
            <a:r>
              <a:rPr lang="en-US" altLang="en-US" dirty="0" smtClean="0"/>
              <a:t>project</a:t>
            </a:r>
            <a:endParaRPr lang="en-US" altLang="en-US" sz="3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12763"/>
            <a:ext cx="8102600" cy="584775"/>
          </a:xfrm>
        </p:spPr>
        <p:txBody>
          <a:bodyPr/>
          <a:lstStyle/>
          <a:p>
            <a:r>
              <a:rPr lang="en-US" dirty="0" smtClean="0"/>
              <a:t>The Project and the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842373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457200"/>
            <a:ext cx="8077200" cy="338554"/>
          </a:xfrm>
        </p:spPr>
        <p:txBody>
          <a:bodyPr/>
          <a:lstStyle/>
          <a:p>
            <a:pPr marL="1147763" indent="-1147763"/>
            <a:r>
              <a:rPr 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16.4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sz="1600" dirty="0">
                <a:solidFill>
                  <a:schemeClr val="tx1"/>
                </a:solidFill>
              </a:rPr>
              <a:t>Axes Values Can Influence Interpretation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48854"/>
            <a:ext cx="7772400" cy="253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311706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457200"/>
            <a:ext cx="8077200" cy="338554"/>
          </a:xfrm>
        </p:spPr>
        <p:txBody>
          <a:bodyPr/>
          <a:lstStyle/>
          <a:p>
            <a:pPr marL="1143000" indent="-1143000"/>
            <a:r>
              <a:rPr 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16.5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sz="1600" dirty="0">
                <a:solidFill>
                  <a:schemeClr val="tx1"/>
                </a:solidFill>
              </a:rPr>
              <a:t>A Small-Scale Range for </a:t>
            </a:r>
            <a:r>
              <a:rPr lang="en-US" sz="1600" dirty="0" smtClean="0">
                <a:solidFill>
                  <a:schemeClr val="tx1"/>
                </a:solidFill>
              </a:rPr>
              <a:t>the Y-Axis </a:t>
            </a:r>
            <a:r>
              <a:rPr lang="en-US" sz="1600" dirty="0">
                <a:solidFill>
                  <a:schemeClr val="tx1"/>
                </a:solidFill>
              </a:rPr>
              <a:t>Can Mislead the User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592" y="1031210"/>
            <a:ext cx="4666817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279843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75567"/>
            <a:ext cx="8086725" cy="584775"/>
          </a:xfrm>
        </p:spPr>
        <p:txBody>
          <a:bodyPr/>
          <a:lstStyle/>
          <a:p>
            <a:r>
              <a:rPr lang="en-US" dirty="0" smtClean="0"/>
              <a:t>Pie Charts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One of the most useful types of </a:t>
            </a:r>
            <a:r>
              <a:rPr lang="en-US" altLang="en-US" dirty="0" smtClean="0"/>
              <a:t>charts</a:t>
            </a:r>
            <a:endParaRPr lang="en-US" altLang="en-US" sz="3200" dirty="0"/>
          </a:p>
          <a:p>
            <a:r>
              <a:rPr lang="en-US" altLang="en-US" dirty="0"/>
              <a:t>Shows the composition of some total quantity at a particular </a:t>
            </a:r>
            <a:r>
              <a:rPr lang="en-US" altLang="en-US" dirty="0" smtClean="0"/>
              <a:t>time</a:t>
            </a:r>
            <a:endParaRPr lang="en-US" altLang="en-US" sz="3200" dirty="0"/>
          </a:p>
          <a:p>
            <a:r>
              <a:rPr lang="en-US" altLang="en-US" dirty="0"/>
              <a:t>Each angle, or “slice,” is proportional to its percentage of the whole and should be labeled with its description and </a:t>
            </a:r>
            <a:r>
              <a:rPr lang="en-US" altLang="en-US" dirty="0" smtClean="0"/>
              <a:t>percentage</a:t>
            </a:r>
            <a:endParaRPr lang="en-US" altLang="en-US" sz="3200" dirty="0"/>
          </a:p>
          <a:p>
            <a:r>
              <a:rPr lang="en-US" altLang="en-US" dirty="0"/>
              <a:t>The writer should not try to include too many slices—about six slices is a typical maximum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33400" y="6446838"/>
            <a:ext cx="7421563" cy="274637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9499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457200"/>
            <a:ext cx="8077200" cy="584775"/>
          </a:xfrm>
        </p:spPr>
        <p:txBody>
          <a:bodyPr/>
          <a:lstStyle/>
          <a:p>
            <a:pPr marL="1143000" indent="-1143000"/>
            <a:r>
              <a:rPr 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16.6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sz="1600" dirty="0">
                <a:solidFill>
                  <a:schemeClr val="tx1"/>
                </a:solidFill>
              </a:rPr>
              <a:t>A Pie Chart Depicting a Sample of Tenth Graders’ Choice to a Question Asking Their Favorite Means of Communication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916" y="1468616"/>
            <a:ext cx="6492169" cy="44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927118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Useful to show the relationship of one variable to </a:t>
            </a:r>
            <a:r>
              <a:rPr lang="en-US" altLang="en-US" dirty="0" smtClean="0"/>
              <a:t>another</a:t>
            </a:r>
            <a:endParaRPr lang="en-US" altLang="en-US" sz="3200" dirty="0"/>
          </a:p>
          <a:p>
            <a:pPr lvl="1"/>
            <a:r>
              <a:rPr lang="en-US" altLang="en-US" dirty="0"/>
              <a:t>The dependent variable is generally shown on the vertical axis and the independent variable on the horizontal </a:t>
            </a:r>
            <a:r>
              <a:rPr lang="en-US" altLang="en-US" dirty="0" smtClean="0"/>
              <a:t>axis</a:t>
            </a:r>
            <a:endParaRPr lang="en-US" altLang="en-US" dirty="0"/>
          </a:p>
          <a:p>
            <a:pPr lvl="1"/>
            <a:r>
              <a:rPr lang="en-US" altLang="en-US" dirty="0"/>
              <a:t>The most common independent variable for such charts is time, but it is not the only one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Graphs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5586604"/>
      </p:ext>
    </p:extLst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457200"/>
            <a:ext cx="8077200" cy="338554"/>
          </a:xfrm>
        </p:spPr>
        <p:txBody>
          <a:bodyPr/>
          <a:lstStyle/>
          <a:p>
            <a:pPr marL="1143000" indent="-1143000"/>
            <a:r>
              <a:rPr 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16.7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sz="1600" dirty="0">
                <a:solidFill>
                  <a:schemeClr val="tx1"/>
                </a:solidFill>
              </a:rPr>
              <a:t>A Line Graph </a:t>
            </a:r>
            <a:r>
              <a:rPr lang="en-US" sz="1600" dirty="0" smtClean="0">
                <a:solidFill>
                  <a:schemeClr val="tx1"/>
                </a:solidFill>
              </a:rPr>
              <a:t>Depicting Percentage </a:t>
            </a:r>
            <a:r>
              <a:rPr lang="en-US" sz="1600" dirty="0">
                <a:solidFill>
                  <a:schemeClr val="tx1"/>
                </a:solidFill>
              </a:rPr>
              <a:t>of Internet </a:t>
            </a:r>
            <a:r>
              <a:rPr lang="en-US" sz="1600" dirty="0" smtClean="0">
                <a:solidFill>
                  <a:schemeClr val="tx1"/>
                </a:solidFill>
              </a:rPr>
              <a:t>Users Worldwide </a:t>
            </a:r>
            <a:r>
              <a:rPr lang="en-US" sz="1600" dirty="0">
                <a:solidFill>
                  <a:schemeClr val="tx1"/>
                </a:solidFill>
              </a:rPr>
              <a:t>by Year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69" y="1417342"/>
            <a:ext cx="8037662" cy="429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949200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Show changes in the value of a dependent variable </a:t>
            </a:r>
            <a:r>
              <a:rPr lang="en-US" altLang="en-US" dirty="0" smtClean="0"/>
              <a:t>at </a:t>
            </a:r>
            <a:r>
              <a:rPr lang="en-US" altLang="en-US" dirty="0"/>
              <a:t>discrete intervals of the independent </a:t>
            </a:r>
            <a:r>
              <a:rPr lang="en-US" altLang="en-US" dirty="0" smtClean="0"/>
              <a:t>variable</a:t>
            </a:r>
            <a:endParaRPr lang="en-US" altLang="en-US" sz="3200" dirty="0"/>
          </a:p>
          <a:p>
            <a:pPr lvl="1"/>
            <a:r>
              <a:rPr lang="en-US" altLang="en-US" dirty="0"/>
              <a:t>Multiple-bar </a:t>
            </a:r>
            <a:r>
              <a:rPr lang="en-US" altLang="en-US" dirty="0" smtClean="0"/>
              <a:t>chart – shows how multiple variables are related to the primary variables</a:t>
            </a:r>
            <a:endParaRPr lang="en-US" altLang="en-US" sz="2800" dirty="0"/>
          </a:p>
          <a:p>
            <a:pPr lvl="2"/>
            <a:r>
              <a:rPr lang="en-US" altLang="en-US" dirty="0" smtClean="0"/>
              <a:t>Each </a:t>
            </a:r>
            <a:r>
              <a:rPr lang="en-US" altLang="en-US" dirty="0"/>
              <a:t>bar or segment of the bar needs to be clearly identified with a different color or </a:t>
            </a:r>
            <a:r>
              <a:rPr lang="en-US" altLang="en-US" dirty="0" smtClean="0"/>
              <a:t>pattern </a:t>
            </a:r>
          </a:p>
          <a:p>
            <a:pPr lvl="2"/>
            <a:r>
              <a:rPr lang="en-US" altLang="en-US" dirty="0" smtClean="0"/>
              <a:t>The </a:t>
            </a:r>
            <a:r>
              <a:rPr lang="en-US" altLang="en-US" dirty="0"/>
              <a:t>writer should not use too many divisions or dependent </a:t>
            </a:r>
            <a:r>
              <a:rPr lang="en-US" altLang="en-US" dirty="0" smtClean="0"/>
              <a:t>variables</a:t>
            </a:r>
            <a:endParaRPr lang="en-US" altLang="en-US" sz="2800" dirty="0"/>
          </a:p>
          <a:p>
            <a:pPr lvl="1"/>
            <a:r>
              <a:rPr lang="en-US" altLang="en-US" dirty="0"/>
              <a:t>Too much detail obscures the essential advantage of charts, which is to make relationships easy to grasp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 Charts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325712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457200"/>
            <a:ext cx="8077200" cy="584775"/>
          </a:xfrm>
        </p:spPr>
        <p:txBody>
          <a:bodyPr/>
          <a:lstStyle/>
          <a:p>
            <a:pPr marL="1147763" indent="-1147763"/>
            <a:r>
              <a:rPr 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16.8	</a:t>
            </a:r>
            <a:r>
              <a:rPr lang="en-US" sz="1600" dirty="0" smtClean="0">
                <a:solidFill>
                  <a:schemeClr val="tx1"/>
                </a:solidFill>
              </a:rPr>
              <a:t>Graphic </a:t>
            </a:r>
            <a:r>
              <a:rPr lang="en-US" sz="1600" dirty="0">
                <a:solidFill>
                  <a:schemeClr val="tx1"/>
                </a:solidFill>
              </a:rPr>
              <a:t>Combining a Multiple-Bar Chart and a Line Chart to Depict Trends in Car Versus Truck Sales in the United </a:t>
            </a:r>
            <a:r>
              <a:rPr lang="en-US" sz="1600" dirty="0" smtClean="0">
                <a:solidFill>
                  <a:schemeClr val="tx1"/>
                </a:solidFill>
              </a:rPr>
              <a:t>States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759" y="1143025"/>
            <a:ext cx="6538483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123061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purpose of an oral presentation is to highlight the most important findings of a research project and provide clients or line managers with an opportunity to ask </a:t>
            </a:r>
            <a:r>
              <a:rPr lang="en-US" altLang="en-US" dirty="0" smtClean="0"/>
              <a:t>questions</a:t>
            </a:r>
            <a:endParaRPr lang="en-US" altLang="en-US" sz="3200" dirty="0"/>
          </a:p>
          <a:p>
            <a:pPr lvl="1"/>
            <a:r>
              <a:rPr lang="en-US" altLang="en-US" dirty="0"/>
              <a:t>One simple rule—be as straightforward as </a:t>
            </a:r>
            <a:r>
              <a:rPr lang="en-US" altLang="en-US" dirty="0" smtClean="0"/>
              <a:t>possible</a:t>
            </a:r>
            <a:endParaRPr lang="en-US" altLang="en-US" sz="2800" dirty="0"/>
          </a:p>
          <a:p>
            <a:pPr lvl="1"/>
            <a:r>
              <a:rPr lang="en-US" altLang="en-US" dirty="0" smtClean="0"/>
              <a:t>Prepare: the </a:t>
            </a:r>
            <a:r>
              <a:rPr lang="en-US" altLang="en-US" dirty="0"/>
              <a:t>key to effective </a:t>
            </a:r>
            <a:r>
              <a:rPr lang="en-US" altLang="en-US" dirty="0" smtClean="0"/>
              <a:t>presentation</a:t>
            </a:r>
            <a:endParaRPr lang="en-US" altLang="en-US" sz="2800" dirty="0"/>
          </a:p>
          <a:p>
            <a:pPr lvl="1"/>
            <a:r>
              <a:rPr lang="en-US" altLang="en-US" dirty="0" smtClean="0"/>
              <a:t>Begin </a:t>
            </a:r>
            <a:r>
              <a:rPr lang="en-US" altLang="en-US" dirty="0"/>
              <a:t>at the end, meaning what a researcher wants the client to know when it has been </a:t>
            </a:r>
            <a:r>
              <a:rPr lang="en-US" altLang="en-US" dirty="0" smtClean="0"/>
              <a:t>completed</a:t>
            </a:r>
            <a:endParaRPr lang="en-US" altLang="en-US" sz="2800" dirty="0"/>
          </a:p>
          <a:p>
            <a:pPr lvl="1"/>
            <a:r>
              <a:rPr lang="en-US" altLang="en-US" dirty="0"/>
              <a:t>Select the three or four most important findings for emphasis and rely on the written report for full </a:t>
            </a:r>
            <a:r>
              <a:rPr lang="en-US" altLang="en-US" dirty="0" smtClean="0"/>
              <a:t>summary</a:t>
            </a:r>
            <a:endParaRPr lang="en-US" altLang="en-US" sz="28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12763"/>
            <a:ext cx="8102600" cy="584775"/>
          </a:xfrm>
        </p:spPr>
        <p:txBody>
          <a:bodyPr/>
          <a:lstStyle/>
          <a:p>
            <a:r>
              <a:rPr lang="en-US" dirty="0" smtClean="0"/>
              <a:t>Oral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983821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Organize </a:t>
            </a:r>
            <a:r>
              <a:rPr lang="en-US" dirty="0"/>
              <a:t>around a standard format: </a:t>
            </a:r>
            <a:r>
              <a:rPr lang="en-US" dirty="0" smtClean="0"/>
              <a:t>“</a:t>
            </a:r>
            <a:r>
              <a:rPr lang="en-US" dirty="0"/>
              <a:t>Tell them what you are going to tell them, tell them, and tell them what you just told </a:t>
            </a:r>
            <a:r>
              <a:rPr lang="en-US" dirty="0" smtClean="0"/>
              <a:t>them”</a:t>
            </a:r>
            <a:endParaRPr lang="en-US" dirty="0"/>
          </a:p>
          <a:p>
            <a:r>
              <a:rPr lang="en-US" dirty="0" smtClean="0"/>
              <a:t>Tips</a:t>
            </a:r>
          </a:p>
          <a:p>
            <a:pPr lvl="1"/>
            <a:r>
              <a:rPr lang="en-US" altLang="en-US" dirty="0"/>
              <a:t>Introduce yourself while displaying the title of the </a:t>
            </a:r>
            <a:r>
              <a:rPr lang="en-US" altLang="en-US" dirty="0" smtClean="0"/>
              <a:t>presentation</a:t>
            </a:r>
            <a:endParaRPr lang="en-US" altLang="en-US" dirty="0"/>
          </a:p>
          <a:p>
            <a:pPr lvl="1"/>
            <a:r>
              <a:rPr lang="en-US" altLang="en-US" dirty="0"/>
              <a:t>Open up your arms to embrace your </a:t>
            </a:r>
            <a:r>
              <a:rPr lang="en-US" altLang="en-US" dirty="0" smtClean="0"/>
              <a:t>audience</a:t>
            </a:r>
            <a:endParaRPr lang="en-US" altLang="en-US" sz="2800" dirty="0"/>
          </a:p>
          <a:p>
            <a:pPr lvl="1"/>
            <a:r>
              <a:rPr lang="en-US" altLang="en-US" dirty="0"/>
              <a:t>Drop your arms to your sides when not using </a:t>
            </a:r>
            <a:r>
              <a:rPr lang="en-US" altLang="en-US" dirty="0" smtClean="0"/>
              <a:t>them</a:t>
            </a:r>
            <a:endParaRPr lang="en-US" altLang="en-US" sz="2800" dirty="0"/>
          </a:p>
          <a:p>
            <a:pPr lvl="1"/>
            <a:r>
              <a:rPr lang="en-US" altLang="en-US" dirty="0"/>
              <a:t>Avoid quick and jerky gestures which make you appear </a:t>
            </a:r>
            <a:r>
              <a:rPr lang="en-US" altLang="en-US" dirty="0" smtClean="0"/>
              <a:t>nervous</a:t>
            </a:r>
            <a:endParaRPr lang="en-US" altLang="en-US" sz="16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Presentation (cont’d.)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000115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</a:t>
            </a:r>
            <a:r>
              <a:rPr lang="en-US" altLang="en-US" dirty="0"/>
              <a:t>report provides the “answers” and documents procedures to the interested </a:t>
            </a:r>
            <a:r>
              <a:rPr lang="en-US" altLang="en-US" dirty="0" smtClean="0"/>
              <a:t>audience</a:t>
            </a:r>
            <a:endParaRPr lang="en-US" altLang="en-US" sz="3200" dirty="0"/>
          </a:p>
          <a:p>
            <a:pPr lvl="1"/>
            <a:r>
              <a:rPr lang="en-US" altLang="en-US" dirty="0"/>
              <a:t>For an applied market research project, the report presents the results accomplishing the proposal’s deliverables including specific managerial </a:t>
            </a:r>
            <a:r>
              <a:rPr lang="en-US" altLang="en-US" dirty="0" smtClean="0"/>
              <a:t>recommendations</a:t>
            </a:r>
            <a:endParaRPr lang="en-US" altLang="en-US" sz="2800" dirty="0"/>
          </a:p>
          <a:p>
            <a:pPr lvl="1"/>
            <a:r>
              <a:rPr lang="en-US" altLang="en-US" dirty="0" smtClean="0"/>
              <a:t>Deliverables </a:t>
            </a:r>
            <a:r>
              <a:rPr lang="en-US" altLang="en-US" dirty="0"/>
              <a:t>should be a logical conclusion of the report </a:t>
            </a:r>
            <a:r>
              <a:rPr lang="en-US" altLang="en-US" dirty="0" smtClean="0"/>
              <a:t>contents</a:t>
            </a:r>
            <a:endParaRPr lang="en-US" altLang="en-US" sz="28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12763"/>
            <a:ext cx="8102600" cy="584775"/>
          </a:xfrm>
        </p:spPr>
        <p:txBody>
          <a:bodyPr/>
          <a:lstStyle/>
          <a:p>
            <a:r>
              <a:rPr lang="en-US" dirty="0" smtClean="0"/>
              <a:t>The Project and the Report (cont’d.)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209102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One easy way to share data is to have executive summaries and reports </a:t>
            </a:r>
            <a:r>
              <a:rPr lang="en-US" altLang="en-US" dirty="0" smtClean="0"/>
              <a:t>on </a:t>
            </a:r>
            <a:r>
              <a:rPr lang="en-US" altLang="en-US" dirty="0"/>
              <a:t>a company </a:t>
            </a:r>
            <a:r>
              <a:rPr lang="en-US" altLang="en-US" dirty="0" smtClean="0"/>
              <a:t>intranet</a:t>
            </a:r>
            <a:endParaRPr lang="en-US" altLang="en-US" sz="3200" dirty="0"/>
          </a:p>
          <a:p>
            <a:r>
              <a:rPr lang="en-US" altLang="en-US" dirty="0"/>
              <a:t>A company can use information technology on the Internet to:</a:t>
            </a:r>
            <a:endParaRPr lang="en-US" altLang="en-US" sz="3200" dirty="0"/>
          </a:p>
          <a:p>
            <a:pPr lvl="1"/>
            <a:r>
              <a:rPr lang="en-US" altLang="en-US" dirty="0" smtClean="0"/>
              <a:t>Design questionnaires</a:t>
            </a:r>
            <a:endParaRPr lang="en-US" altLang="en-US" sz="2800" dirty="0" smtClean="0"/>
          </a:p>
          <a:p>
            <a:pPr lvl="1"/>
            <a:r>
              <a:rPr lang="en-US" altLang="en-US" dirty="0" smtClean="0"/>
              <a:t>Administer surveys</a:t>
            </a:r>
            <a:endParaRPr lang="en-US" altLang="en-US" sz="2800" dirty="0" smtClean="0"/>
          </a:p>
          <a:p>
            <a:pPr lvl="1"/>
            <a:r>
              <a:rPr lang="en-US" altLang="en-US" dirty="0" smtClean="0"/>
              <a:t>Analyze data</a:t>
            </a:r>
            <a:endParaRPr lang="en-US" altLang="en-US" sz="2800" dirty="0" smtClean="0"/>
          </a:p>
          <a:p>
            <a:pPr lvl="1"/>
            <a:r>
              <a:rPr lang="en-US" altLang="en-US" dirty="0" smtClean="0"/>
              <a:t>Share the results in a presentation-ready format</a:t>
            </a:r>
            <a:endParaRPr lang="en-US" alt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12763"/>
            <a:ext cx="8102600" cy="584775"/>
          </a:xfrm>
        </p:spPr>
        <p:txBody>
          <a:bodyPr/>
          <a:lstStyle/>
          <a:p>
            <a:r>
              <a:rPr lang="en-US" dirty="0" smtClean="0"/>
              <a:t>Reports on the Internet and Follow-Up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3519212"/>
      </p:ext>
    </p:extLst>
  </p:cSld>
  <p:clrMapOvr>
    <a:masterClrMapping/>
  </p:clrMapOvr>
  <p:transition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 on the Internet and Follow-Up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Real-time data capture allows for beginning-to-end reporting</a:t>
            </a:r>
            <a:endParaRPr lang="en-US" altLang="en-US" sz="3200" dirty="0"/>
          </a:p>
          <a:p>
            <a:pPr lvl="1"/>
            <a:r>
              <a:rPr lang="en-US" altLang="en-US" dirty="0"/>
              <a:t>A number of companies offer fully Web-based research management </a:t>
            </a:r>
            <a:r>
              <a:rPr lang="en-US" altLang="en-US" dirty="0" smtClean="0"/>
              <a:t>systems</a:t>
            </a:r>
          </a:p>
          <a:p>
            <a:r>
              <a:rPr lang="en-US" dirty="0"/>
              <a:t>Self-contained </a:t>
            </a:r>
            <a:r>
              <a:rPr lang="en-US" dirty="0" smtClean="0"/>
              <a:t>presentations</a:t>
            </a:r>
          </a:p>
          <a:p>
            <a:pPr lvl="1"/>
            <a:r>
              <a:rPr lang="en-US" dirty="0"/>
              <a:t>Make sure the title page indicates who did the research and for whom it was </a:t>
            </a:r>
            <a:r>
              <a:rPr lang="en-US" dirty="0" smtClean="0"/>
              <a:t>done</a:t>
            </a:r>
          </a:p>
          <a:p>
            <a:pPr lvl="1"/>
            <a:r>
              <a:rPr lang="en-US" dirty="0"/>
              <a:t>Keep in mind that viewers may use all sorts of media devices to view the </a:t>
            </a:r>
            <a:r>
              <a:rPr lang="en-US" dirty="0" smtClean="0"/>
              <a:t>presentation</a:t>
            </a:r>
          </a:p>
          <a:p>
            <a:pPr lvl="1"/>
            <a:r>
              <a:rPr lang="en-US" dirty="0"/>
              <a:t>Limit the number of words on a </a:t>
            </a:r>
            <a:r>
              <a:rPr lang="en-US" dirty="0" smtClean="0"/>
              <a:t>slide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41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848469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Self-Contained Presentations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Annotate any potentially complex </a:t>
            </a:r>
            <a:r>
              <a:rPr lang="en-US" dirty="0" smtClean="0"/>
              <a:t>material</a:t>
            </a:r>
          </a:p>
          <a:p>
            <a:r>
              <a:rPr lang="en-US" dirty="0"/>
              <a:t>Use self-advancing slides but always include an easy way for the user to move forward, stop, </a:t>
            </a:r>
            <a:r>
              <a:rPr lang="en-US" dirty="0" smtClean="0"/>
              <a:t>or repeat </a:t>
            </a:r>
            <a:r>
              <a:rPr lang="en-US" dirty="0"/>
              <a:t>the </a:t>
            </a:r>
            <a:r>
              <a:rPr lang="en-US" dirty="0" smtClean="0"/>
              <a:t>presentation</a:t>
            </a:r>
          </a:p>
          <a:p>
            <a:r>
              <a:rPr lang="en-US" dirty="0"/>
              <a:t>Include links to any technical appendices that support the work</a:t>
            </a:r>
            <a:r>
              <a:rPr lang="en-US" dirty="0" smtClean="0"/>
              <a:t>.</a:t>
            </a:r>
          </a:p>
          <a:p>
            <a:r>
              <a:rPr lang="en-US" dirty="0" smtClean="0"/>
              <a:t>On </a:t>
            </a:r>
            <a:r>
              <a:rPr lang="en-US" dirty="0"/>
              <a:t>the last slide, provide clear and unambiguous contact information for easy </a:t>
            </a:r>
            <a:r>
              <a:rPr lang="en-US" dirty="0" smtClean="0"/>
              <a:t>follow-up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42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086746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research follow-up is a recontacting of decision makers and/or clients after they have had a chance to read over the </a:t>
            </a:r>
            <a:r>
              <a:rPr lang="en-US" altLang="en-US" dirty="0" smtClean="0"/>
              <a:t>report</a:t>
            </a:r>
            <a:endParaRPr lang="en-US" altLang="en-US" sz="3200" dirty="0"/>
          </a:p>
          <a:p>
            <a:pPr lvl="1"/>
            <a:r>
              <a:rPr lang="en-US" altLang="en-US" dirty="0"/>
              <a:t>Purpose is to determine whether the researchers need to provide additional information or clarify issues of concern  to </a:t>
            </a:r>
            <a:r>
              <a:rPr lang="en-US" altLang="en-US" dirty="0" smtClean="0"/>
              <a:t>management</a:t>
            </a:r>
            <a:endParaRPr lang="en-US" altLang="en-US" sz="2800" dirty="0"/>
          </a:p>
          <a:p>
            <a:r>
              <a:rPr lang="en-US" altLang="en-US" dirty="0"/>
              <a:t>Can help marketing researchers ensure the satisfaction of their customers, marketing </a:t>
            </a:r>
            <a:r>
              <a:rPr lang="en-US" altLang="en-US" dirty="0" smtClean="0"/>
              <a:t>managers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12763"/>
            <a:ext cx="8102600" cy="584775"/>
          </a:xfrm>
        </p:spPr>
        <p:txBody>
          <a:bodyPr/>
          <a:lstStyle/>
          <a:p>
            <a:r>
              <a:rPr lang="en-US" dirty="0" smtClean="0"/>
              <a:t>Follow-Up Reports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43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18375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basic marketing researcher writes a similar report that often takes the form of a white paper or scholarly research paper targeted for publication in a research </a:t>
            </a:r>
            <a:r>
              <a:rPr lang="en-US" altLang="en-US" dirty="0" smtClean="0"/>
              <a:t>journal</a:t>
            </a:r>
          </a:p>
          <a:p>
            <a:pPr lvl="1"/>
            <a:r>
              <a:rPr lang="en-US" altLang="en-US" dirty="0" smtClean="0"/>
              <a:t>Examples: the </a:t>
            </a:r>
            <a:r>
              <a:rPr lang="en-US" altLang="en-US" dirty="0"/>
              <a:t>Journal of Marketing, the Journal of the Academy of Marketing Science, or the Journal of Business Research </a:t>
            </a:r>
          </a:p>
          <a:p>
            <a:r>
              <a:rPr lang="en-US" altLang="en-US" dirty="0"/>
              <a:t>A written research report often coincides with a formal presentation delivered in person and/or via the Internet</a:t>
            </a:r>
            <a:endParaRPr lang="en-US" altLang="en-US" sz="3200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4350" y="512763"/>
            <a:ext cx="8102600" cy="584775"/>
          </a:xfrm>
        </p:spPr>
        <p:txBody>
          <a:bodyPr/>
          <a:lstStyle/>
          <a:p>
            <a:r>
              <a:rPr lang="en-US" dirty="0" smtClean="0"/>
              <a:t>The Research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49685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elements</a:t>
            </a:r>
          </a:p>
          <a:p>
            <a:pPr lvl="1"/>
            <a:r>
              <a:rPr lang="en-US" dirty="0" smtClean="0"/>
              <a:t>Title page</a:t>
            </a:r>
          </a:p>
          <a:p>
            <a:pPr lvl="1"/>
            <a:r>
              <a:rPr lang="en-US" dirty="0" smtClean="0"/>
              <a:t>Letter of transmittal</a:t>
            </a:r>
          </a:p>
          <a:p>
            <a:pPr lvl="1"/>
            <a:r>
              <a:rPr lang="en-US" dirty="0" smtClean="0"/>
              <a:t>Letter of authorization</a:t>
            </a:r>
          </a:p>
          <a:p>
            <a:pPr lvl="1"/>
            <a:r>
              <a:rPr lang="en-US" dirty="0" smtClean="0"/>
              <a:t>Table of contents (and lists of figures and tables)</a:t>
            </a:r>
          </a:p>
          <a:p>
            <a:pPr lvl="1"/>
            <a:r>
              <a:rPr lang="en-US" dirty="0" smtClean="0"/>
              <a:t>Executive summary</a:t>
            </a:r>
          </a:p>
          <a:p>
            <a:pPr lvl="2"/>
            <a:r>
              <a:rPr lang="en-US" dirty="0" smtClean="0"/>
              <a:t>Objectives</a:t>
            </a:r>
          </a:p>
          <a:p>
            <a:pPr lvl="2"/>
            <a:r>
              <a:rPr lang="en-US" dirty="0" smtClean="0"/>
              <a:t>Results</a:t>
            </a:r>
          </a:p>
          <a:p>
            <a:pPr lvl="2"/>
            <a:r>
              <a:rPr lang="en-US" dirty="0" smtClean="0"/>
              <a:t>Conclusions</a:t>
            </a:r>
          </a:p>
          <a:p>
            <a:pPr lvl="2"/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Format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468095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Body</a:t>
            </a:r>
          </a:p>
          <a:p>
            <a:pPr lvl="1"/>
            <a:r>
              <a:rPr lang="en-US" dirty="0" smtClean="0"/>
              <a:t>Introduction</a:t>
            </a:r>
          </a:p>
          <a:p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Methodology</a:t>
            </a:r>
          </a:p>
          <a:p>
            <a:pPr lvl="1"/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Conclusions and recommendations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12763"/>
            <a:ext cx="8102600" cy="584775"/>
          </a:xfrm>
        </p:spPr>
        <p:txBody>
          <a:bodyPr/>
          <a:lstStyle/>
          <a:p>
            <a:r>
              <a:rPr lang="en-US" dirty="0" smtClean="0"/>
              <a:t>Report Format: Body and Objectives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223365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Contains</a:t>
            </a:r>
            <a:endParaRPr lang="en-US" dirty="0"/>
          </a:p>
          <a:p>
            <a:pPr lvl="1"/>
            <a:r>
              <a:rPr lang="en-US" dirty="0"/>
              <a:t>Data collection forms</a:t>
            </a:r>
          </a:p>
          <a:p>
            <a:pPr lvl="1"/>
            <a:r>
              <a:rPr lang="en-US" dirty="0"/>
              <a:t>Detailed calculations</a:t>
            </a:r>
          </a:p>
          <a:p>
            <a:pPr lvl="1"/>
            <a:r>
              <a:rPr lang="en-US" dirty="0"/>
              <a:t>General tables</a:t>
            </a:r>
          </a:p>
          <a:p>
            <a:pPr lvl="1"/>
            <a:r>
              <a:rPr lang="en-US" dirty="0"/>
              <a:t>Bibliography</a:t>
            </a:r>
          </a:p>
          <a:p>
            <a:pPr lvl="1"/>
            <a:r>
              <a:rPr lang="en-US" dirty="0"/>
              <a:t>Other support material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12763"/>
            <a:ext cx="8102600" cy="584775"/>
          </a:xfrm>
        </p:spPr>
        <p:txBody>
          <a:bodyPr/>
          <a:lstStyle/>
          <a:p>
            <a:r>
              <a:rPr lang="en-US" dirty="0" smtClean="0"/>
              <a:t>Report Format: Appendix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982382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457200"/>
            <a:ext cx="8077200" cy="338554"/>
          </a:xfrm>
        </p:spPr>
        <p:txBody>
          <a:bodyPr/>
          <a:lstStyle/>
          <a:p>
            <a:pPr marL="1147763" indent="-1147763"/>
            <a:r>
              <a:rPr 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16.1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sz="1600" dirty="0">
                <a:solidFill>
                  <a:schemeClr val="tx1"/>
                </a:solidFill>
              </a:rPr>
              <a:t>Report Format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290638"/>
            <a:ext cx="8458200" cy="412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16–</a:t>
            </a:r>
            <a:fld id="{33DEBC54-C9EE-4907-918D-6A6C224373A9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77752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Exploring Marketing Research 9e.">
  <a:themeElements>
    <a:clrScheme name="1_Exploring Marketing Research 9e.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1_Exploring Marketing Research 9e.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Exploring Marketing Research 9e.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xploring Marketing Research 9e.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ploring Marketing Research 9e.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ploring Marketing Research 9e.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3105</TotalTime>
  <Words>4070</Words>
  <Application>Microsoft Office PowerPoint</Application>
  <PresentationFormat>On-screen Show (4:3)</PresentationFormat>
  <Paragraphs>302</Paragraphs>
  <Slides>43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ＭＳ Ｐゴシック</vt:lpstr>
      <vt:lpstr>ＭＳ Ｐゴシック</vt:lpstr>
      <vt:lpstr>Arial</vt:lpstr>
      <vt:lpstr>Tahoma</vt:lpstr>
      <vt:lpstr>Times New Roman</vt:lpstr>
      <vt:lpstr>Wingdings</vt:lpstr>
      <vt:lpstr>2_Exploring Marketing Research 9e.</vt:lpstr>
      <vt:lpstr>PowerPoint Presentation</vt:lpstr>
      <vt:lpstr>LEARNING OUTCOMES</vt:lpstr>
      <vt:lpstr>The Project and the Report</vt:lpstr>
      <vt:lpstr>The Project and the Report (cont’d.)</vt:lpstr>
      <vt:lpstr>The Research Report</vt:lpstr>
      <vt:lpstr>Report Format</vt:lpstr>
      <vt:lpstr>Report Format: Body and Objectives</vt:lpstr>
      <vt:lpstr>Report Format: Appendix</vt:lpstr>
      <vt:lpstr>EXHIBIT 16.1 Report Format</vt:lpstr>
      <vt:lpstr>Tailoring the Format to the Project</vt:lpstr>
      <vt:lpstr>The Parts of the Report</vt:lpstr>
      <vt:lpstr>Letter of Transmittal</vt:lpstr>
      <vt:lpstr>Letter of Authorization</vt:lpstr>
      <vt:lpstr>The Table of Contents</vt:lpstr>
      <vt:lpstr>The Executive Summary</vt:lpstr>
      <vt:lpstr>The Executive Summary (cont’d.)</vt:lpstr>
      <vt:lpstr>The Body</vt:lpstr>
      <vt:lpstr>The Research Methodology Section of the Body</vt:lpstr>
      <vt:lpstr>The Research Methodology Section of the Body (cont’d.)</vt:lpstr>
      <vt:lpstr>The Results Section of the Body</vt:lpstr>
      <vt:lpstr>The Conclusions and Recommendations Section of the Body</vt:lpstr>
      <vt:lpstr>Appendix</vt:lpstr>
      <vt:lpstr>Basic Marketing Research Report</vt:lpstr>
      <vt:lpstr>Basic Marketing Research Report: Outline</vt:lpstr>
      <vt:lpstr>Using Tables Effectively</vt:lpstr>
      <vt:lpstr>Creating Tables</vt:lpstr>
      <vt:lpstr>EXHIBIT 16.2 Basic Data Table Illustration</vt:lpstr>
      <vt:lpstr>Using Charts Effectively</vt:lpstr>
      <vt:lpstr>EXHIBIT 16.3 Two Differing Depictions of the Same Data</vt:lpstr>
      <vt:lpstr>EXHIBIT 16.4 Axes Values Can Influence Interpretation</vt:lpstr>
      <vt:lpstr>EXHIBIT 16.5 A Small-Scale Range for the Y-Axis Can Mislead the User</vt:lpstr>
      <vt:lpstr>Pie Charts</vt:lpstr>
      <vt:lpstr>EXHIBIT 16.6 A Pie Chart Depicting a Sample of Tenth Graders’ Choice to a Question Asking Their Favorite Means of Communication</vt:lpstr>
      <vt:lpstr>Line Graphs</vt:lpstr>
      <vt:lpstr>EXHIBIT 16.7 A Line Graph Depicting Percentage of Internet Users Worldwide by Year</vt:lpstr>
      <vt:lpstr>Bar Charts</vt:lpstr>
      <vt:lpstr>EXHIBIT 16.8 Graphic Combining a Multiple-Bar Chart and a Line Chart to Depict Trends in Car Versus Truck Sales in the United States</vt:lpstr>
      <vt:lpstr>Oral Presentation</vt:lpstr>
      <vt:lpstr>Oral Presentation (cont’d.)</vt:lpstr>
      <vt:lpstr>Reports on the Internet and Follow-Up</vt:lpstr>
      <vt:lpstr>Reports on the Internet and Follow-Up (cont’d.)</vt:lpstr>
      <vt:lpstr>Self-Contained Presentations (cont’d.)</vt:lpstr>
      <vt:lpstr>Follow-Up Reports</vt:lpstr>
    </vt:vector>
  </TitlesOfParts>
  <Company>University of Louisiana Monroe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Marketing Research 10e</dc:title>
  <dc:subject>Chapter 1</dc:subject>
  <dc:creator>Laurie A. Babin</dc:creator>
  <cp:lastModifiedBy>Dr. Saleh Alqahtani</cp:lastModifiedBy>
  <cp:revision>222</cp:revision>
  <dcterms:created xsi:type="dcterms:W3CDTF">2003-02-17T02:06:55Z</dcterms:created>
  <dcterms:modified xsi:type="dcterms:W3CDTF">2016-11-26T10:37:45Z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