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46"/>
  </p:notesMasterIdLst>
  <p:handoutMasterIdLst>
    <p:handoutMasterId r:id="rId47"/>
  </p:handoutMasterIdLst>
  <p:sldIdLst>
    <p:sldId id="256" r:id="rId2"/>
    <p:sldId id="524" r:id="rId3"/>
    <p:sldId id="486" r:id="rId4"/>
    <p:sldId id="487" r:id="rId5"/>
    <p:sldId id="488" r:id="rId6"/>
    <p:sldId id="525" r:id="rId7"/>
    <p:sldId id="489" r:id="rId8"/>
    <p:sldId id="490" r:id="rId9"/>
    <p:sldId id="526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4" r:id="rId24"/>
    <p:sldId id="505" r:id="rId25"/>
    <p:sldId id="506" r:id="rId26"/>
    <p:sldId id="507" r:id="rId27"/>
    <p:sldId id="508" r:id="rId28"/>
    <p:sldId id="509" r:id="rId29"/>
    <p:sldId id="510" r:id="rId30"/>
    <p:sldId id="511" r:id="rId31"/>
    <p:sldId id="512" r:id="rId32"/>
    <p:sldId id="513" r:id="rId33"/>
    <p:sldId id="514" r:id="rId34"/>
    <p:sldId id="515" r:id="rId35"/>
    <p:sldId id="516" r:id="rId36"/>
    <p:sldId id="517" r:id="rId37"/>
    <p:sldId id="518" r:id="rId38"/>
    <p:sldId id="519" r:id="rId39"/>
    <p:sldId id="520" r:id="rId40"/>
    <p:sldId id="521" r:id="rId41"/>
    <p:sldId id="522" r:id="rId42"/>
    <p:sldId id="527" r:id="rId43"/>
    <p:sldId id="528" r:id="rId44"/>
    <p:sldId id="523" r:id="rId45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5D642A"/>
    <a:srgbClr val="840C4F"/>
    <a:srgbClr val="634501"/>
    <a:srgbClr val="335D65"/>
    <a:srgbClr val="9A4D23"/>
    <a:srgbClr val="735001"/>
    <a:srgbClr val="83724F"/>
    <a:srgbClr val="367C2B"/>
    <a:srgbClr val="889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01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42"/>
    </p:cViewPr>
  </p:sorterViewPr>
  <p:notesViewPr>
    <p:cSldViewPr>
      <p:cViewPr varScale="1">
        <p:scale>
          <a:sx n="66" d="100"/>
          <a:sy n="66" d="100"/>
        </p:scale>
        <p:origin x="3234" y="84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4D5F77-BB8C-431F-958F-D45A52450ABE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83893-3D30-4E7B-8B76-2B90C15202A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267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83893-3D30-4E7B-8B76-2B90C15202A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38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189896073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50372090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16916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10081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7BB9D097-4C5C-417C-B097-C6B81CA1535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05188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75537931-4260-4B6B-A3A7-1D7190C9A38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30704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79FE24D5-8D74-4CD1-985E-26CC2917080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31809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D6C49FDD-8038-4201-872D-15D00067EA40}" type="slidenum">
              <a:rPr lang="en-US" altLang="en-US" smtClean="0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3" r:id="rId5"/>
    <p:sldLayoutId id="2147483725" r:id="rId6"/>
    <p:sldLayoutId id="2147483727" r:id="rId7"/>
    <p:sldLayoutId id="2147483728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16</a:t>
            </a:r>
          </a:p>
          <a:p>
            <a:pPr>
              <a:defRPr/>
            </a:pPr>
            <a:r>
              <a:rPr lang="en-US" altLang="en-US" dirty="0" smtClean="0"/>
              <a:t>Communicating Research Results</a:t>
            </a:r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16.1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Report Format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90638"/>
            <a:ext cx="8458200" cy="412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77752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format may need </a:t>
            </a:r>
            <a:r>
              <a:rPr lang="en-US" dirty="0" smtClean="0"/>
              <a:t>adjustment:</a:t>
            </a:r>
            <a:endParaRPr lang="en-US" sz="3000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obtain the proper level of formality and</a:t>
            </a:r>
            <a:endParaRPr lang="en-US" sz="2600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decrease the complexity of the </a:t>
            </a:r>
            <a:r>
              <a:rPr lang="en-US" dirty="0" smtClean="0"/>
              <a:t>report</a:t>
            </a:r>
            <a:endParaRPr lang="en-US" sz="2600" dirty="0"/>
          </a:p>
          <a:p>
            <a:r>
              <a:rPr lang="en-US" dirty="0" smtClean="0"/>
              <a:t>A formal </a:t>
            </a:r>
            <a:r>
              <a:rPr lang="en-US" dirty="0"/>
              <a:t>type of </a:t>
            </a:r>
            <a:r>
              <a:rPr lang="en-US" dirty="0" smtClean="0"/>
              <a:t>report is </a:t>
            </a:r>
            <a:r>
              <a:rPr lang="en-US" dirty="0"/>
              <a:t>usually bound in a permanent cover and may be hundreds of </a:t>
            </a:r>
            <a:r>
              <a:rPr lang="en-US" dirty="0" smtClean="0"/>
              <a:t>pages</a:t>
            </a:r>
            <a:endParaRPr lang="en-US" sz="3000" dirty="0"/>
          </a:p>
          <a:p>
            <a:pPr lvl="1"/>
            <a:r>
              <a:rPr lang="en-US" dirty="0"/>
              <a:t>How does the researcher decide on the appropriate level of formality?</a:t>
            </a:r>
            <a:endParaRPr lang="en-US" sz="2600" dirty="0"/>
          </a:p>
          <a:p>
            <a:pPr lvl="2"/>
            <a:r>
              <a:rPr lang="en-US" dirty="0"/>
              <a:t>The general rule is to include all the parts needed for effective communication in the particular </a:t>
            </a:r>
            <a:r>
              <a:rPr lang="en-US" dirty="0" smtClean="0"/>
              <a:t>circumstances</a:t>
            </a:r>
            <a:endParaRPr lang="en-US" sz="2200" dirty="0"/>
          </a:p>
          <a:p>
            <a:pPr lvl="2"/>
            <a:r>
              <a:rPr lang="en-US" altLang="en-US" dirty="0"/>
              <a:t>This depends on how far up in management the report is expected to go and how routine the matter 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Tailoring the Format to the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87933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title page should state the title of the report, for whom the report was prepared, by whom it was prepared, and the date of release or </a:t>
            </a:r>
            <a:r>
              <a:rPr lang="en-US" dirty="0" smtClean="0"/>
              <a:t>presentation</a:t>
            </a:r>
            <a:endParaRPr lang="en-US" sz="3000" dirty="0"/>
          </a:p>
          <a:p>
            <a:pPr lvl="1"/>
            <a:r>
              <a:rPr lang="en-US" dirty="0"/>
              <a:t>The title should give a brief but complete indication of the purpose of the research </a:t>
            </a:r>
            <a:r>
              <a:rPr lang="en-US" dirty="0" smtClean="0"/>
              <a:t>project</a:t>
            </a:r>
            <a:endParaRPr lang="en-US" sz="2600" dirty="0"/>
          </a:p>
          <a:p>
            <a:pPr lvl="2"/>
            <a:r>
              <a:rPr lang="en-US" dirty="0"/>
              <a:t>Not more than 12 </a:t>
            </a:r>
            <a:r>
              <a:rPr lang="en-US" dirty="0" smtClean="0"/>
              <a:t>words</a:t>
            </a:r>
            <a:endParaRPr lang="en-US" dirty="0"/>
          </a:p>
          <a:p>
            <a:pPr lvl="1"/>
            <a:r>
              <a:rPr lang="en-US" dirty="0" smtClean="0"/>
              <a:t>Include addresses, titles </a:t>
            </a:r>
            <a:r>
              <a:rPr lang="en-US" dirty="0"/>
              <a:t>of the preparer and </a:t>
            </a:r>
            <a:r>
              <a:rPr lang="en-US" dirty="0" smtClean="0"/>
              <a:t>recipient</a:t>
            </a:r>
            <a:endParaRPr lang="en-US" sz="2600" dirty="0"/>
          </a:p>
          <a:p>
            <a:pPr lvl="2"/>
            <a:r>
              <a:rPr lang="en-US" dirty="0"/>
              <a:t>On confidential reports, list the people to whom the report should be </a:t>
            </a:r>
            <a:r>
              <a:rPr lang="en-US" dirty="0" smtClean="0"/>
              <a:t>circulated</a:t>
            </a:r>
            <a:endParaRPr lang="en-US" sz="2200" dirty="0"/>
          </a:p>
          <a:p>
            <a:pPr lvl="2"/>
            <a:r>
              <a:rPr lang="en-US" altLang="en-US" dirty="0"/>
              <a:t>For the most formal reports, the title page is preceded by a title fly page, which contains only the report’s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Parts of the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0180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 </a:t>
            </a:r>
            <a:r>
              <a:rPr lang="en-US" dirty="0"/>
              <a:t>in relatively formal to very formal </a:t>
            </a:r>
            <a:r>
              <a:rPr lang="en-US" dirty="0" smtClean="0"/>
              <a:t>reports</a:t>
            </a:r>
            <a:endParaRPr lang="en-US" sz="3000" dirty="0"/>
          </a:p>
          <a:p>
            <a:pPr lvl="1"/>
            <a:r>
              <a:rPr lang="en-US" dirty="0"/>
              <a:t>A transmittal letter’s opening paragraph releases the report and briefly identifies the factors of </a:t>
            </a:r>
            <a:r>
              <a:rPr lang="en-US" dirty="0" smtClean="0"/>
              <a:t>authorization</a:t>
            </a:r>
            <a:endParaRPr lang="en-US" sz="2600" dirty="0"/>
          </a:p>
          <a:p>
            <a:pPr lvl="1"/>
            <a:r>
              <a:rPr lang="en-US" dirty="0"/>
              <a:t>The letter comments generally on findings and matters of interest regarding the </a:t>
            </a:r>
            <a:r>
              <a:rPr lang="en-US" dirty="0" smtClean="0"/>
              <a:t>research</a:t>
            </a:r>
            <a:endParaRPr lang="en-US" sz="2600" dirty="0"/>
          </a:p>
          <a:p>
            <a:pPr lvl="1"/>
            <a:r>
              <a:rPr lang="en-US" dirty="0"/>
              <a:t>The closing section expresses the writer’s personal interest in the project just completed and in doing additional, related </a:t>
            </a:r>
            <a:r>
              <a:rPr lang="en-US" dirty="0" smtClean="0"/>
              <a:t>work</a:t>
            </a:r>
            <a:endParaRPr lang="en-US" sz="2600" dirty="0"/>
          </a:p>
          <a:p>
            <a:pPr lvl="1"/>
            <a:r>
              <a:rPr lang="en-US" altLang="en-US" dirty="0"/>
              <a:t>Overall, the letter explains how the report represents a key deliverable and invites further discussion on the matter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of Transmittal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41117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letter to the researcher that approves the project, details who has responsibility for it, and describes the resources available to support </a:t>
            </a:r>
            <a:r>
              <a:rPr lang="en-US" dirty="0" smtClean="0"/>
              <a:t>it</a:t>
            </a:r>
            <a:endParaRPr lang="en-US" sz="3000" dirty="0"/>
          </a:p>
          <a:p>
            <a:pPr lvl="1"/>
            <a:r>
              <a:rPr lang="en-US" dirty="0" smtClean="0"/>
              <a:t>Not written by the researcher</a:t>
            </a:r>
            <a:endParaRPr lang="en-US" sz="2600" dirty="0"/>
          </a:p>
          <a:p>
            <a:r>
              <a:rPr lang="en-US" dirty="0"/>
              <a:t>In many situations, simply referring to the authorization in the letter of transmittal is sufficient and need not be included in the </a:t>
            </a:r>
            <a:r>
              <a:rPr lang="en-US" dirty="0" smtClean="0"/>
              <a:t>report</a:t>
            </a:r>
            <a:endParaRPr lang="en-US" sz="3000" dirty="0"/>
          </a:p>
          <a:p>
            <a:r>
              <a:rPr lang="en-US" altLang="en-US" dirty="0"/>
              <a:t>In cases where the reader may be unfamiliar with the authorization, the report should include an exact copy of the original letter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Letter of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293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</a:t>
            </a:r>
            <a:r>
              <a:rPr lang="en-US" dirty="0"/>
              <a:t>to any report more than a few pages </a:t>
            </a:r>
            <a:r>
              <a:rPr lang="en-US" dirty="0" smtClean="0"/>
              <a:t>long</a:t>
            </a:r>
            <a:endParaRPr lang="en-US" sz="3000" dirty="0"/>
          </a:p>
          <a:p>
            <a:r>
              <a:rPr lang="en-US" dirty="0" smtClean="0"/>
              <a:t>Should </a:t>
            </a:r>
            <a:r>
              <a:rPr lang="en-US" dirty="0"/>
              <a:t>list the divisions and subdivisions (only the first-level subdivisions) of the report with page </a:t>
            </a:r>
            <a:r>
              <a:rPr lang="en-US" dirty="0" smtClean="0"/>
              <a:t>references</a:t>
            </a:r>
            <a:endParaRPr lang="en-US" sz="3000" dirty="0"/>
          </a:p>
          <a:p>
            <a:pPr lvl="1"/>
            <a:r>
              <a:rPr lang="en-US" altLang="en-US" dirty="0"/>
              <a:t>If the report includes many figures or tables, a list of these should immediately follow the table of 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Table of Contents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88949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Briefly explains </a:t>
            </a:r>
            <a:r>
              <a:rPr lang="en-US" dirty="0"/>
              <a:t>why the research project was conducted, what aspects of the problem were considered, what the outcome was, and what should be </a:t>
            </a:r>
            <a:r>
              <a:rPr lang="en-US" dirty="0" smtClean="0"/>
              <a:t>done </a:t>
            </a:r>
            <a:endParaRPr lang="en-US" sz="3000" dirty="0"/>
          </a:p>
          <a:p>
            <a:r>
              <a:rPr lang="en-US" dirty="0" smtClean="0"/>
              <a:t>A </a:t>
            </a:r>
            <a:r>
              <a:rPr lang="en-US" dirty="0"/>
              <a:t>vital part of the </a:t>
            </a:r>
            <a:r>
              <a:rPr lang="en-US" dirty="0" smtClean="0"/>
              <a:t>report</a:t>
            </a:r>
            <a:endParaRPr lang="en-US" sz="3000" dirty="0"/>
          </a:p>
          <a:p>
            <a:pPr lvl="1"/>
            <a:r>
              <a:rPr lang="en-US" dirty="0"/>
              <a:t>Studies have indicated that nearly all managers read a report’s </a:t>
            </a:r>
            <a:r>
              <a:rPr lang="en-US" dirty="0" smtClean="0"/>
              <a:t>summary; only </a:t>
            </a:r>
            <a:r>
              <a:rPr lang="en-US" dirty="0"/>
              <a:t>a minority read the rest of the </a:t>
            </a:r>
            <a:r>
              <a:rPr lang="en-US" dirty="0" smtClean="0"/>
              <a:t>report</a:t>
            </a:r>
            <a:endParaRPr lang="en-US" sz="2600" dirty="0"/>
          </a:p>
          <a:p>
            <a:r>
              <a:rPr lang="en-US" dirty="0"/>
              <a:t>Should be written only after the rest of the report has been </a:t>
            </a:r>
            <a:r>
              <a:rPr lang="en-US" dirty="0" smtClean="0"/>
              <a:t>completed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24176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</a:t>
            </a:r>
            <a:r>
              <a:rPr lang="en-US" dirty="0"/>
              <a:t>be one page long </a:t>
            </a:r>
            <a:r>
              <a:rPr lang="en-US" dirty="0" smtClean="0"/>
              <a:t>or</a:t>
            </a:r>
            <a:r>
              <a:rPr lang="en-US" dirty="0"/>
              <a:t>, at most, two </a:t>
            </a:r>
            <a:r>
              <a:rPr lang="en-US" dirty="0" smtClean="0"/>
              <a:t>pages</a:t>
            </a:r>
            <a:endParaRPr lang="en-US" sz="3000" dirty="0"/>
          </a:p>
          <a:p>
            <a:r>
              <a:rPr lang="en-US" dirty="0"/>
              <a:t>Should be written to be </a:t>
            </a:r>
            <a:r>
              <a:rPr lang="en-US" dirty="0" smtClean="0"/>
              <a:t>self-sufficient</a:t>
            </a:r>
            <a:r>
              <a:rPr lang="en-US" dirty="0">
                <a:effectLst/>
              </a:rPr>
              <a:t>—</a:t>
            </a:r>
            <a:r>
              <a:rPr lang="en-US" dirty="0" smtClean="0"/>
              <a:t>it </a:t>
            </a:r>
            <a:r>
              <a:rPr lang="en-US" dirty="0"/>
              <a:t>is often detached from the report and circulated by </a:t>
            </a:r>
            <a:r>
              <a:rPr lang="en-US" dirty="0" smtClean="0"/>
              <a:t>itself</a:t>
            </a:r>
            <a:endParaRPr lang="en-US" sz="3000" dirty="0"/>
          </a:p>
          <a:p>
            <a:r>
              <a:rPr lang="en-US" dirty="0"/>
              <a:t>The summary contains four </a:t>
            </a:r>
            <a:r>
              <a:rPr lang="en-US" dirty="0" smtClean="0"/>
              <a:t>elements</a:t>
            </a:r>
            <a:endParaRPr lang="en-US" sz="3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objectives of the report, including the most important background information and the specific purposes of the </a:t>
            </a:r>
            <a:r>
              <a:rPr lang="en-US" dirty="0" smtClean="0"/>
              <a:t>project</a:t>
            </a:r>
            <a:endParaRPr lang="en-US" dirty="0"/>
          </a:p>
          <a:p>
            <a:pPr lvl="1"/>
            <a:r>
              <a:rPr lang="en-US" dirty="0" smtClean="0"/>
              <a:t>The methodology </a:t>
            </a:r>
            <a:r>
              <a:rPr lang="en-US" dirty="0"/>
              <a:t>and the major </a:t>
            </a:r>
            <a:r>
              <a:rPr lang="en-US" dirty="0" smtClean="0"/>
              <a:t>results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conclusions</a:t>
            </a:r>
            <a:endParaRPr lang="en-US" dirty="0"/>
          </a:p>
          <a:p>
            <a:pPr lvl="1"/>
            <a:r>
              <a:rPr lang="en-US" altLang="en-US" dirty="0"/>
              <a:t>Recommendations, or suggestions for action, based on the </a:t>
            </a:r>
            <a:r>
              <a:rPr lang="en-US" alt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Summary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9652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</a:t>
            </a:r>
            <a:r>
              <a:rPr lang="en-US" dirty="0"/>
              <a:t>with an introduction </a:t>
            </a:r>
            <a:r>
              <a:rPr lang="en-US" dirty="0" smtClean="0"/>
              <a:t>section</a:t>
            </a:r>
            <a:endParaRPr lang="en-US" sz="3000" dirty="0"/>
          </a:p>
          <a:p>
            <a:pPr lvl="1"/>
            <a:r>
              <a:rPr lang="en-US" dirty="0" smtClean="0"/>
              <a:t>Explains </a:t>
            </a:r>
            <a:r>
              <a:rPr lang="en-US" dirty="0"/>
              <a:t>why the project was done and what it aimed to </a:t>
            </a:r>
            <a:r>
              <a:rPr lang="en-US" dirty="0" smtClean="0"/>
              <a:t>discover</a:t>
            </a:r>
            <a:endParaRPr lang="en-US" sz="2600" dirty="0"/>
          </a:p>
          <a:p>
            <a:pPr lvl="1"/>
            <a:r>
              <a:rPr lang="en-US" dirty="0" smtClean="0"/>
              <a:t>Includes </a:t>
            </a:r>
            <a:r>
              <a:rPr lang="en-US" dirty="0"/>
              <a:t>the basic authorization and submittal </a:t>
            </a:r>
            <a:r>
              <a:rPr lang="en-US" dirty="0" smtClean="0"/>
              <a:t>data</a:t>
            </a:r>
            <a:endParaRPr lang="en-US" sz="2600" dirty="0"/>
          </a:p>
          <a:p>
            <a:pPr lvl="1"/>
            <a:r>
              <a:rPr lang="en-US" dirty="0" smtClean="0"/>
              <a:t>Includes enough </a:t>
            </a:r>
            <a:r>
              <a:rPr lang="en-US" dirty="0"/>
              <a:t>background </a:t>
            </a:r>
            <a:r>
              <a:rPr lang="en-US" dirty="0" smtClean="0"/>
              <a:t>to </a:t>
            </a:r>
            <a:r>
              <a:rPr lang="en-US" dirty="0"/>
              <a:t>explain why the project was worth </a:t>
            </a:r>
            <a:r>
              <a:rPr lang="en-US" dirty="0" smtClean="0"/>
              <a:t>doing</a:t>
            </a:r>
            <a:endParaRPr lang="en-US" sz="2600" dirty="0"/>
          </a:p>
          <a:p>
            <a:pPr lvl="1"/>
            <a:r>
              <a:rPr lang="en-US" dirty="0"/>
              <a:t>The last part explains exactly what the project tried to discover, discussing the statement of the problem and research questions as they were stated in the research </a:t>
            </a:r>
            <a:r>
              <a:rPr lang="en-US" dirty="0" smtClean="0"/>
              <a:t>proposal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74431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dirty="0" smtClean="0"/>
              <a:t>The Research Methodology Section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  <a:p>
            <a:pPr lvl="1"/>
            <a:r>
              <a:rPr lang="en-US" dirty="0"/>
              <a:t>Was the study exploratory, descriptive, or causal? Did the data come from primary or secondary sources? Were results collected by survey, observation, or experiment?</a:t>
            </a:r>
          </a:p>
          <a:p>
            <a:r>
              <a:rPr lang="en-US" dirty="0"/>
              <a:t>Sample design</a:t>
            </a:r>
          </a:p>
          <a:p>
            <a:pPr lvl="1"/>
            <a:r>
              <a:rPr lang="en-US" dirty="0"/>
              <a:t>What was the target population? What is the sampling frame? What sample units are selected? How were they selected? How large was the sample? What was the response rate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78164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Create an outline for a research project using the basic parts of a final report</a:t>
            </a:r>
          </a:p>
          <a:p>
            <a:r>
              <a:rPr lang="en-US" altLang="en-US" dirty="0"/>
              <a:t>Explain how to use tables for presenting numerical information</a:t>
            </a:r>
          </a:p>
          <a:p>
            <a:r>
              <a:rPr lang="en-US" altLang="en-US" dirty="0"/>
              <a:t>Summarize how to select and use the types of research charts</a:t>
            </a:r>
          </a:p>
          <a:p>
            <a:r>
              <a:rPr lang="en-US" altLang="en-US" dirty="0"/>
              <a:t>Know how to give an effective oral presentation</a:t>
            </a:r>
          </a:p>
          <a:p>
            <a:r>
              <a:rPr lang="en-US" altLang="en-US" dirty="0"/>
              <a:t>Discuss the importance of Internet reporting and research follow-up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601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LEARNING OUTCOMES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44513" y="1143000"/>
            <a:ext cx="8324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514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6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dirty="0" smtClean="0"/>
              <a:t>The Research Methodology Section of the Body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collection and fieldwork</a:t>
            </a:r>
          </a:p>
          <a:p>
            <a:pPr lvl="1"/>
            <a:r>
              <a:rPr lang="en-US" dirty="0"/>
              <a:t>How many and what types of fieldworkers were used? What training and supervision did they receive? Was the work verified?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This section should outline the general statistical methods used in the study, but the information presented here should not overlap with what is presented in the results </a:t>
            </a:r>
            <a:r>
              <a:rPr lang="en-US" dirty="0" smtClean="0"/>
              <a:t>section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5014525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</a:t>
            </a:r>
            <a:r>
              <a:rPr lang="en-US" dirty="0"/>
              <a:t>make up the bulk of the report and </a:t>
            </a:r>
            <a:r>
              <a:rPr lang="en-US" dirty="0" smtClean="0"/>
              <a:t>present </a:t>
            </a:r>
            <a:r>
              <a:rPr lang="en-US" dirty="0"/>
              <a:t>those findings of the project that bear on the </a:t>
            </a:r>
            <a:r>
              <a:rPr lang="en-US" dirty="0" smtClean="0"/>
              <a:t>objectives</a:t>
            </a:r>
            <a:endParaRPr lang="en-US" sz="3000" dirty="0"/>
          </a:p>
          <a:p>
            <a:pPr lvl="1"/>
            <a:r>
              <a:rPr lang="en-US" dirty="0" smtClean="0"/>
              <a:t>Design to </a:t>
            </a:r>
            <a:r>
              <a:rPr lang="en-US" dirty="0"/>
              <a:t>be convincing but not to oversell the </a:t>
            </a:r>
            <a:r>
              <a:rPr lang="en-US" dirty="0" smtClean="0"/>
              <a:t>project</a:t>
            </a:r>
            <a:endParaRPr lang="en-US" dirty="0"/>
          </a:p>
          <a:p>
            <a:pPr lvl="1"/>
            <a:r>
              <a:rPr lang="en-US" dirty="0" smtClean="0"/>
              <a:t>Use summary </a:t>
            </a:r>
            <a:r>
              <a:rPr lang="en-US" dirty="0"/>
              <a:t>tables and charts </a:t>
            </a:r>
            <a:r>
              <a:rPr lang="en-US" dirty="0" smtClean="0"/>
              <a:t>(</a:t>
            </a:r>
            <a:r>
              <a:rPr lang="en-US" dirty="0"/>
              <a:t>but </a:t>
            </a:r>
            <a:r>
              <a:rPr lang="en-US" dirty="0" smtClean="0"/>
              <a:t>save comprehensive </a:t>
            </a:r>
            <a:r>
              <a:rPr lang="en-US" dirty="0"/>
              <a:t>or detailed ones </a:t>
            </a:r>
            <a:r>
              <a:rPr lang="en-US" dirty="0" smtClean="0"/>
              <a:t>for </a:t>
            </a:r>
            <a:r>
              <a:rPr lang="en-US" dirty="0"/>
              <a:t>the appendix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Results Section of the Body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23888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dirty="0" smtClean="0"/>
              <a:t>The Conclusions and Recommendations Section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last part of the body </a:t>
            </a:r>
            <a:endParaRPr lang="en-US" dirty="0" smtClean="0"/>
          </a:p>
          <a:p>
            <a:pPr lvl="1"/>
            <a:r>
              <a:rPr lang="en-US" altLang="en-US" dirty="0" smtClean="0"/>
              <a:t>Conclusions </a:t>
            </a:r>
            <a:r>
              <a:rPr lang="en-US" altLang="en-US" dirty="0"/>
              <a:t>are opinions based on the </a:t>
            </a:r>
            <a:r>
              <a:rPr lang="en-US" altLang="en-US" dirty="0" smtClean="0"/>
              <a:t>results</a:t>
            </a:r>
          </a:p>
          <a:p>
            <a:pPr lvl="1"/>
            <a:r>
              <a:rPr lang="en-US" altLang="en-US" dirty="0" smtClean="0"/>
              <a:t>Recommendations </a:t>
            </a:r>
            <a:r>
              <a:rPr lang="en-US" altLang="en-US" dirty="0"/>
              <a:t>are suggestions for </a:t>
            </a:r>
            <a:r>
              <a:rPr lang="en-US" altLang="en-US" dirty="0" smtClean="0"/>
              <a:t>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72886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Presents the “too …” </a:t>
            </a:r>
            <a:r>
              <a:rPr lang="en-US" dirty="0" smtClean="0"/>
              <a:t>material</a:t>
            </a:r>
            <a:endParaRPr lang="en-US" sz="3000" dirty="0"/>
          </a:p>
          <a:p>
            <a:pPr lvl="1"/>
            <a:r>
              <a:rPr lang="en-US" dirty="0" smtClean="0"/>
              <a:t>Includes any </a:t>
            </a:r>
            <a:r>
              <a:rPr lang="en-US" dirty="0"/>
              <a:t>material that is too technical or too detailed to go in the body </a:t>
            </a:r>
            <a:endParaRPr lang="en-US" dirty="0" smtClean="0"/>
          </a:p>
          <a:p>
            <a:pPr lvl="1"/>
            <a:r>
              <a:rPr lang="en-US" dirty="0" smtClean="0"/>
              <a:t>Examples: data </a:t>
            </a:r>
            <a:r>
              <a:rPr lang="en-US" dirty="0"/>
              <a:t>collection forms, detailed calculations, discussions of highly technical questions, detailed or comprehensive tables of results, and a bibliography (if appropriate</a:t>
            </a:r>
            <a:r>
              <a:rPr lang="en-US" dirty="0" smtClean="0"/>
              <a:t>)</a:t>
            </a:r>
            <a:endParaRPr lang="en-US" sz="2600" dirty="0"/>
          </a:p>
          <a:p>
            <a:pPr lvl="1"/>
            <a:r>
              <a:rPr lang="en-US" altLang="en-US" dirty="0"/>
              <a:t>Much appendix material is posted on internal Web pages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68191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outline above applies especially to applied market research </a:t>
            </a:r>
            <a:r>
              <a:rPr lang="en-US" altLang="en-US" dirty="0" smtClean="0"/>
              <a:t>projects</a:t>
            </a:r>
            <a:endParaRPr lang="en-US" altLang="en-US" dirty="0"/>
          </a:p>
          <a:p>
            <a:r>
              <a:rPr lang="en-US" altLang="en-US" dirty="0"/>
              <a:t>Basic research reports (e.g., published in an academic business journal) have a slightly different outline since some components become </a:t>
            </a:r>
            <a:r>
              <a:rPr lang="en-US" altLang="en-US" dirty="0" smtClean="0"/>
              <a:t>irrelevant</a:t>
            </a:r>
            <a:endParaRPr lang="en-US" altLang="en-US" sz="3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Marketing Research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21821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Marketing Research Report: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Abstract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</a:t>
            </a:r>
          </a:p>
          <a:p>
            <a:pPr marL="798512" lvl="1" indent="-457200">
              <a:buFont typeface="+mj-lt"/>
              <a:buAutoNum type="alphaLcPeriod"/>
            </a:pPr>
            <a:r>
              <a:rPr lang="en-US" dirty="0" smtClean="0"/>
              <a:t>Literature review</a:t>
            </a:r>
          </a:p>
          <a:p>
            <a:pPr marL="798512" lvl="1" indent="-457200">
              <a:buFont typeface="+mj-lt"/>
              <a:buAutoNum type="alphaLcPeriod"/>
            </a:pPr>
            <a:r>
              <a:rPr lang="en-US" dirty="0" smtClean="0"/>
              <a:t>Hypotheses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Appendices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Discussion</a:t>
            </a:r>
          </a:p>
          <a:p>
            <a:pPr marL="798512" lvl="1" indent="-457200">
              <a:buFont typeface="+mj-lt"/>
              <a:buAutoNum type="alphaLcPeriod"/>
            </a:pPr>
            <a:r>
              <a:rPr lang="en-US" dirty="0" smtClean="0"/>
              <a:t>Implications</a:t>
            </a:r>
          </a:p>
          <a:p>
            <a:pPr marL="798512" lvl="1" indent="-457200">
              <a:buFont typeface="+mj-lt"/>
              <a:buAutoNum type="alphaLcPeriod"/>
            </a:pPr>
            <a:r>
              <a:rPr lang="en-US" dirty="0" smtClean="0"/>
              <a:t>Limitations</a:t>
            </a:r>
          </a:p>
          <a:p>
            <a:pPr marL="798512" lvl="1" indent="-457200">
              <a:buFont typeface="+mj-lt"/>
              <a:buAutoNum type="alphaLcPeriod"/>
            </a:pPr>
            <a:r>
              <a:rPr lang="en-US" dirty="0" smtClean="0"/>
              <a:t>Future </a:t>
            </a:r>
            <a:r>
              <a:rPr lang="en-US" dirty="0"/>
              <a:t>research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Conclusions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References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7BB9D097-4C5C-417C-B097-C6B81CA15357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82375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Used properly, graphic aids can clarify complex points or emphasize a </a:t>
            </a:r>
            <a:r>
              <a:rPr lang="en-US" altLang="en-US" dirty="0" smtClean="0"/>
              <a:t>message</a:t>
            </a:r>
            <a:endParaRPr lang="en-US" altLang="en-US" sz="3200" dirty="0"/>
          </a:p>
          <a:p>
            <a:pPr lvl="1"/>
            <a:r>
              <a:rPr lang="en-US" altLang="en-US" dirty="0"/>
              <a:t>Used improperly or sloppily, they can be distracting or </a:t>
            </a:r>
            <a:r>
              <a:rPr lang="en-US" altLang="en-US" dirty="0" smtClean="0"/>
              <a:t>misleading</a:t>
            </a:r>
            <a:endParaRPr lang="en-US" altLang="en-US" sz="2800" dirty="0"/>
          </a:p>
          <a:p>
            <a:pPr lvl="1"/>
            <a:r>
              <a:rPr lang="en-US" altLang="en-US" dirty="0"/>
              <a:t>Work best when they are an integral part of the text, and they should always be interpreted in the </a:t>
            </a:r>
            <a:r>
              <a:rPr lang="en-US" altLang="en-US" dirty="0" smtClean="0"/>
              <a:t>text</a:t>
            </a:r>
            <a:endParaRPr lang="en-US" altLang="en-US" sz="2800" dirty="0"/>
          </a:p>
          <a:p>
            <a:r>
              <a:rPr lang="en-US" altLang="en-US" dirty="0"/>
              <a:t>Several types of graphic aids may be useful in research reports: </a:t>
            </a:r>
            <a:r>
              <a:rPr lang="en-US" altLang="en-US" dirty="0" smtClean="0"/>
              <a:t>tables</a:t>
            </a:r>
            <a:r>
              <a:rPr lang="en-US" altLang="en-US" dirty="0"/>
              <a:t>, charts, maps, and diagrams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Tables Effectively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19349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Most </a:t>
            </a:r>
            <a:r>
              <a:rPr lang="en-US" altLang="en-US" dirty="0"/>
              <a:t>useful for presenting numerical information, especially when several pieces of information have been gathered about each item </a:t>
            </a:r>
            <a:r>
              <a:rPr lang="en-US" altLang="en-US" dirty="0" smtClean="0"/>
              <a:t>discussed</a:t>
            </a:r>
            <a:endParaRPr lang="en-US" altLang="en-US" dirty="0"/>
          </a:p>
          <a:p>
            <a:r>
              <a:rPr lang="en-US" altLang="en-US" dirty="0" smtClean="0"/>
              <a:t>Include </a:t>
            </a:r>
            <a:r>
              <a:rPr lang="en-US" altLang="en-US" dirty="0"/>
              <a:t>the </a:t>
            </a:r>
            <a:r>
              <a:rPr lang="en-US" altLang="en-US" dirty="0" smtClean="0"/>
              <a:t>following for each table:</a:t>
            </a:r>
            <a:endParaRPr lang="en-US" altLang="en-US" sz="3200" dirty="0"/>
          </a:p>
          <a:p>
            <a:pPr lvl="1"/>
            <a:r>
              <a:rPr lang="en-US" altLang="en-US" dirty="0"/>
              <a:t>Table </a:t>
            </a:r>
            <a:r>
              <a:rPr lang="en-US" altLang="en-US" dirty="0" smtClean="0"/>
              <a:t>number</a:t>
            </a:r>
            <a:endParaRPr lang="en-US" altLang="en-US" sz="2800" dirty="0"/>
          </a:p>
          <a:p>
            <a:pPr lvl="1"/>
            <a:r>
              <a:rPr lang="en-US" altLang="en-US" dirty="0" smtClean="0"/>
              <a:t>Title</a:t>
            </a:r>
            <a:endParaRPr lang="en-US" altLang="en-US" sz="2800" dirty="0"/>
          </a:p>
          <a:p>
            <a:pPr lvl="1"/>
            <a:r>
              <a:rPr lang="en-US" altLang="en-US" dirty="0"/>
              <a:t>Subheads and </a:t>
            </a:r>
            <a:r>
              <a:rPr lang="en-US" altLang="en-US" dirty="0" smtClean="0"/>
              <a:t>bannerheads</a:t>
            </a:r>
            <a:endParaRPr lang="en-US" altLang="en-US" sz="2800" dirty="0"/>
          </a:p>
          <a:p>
            <a:pPr lvl="1"/>
            <a:r>
              <a:rPr lang="en-US" altLang="en-US" dirty="0" smtClean="0"/>
              <a:t>Notes</a:t>
            </a:r>
            <a:endParaRPr lang="en-US" altLang="en-US" sz="2800" dirty="0"/>
          </a:p>
          <a:p>
            <a:pPr lvl="1"/>
            <a:r>
              <a:rPr lang="en-US" altLang="en-US" dirty="0"/>
              <a:t>Source </a:t>
            </a:r>
            <a:r>
              <a:rPr lang="en-US" altLang="en-US" dirty="0" smtClean="0"/>
              <a:t>notes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88482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16.2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Basic Data Table Illustration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51408"/>
            <a:ext cx="8458200" cy="417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77197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chart should include:</a:t>
            </a:r>
            <a:endParaRPr lang="en-US" altLang="en-US" sz="3200" dirty="0"/>
          </a:p>
          <a:p>
            <a:pPr lvl="1"/>
            <a:r>
              <a:rPr lang="en-US" altLang="en-US" dirty="0"/>
              <a:t>Figure </a:t>
            </a:r>
            <a:r>
              <a:rPr lang="en-US" altLang="en-US" dirty="0" smtClean="0"/>
              <a:t>number</a:t>
            </a:r>
            <a:endParaRPr lang="en-US" altLang="en-US" sz="2800" dirty="0"/>
          </a:p>
          <a:p>
            <a:pPr lvl="1"/>
            <a:r>
              <a:rPr lang="en-US" altLang="en-US" dirty="0" smtClean="0"/>
              <a:t>Title</a:t>
            </a:r>
            <a:endParaRPr lang="en-US" altLang="en-US" sz="2800" dirty="0"/>
          </a:p>
          <a:p>
            <a:pPr lvl="1"/>
            <a:r>
              <a:rPr lang="en-US" altLang="en-US" dirty="0"/>
              <a:t>Explanatory </a:t>
            </a:r>
            <a:r>
              <a:rPr lang="en-US" altLang="en-US" dirty="0" smtClean="0"/>
              <a:t>legends</a:t>
            </a:r>
            <a:endParaRPr lang="en-US" altLang="en-US" sz="2800" dirty="0"/>
          </a:p>
          <a:p>
            <a:pPr lvl="1"/>
            <a:r>
              <a:rPr lang="en-US" altLang="en-US" dirty="0"/>
              <a:t>Source and </a:t>
            </a:r>
            <a:r>
              <a:rPr lang="en-US" altLang="en-US" dirty="0" smtClean="0"/>
              <a:t>footnotes</a:t>
            </a:r>
            <a:endParaRPr lang="en-US" altLang="en-US" sz="2800" dirty="0"/>
          </a:p>
          <a:p>
            <a:r>
              <a:rPr lang="en-US" altLang="en-US" dirty="0"/>
              <a:t>Charts are subject to distortion, whether unintentional or </a:t>
            </a:r>
            <a:r>
              <a:rPr lang="en-US" altLang="en-US" dirty="0" smtClean="0"/>
              <a:t>deliberate</a:t>
            </a:r>
            <a:endParaRPr lang="en-US" altLang="en-US" sz="3200" dirty="0"/>
          </a:p>
          <a:p>
            <a:pPr lvl="1"/>
            <a:r>
              <a:rPr lang="en-US" altLang="en-US" dirty="0"/>
              <a:t>A particularly severe kind of distortion comes from treating unequal intervals as if they were </a:t>
            </a:r>
            <a:r>
              <a:rPr lang="en-US" altLang="en-US" dirty="0" smtClean="0"/>
              <a:t>equal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Charts Effectively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18251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research report is a crucial means for communicating the whole project’s </a:t>
            </a:r>
            <a:r>
              <a:rPr lang="en-US" altLang="en-US" dirty="0" smtClean="0"/>
              <a:t>benefits</a:t>
            </a:r>
          </a:p>
          <a:p>
            <a:pPr lvl="1"/>
            <a:r>
              <a:rPr lang="en-US" altLang="en-US" dirty="0"/>
              <a:t>When people who need to use the research results have to wade through a disorganized presentation, find themselves confused by technical jargon, or find sloppiness of language or thought, they will probably discount the report and make decisions as if the project never started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27631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3000" indent="-1143000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16.3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Two Differing </a:t>
            </a:r>
            <a:r>
              <a:rPr lang="en-US" sz="1600" dirty="0" smtClean="0">
                <a:solidFill>
                  <a:schemeClr val="tx1"/>
                </a:solidFill>
              </a:rPr>
              <a:t>Depictions of </a:t>
            </a:r>
            <a:r>
              <a:rPr lang="en-US" sz="1600" dirty="0">
                <a:solidFill>
                  <a:schemeClr val="tx1"/>
                </a:solidFill>
              </a:rPr>
              <a:t>the Same </a:t>
            </a:r>
            <a:r>
              <a:rPr lang="en-US" sz="1600" dirty="0" smtClean="0">
                <a:solidFill>
                  <a:schemeClr val="tx1"/>
                </a:solidFill>
              </a:rPr>
              <a:t>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89" y="960091"/>
            <a:ext cx="5076623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50837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16.4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Axes Values Can Influence Interpretation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8854"/>
            <a:ext cx="7772400" cy="25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1170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3000" indent="-1143000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16.5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A Small-Scale Range for </a:t>
            </a:r>
            <a:r>
              <a:rPr lang="en-US" sz="1600" dirty="0" smtClean="0">
                <a:solidFill>
                  <a:schemeClr val="tx1"/>
                </a:solidFill>
              </a:rPr>
              <a:t>the Y-Axis </a:t>
            </a:r>
            <a:r>
              <a:rPr lang="en-US" sz="1600" dirty="0">
                <a:solidFill>
                  <a:schemeClr val="tx1"/>
                </a:solidFill>
              </a:rPr>
              <a:t>Can Mislead the User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92" y="1031210"/>
            <a:ext cx="4666817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27984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5567"/>
            <a:ext cx="8086725" cy="584775"/>
          </a:xfrm>
        </p:spPr>
        <p:txBody>
          <a:bodyPr/>
          <a:lstStyle/>
          <a:p>
            <a:r>
              <a:rPr lang="en-US" dirty="0" smtClean="0"/>
              <a:t>Pie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One of the most useful types of </a:t>
            </a:r>
            <a:r>
              <a:rPr lang="en-US" altLang="en-US" dirty="0" smtClean="0"/>
              <a:t>charts</a:t>
            </a:r>
            <a:endParaRPr lang="en-US" altLang="en-US" sz="3200" dirty="0"/>
          </a:p>
          <a:p>
            <a:r>
              <a:rPr lang="en-US" altLang="en-US" dirty="0"/>
              <a:t>Shows the composition of some total quantity at a particular </a:t>
            </a:r>
            <a:r>
              <a:rPr lang="en-US" altLang="en-US" dirty="0" smtClean="0"/>
              <a:t>time</a:t>
            </a:r>
            <a:endParaRPr lang="en-US" altLang="en-US" sz="3200" dirty="0"/>
          </a:p>
          <a:p>
            <a:r>
              <a:rPr lang="en-US" altLang="en-US" dirty="0"/>
              <a:t>Each angle, or “slice,” is proportional to its percentage of the whole and should be labeled with its description and </a:t>
            </a:r>
            <a:r>
              <a:rPr lang="en-US" altLang="en-US" dirty="0" smtClean="0"/>
              <a:t>percentage</a:t>
            </a:r>
            <a:endParaRPr lang="en-US" altLang="en-US" sz="3200" dirty="0"/>
          </a:p>
          <a:p>
            <a:r>
              <a:rPr lang="en-US" altLang="en-US" dirty="0"/>
              <a:t>The writer should not try to include too many slices—about six slices is a typical maximum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446838"/>
            <a:ext cx="7421563" cy="27463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9499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584775"/>
          </a:xfrm>
        </p:spPr>
        <p:txBody>
          <a:bodyPr/>
          <a:lstStyle/>
          <a:p>
            <a:pPr marL="1143000" indent="-1143000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16.6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A Pie Chart Depicting a Sample of Tenth Graders’ Choice to a Question Asking Their Favorite Means of Communication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16" y="1468616"/>
            <a:ext cx="6492169" cy="44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2711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Useful to show the relationship of one variable to </a:t>
            </a:r>
            <a:r>
              <a:rPr lang="en-US" altLang="en-US" dirty="0" smtClean="0"/>
              <a:t>another</a:t>
            </a:r>
            <a:endParaRPr lang="en-US" altLang="en-US" sz="3200" dirty="0"/>
          </a:p>
          <a:p>
            <a:pPr lvl="1"/>
            <a:r>
              <a:rPr lang="en-US" altLang="en-US" dirty="0"/>
              <a:t>The dependent variable is generally shown on the vertical axis and the independent variable on the horizontal </a:t>
            </a:r>
            <a:r>
              <a:rPr lang="en-US" altLang="en-US" dirty="0" smtClean="0"/>
              <a:t>axis</a:t>
            </a:r>
            <a:endParaRPr lang="en-US" altLang="en-US" dirty="0"/>
          </a:p>
          <a:p>
            <a:pPr lvl="1"/>
            <a:r>
              <a:rPr lang="en-US" altLang="en-US" dirty="0"/>
              <a:t>The most common independent variable for such charts is time, but it is not the only 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5586604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3000" indent="-1143000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16.7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A Line Graph </a:t>
            </a:r>
            <a:r>
              <a:rPr lang="en-US" sz="1600" dirty="0" smtClean="0">
                <a:solidFill>
                  <a:schemeClr val="tx1"/>
                </a:solidFill>
              </a:rPr>
              <a:t>Depicting Percentage </a:t>
            </a:r>
            <a:r>
              <a:rPr lang="en-US" sz="1600" dirty="0">
                <a:solidFill>
                  <a:schemeClr val="tx1"/>
                </a:solidFill>
              </a:rPr>
              <a:t>of Internet </a:t>
            </a:r>
            <a:r>
              <a:rPr lang="en-US" sz="1600" dirty="0" smtClean="0">
                <a:solidFill>
                  <a:schemeClr val="tx1"/>
                </a:solidFill>
              </a:rPr>
              <a:t>Users Worldwide </a:t>
            </a:r>
            <a:r>
              <a:rPr lang="en-US" sz="1600" dirty="0">
                <a:solidFill>
                  <a:schemeClr val="tx1"/>
                </a:solidFill>
              </a:rPr>
              <a:t>by Year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9" y="1417342"/>
            <a:ext cx="8037662" cy="429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94920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Show changes in the value of a dependent variable </a:t>
            </a:r>
            <a:r>
              <a:rPr lang="en-US" altLang="en-US" dirty="0" smtClean="0"/>
              <a:t>at </a:t>
            </a:r>
            <a:r>
              <a:rPr lang="en-US" altLang="en-US" dirty="0"/>
              <a:t>discrete intervals of the independent </a:t>
            </a:r>
            <a:r>
              <a:rPr lang="en-US" altLang="en-US" dirty="0" smtClean="0"/>
              <a:t>variable</a:t>
            </a:r>
            <a:endParaRPr lang="en-US" altLang="en-US" sz="3200" dirty="0"/>
          </a:p>
          <a:p>
            <a:pPr lvl="1"/>
            <a:r>
              <a:rPr lang="en-US" altLang="en-US" dirty="0"/>
              <a:t>Multiple-bar </a:t>
            </a:r>
            <a:r>
              <a:rPr lang="en-US" altLang="en-US" dirty="0" smtClean="0"/>
              <a:t>chart – shows how multiple variables are related to the primary variables</a:t>
            </a:r>
            <a:endParaRPr lang="en-US" altLang="en-US" sz="2800" dirty="0"/>
          </a:p>
          <a:p>
            <a:pPr lvl="2"/>
            <a:r>
              <a:rPr lang="en-US" altLang="en-US" dirty="0" smtClean="0"/>
              <a:t>Each </a:t>
            </a:r>
            <a:r>
              <a:rPr lang="en-US" altLang="en-US" dirty="0"/>
              <a:t>bar or segment of the bar needs to be clearly identified with a different color or </a:t>
            </a:r>
            <a:r>
              <a:rPr lang="en-US" altLang="en-US" dirty="0" smtClean="0"/>
              <a:t>pattern </a:t>
            </a:r>
          </a:p>
          <a:p>
            <a:pPr lvl="2"/>
            <a:r>
              <a:rPr lang="en-US" altLang="en-US" dirty="0" smtClean="0"/>
              <a:t>The </a:t>
            </a:r>
            <a:r>
              <a:rPr lang="en-US" altLang="en-US" dirty="0"/>
              <a:t>writer should not use too many divisions or dependent </a:t>
            </a:r>
            <a:r>
              <a:rPr lang="en-US" altLang="en-US" dirty="0" smtClean="0"/>
              <a:t>variables</a:t>
            </a:r>
            <a:endParaRPr lang="en-US" altLang="en-US" sz="2800" dirty="0"/>
          </a:p>
          <a:p>
            <a:pPr lvl="1"/>
            <a:r>
              <a:rPr lang="en-US" altLang="en-US" dirty="0"/>
              <a:t>Too much detail obscures the essential advantage of charts, which is to make relationships easy to grasp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2571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584775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16.8	</a:t>
            </a:r>
            <a:r>
              <a:rPr lang="en-US" sz="1600" dirty="0" smtClean="0">
                <a:solidFill>
                  <a:schemeClr val="tx1"/>
                </a:solidFill>
              </a:rPr>
              <a:t>Graphic </a:t>
            </a:r>
            <a:r>
              <a:rPr lang="en-US" sz="1600" dirty="0">
                <a:solidFill>
                  <a:schemeClr val="tx1"/>
                </a:solidFill>
              </a:rPr>
              <a:t>Combining a Multiple-Bar Chart and a Line Chart to Depict Trends in Car Versus Truck Sales in the United </a:t>
            </a:r>
            <a:r>
              <a:rPr lang="en-US" sz="1600" dirty="0" smtClean="0">
                <a:solidFill>
                  <a:schemeClr val="tx1"/>
                </a:solidFill>
              </a:rPr>
              <a:t>States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59" y="1143025"/>
            <a:ext cx="6538483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12306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purpose of an oral presentation is to highlight the most important findings of a research project and provide clients or line managers with an opportunity to ask </a:t>
            </a:r>
            <a:r>
              <a:rPr lang="en-US" altLang="en-US" dirty="0" smtClean="0"/>
              <a:t>questions</a:t>
            </a:r>
            <a:endParaRPr lang="en-US" altLang="en-US" sz="3200" dirty="0"/>
          </a:p>
          <a:p>
            <a:pPr lvl="1"/>
            <a:r>
              <a:rPr lang="en-US" altLang="en-US" dirty="0"/>
              <a:t>One simple rule—be as straightforward as </a:t>
            </a:r>
            <a:r>
              <a:rPr lang="en-US" altLang="en-US" dirty="0" smtClean="0"/>
              <a:t>possible</a:t>
            </a:r>
            <a:endParaRPr lang="en-US" altLang="en-US" sz="2800" dirty="0"/>
          </a:p>
          <a:p>
            <a:pPr lvl="1"/>
            <a:r>
              <a:rPr lang="en-US" altLang="en-US" dirty="0" smtClean="0"/>
              <a:t>Prepare: the </a:t>
            </a:r>
            <a:r>
              <a:rPr lang="en-US" altLang="en-US" dirty="0"/>
              <a:t>key to effective </a:t>
            </a:r>
            <a:r>
              <a:rPr lang="en-US" altLang="en-US" dirty="0" smtClean="0"/>
              <a:t>presentation</a:t>
            </a:r>
            <a:endParaRPr lang="en-US" altLang="en-US" sz="2800" dirty="0"/>
          </a:p>
          <a:p>
            <a:pPr lvl="1"/>
            <a:r>
              <a:rPr lang="en-US" altLang="en-US" dirty="0" smtClean="0"/>
              <a:t>Begin </a:t>
            </a:r>
            <a:r>
              <a:rPr lang="en-US" altLang="en-US" dirty="0"/>
              <a:t>at the end, meaning what a researcher wants the client to know when it has been </a:t>
            </a:r>
            <a:r>
              <a:rPr lang="en-US" altLang="en-US" dirty="0" smtClean="0"/>
              <a:t>completed</a:t>
            </a:r>
            <a:endParaRPr lang="en-US" altLang="en-US" sz="2800" dirty="0"/>
          </a:p>
          <a:p>
            <a:pPr lvl="1"/>
            <a:r>
              <a:rPr lang="en-US" altLang="en-US" dirty="0"/>
              <a:t>Select the three or four most important findings for emphasis and rely on the written report for full </a:t>
            </a:r>
            <a:r>
              <a:rPr lang="en-US" altLang="en-US" dirty="0" smtClean="0"/>
              <a:t>summary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Oral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8382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research report is an formal presentation and/or a written statement that communicates research results and draws appropriate conclusions following from a research </a:t>
            </a:r>
            <a:r>
              <a:rPr lang="en-US" altLang="en-US" dirty="0" smtClean="0"/>
              <a:t>project</a:t>
            </a:r>
            <a:endParaRPr lang="en-US" alt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Project and the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4237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</a:t>
            </a:r>
            <a:r>
              <a:rPr lang="en-US" dirty="0"/>
              <a:t>around a standard format: </a:t>
            </a:r>
            <a:r>
              <a:rPr lang="en-US" dirty="0" smtClean="0"/>
              <a:t>“</a:t>
            </a:r>
            <a:r>
              <a:rPr lang="en-US" dirty="0"/>
              <a:t>Tell them what you are going to tell them, tell them, and tell them what you just told </a:t>
            </a:r>
            <a:r>
              <a:rPr lang="en-US" dirty="0" smtClean="0"/>
              <a:t>them”</a:t>
            </a:r>
            <a:endParaRPr lang="en-US" dirty="0"/>
          </a:p>
          <a:p>
            <a:r>
              <a:rPr lang="en-US" dirty="0" smtClean="0"/>
              <a:t>Tips</a:t>
            </a:r>
          </a:p>
          <a:p>
            <a:pPr lvl="1"/>
            <a:r>
              <a:rPr lang="en-US" altLang="en-US" dirty="0"/>
              <a:t>Introduce yourself while displaying the title of the </a:t>
            </a:r>
            <a:r>
              <a:rPr lang="en-US" altLang="en-US" dirty="0" smtClean="0"/>
              <a:t>presentation</a:t>
            </a:r>
            <a:endParaRPr lang="en-US" altLang="en-US" dirty="0"/>
          </a:p>
          <a:p>
            <a:pPr lvl="1"/>
            <a:r>
              <a:rPr lang="en-US" altLang="en-US" dirty="0"/>
              <a:t>Open up your arms to embrace your </a:t>
            </a:r>
            <a:r>
              <a:rPr lang="en-US" altLang="en-US" dirty="0" smtClean="0"/>
              <a:t>audience</a:t>
            </a:r>
            <a:endParaRPr lang="en-US" altLang="en-US" sz="2800" dirty="0"/>
          </a:p>
          <a:p>
            <a:pPr lvl="1"/>
            <a:r>
              <a:rPr lang="en-US" altLang="en-US" dirty="0"/>
              <a:t>Drop your arms to your sides when not using </a:t>
            </a:r>
            <a:r>
              <a:rPr lang="en-US" altLang="en-US" dirty="0" smtClean="0"/>
              <a:t>them</a:t>
            </a:r>
            <a:endParaRPr lang="en-US" altLang="en-US" sz="2800" dirty="0"/>
          </a:p>
          <a:p>
            <a:pPr lvl="1"/>
            <a:r>
              <a:rPr lang="en-US" altLang="en-US" dirty="0"/>
              <a:t>Avoid quick and jerky gestures which make you appear </a:t>
            </a:r>
            <a:r>
              <a:rPr lang="en-US" altLang="en-US" dirty="0" smtClean="0"/>
              <a:t>nervous</a:t>
            </a:r>
            <a:endParaRPr lang="en-US" alt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Presentation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00011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One easy way to share data is to have executive summaries and reports </a:t>
            </a:r>
            <a:r>
              <a:rPr lang="en-US" altLang="en-US" dirty="0" smtClean="0"/>
              <a:t>on </a:t>
            </a:r>
            <a:r>
              <a:rPr lang="en-US" altLang="en-US" dirty="0"/>
              <a:t>a company </a:t>
            </a:r>
            <a:r>
              <a:rPr lang="en-US" altLang="en-US" dirty="0" smtClean="0"/>
              <a:t>intranet</a:t>
            </a:r>
            <a:endParaRPr lang="en-US" altLang="en-US" sz="3200" dirty="0"/>
          </a:p>
          <a:p>
            <a:r>
              <a:rPr lang="en-US" altLang="en-US" dirty="0"/>
              <a:t>A company can use information technology on the Internet to:</a:t>
            </a:r>
            <a:endParaRPr lang="en-US" altLang="en-US" sz="3200" dirty="0"/>
          </a:p>
          <a:p>
            <a:pPr lvl="1"/>
            <a:r>
              <a:rPr lang="en-US" altLang="en-US" dirty="0" smtClean="0"/>
              <a:t>Design questionnaires</a:t>
            </a:r>
            <a:endParaRPr lang="en-US" altLang="en-US" sz="2800" dirty="0" smtClean="0"/>
          </a:p>
          <a:p>
            <a:pPr lvl="1"/>
            <a:r>
              <a:rPr lang="en-US" altLang="en-US" dirty="0" smtClean="0"/>
              <a:t>Administer surveys</a:t>
            </a:r>
            <a:endParaRPr lang="en-US" altLang="en-US" sz="2800" dirty="0" smtClean="0"/>
          </a:p>
          <a:p>
            <a:pPr lvl="1"/>
            <a:r>
              <a:rPr lang="en-US" altLang="en-US" dirty="0" smtClean="0"/>
              <a:t>Analyze data</a:t>
            </a:r>
            <a:endParaRPr lang="en-US" altLang="en-US" sz="2800" dirty="0" smtClean="0"/>
          </a:p>
          <a:p>
            <a:pPr lvl="1"/>
            <a:r>
              <a:rPr lang="en-US" altLang="en-US" dirty="0" smtClean="0"/>
              <a:t>Share the results in a presentation-ready format</a:t>
            </a:r>
            <a:endParaRPr lang="en-US" alt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Reports on the Internet and Follow-Up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519212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on the Internet and Follow-Up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Real-time data capture allows for beginning-to-end reporting</a:t>
            </a:r>
            <a:endParaRPr lang="en-US" altLang="en-US" sz="3200" dirty="0"/>
          </a:p>
          <a:p>
            <a:pPr lvl="1"/>
            <a:r>
              <a:rPr lang="en-US" altLang="en-US" dirty="0"/>
              <a:t>A number of companies offer fully Web-based research management </a:t>
            </a:r>
            <a:r>
              <a:rPr lang="en-US" altLang="en-US" dirty="0" smtClean="0"/>
              <a:t>systems</a:t>
            </a:r>
          </a:p>
          <a:p>
            <a:r>
              <a:rPr lang="en-US" dirty="0"/>
              <a:t>Self-contained </a:t>
            </a:r>
            <a:r>
              <a:rPr lang="en-US" dirty="0" smtClean="0"/>
              <a:t>presentations</a:t>
            </a:r>
          </a:p>
          <a:p>
            <a:pPr lvl="1"/>
            <a:r>
              <a:rPr lang="en-US" dirty="0"/>
              <a:t>Make sure the title page indicates who did the research and for whom it was </a:t>
            </a:r>
            <a:r>
              <a:rPr lang="en-US" dirty="0" smtClean="0"/>
              <a:t>done</a:t>
            </a:r>
          </a:p>
          <a:p>
            <a:pPr lvl="1"/>
            <a:r>
              <a:rPr lang="en-US" dirty="0"/>
              <a:t>Keep in mind that viewers may use all sorts of media devices to view the </a:t>
            </a:r>
            <a:r>
              <a:rPr lang="en-US" dirty="0" smtClean="0"/>
              <a:t>presentation</a:t>
            </a:r>
          </a:p>
          <a:p>
            <a:pPr lvl="1"/>
            <a:r>
              <a:rPr lang="en-US" dirty="0"/>
              <a:t>Limit the number of words on a </a:t>
            </a:r>
            <a:r>
              <a:rPr lang="en-US" dirty="0" smtClean="0"/>
              <a:t>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4846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Self-Contained Presentations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Annotate any potentially complex </a:t>
            </a:r>
            <a:r>
              <a:rPr lang="en-US" dirty="0" smtClean="0"/>
              <a:t>material</a:t>
            </a:r>
          </a:p>
          <a:p>
            <a:r>
              <a:rPr lang="en-US" dirty="0"/>
              <a:t>Use self-advancing slides but always include an easy way for the user to move forward, stop, </a:t>
            </a:r>
            <a:r>
              <a:rPr lang="en-US" dirty="0" smtClean="0"/>
              <a:t>or repeat </a:t>
            </a:r>
            <a:r>
              <a:rPr lang="en-US" dirty="0"/>
              <a:t>the </a:t>
            </a:r>
            <a:r>
              <a:rPr lang="en-US" dirty="0" smtClean="0"/>
              <a:t>presentation</a:t>
            </a:r>
          </a:p>
          <a:p>
            <a:r>
              <a:rPr lang="en-US" dirty="0"/>
              <a:t>Include links to any technical appendices that support the work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</a:t>
            </a:r>
            <a:r>
              <a:rPr lang="en-US" dirty="0"/>
              <a:t>the last slide, provide clear and unambiguous contact information for easy </a:t>
            </a:r>
            <a:r>
              <a:rPr lang="en-US" dirty="0" smtClean="0"/>
              <a:t>follow-up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08674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research follow-up is a recontacting of decision makers and/or clients after they have had a chance to read over the </a:t>
            </a:r>
            <a:r>
              <a:rPr lang="en-US" altLang="en-US" dirty="0" smtClean="0"/>
              <a:t>report</a:t>
            </a:r>
            <a:endParaRPr lang="en-US" altLang="en-US" sz="3200" dirty="0"/>
          </a:p>
          <a:p>
            <a:pPr lvl="1"/>
            <a:r>
              <a:rPr lang="en-US" altLang="en-US" dirty="0"/>
              <a:t>Purpose is to determine whether the researchers need to provide additional information or clarify issues of concern  to </a:t>
            </a:r>
            <a:r>
              <a:rPr lang="en-US" altLang="en-US" dirty="0" smtClean="0"/>
              <a:t>management</a:t>
            </a:r>
            <a:endParaRPr lang="en-US" altLang="en-US" sz="2800" dirty="0"/>
          </a:p>
          <a:p>
            <a:r>
              <a:rPr lang="en-US" altLang="en-US" dirty="0"/>
              <a:t>Can help marketing researchers ensure the satisfaction of their customers, marketing </a:t>
            </a:r>
            <a:r>
              <a:rPr lang="en-US" altLang="en-US" dirty="0" smtClean="0"/>
              <a:t>managers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Follow-Up Reports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18375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report provides the “answers” and documents procedures to the interested </a:t>
            </a:r>
            <a:r>
              <a:rPr lang="en-US" altLang="en-US" dirty="0" smtClean="0"/>
              <a:t>audience</a:t>
            </a:r>
            <a:endParaRPr lang="en-US" altLang="en-US" sz="3200" dirty="0"/>
          </a:p>
          <a:p>
            <a:pPr lvl="1"/>
            <a:r>
              <a:rPr lang="en-US" altLang="en-US" dirty="0"/>
              <a:t>For an applied market research project, the report presents the results accomplishing the proposal’s deliverables including specific managerial </a:t>
            </a:r>
            <a:r>
              <a:rPr lang="en-US" altLang="en-US" dirty="0" smtClean="0"/>
              <a:t>recommendations</a:t>
            </a:r>
            <a:endParaRPr lang="en-US" altLang="en-US" sz="2800" dirty="0"/>
          </a:p>
          <a:p>
            <a:pPr lvl="1"/>
            <a:r>
              <a:rPr lang="en-US" altLang="en-US" dirty="0" smtClean="0"/>
              <a:t>Deliverables </a:t>
            </a:r>
            <a:r>
              <a:rPr lang="en-US" altLang="en-US" dirty="0"/>
              <a:t>should be a logical conclusion of the report </a:t>
            </a:r>
            <a:r>
              <a:rPr lang="en-US" altLang="en-US" dirty="0" smtClean="0"/>
              <a:t>contents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Project and the Report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20910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basic marketing researcher writes a similar report that often takes the form of a white paper or scholarly research paper targeted for publication in a research </a:t>
            </a:r>
            <a:r>
              <a:rPr lang="en-US" altLang="en-US" dirty="0" smtClean="0"/>
              <a:t>journal</a:t>
            </a:r>
          </a:p>
          <a:p>
            <a:pPr lvl="1"/>
            <a:r>
              <a:rPr lang="en-US" altLang="en-US" dirty="0" smtClean="0"/>
              <a:t>Examples: the </a:t>
            </a:r>
            <a:r>
              <a:rPr lang="en-US" altLang="en-US" dirty="0"/>
              <a:t>Journal of Marketing, the Journal of the Academy of Marketing Science, or the Journal of Business Research </a:t>
            </a:r>
          </a:p>
          <a:p>
            <a:r>
              <a:rPr lang="en-US" altLang="en-US" dirty="0"/>
              <a:t>A written research report often coincides with a formal presentation delivered in person and/or via the Internet</a:t>
            </a:r>
            <a:endParaRPr lang="en-US" altLang="en-US" sz="32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Research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49685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elements</a:t>
            </a:r>
          </a:p>
          <a:p>
            <a:pPr lvl="1"/>
            <a:r>
              <a:rPr lang="en-US" dirty="0" smtClean="0"/>
              <a:t>Title page</a:t>
            </a:r>
          </a:p>
          <a:p>
            <a:pPr lvl="1"/>
            <a:r>
              <a:rPr lang="en-US" dirty="0" smtClean="0"/>
              <a:t>Letter of transmittal</a:t>
            </a:r>
          </a:p>
          <a:p>
            <a:pPr lvl="1"/>
            <a:r>
              <a:rPr lang="en-US" dirty="0" smtClean="0"/>
              <a:t>Letter of authorization</a:t>
            </a:r>
          </a:p>
          <a:p>
            <a:pPr lvl="1"/>
            <a:r>
              <a:rPr lang="en-US" dirty="0" smtClean="0"/>
              <a:t>Table of contents (and lists of figures and tables)</a:t>
            </a:r>
          </a:p>
          <a:p>
            <a:pPr lvl="1"/>
            <a:r>
              <a:rPr lang="en-US" dirty="0" smtClean="0"/>
              <a:t>Executive summary</a:t>
            </a:r>
          </a:p>
          <a:p>
            <a:pPr lvl="2"/>
            <a:r>
              <a:rPr lang="en-US" dirty="0" smtClean="0"/>
              <a:t>Objectives</a:t>
            </a:r>
          </a:p>
          <a:p>
            <a:pPr lvl="2"/>
            <a:r>
              <a:rPr lang="en-US" dirty="0" smtClean="0"/>
              <a:t>Results</a:t>
            </a:r>
          </a:p>
          <a:p>
            <a:pPr lvl="2"/>
            <a:r>
              <a:rPr lang="en-US" dirty="0" smtClean="0"/>
              <a:t>Conclusions</a:t>
            </a:r>
          </a:p>
          <a:p>
            <a:pPr lvl="2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Format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6809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</a:t>
            </a:r>
          </a:p>
          <a:p>
            <a:pPr lvl="1"/>
            <a:r>
              <a:rPr lang="en-US" dirty="0" smtClean="0"/>
              <a:t>Introduction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Conclusions and recommendations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Report Format: Body and Objectives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22336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</a:t>
            </a:r>
            <a:endParaRPr lang="en-US" dirty="0"/>
          </a:p>
          <a:p>
            <a:pPr lvl="1"/>
            <a:r>
              <a:rPr lang="en-US" dirty="0"/>
              <a:t>Data collection forms</a:t>
            </a:r>
          </a:p>
          <a:p>
            <a:pPr lvl="1"/>
            <a:r>
              <a:rPr lang="en-US" dirty="0"/>
              <a:t>Detailed calculations</a:t>
            </a:r>
          </a:p>
          <a:p>
            <a:pPr lvl="1"/>
            <a:r>
              <a:rPr lang="en-US" dirty="0"/>
              <a:t>General tables</a:t>
            </a:r>
          </a:p>
          <a:p>
            <a:pPr lvl="1"/>
            <a:r>
              <a:rPr lang="en-US" dirty="0"/>
              <a:t>Bibliography</a:t>
            </a:r>
          </a:p>
          <a:p>
            <a:pPr lvl="1"/>
            <a:r>
              <a:rPr lang="en-US" dirty="0"/>
              <a:t>Other support material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Report Format: Appendix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98238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</TotalTime>
  <Words>4181</Words>
  <Application>Microsoft Office PowerPoint</Application>
  <PresentationFormat>On-screen Show (4:3)</PresentationFormat>
  <Paragraphs>307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ＭＳ Ｐゴシック</vt:lpstr>
      <vt:lpstr>ＭＳ Ｐゴシック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Introduction</vt:lpstr>
      <vt:lpstr>The Project and the Report</vt:lpstr>
      <vt:lpstr>The Project and the Report (cont’d.)</vt:lpstr>
      <vt:lpstr>The Research Report</vt:lpstr>
      <vt:lpstr>Report Format</vt:lpstr>
      <vt:lpstr>Report Format: Body and Objectives</vt:lpstr>
      <vt:lpstr>Report Format: Appendix</vt:lpstr>
      <vt:lpstr>EXHIBIT 16.1 Report Format</vt:lpstr>
      <vt:lpstr>Tailoring the Format to the Project</vt:lpstr>
      <vt:lpstr>The Parts of the Report</vt:lpstr>
      <vt:lpstr>Letter of Transmittal</vt:lpstr>
      <vt:lpstr>Letter of Authorization</vt:lpstr>
      <vt:lpstr>The Table of Contents</vt:lpstr>
      <vt:lpstr>The Executive Summary</vt:lpstr>
      <vt:lpstr>The Executive Summary (cont’d.)</vt:lpstr>
      <vt:lpstr>The Body</vt:lpstr>
      <vt:lpstr>The Research Methodology Section of the Body</vt:lpstr>
      <vt:lpstr>The Research Methodology Section of the Body (cont’d.)</vt:lpstr>
      <vt:lpstr>The Results Section of the Body</vt:lpstr>
      <vt:lpstr>The Conclusions and Recommendations Section of the Body</vt:lpstr>
      <vt:lpstr>Appendix</vt:lpstr>
      <vt:lpstr>Basic Marketing Research Report</vt:lpstr>
      <vt:lpstr>Basic Marketing Research Report: Outline</vt:lpstr>
      <vt:lpstr>Using Tables Effectively</vt:lpstr>
      <vt:lpstr>Creating Tables</vt:lpstr>
      <vt:lpstr>EXHIBIT 16.2 Basic Data Table Illustration</vt:lpstr>
      <vt:lpstr>Using Charts Effectively</vt:lpstr>
      <vt:lpstr>EXHIBIT 16.3 Two Differing Depictions of the Same Data</vt:lpstr>
      <vt:lpstr>EXHIBIT 16.4 Axes Values Can Influence Interpretation</vt:lpstr>
      <vt:lpstr>EXHIBIT 16.5 A Small-Scale Range for the Y-Axis Can Mislead the User</vt:lpstr>
      <vt:lpstr>Pie Charts</vt:lpstr>
      <vt:lpstr>EXHIBIT 16.6 A Pie Chart Depicting a Sample of Tenth Graders’ Choice to a Question Asking Their Favorite Means of Communication</vt:lpstr>
      <vt:lpstr>Line Graphs</vt:lpstr>
      <vt:lpstr>EXHIBIT 16.7 A Line Graph Depicting Percentage of Internet Users Worldwide by Year</vt:lpstr>
      <vt:lpstr>Bar Charts</vt:lpstr>
      <vt:lpstr>EXHIBIT 16.8 Graphic Combining a Multiple-Bar Chart and a Line Chart to Depict Trends in Car Versus Truck Sales in the United States</vt:lpstr>
      <vt:lpstr>Oral Presentation</vt:lpstr>
      <vt:lpstr>Oral Presentation (cont’d.)</vt:lpstr>
      <vt:lpstr>Reports on the Internet and Follow-Up</vt:lpstr>
      <vt:lpstr>Reports on the Internet and Follow-Up (cont’d.)</vt:lpstr>
      <vt:lpstr>Self-Contained Presentations (cont’d.)</vt:lpstr>
      <vt:lpstr>Follow-Up Reports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Roche, Michael</cp:lastModifiedBy>
  <cp:revision>221</cp:revision>
  <dcterms:created xsi:type="dcterms:W3CDTF">2003-02-17T02:06:55Z</dcterms:created>
  <dcterms:modified xsi:type="dcterms:W3CDTF">2015-06-24T16:21:19Z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919789086</vt:i4>
  </property>
  <property fmtid="{D5CDD505-2E9C-101B-9397-08002B2CF9AE}" pid="3" name="_NewReviewCycle">
    <vt:lpwstr/>
  </property>
  <property fmtid="{D5CDD505-2E9C-101B-9397-08002B2CF9AE}" pid="4" name="_EmailSubject">
    <vt:lpwstr>Zikmund Marketing Research 6th ed online resources</vt:lpwstr>
  </property>
  <property fmtid="{D5CDD505-2E9C-101B-9397-08002B2CF9AE}" pid="5" name="_AuthorEmail">
    <vt:lpwstr>Mike.Roche@cengage.com</vt:lpwstr>
  </property>
  <property fmtid="{D5CDD505-2E9C-101B-9397-08002B2CF9AE}" pid="6" name="_AuthorEmailDisplayName">
    <vt:lpwstr>Roche, Michael</vt:lpwstr>
  </property>
</Properties>
</file>